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Average"/>
      <p:regular r:id="rId36"/>
    </p:embeddedFont>
    <p:embeddedFont>
      <p:font typeface="Oswald"/>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Oswald-regular.fntdata"/><Relationship Id="rId14" Type="http://schemas.openxmlformats.org/officeDocument/2006/relationships/slide" Target="slides/slide9.xml"/><Relationship Id="rId36" Type="http://schemas.openxmlformats.org/officeDocument/2006/relationships/font" Target="fonts/Average-regular.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Oswald-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8ea7447b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8ea7447b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Colgate game. Ten samples for each event.</a:t>
            </a:r>
            <a:endParaRPr/>
          </a:p>
          <a:p>
            <a:pPr indent="0" lvl="0" marL="0" rtl="0" algn="l">
              <a:spcBef>
                <a:spcPts val="0"/>
              </a:spcBef>
              <a:spcAft>
                <a:spcPts val="0"/>
              </a:spcAft>
              <a:buNone/>
            </a:pPr>
            <a:r>
              <a:rPr lang="en"/>
              <a:t>This is an example of how we measure latency. Recorded is the time from the original file plus the buffer time. Real is the time when the event actually happens. Recorded minus real gives us the latency.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13a9a36d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13a9a36d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latency data for 4 events. Faceoff and Shot for have 40 samples of latency. 10 for each game.</a:t>
            </a:r>
            <a:endParaRPr/>
          </a:p>
          <a:p>
            <a:pPr indent="0" lvl="0" marL="0" rtl="0" algn="l">
              <a:spcBef>
                <a:spcPts val="0"/>
              </a:spcBef>
              <a:spcAft>
                <a:spcPts val="0"/>
              </a:spcAft>
              <a:buNone/>
            </a:pPr>
            <a:r>
              <a:rPr lang="en"/>
              <a:t>Shot against and possession only have 10 samples from Quinnipiac</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8ea7447b3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8ea7447b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8ea7447b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8ea7447b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8ea7447b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8ea7447b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8ea7447b3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8ea7447b3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13a9a36d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13a9a36d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8ea7447b3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8ea7447b3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13a9a36d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13a9a36d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number before the slash is the buffer time. After the slash is the lag time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8eac0c00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8eac0c00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13a9a36d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13a9a36d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8eac0c00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8eac0c00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138cf80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138cf80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138cf804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138cf804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138cf804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138cf804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5138cf804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138cf804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5138cf804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5138cf804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5138cf804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138cf804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5138cf804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5138cf804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513a9a36d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513a9a36d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don’t know when the game stops by only looking at the the study data. </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513a9a36d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513a9a36d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Sometimes we don’t know what happens when a possession changes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13a9a36d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13a9a36d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5138cf804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5138cf804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13a9a36d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13a9a36d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13a9a36d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13a9a36d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13a9a36d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13a9a36d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8ea7447b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8ea7447b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8ea7447b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8ea7447b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8ea7447b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8ea7447b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Humans Performance in Hockey</a:t>
            </a:r>
            <a:endParaRPr>
              <a:latin typeface="Times New Roman"/>
              <a:ea typeface="Times New Roman"/>
              <a:cs typeface="Times New Roman"/>
              <a:sym typeface="Times New Roman"/>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Qi Dong</a:t>
            </a:r>
            <a:endParaRPr/>
          </a:p>
          <a:p>
            <a:pPr indent="0" lvl="0" marL="0" rtl="0" algn="ctr">
              <a:spcBef>
                <a:spcPts val="0"/>
              </a:spcBef>
              <a:spcAft>
                <a:spcPts val="0"/>
              </a:spcAft>
              <a:buNone/>
            </a:pPr>
            <a:r>
              <a:rPr lang="en"/>
              <a:t>Special Thanks to Professor Mendonca, Mr. Zhang, Mr. Segall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u="sng">
                <a:latin typeface="Times New Roman"/>
                <a:ea typeface="Times New Roman"/>
                <a:cs typeface="Times New Roman"/>
                <a:sym typeface="Times New Roman"/>
              </a:rPr>
              <a:t>Figure 2</a:t>
            </a:r>
            <a:r>
              <a:rPr lang="en" sz="2400">
                <a:latin typeface="Times New Roman"/>
                <a:ea typeface="Times New Roman"/>
                <a:cs typeface="Times New Roman"/>
                <a:sym typeface="Times New Roman"/>
              </a:rPr>
              <a:t> Measuring Latency</a:t>
            </a:r>
            <a:endParaRPr sz="2400">
              <a:latin typeface="Times New Roman"/>
              <a:ea typeface="Times New Roman"/>
              <a:cs typeface="Times New Roman"/>
              <a:sym typeface="Times New Roman"/>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6" name="Google Shape;116;p22"/>
          <p:cNvPicPr preferRelativeResize="0"/>
          <p:nvPr/>
        </p:nvPicPr>
        <p:blipFill>
          <a:blip r:embed="rId3">
            <a:alphaModFix/>
          </a:blip>
          <a:stretch>
            <a:fillRect/>
          </a:stretch>
        </p:blipFill>
        <p:spPr>
          <a:xfrm>
            <a:off x="1097450" y="1244650"/>
            <a:ext cx="6224001" cy="3066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u="sng">
                <a:latin typeface="Times New Roman"/>
                <a:ea typeface="Times New Roman"/>
                <a:cs typeface="Times New Roman"/>
                <a:sym typeface="Times New Roman"/>
              </a:rPr>
              <a:t>Figure 3</a:t>
            </a:r>
            <a:r>
              <a:rPr lang="en" sz="2400">
                <a:latin typeface="Times New Roman"/>
                <a:ea typeface="Times New Roman"/>
                <a:cs typeface="Times New Roman"/>
                <a:sym typeface="Times New Roman"/>
              </a:rPr>
              <a:t> Latency Data</a:t>
            </a:r>
            <a:endParaRPr sz="2400">
              <a:latin typeface="Times New Roman"/>
              <a:ea typeface="Times New Roman"/>
              <a:cs typeface="Times New Roman"/>
              <a:sym typeface="Times New Roman"/>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3" name="Google Shape;123;p23"/>
          <p:cNvPicPr preferRelativeResize="0"/>
          <p:nvPr/>
        </p:nvPicPr>
        <p:blipFill>
          <a:blip r:embed="rId3">
            <a:alphaModFix/>
          </a:blip>
          <a:stretch>
            <a:fillRect/>
          </a:stretch>
        </p:blipFill>
        <p:spPr>
          <a:xfrm>
            <a:off x="311700" y="1152475"/>
            <a:ext cx="8520599" cy="777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latin typeface="Times New Roman"/>
                <a:ea typeface="Times New Roman"/>
                <a:cs typeface="Times New Roman"/>
                <a:sym typeface="Times New Roman"/>
              </a:rPr>
              <a:t>Phase 3</a:t>
            </a:r>
            <a:r>
              <a:rPr lang="en">
                <a:latin typeface="Times New Roman"/>
                <a:ea typeface="Times New Roman"/>
                <a:cs typeface="Times New Roman"/>
                <a:sym typeface="Times New Roman"/>
              </a:rPr>
              <a:t> Analyzing Latency</a:t>
            </a:r>
            <a:endParaRPr>
              <a:latin typeface="Times New Roman"/>
              <a:ea typeface="Times New Roman"/>
              <a:cs typeface="Times New Roman"/>
              <a:sym typeface="Times New Roman"/>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Simple t test</a:t>
            </a:r>
            <a:endParaRPr>
              <a:latin typeface="Times New Roman"/>
              <a:ea typeface="Times New Roman"/>
              <a:cs typeface="Times New Roman"/>
              <a:sym typeface="Times New Roman"/>
            </a:endParaRPr>
          </a:p>
          <a:p>
            <a:pPr indent="0" lvl="0" marL="457200" rtl="0" algn="l">
              <a:spcBef>
                <a:spcPts val="1600"/>
              </a:spcBef>
              <a:spcAft>
                <a:spcPts val="0"/>
              </a:spcAft>
              <a:buNone/>
            </a:pPr>
            <a:r>
              <a:rPr lang="en">
                <a:latin typeface="Times New Roman"/>
                <a:ea typeface="Times New Roman"/>
                <a:cs typeface="Times New Roman"/>
                <a:sym typeface="Times New Roman"/>
              </a:rPr>
              <a:t>Null Hypothesis : the means of lag time for two different events are the same         Two Events : Faceoff, Shot for (have a large number of samples)</a:t>
            </a:r>
            <a:endParaRPr>
              <a:latin typeface="Times New Roman"/>
              <a:ea typeface="Times New Roman"/>
              <a:cs typeface="Times New Roman"/>
              <a:sym typeface="Times New Roman"/>
            </a:endParaRPr>
          </a:p>
          <a:p>
            <a:pPr indent="0" lvl="0" marL="457200" rtl="0" algn="l">
              <a:spcBef>
                <a:spcPts val="1600"/>
              </a:spcBef>
              <a:spcAft>
                <a:spcPts val="0"/>
              </a:spcAft>
              <a:buNone/>
            </a:pPr>
            <a:r>
              <a:rPr lang="en">
                <a:latin typeface="Times New Roman"/>
                <a:ea typeface="Times New Roman"/>
                <a:cs typeface="Times New Roman"/>
                <a:sym typeface="Times New Roman"/>
              </a:rPr>
              <a:t>Results : reject null hypothesis</a:t>
            </a:r>
            <a:endParaRPr>
              <a:latin typeface="Times New Roman"/>
              <a:ea typeface="Times New Roman"/>
              <a:cs typeface="Times New Roman"/>
              <a:sym typeface="Times New Roman"/>
            </a:endParaRPr>
          </a:p>
          <a:p>
            <a:pPr indent="0" lvl="0" marL="457200" rtl="0" algn="l">
              <a:spcBef>
                <a:spcPts val="1600"/>
              </a:spcBef>
              <a:spcAft>
                <a:spcPts val="1600"/>
              </a:spcAft>
              <a:buNone/>
            </a:pPr>
            <a:r>
              <a:rPr lang="en">
                <a:latin typeface="Times New Roman"/>
                <a:ea typeface="Times New Roman"/>
                <a:cs typeface="Times New Roman"/>
                <a:sym typeface="Times New Roman"/>
              </a:rPr>
              <a:t>The latencies for </a:t>
            </a:r>
            <a:r>
              <a:rPr lang="en">
                <a:latin typeface="Times New Roman"/>
                <a:ea typeface="Times New Roman"/>
                <a:cs typeface="Times New Roman"/>
                <a:sym typeface="Times New Roman"/>
              </a:rPr>
              <a:t>different</a:t>
            </a:r>
            <a:r>
              <a:rPr lang="en">
                <a:latin typeface="Times New Roman"/>
                <a:ea typeface="Times New Roman"/>
                <a:cs typeface="Times New Roman"/>
                <a:sym typeface="Times New Roman"/>
              </a:rPr>
              <a:t> events are different. We can only adjust time using mean latencies of each single event</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2.     Multiple t test</a:t>
            </a:r>
            <a:endParaRPr>
              <a:latin typeface="Times New Roman"/>
              <a:ea typeface="Times New Roman"/>
              <a:cs typeface="Times New Roman"/>
              <a:sym typeface="Times New Roman"/>
            </a:endParaRPr>
          </a:p>
          <a:p>
            <a:pPr indent="0" lvl="0" marL="457200" rtl="0" algn="l">
              <a:spcBef>
                <a:spcPts val="1600"/>
              </a:spcBef>
              <a:spcAft>
                <a:spcPts val="0"/>
              </a:spcAft>
              <a:buNone/>
            </a:pPr>
            <a:r>
              <a:rPr lang="en">
                <a:latin typeface="Times New Roman"/>
                <a:ea typeface="Times New Roman"/>
                <a:cs typeface="Times New Roman"/>
                <a:sym typeface="Times New Roman"/>
              </a:rPr>
              <a:t>Null Hypothesis : the means of lag time for the same events are the same across all games</a:t>
            </a:r>
            <a:endParaRPr>
              <a:latin typeface="Times New Roman"/>
              <a:ea typeface="Times New Roman"/>
              <a:cs typeface="Times New Roman"/>
              <a:sym typeface="Times New Roman"/>
            </a:endParaRPr>
          </a:p>
          <a:p>
            <a:pPr indent="0" lvl="0" marL="457200" rtl="0" algn="l">
              <a:spcBef>
                <a:spcPts val="1600"/>
              </a:spcBef>
              <a:spcAft>
                <a:spcPts val="0"/>
              </a:spcAft>
              <a:buNone/>
            </a:pPr>
            <a:r>
              <a:rPr lang="en">
                <a:latin typeface="Times New Roman"/>
                <a:ea typeface="Times New Roman"/>
                <a:cs typeface="Times New Roman"/>
                <a:sym typeface="Times New Roman"/>
              </a:rPr>
              <a:t>Result : fail to reject the null hypothesis</a:t>
            </a:r>
            <a:endParaRPr>
              <a:latin typeface="Times New Roman"/>
              <a:ea typeface="Times New Roman"/>
              <a:cs typeface="Times New Roman"/>
              <a:sym typeface="Times New Roman"/>
            </a:endParaRPr>
          </a:p>
          <a:p>
            <a:pPr indent="0" lvl="0" marL="45720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3.     Variance Test</a:t>
            </a:r>
            <a:endParaRPr>
              <a:latin typeface="Times New Roman"/>
              <a:ea typeface="Times New Roman"/>
              <a:cs typeface="Times New Roman"/>
              <a:sym typeface="Times New Roman"/>
            </a:endParaRPr>
          </a:p>
          <a:p>
            <a:pPr indent="0" lvl="0" marL="457200" rtl="0" algn="l">
              <a:spcBef>
                <a:spcPts val="1600"/>
              </a:spcBef>
              <a:spcAft>
                <a:spcPts val="0"/>
              </a:spcAft>
              <a:buNone/>
            </a:pPr>
            <a:r>
              <a:rPr lang="en">
                <a:latin typeface="Times New Roman"/>
                <a:ea typeface="Times New Roman"/>
                <a:cs typeface="Times New Roman"/>
                <a:sym typeface="Times New Roman"/>
              </a:rPr>
              <a:t>Null Hypothesis : the variances of lag time for two different events are the same</a:t>
            </a:r>
            <a:endParaRPr>
              <a:latin typeface="Times New Roman"/>
              <a:ea typeface="Times New Roman"/>
              <a:cs typeface="Times New Roman"/>
              <a:sym typeface="Times New Roman"/>
            </a:endParaRPr>
          </a:p>
          <a:p>
            <a:pPr indent="0" lvl="0" marL="457200" rtl="0" algn="l">
              <a:spcBef>
                <a:spcPts val="1600"/>
              </a:spcBef>
              <a:spcAft>
                <a:spcPts val="1600"/>
              </a:spcAft>
              <a:buNone/>
            </a:pPr>
            <a:r>
              <a:rPr lang="en">
                <a:latin typeface="Times New Roman"/>
                <a:ea typeface="Times New Roman"/>
                <a:cs typeface="Times New Roman"/>
                <a:sym typeface="Times New Roman"/>
              </a:rPr>
              <a:t>Result : reject the null hypothesis</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4.     Chi-square Test</a:t>
            </a:r>
            <a:endParaRPr>
              <a:latin typeface="Times New Roman"/>
              <a:ea typeface="Times New Roman"/>
              <a:cs typeface="Times New Roman"/>
              <a:sym typeface="Times New Roman"/>
            </a:endParaRPr>
          </a:p>
          <a:p>
            <a:pPr indent="0" lvl="0" marL="457200" rtl="0" algn="l">
              <a:spcBef>
                <a:spcPts val="1600"/>
              </a:spcBef>
              <a:spcAft>
                <a:spcPts val="0"/>
              </a:spcAft>
              <a:buNone/>
            </a:pPr>
            <a:r>
              <a:rPr lang="en">
                <a:latin typeface="Times New Roman"/>
                <a:ea typeface="Times New Roman"/>
                <a:cs typeface="Times New Roman"/>
                <a:sym typeface="Times New Roman"/>
              </a:rPr>
              <a:t>Null Hypothesis : There is no relationship between the events that Noah has </a:t>
            </a:r>
            <a:r>
              <a:rPr lang="en">
                <a:latin typeface="Times New Roman"/>
                <a:ea typeface="Times New Roman"/>
                <a:cs typeface="Times New Roman"/>
                <a:sym typeface="Times New Roman"/>
              </a:rPr>
              <a:t>recorded</a:t>
            </a:r>
            <a:r>
              <a:rPr lang="en">
                <a:latin typeface="Times New Roman"/>
                <a:ea typeface="Times New Roman"/>
                <a:cs typeface="Times New Roman"/>
                <a:sym typeface="Times New Roman"/>
              </a:rPr>
              <a:t> and the events that I have recorded</a:t>
            </a:r>
            <a:endParaRPr>
              <a:latin typeface="Times New Roman"/>
              <a:ea typeface="Times New Roman"/>
              <a:cs typeface="Times New Roman"/>
              <a:sym typeface="Times New Roman"/>
            </a:endParaRPr>
          </a:p>
          <a:p>
            <a:pPr indent="0" lvl="0" marL="457200" rtl="0" algn="l">
              <a:spcBef>
                <a:spcPts val="1600"/>
              </a:spcBef>
              <a:spcAft>
                <a:spcPts val="1600"/>
              </a:spcAft>
              <a:buNone/>
            </a:pPr>
            <a:r>
              <a:rPr lang="en">
                <a:latin typeface="Times New Roman"/>
                <a:ea typeface="Times New Roman"/>
                <a:cs typeface="Times New Roman"/>
                <a:sym typeface="Times New Roman"/>
              </a:rPr>
              <a:t>Results : reject the null hypothesis</a:t>
            </a: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latin typeface="Times New Roman"/>
                <a:ea typeface="Times New Roman"/>
                <a:cs typeface="Times New Roman"/>
                <a:sym typeface="Times New Roman"/>
              </a:rPr>
              <a:t>Period 4</a:t>
            </a:r>
            <a:r>
              <a:rPr lang="en">
                <a:latin typeface="Times New Roman"/>
                <a:ea typeface="Times New Roman"/>
                <a:cs typeface="Times New Roman"/>
                <a:sym typeface="Times New Roman"/>
              </a:rPr>
              <a:t> Creating Study Data</a:t>
            </a:r>
            <a:endParaRPr/>
          </a:p>
        </p:txBody>
      </p:sp>
      <p:sp>
        <p:nvSpPr>
          <p:cNvPr id="153" name="Google Shape;153;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Step one : Cleaning Event and Possession Data</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Step two : Read in the 12 files</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Step Three : Combine the 12 tables</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Step Four : Correcting the table</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Step Five : Add a new attribute named PossID</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Step Six : Add a new attribute named EventSeq</a:t>
            </a:r>
            <a:endParaRPr sz="24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59" name="Google Shape;159;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Step One : Cleaning Event and Possession Data</a:t>
            </a:r>
            <a:endParaRPr sz="2400">
              <a:latin typeface="Times New Roman"/>
              <a:ea typeface="Times New Roman"/>
              <a:cs typeface="Times New Roman"/>
              <a:sym typeface="Times New Roman"/>
            </a:endParaRPr>
          </a:p>
          <a:p>
            <a:pPr indent="-342900" lvl="1" marL="914400" rtl="0" algn="l">
              <a:spcBef>
                <a:spcPts val="0"/>
              </a:spcBef>
              <a:spcAft>
                <a:spcPts val="0"/>
              </a:spcAft>
              <a:buSzPts val="1800"/>
              <a:buChar char="○"/>
            </a:pPr>
            <a:r>
              <a:rPr lang="en" sz="1800"/>
              <a:t>Possession, Faceoff, Shot for and Shot Against add buffer time and latencies</a:t>
            </a:r>
            <a:endParaRPr sz="1800"/>
          </a:p>
          <a:p>
            <a:pPr indent="-342900" lvl="1" marL="914400" rtl="0" algn="l">
              <a:spcBef>
                <a:spcPts val="0"/>
              </a:spcBef>
              <a:spcAft>
                <a:spcPts val="0"/>
              </a:spcAft>
              <a:buSzPts val="1800"/>
              <a:buChar char="○"/>
            </a:pPr>
            <a:r>
              <a:rPr lang="en" sz="1800"/>
              <a:t>Other events only add buffer time</a:t>
            </a:r>
            <a:endParaRPr sz="1800"/>
          </a:p>
          <a:p>
            <a:pPr indent="-342900" lvl="1" marL="914400" rtl="0" algn="l">
              <a:spcBef>
                <a:spcPts val="0"/>
              </a:spcBef>
              <a:spcAft>
                <a:spcPts val="0"/>
              </a:spcAft>
              <a:buSzPts val="1800"/>
              <a:buChar char="○"/>
            </a:pPr>
            <a:r>
              <a:rPr lang="en" sz="1800"/>
              <a:t>Create 12 </a:t>
            </a:r>
            <a:r>
              <a:rPr lang="en" sz="1800"/>
              <a:t>separate</a:t>
            </a:r>
            <a:r>
              <a:rPr lang="en" sz="1800"/>
              <a:t> files with three attributes (Time, Event, Possession)</a:t>
            </a:r>
            <a:endParaRPr sz="1800"/>
          </a:p>
          <a:p>
            <a:pPr indent="0" lvl="0" marL="914400" rtl="0" algn="l">
              <a:spcBef>
                <a:spcPts val="1600"/>
              </a:spcBef>
              <a:spcAft>
                <a:spcPts val="1600"/>
              </a:spcAft>
              <a:buNone/>
            </a:pPr>
            <a:r>
              <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u="sng">
                <a:latin typeface="Times New Roman"/>
                <a:ea typeface="Times New Roman"/>
                <a:cs typeface="Times New Roman"/>
                <a:sym typeface="Times New Roman"/>
              </a:rPr>
              <a:t>Figure 4</a:t>
            </a:r>
            <a:r>
              <a:rPr lang="en" sz="2400">
                <a:latin typeface="Times New Roman"/>
                <a:ea typeface="Times New Roman"/>
                <a:cs typeface="Times New Roman"/>
                <a:sym typeface="Times New Roman"/>
              </a:rPr>
              <a:t> Buffer Time for Each Event</a:t>
            </a:r>
            <a:endParaRPr sz="2400">
              <a:latin typeface="Times New Roman"/>
              <a:ea typeface="Times New Roman"/>
              <a:cs typeface="Times New Roman"/>
              <a:sym typeface="Times New Roman"/>
            </a:endParaRPr>
          </a:p>
        </p:txBody>
      </p:sp>
      <p:sp>
        <p:nvSpPr>
          <p:cNvPr id="165" name="Google Shape;165;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6" name="Google Shape;166;p30"/>
          <p:cNvPicPr preferRelativeResize="0"/>
          <p:nvPr/>
        </p:nvPicPr>
        <p:blipFill>
          <a:blip r:embed="rId3">
            <a:alphaModFix/>
          </a:blip>
          <a:stretch>
            <a:fillRect/>
          </a:stretch>
        </p:blipFill>
        <p:spPr>
          <a:xfrm>
            <a:off x="311700" y="953863"/>
            <a:ext cx="2362200" cy="4029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Step two : Read in the 12 files</a:t>
            </a:r>
            <a:endParaRPr sz="2400">
              <a:latin typeface="Times New Roman"/>
              <a:ea typeface="Times New Roman"/>
              <a:cs typeface="Times New Roman"/>
              <a:sym typeface="Times New Roman"/>
            </a:endParaRPr>
          </a:p>
          <a:p>
            <a:pPr indent="-342900" lvl="1" marL="914400" rtl="0" algn="l">
              <a:spcBef>
                <a:spcPts val="0"/>
              </a:spcBef>
              <a:spcAft>
                <a:spcPts val="0"/>
              </a:spcAft>
              <a:buSzPts val="1800"/>
              <a:buChar char="○"/>
            </a:pPr>
            <a:r>
              <a:rPr lang="en" sz="1800"/>
              <a:t>Sort each table by time</a:t>
            </a:r>
            <a:endParaRPr sz="1800"/>
          </a:p>
          <a:p>
            <a:pPr indent="-342900" lvl="1" marL="914400" rtl="0" algn="l">
              <a:spcBef>
                <a:spcPts val="0"/>
              </a:spcBef>
              <a:spcAft>
                <a:spcPts val="0"/>
              </a:spcAft>
              <a:buSzPts val="1800"/>
              <a:buChar char="○"/>
            </a:pPr>
            <a:r>
              <a:rPr lang="en" sz="1800"/>
              <a:t>Fill in the empty cells in Possession attributes by using the possession of the event in front</a:t>
            </a:r>
            <a:endParaRPr sz="1800"/>
          </a:p>
          <a:p>
            <a:pPr indent="-342900" lvl="1" marL="914400" rtl="0" algn="l">
              <a:spcBef>
                <a:spcPts val="0"/>
              </a:spcBef>
              <a:spcAft>
                <a:spcPts val="0"/>
              </a:spcAft>
              <a:buSzPts val="1800"/>
              <a:buChar char="○"/>
            </a:pPr>
            <a:r>
              <a:rPr lang="en" sz="1800"/>
              <a:t>Add two new attributes : Game, Period</a:t>
            </a:r>
            <a:endParaRPr sz="1800"/>
          </a:p>
          <a:p>
            <a:pPr indent="-342900" lvl="1" marL="914400" rtl="0" algn="l">
              <a:spcBef>
                <a:spcPts val="0"/>
              </a:spcBef>
              <a:spcAft>
                <a:spcPts val="0"/>
              </a:spcAft>
              <a:buSzPts val="1800"/>
              <a:buChar char="○"/>
            </a:pPr>
            <a:r>
              <a:rPr lang="en" sz="1800"/>
              <a:t>Repeat the steps for the remaining periods</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Research Objective</a:t>
            </a:r>
            <a:endParaRPr>
              <a:latin typeface="Times New Roman"/>
              <a:ea typeface="Times New Roman"/>
              <a:cs typeface="Times New Roman"/>
              <a:sym typeface="Times New Roman"/>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Explore how the change in team composition will affect team performance in total </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In this semester, we focus mainly on the performance in one possession</a:t>
            </a:r>
            <a:endParaRPr sz="24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u="sng">
                <a:latin typeface="Times New Roman"/>
                <a:ea typeface="Times New Roman"/>
                <a:cs typeface="Times New Roman"/>
                <a:sym typeface="Times New Roman"/>
              </a:rPr>
              <a:t>Figure 5</a:t>
            </a:r>
            <a:r>
              <a:rPr lang="en" sz="2400">
                <a:latin typeface="Times New Roman"/>
                <a:ea typeface="Times New Roman"/>
                <a:cs typeface="Times New Roman"/>
                <a:sym typeface="Times New Roman"/>
              </a:rPr>
              <a:t> The Table after Step Two</a:t>
            </a:r>
            <a:endParaRPr sz="2400">
              <a:latin typeface="Times New Roman"/>
              <a:ea typeface="Times New Roman"/>
              <a:cs typeface="Times New Roman"/>
              <a:sym typeface="Times New Roman"/>
            </a:endParaRPr>
          </a:p>
        </p:txBody>
      </p:sp>
      <p:sp>
        <p:nvSpPr>
          <p:cNvPr id="178" name="Google Shape;178;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9" name="Google Shape;179;p32"/>
          <p:cNvPicPr preferRelativeResize="0"/>
          <p:nvPr/>
        </p:nvPicPr>
        <p:blipFill>
          <a:blip r:embed="rId3">
            <a:alphaModFix/>
          </a:blip>
          <a:stretch>
            <a:fillRect/>
          </a:stretch>
        </p:blipFill>
        <p:spPr>
          <a:xfrm>
            <a:off x="311700" y="1152475"/>
            <a:ext cx="4076700" cy="3314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Step Three : Combine the 12 tables</a:t>
            </a:r>
            <a:endParaRPr sz="24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Add a new attribute (EventPoss)</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Rpi event : Shot for, Takeaway</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Oppo event : Shot against, Giveaway</a:t>
            </a:r>
            <a:endParaRPr sz="18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u="sng">
                <a:latin typeface="Times New Roman"/>
                <a:ea typeface="Times New Roman"/>
                <a:cs typeface="Times New Roman"/>
                <a:sym typeface="Times New Roman"/>
              </a:rPr>
              <a:t>Figure 6</a:t>
            </a:r>
            <a:r>
              <a:rPr lang="en" sz="2400">
                <a:latin typeface="Times New Roman"/>
                <a:ea typeface="Times New Roman"/>
                <a:cs typeface="Times New Roman"/>
                <a:sym typeface="Times New Roman"/>
              </a:rPr>
              <a:t> The Table after Step Three</a:t>
            </a:r>
            <a:endParaRPr sz="2400">
              <a:latin typeface="Times New Roman"/>
              <a:ea typeface="Times New Roman"/>
              <a:cs typeface="Times New Roman"/>
              <a:sym typeface="Times New Roman"/>
            </a:endParaRPr>
          </a:p>
        </p:txBody>
      </p:sp>
      <p:sp>
        <p:nvSpPr>
          <p:cNvPr id="191" name="Google Shape;191;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2" name="Google Shape;192;p34"/>
          <p:cNvPicPr preferRelativeResize="0"/>
          <p:nvPr/>
        </p:nvPicPr>
        <p:blipFill>
          <a:blip r:embed="rId3">
            <a:alphaModFix/>
          </a:blip>
          <a:stretch>
            <a:fillRect/>
          </a:stretch>
        </p:blipFill>
        <p:spPr>
          <a:xfrm>
            <a:off x="311688" y="1128700"/>
            <a:ext cx="4829175" cy="2886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Step Four : Correcting the table</a:t>
            </a:r>
            <a:endParaRPr sz="24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If event possession is different from possession</a:t>
            </a:r>
            <a:endParaRPr sz="1800">
              <a:latin typeface="Times New Roman"/>
              <a:ea typeface="Times New Roman"/>
              <a:cs typeface="Times New Roman"/>
              <a:sym typeface="Times New Roman"/>
            </a:endParaRPr>
          </a:p>
          <a:p>
            <a:pPr indent="-317500" lvl="2" marL="1371600" rtl="0" algn="l">
              <a:spcBef>
                <a:spcPts val="0"/>
              </a:spcBef>
              <a:spcAft>
                <a:spcPts val="0"/>
              </a:spcAft>
              <a:buSzPts val="1400"/>
              <a:buChar char="■"/>
            </a:pPr>
            <a:r>
              <a:rPr lang="en"/>
              <a:t>If event possession is the same as the possession of the event before -&gt; switch with the event before</a:t>
            </a:r>
            <a:endParaRPr/>
          </a:p>
          <a:p>
            <a:pPr indent="-317500" lvl="2" marL="1371600" rtl="0" algn="l">
              <a:spcBef>
                <a:spcPts val="0"/>
              </a:spcBef>
              <a:spcAft>
                <a:spcPts val="0"/>
              </a:spcAft>
              <a:buSzPts val="1400"/>
              <a:buChar char="■"/>
            </a:pPr>
            <a:r>
              <a:rPr lang="en"/>
              <a:t>If event possession is the same as the possession of the event after -&gt; switch with the event after</a:t>
            </a:r>
            <a:endParaRPr/>
          </a:p>
          <a:p>
            <a:pPr indent="-317500" lvl="2" marL="1371600" rtl="0" algn="l">
              <a:spcBef>
                <a:spcPts val="0"/>
              </a:spcBef>
              <a:spcAft>
                <a:spcPts val="0"/>
              </a:spcAft>
              <a:buSzPts val="1400"/>
              <a:buChar char="■"/>
            </a:pPr>
            <a:r>
              <a:rPr lang="en"/>
              <a:t>Else -&gt; delete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u="sng">
                <a:latin typeface="Times New Roman"/>
                <a:ea typeface="Times New Roman"/>
                <a:cs typeface="Times New Roman"/>
                <a:sym typeface="Times New Roman"/>
              </a:rPr>
              <a:t>Figure 7</a:t>
            </a:r>
            <a:r>
              <a:rPr lang="en" sz="2400">
                <a:latin typeface="Times New Roman"/>
                <a:ea typeface="Times New Roman"/>
                <a:cs typeface="Times New Roman"/>
                <a:sym typeface="Times New Roman"/>
              </a:rPr>
              <a:t> An Example</a:t>
            </a:r>
            <a:endParaRPr sz="2400">
              <a:latin typeface="Times New Roman"/>
              <a:ea typeface="Times New Roman"/>
              <a:cs typeface="Times New Roman"/>
              <a:sym typeface="Times New Roman"/>
            </a:endParaRPr>
          </a:p>
        </p:txBody>
      </p:sp>
      <p:sp>
        <p:nvSpPr>
          <p:cNvPr id="204" name="Google Shape;204;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5" name="Google Shape;205;p36"/>
          <p:cNvPicPr preferRelativeResize="0"/>
          <p:nvPr/>
        </p:nvPicPr>
        <p:blipFill>
          <a:blip r:embed="rId3">
            <a:alphaModFix/>
          </a:blip>
          <a:stretch>
            <a:fillRect/>
          </a:stretch>
        </p:blipFill>
        <p:spPr>
          <a:xfrm>
            <a:off x="311688" y="1152475"/>
            <a:ext cx="4886325" cy="2286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Step Five : Add a new attribute named PossID</a:t>
            </a:r>
            <a:endParaRPr sz="24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Two counters : counterrpi and counteroppo</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When possession changes -&gt; add one</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When period changes -&gt; reset to one</a:t>
            </a:r>
            <a:endParaRPr sz="18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Step Six : Add a new attribute named EventSeq</a:t>
            </a:r>
            <a:endParaRPr sz="24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When the possession does not change -&gt; add one</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When the possession changes -&gt; reset to one</a:t>
            </a:r>
            <a:endParaRPr sz="180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u="sng">
                <a:latin typeface="Times New Roman"/>
                <a:ea typeface="Times New Roman"/>
                <a:cs typeface="Times New Roman"/>
                <a:sym typeface="Times New Roman"/>
              </a:rPr>
              <a:t>Figure 8</a:t>
            </a:r>
            <a:r>
              <a:rPr lang="en" sz="2400">
                <a:latin typeface="Times New Roman"/>
                <a:ea typeface="Times New Roman"/>
                <a:cs typeface="Times New Roman"/>
                <a:sym typeface="Times New Roman"/>
              </a:rPr>
              <a:t> The Study Data </a:t>
            </a:r>
            <a:endParaRPr sz="2400">
              <a:latin typeface="Times New Roman"/>
              <a:ea typeface="Times New Roman"/>
              <a:cs typeface="Times New Roman"/>
              <a:sym typeface="Times New Roman"/>
            </a:endParaRPr>
          </a:p>
        </p:txBody>
      </p:sp>
      <p:sp>
        <p:nvSpPr>
          <p:cNvPr id="223" name="Google Shape;223;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4" name="Google Shape;224;p39"/>
          <p:cNvPicPr preferRelativeResize="0"/>
          <p:nvPr/>
        </p:nvPicPr>
        <p:blipFill>
          <a:blip r:embed="rId3">
            <a:alphaModFix/>
          </a:blip>
          <a:stretch>
            <a:fillRect/>
          </a:stretch>
        </p:blipFill>
        <p:spPr>
          <a:xfrm>
            <a:off x="311712" y="970100"/>
            <a:ext cx="4842111" cy="4173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u="sng">
                <a:latin typeface="Times New Roman"/>
                <a:ea typeface="Times New Roman"/>
                <a:cs typeface="Times New Roman"/>
                <a:sym typeface="Times New Roman"/>
              </a:rPr>
              <a:t>Figure 9</a:t>
            </a:r>
            <a:r>
              <a:rPr lang="en" sz="2400">
                <a:latin typeface="Times New Roman"/>
                <a:ea typeface="Times New Roman"/>
                <a:cs typeface="Times New Roman"/>
                <a:sym typeface="Times New Roman"/>
              </a:rPr>
              <a:t> Remaining Problems</a:t>
            </a:r>
            <a:endParaRPr sz="2400">
              <a:latin typeface="Times New Roman"/>
              <a:ea typeface="Times New Roman"/>
              <a:cs typeface="Times New Roman"/>
              <a:sym typeface="Times New Roman"/>
            </a:endParaRPr>
          </a:p>
        </p:txBody>
      </p:sp>
      <p:sp>
        <p:nvSpPr>
          <p:cNvPr id="230" name="Google Shape;230;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1" name="Google Shape;231;p40"/>
          <p:cNvPicPr preferRelativeResize="0"/>
          <p:nvPr/>
        </p:nvPicPr>
        <p:blipFill>
          <a:blip r:embed="rId3">
            <a:alphaModFix/>
          </a:blip>
          <a:stretch>
            <a:fillRect/>
          </a:stretch>
        </p:blipFill>
        <p:spPr>
          <a:xfrm>
            <a:off x="311705" y="1017723"/>
            <a:ext cx="4811995" cy="38448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u="sng">
                <a:latin typeface="Times New Roman"/>
                <a:ea typeface="Times New Roman"/>
                <a:cs typeface="Times New Roman"/>
                <a:sym typeface="Times New Roman"/>
              </a:rPr>
              <a:t>Figure 10</a:t>
            </a:r>
            <a:r>
              <a:rPr lang="en" sz="2400">
                <a:latin typeface="Times New Roman"/>
                <a:ea typeface="Times New Roman"/>
                <a:cs typeface="Times New Roman"/>
                <a:sym typeface="Times New Roman"/>
              </a:rPr>
              <a:t> Remaining Problems</a:t>
            </a:r>
            <a:endParaRPr sz="2400">
              <a:latin typeface="Times New Roman"/>
              <a:ea typeface="Times New Roman"/>
              <a:cs typeface="Times New Roman"/>
              <a:sym typeface="Times New Roman"/>
            </a:endParaRPr>
          </a:p>
        </p:txBody>
      </p:sp>
      <p:sp>
        <p:nvSpPr>
          <p:cNvPr id="237" name="Google Shape;237;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8" name="Google Shape;238;p41"/>
          <p:cNvPicPr preferRelativeResize="0"/>
          <p:nvPr/>
        </p:nvPicPr>
        <p:blipFill>
          <a:blip r:embed="rId3">
            <a:alphaModFix/>
          </a:blip>
          <a:stretch>
            <a:fillRect/>
          </a:stretch>
        </p:blipFill>
        <p:spPr>
          <a:xfrm>
            <a:off x="311698" y="1017723"/>
            <a:ext cx="4918525" cy="3982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Three Subsets of Data</a:t>
            </a:r>
            <a:endParaRPr>
              <a:latin typeface="Times New Roman"/>
              <a:ea typeface="Times New Roman"/>
              <a:cs typeface="Times New Roman"/>
              <a:sym typeface="Times New Roman"/>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Event Data</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Line Change Data</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Possession Data</a:t>
            </a:r>
            <a:endParaRPr sz="24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 </a:t>
            </a:r>
            <a:endParaRPr/>
          </a:p>
        </p:txBody>
      </p:sp>
      <p:sp>
        <p:nvSpPr>
          <p:cNvPr id="244" name="Google Shape;244;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Event Data</a:t>
            </a:r>
            <a:endParaRPr>
              <a:latin typeface="Times New Roman"/>
              <a:ea typeface="Times New Roman"/>
              <a:cs typeface="Times New Roman"/>
              <a:sym typeface="Times New Roman"/>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What is happening on ice</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Ex. Shot for, Shot Against, Takeaway, and Giveaway</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We will use event data to analyze performance</a:t>
            </a:r>
            <a:endParaRPr sz="2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Line Change Data</a:t>
            </a:r>
            <a:endParaRPr>
              <a:latin typeface="Times New Roman"/>
              <a:ea typeface="Times New Roman"/>
              <a:cs typeface="Times New Roman"/>
              <a:sym typeface="Times New Roman"/>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The change in members composition</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Time on ice</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We didn’t focus too much on Line Change Data in this semester</a:t>
            </a:r>
            <a:endParaRPr sz="2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Possession Data</a:t>
            </a:r>
            <a:endParaRPr>
              <a:latin typeface="Times New Roman"/>
              <a:ea typeface="Times New Roman"/>
              <a:cs typeface="Times New Roman"/>
              <a:sym typeface="Times New Roman"/>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Who has the puck</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Our definition for possession in this research : whose stick touches the puck</a:t>
            </a:r>
            <a:endParaRPr sz="24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latin typeface="Times New Roman"/>
                <a:ea typeface="Times New Roman"/>
                <a:cs typeface="Times New Roman"/>
                <a:sym typeface="Times New Roman"/>
              </a:rPr>
              <a:t>Phase One</a:t>
            </a:r>
            <a:r>
              <a:rPr b="1" lang="en">
                <a:latin typeface="Times New Roman"/>
                <a:ea typeface="Times New Roman"/>
                <a:cs typeface="Times New Roman"/>
                <a:sym typeface="Times New Roman"/>
              </a:rPr>
              <a:t> </a:t>
            </a:r>
            <a:r>
              <a:rPr lang="en">
                <a:latin typeface="Times New Roman"/>
                <a:ea typeface="Times New Roman"/>
                <a:cs typeface="Times New Roman"/>
                <a:sym typeface="Times New Roman"/>
              </a:rPr>
              <a:t>Recording Possession</a:t>
            </a:r>
            <a:endParaRPr>
              <a:latin typeface="Times New Roman"/>
              <a:ea typeface="Times New Roman"/>
              <a:cs typeface="Times New Roman"/>
              <a:sym typeface="Times New Roman"/>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Game One : RPI v.s. Colgate (Feb 1)</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Game Two : RPI v.s. Quinnipiac (Feb 16)</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Game Three : RPI v.s. Harvard (Mar 1)</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Game Four : RPI v.s. Dartmouth (Mar 2)</a:t>
            </a:r>
            <a:endParaRPr>
              <a:latin typeface="Times New Roman"/>
              <a:ea typeface="Times New Roman"/>
              <a:cs typeface="Times New Roman"/>
              <a:sym typeface="Times New Roman"/>
            </a:endParaRPr>
          </a:p>
          <a:p>
            <a:pPr indent="0" lvl="0" marL="0" rtl="0" algn="l">
              <a:spcBef>
                <a:spcPts val="1600"/>
              </a:spcBef>
              <a:spcAft>
                <a:spcPts val="1600"/>
              </a:spcAft>
              <a:buNone/>
            </a:pPr>
            <a:r>
              <a:rPr lang="en">
                <a:latin typeface="Times New Roman"/>
                <a:ea typeface="Times New Roman"/>
                <a:cs typeface="Times New Roman"/>
                <a:sym typeface="Times New Roman"/>
              </a:rPr>
              <a:t>Software Used: XOS</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u="sng">
                <a:latin typeface="Times New Roman"/>
                <a:ea typeface="Times New Roman"/>
                <a:cs typeface="Times New Roman"/>
                <a:sym typeface="Times New Roman"/>
              </a:rPr>
              <a:t>Figure 1</a:t>
            </a:r>
            <a:r>
              <a:rPr lang="en" sz="2400">
                <a:latin typeface="Times New Roman"/>
                <a:ea typeface="Times New Roman"/>
                <a:cs typeface="Times New Roman"/>
                <a:sym typeface="Times New Roman"/>
              </a:rPr>
              <a:t> </a:t>
            </a:r>
            <a:r>
              <a:rPr lang="en" sz="2400">
                <a:latin typeface="Times New Roman"/>
                <a:ea typeface="Times New Roman"/>
                <a:cs typeface="Times New Roman"/>
                <a:sym typeface="Times New Roman"/>
              </a:rPr>
              <a:t>Possession Data</a:t>
            </a:r>
            <a:endParaRPr sz="2400">
              <a:latin typeface="Times New Roman"/>
              <a:ea typeface="Times New Roman"/>
              <a:cs typeface="Times New Roman"/>
              <a:sym typeface="Times New Roman"/>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3" name="Google Shape;103;p20"/>
          <p:cNvPicPr preferRelativeResize="0"/>
          <p:nvPr/>
        </p:nvPicPr>
        <p:blipFill>
          <a:blip r:embed="rId3">
            <a:alphaModFix/>
          </a:blip>
          <a:stretch>
            <a:fillRect/>
          </a:stretch>
        </p:blipFill>
        <p:spPr>
          <a:xfrm>
            <a:off x="248288" y="1075375"/>
            <a:ext cx="8647426" cy="3570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latin typeface="Times New Roman"/>
                <a:ea typeface="Times New Roman"/>
                <a:cs typeface="Times New Roman"/>
                <a:sym typeface="Times New Roman"/>
              </a:rPr>
              <a:t>Phase 2</a:t>
            </a:r>
            <a:r>
              <a:rPr lang="en">
                <a:latin typeface="Times New Roman"/>
                <a:ea typeface="Times New Roman"/>
                <a:cs typeface="Times New Roman"/>
                <a:sym typeface="Times New Roman"/>
              </a:rPr>
              <a:t> </a:t>
            </a:r>
            <a:r>
              <a:rPr lang="en">
                <a:latin typeface="Times New Roman"/>
                <a:ea typeface="Times New Roman"/>
                <a:cs typeface="Times New Roman"/>
                <a:sym typeface="Times New Roman"/>
              </a:rPr>
              <a:t>Recording</a:t>
            </a:r>
            <a:r>
              <a:rPr lang="en">
                <a:latin typeface="Times New Roman"/>
                <a:ea typeface="Times New Roman"/>
                <a:cs typeface="Times New Roman"/>
                <a:sym typeface="Times New Roman"/>
              </a:rPr>
              <a:t> Latency</a:t>
            </a:r>
            <a:endParaRPr>
              <a:latin typeface="Times New Roman"/>
              <a:ea typeface="Times New Roman"/>
              <a:cs typeface="Times New Roman"/>
              <a:sym typeface="Times New Roman"/>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Definition for latency in this </a:t>
            </a:r>
            <a:r>
              <a:rPr lang="en">
                <a:latin typeface="Times New Roman"/>
                <a:ea typeface="Times New Roman"/>
                <a:cs typeface="Times New Roman"/>
                <a:sym typeface="Times New Roman"/>
              </a:rPr>
              <a:t>research</a:t>
            </a:r>
            <a:r>
              <a:rPr lang="en">
                <a:latin typeface="Times New Roman"/>
                <a:ea typeface="Times New Roman"/>
                <a:cs typeface="Times New Roman"/>
                <a:sym typeface="Times New Roman"/>
              </a:rPr>
              <a:t> : the time it takes to record a data</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Useful events : Faceoff, Shot for, Shot against, and Possession</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We need possession to analyze performance</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Easy to record when it actually happens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Steps for measuring latency</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Obtain Time from event data</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Add buffer time</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Record when it actually happens</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Calculate latency</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Take the average</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