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5"/>
  </p:notesMasterIdLst>
  <p:sldIdLst>
    <p:sldId id="564" r:id="rId2"/>
    <p:sldId id="565" r:id="rId3"/>
    <p:sldId id="684" r:id="rId4"/>
    <p:sldId id="566" r:id="rId5"/>
    <p:sldId id="567"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4" r:id="rId33"/>
    <p:sldId id="595" r:id="rId34"/>
    <p:sldId id="596" r:id="rId35"/>
    <p:sldId id="597" r:id="rId36"/>
    <p:sldId id="685" r:id="rId37"/>
    <p:sldId id="598" r:id="rId38"/>
    <p:sldId id="599" r:id="rId39"/>
    <p:sldId id="686" r:id="rId40"/>
    <p:sldId id="600" r:id="rId41"/>
    <p:sldId id="601" r:id="rId42"/>
    <p:sldId id="602" r:id="rId43"/>
    <p:sldId id="603"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3" r:id="rId64"/>
    <p:sldId id="624" r:id="rId65"/>
    <p:sldId id="625" r:id="rId66"/>
    <p:sldId id="626" r:id="rId67"/>
    <p:sldId id="627" r:id="rId68"/>
    <p:sldId id="628" r:id="rId69"/>
    <p:sldId id="629" r:id="rId70"/>
    <p:sldId id="630" r:id="rId71"/>
    <p:sldId id="631" r:id="rId72"/>
    <p:sldId id="632" r:id="rId73"/>
    <p:sldId id="633" r:id="rId74"/>
    <p:sldId id="634" r:id="rId75"/>
    <p:sldId id="635" r:id="rId76"/>
    <p:sldId id="636" r:id="rId77"/>
    <p:sldId id="637" r:id="rId78"/>
    <p:sldId id="638" r:id="rId79"/>
    <p:sldId id="639" r:id="rId80"/>
    <p:sldId id="640" r:id="rId81"/>
    <p:sldId id="641" r:id="rId82"/>
    <p:sldId id="643" r:id="rId83"/>
    <p:sldId id="644" r:id="rId84"/>
    <p:sldId id="645" r:id="rId85"/>
    <p:sldId id="646" r:id="rId86"/>
    <p:sldId id="647" r:id="rId87"/>
    <p:sldId id="648" r:id="rId88"/>
    <p:sldId id="688" r:id="rId89"/>
    <p:sldId id="649" r:id="rId90"/>
    <p:sldId id="650" r:id="rId91"/>
    <p:sldId id="651" r:id="rId92"/>
    <p:sldId id="652" r:id="rId93"/>
    <p:sldId id="653" r:id="rId94"/>
    <p:sldId id="654" r:id="rId95"/>
    <p:sldId id="655" r:id="rId96"/>
    <p:sldId id="656" r:id="rId97"/>
    <p:sldId id="657" r:id="rId98"/>
    <p:sldId id="658" r:id="rId99"/>
    <p:sldId id="659" r:id="rId100"/>
    <p:sldId id="660" r:id="rId101"/>
    <p:sldId id="661" r:id="rId102"/>
    <p:sldId id="662" r:id="rId103"/>
    <p:sldId id="663" r:id="rId104"/>
    <p:sldId id="664" r:id="rId105"/>
    <p:sldId id="665" r:id="rId106"/>
    <p:sldId id="666" r:id="rId107"/>
    <p:sldId id="667" r:id="rId108"/>
    <p:sldId id="668" r:id="rId109"/>
    <p:sldId id="669" r:id="rId110"/>
    <p:sldId id="670" r:id="rId111"/>
    <p:sldId id="671" r:id="rId112"/>
    <p:sldId id="672" r:id="rId113"/>
    <p:sldId id="673" r:id="rId114"/>
    <p:sldId id="674" r:id="rId115"/>
    <p:sldId id="675" r:id="rId116"/>
    <p:sldId id="687" r:id="rId117"/>
    <p:sldId id="677" r:id="rId118"/>
    <p:sldId id="678" r:id="rId119"/>
    <p:sldId id="679" r:id="rId120"/>
    <p:sldId id="680" r:id="rId121"/>
    <p:sldId id="681" r:id="rId122"/>
    <p:sldId id="682" r:id="rId123"/>
    <p:sldId id="683" r:id="rId124"/>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CCFF"/>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17" autoAdjust="0"/>
    <p:restoredTop sz="90808" autoAdjust="0"/>
  </p:normalViewPr>
  <p:slideViewPr>
    <p:cSldViewPr>
      <p:cViewPr varScale="1">
        <p:scale>
          <a:sx n="165" d="100"/>
          <a:sy n="165" d="100"/>
        </p:scale>
        <p:origin x="20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47EB4-CAA1-9047-A17F-9AFA5345C71A}" type="datetimeFigureOut">
              <a:rPr kumimoji="1" lang="zh-CN" altLang="en-US" smtClean="0"/>
              <a:t>2020/11/3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1898D-0E9A-BD4C-86AB-54179D07AAA3}" type="slidenum">
              <a:rPr kumimoji="1" lang="zh-CN" altLang="en-US" smtClean="0"/>
              <a:t>‹#›</a:t>
            </a:fld>
            <a:endParaRPr kumimoji="1" lang="zh-CN" altLang="en-US"/>
          </a:p>
        </p:txBody>
      </p:sp>
    </p:spTree>
    <p:extLst>
      <p:ext uri="{BB962C8B-B14F-4D97-AF65-F5344CB8AC3E}">
        <p14:creationId xmlns:p14="http://schemas.microsoft.com/office/powerpoint/2010/main" val="237368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B41898D-0E9A-BD4C-86AB-54179D07AAA3}" type="slidenum">
              <a:rPr kumimoji="1" lang="zh-CN" altLang="en-US" smtClean="0"/>
              <a:t>25</a:t>
            </a:fld>
            <a:endParaRPr kumimoji="1" lang="zh-CN" altLang="en-US"/>
          </a:p>
        </p:txBody>
      </p:sp>
    </p:spTree>
    <p:extLst>
      <p:ext uri="{BB962C8B-B14F-4D97-AF65-F5344CB8AC3E}">
        <p14:creationId xmlns:p14="http://schemas.microsoft.com/office/powerpoint/2010/main" val="358568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zh-CN"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b="0"/>
            </a:lvl1pPr>
          </a:lstStyle>
          <a:p>
            <a:pPr>
              <a:defRPr/>
            </a:pPr>
            <a:endParaRPr lang="en-US" altLang="zh-CN"/>
          </a:p>
        </p:txBody>
      </p:sp>
      <p:sp>
        <p:nvSpPr>
          <p:cNvPr id="70" name="Rectangle 7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b="0"/>
            </a:lvl1pPr>
          </a:lstStyle>
          <a:p>
            <a:pPr>
              <a:defRPr/>
            </a:pPr>
            <a:endParaRPr lang="en-US" altLang="zh-CN"/>
          </a:p>
        </p:txBody>
      </p:sp>
      <p:sp>
        <p:nvSpPr>
          <p:cNvPr id="71" name="Rectangle 71"/>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b="0"/>
            </a:lvl1pPr>
          </a:lstStyle>
          <a:p>
            <a:pPr>
              <a:defRPr/>
            </a:pPr>
            <a:fld id="{4F585409-CDE8-40B1-9208-022FBF8410A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4000" cy="6858000"/>
            <a:chOff x="0" y="0"/>
            <a:chExt cx="5760" cy="4320"/>
          </a:xfrm>
        </p:grpSpPr>
        <p:grpSp>
          <p:nvGrpSpPr>
            <p:cNvPr id="11272" name="Group 3"/>
            <p:cNvGrpSpPr>
              <a:grpSpLocks/>
            </p:cNvGrpSpPr>
            <p:nvPr/>
          </p:nvGrpSpPr>
          <p:grpSpPr bwMode="auto">
            <a:xfrm>
              <a:off x="0" y="192"/>
              <a:ext cx="5760" cy="4032"/>
              <a:chOff x="0" y="192"/>
              <a:chExt cx="5760" cy="4032"/>
            </a:xfrm>
          </p:grpSpPr>
          <p:sp>
            <p:nvSpPr>
              <p:cNvPr id="3076"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7"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8"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79"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0"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1"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2"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3"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4"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5"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6"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7"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8"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89"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0"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1"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2"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3"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4"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5"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6"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97"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nvGrpSpPr>
            <p:cNvPr id="11273" name="Group 26"/>
            <p:cNvGrpSpPr>
              <a:grpSpLocks/>
            </p:cNvGrpSpPr>
            <p:nvPr/>
          </p:nvGrpSpPr>
          <p:grpSpPr bwMode="auto">
            <a:xfrm>
              <a:off x="192" y="0"/>
              <a:ext cx="5376" cy="4320"/>
              <a:chOff x="192" y="0"/>
              <a:chExt cx="5376" cy="4320"/>
            </a:xfrm>
          </p:grpSpPr>
          <p:sp>
            <p:nvSpPr>
              <p:cNvPr id="3099"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0"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1"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2"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3"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4"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5"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6"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7"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8"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09"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0"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1"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2"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3"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4"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5"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6"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7"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8"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19"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0"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1"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2"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3"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4"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5"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6"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27"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grpSp>
      <p:sp>
        <p:nvSpPr>
          <p:cNvPr id="11267" name="Rectangle 56"/>
          <p:cNvSpPr>
            <a:spLocks noGrp="1" noChangeArrowheads="1"/>
          </p:cNvSpPr>
          <p:nvPr>
            <p:ph type="title"/>
          </p:nvPr>
        </p:nvSpPr>
        <p:spPr bwMode="auto">
          <a:xfrm>
            <a:off x="1447800" y="533400"/>
            <a:ext cx="67818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11268" name="Rectangle 57"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1270" name="Picture 61"/>
          <p:cNvPicPr>
            <a:picLocks noChangeAspect="1" noChangeArrowheads="1"/>
          </p:cNvPicPr>
          <p:nvPr userDrawn="1"/>
        </p:nvPicPr>
        <p:blipFill>
          <a:blip r:embed="rId13" cstate="print"/>
          <a:srcRect/>
          <a:stretch>
            <a:fillRect/>
          </a:stretch>
        </p:blipFill>
        <p:spPr bwMode="auto">
          <a:xfrm>
            <a:off x="0" y="0"/>
            <a:ext cx="790575" cy="704850"/>
          </a:xfrm>
          <a:prstGeom prst="rect">
            <a:avLst/>
          </a:prstGeom>
          <a:noFill/>
          <a:ln w="9525">
            <a:noFill/>
            <a:miter lim="800000"/>
            <a:headEnd/>
            <a:tailEnd/>
          </a:ln>
        </p:spPr>
      </p:pic>
      <p:pic>
        <p:nvPicPr>
          <p:cNvPr id="11271" name="Picture 62"/>
          <p:cNvPicPr>
            <a:picLocks noChangeAspect="1" noChangeArrowheads="1"/>
          </p:cNvPicPr>
          <p:nvPr userDrawn="1"/>
        </p:nvPicPr>
        <p:blipFill>
          <a:blip r:embed="rId14" cstate="print"/>
          <a:srcRect/>
          <a:stretch>
            <a:fillRect/>
          </a:stretch>
        </p:blipFill>
        <p:spPr bwMode="auto">
          <a:xfrm>
            <a:off x="6229350" y="0"/>
            <a:ext cx="2914650" cy="549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第四章  存储器管理</a:t>
            </a:r>
          </a:p>
        </p:txBody>
      </p:sp>
      <p:sp>
        <p:nvSpPr>
          <p:cNvPr id="5124" name="Text Box 4"/>
          <p:cNvSpPr txBox="1">
            <a:spLocks noChangeArrowheads="1"/>
          </p:cNvSpPr>
          <p:nvPr/>
        </p:nvSpPr>
        <p:spPr bwMode="auto">
          <a:xfrm>
            <a:off x="2286000" y="1370013"/>
            <a:ext cx="5387975" cy="3019425"/>
          </a:xfrm>
          <a:prstGeom prst="rect">
            <a:avLst/>
          </a:prstGeom>
          <a:noFill/>
          <a:ln w="9525">
            <a:noFill/>
            <a:miter lim="800000"/>
            <a:headEnd/>
            <a:tailEnd/>
          </a:ln>
          <a:effectLst/>
        </p:spPr>
        <p:txBody>
          <a:bodyPr wrap="none">
            <a:spAutoFit/>
          </a:bodyPr>
          <a:lstStyle/>
          <a:p>
            <a:pPr>
              <a:lnSpc>
                <a:spcPct val="120000"/>
              </a:lnSpc>
            </a:pPr>
            <a:r>
              <a:rPr lang="zh-CN" altLang="en-US" sz="4000" b="1" baseline="0">
                <a:solidFill>
                  <a:srgbClr val="000000"/>
                </a:solidFill>
                <a:latin typeface="华文新魏" pitchFamily="2" charset="-122"/>
                <a:ea typeface="华文新魏" pitchFamily="2" charset="-122"/>
              </a:rPr>
              <a:t>程序的装入和链接 </a:t>
            </a:r>
          </a:p>
          <a:p>
            <a:pPr>
              <a:lnSpc>
                <a:spcPct val="120000"/>
              </a:lnSpc>
            </a:pPr>
            <a:r>
              <a:rPr lang="zh-CN" altLang="en-US" sz="4000" b="1" baseline="0">
                <a:solidFill>
                  <a:srgbClr val="000000"/>
                </a:solidFill>
                <a:latin typeface="华文新魏" pitchFamily="2" charset="-122"/>
                <a:ea typeface="华文新魏" pitchFamily="2" charset="-122"/>
              </a:rPr>
              <a:t>连续分配方式 </a:t>
            </a:r>
          </a:p>
          <a:p>
            <a:pPr>
              <a:lnSpc>
                <a:spcPct val="120000"/>
              </a:lnSpc>
            </a:pPr>
            <a:r>
              <a:rPr lang="zh-CN" altLang="en-US" sz="4000" b="1" baseline="0">
                <a:solidFill>
                  <a:srgbClr val="000000"/>
                </a:solidFill>
                <a:latin typeface="华文新魏" pitchFamily="2" charset="-122"/>
                <a:ea typeface="华文新魏" pitchFamily="2" charset="-122"/>
              </a:rPr>
              <a:t>基本分页存储管理方式 </a:t>
            </a:r>
          </a:p>
          <a:p>
            <a:pPr>
              <a:lnSpc>
                <a:spcPct val="120000"/>
              </a:lnSpc>
            </a:pPr>
            <a:r>
              <a:rPr lang="zh-CN" altLang="en-US" sz="4000" b="1" baseline="0">
                <a:solidFill>
                  <a:srgbClr val="000000"/>
                </a:solidFill>
                <a:latin typeface="华文新魏" pitchFamily="2" charset="-122"/>
                <a:ea typeface="华文新魏" pitchFamily="2" charset="-122"/>
              </a:rPr>
              <a:t>基本分段存储管理方式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638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地址空间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程序用来访问信息所用地址单元的集合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逻辑（相对）地址的集合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由编译程序生成</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chemeClr val="folHlink"/>
              </a:buClr>
              <a:buFont typeface="Wingdings" pitchFamily="2" charset="2"/>
              <a:buChar char="Ø"/>
            </a:pPr>
            <a:r>
              <a:rPr kumimoji="0" lang="zh-CN" altLang="en-US" sz="2800" b="1" baseline="0">
                <a:solidFill>
                  <a:schemeClr val="folHlink"/>
                </a:solidFill>
                <a:latin typeface="黑体" pitchFamily="49" charset="-122"/>
                <a:ea typeface="黑体" pitchFamily="49" charset="-122"/>
              </a:rPr>
              <a:t>存储空间</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主存中物理单元的集合</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物理（绝对）地址的集合</a:t>
            </a:r>
          </a:p>
          <a:p>
            <a:pPr marL="1447800" lvl="2" indent="-533400" algn="just">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由装配程序等生成</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12643" name="Rectangle 3"/>
          <p:cNvSpPr>
            <a:spLocks noChangeArrowheads="1"/>
          </p:cNvSpPr>
          <p:nvPr/>
        </p:nvSpPr>
        <p:spPr bwMode="auto">
          <a:xfrm>
            <a:off x="304800" y="1295400"/>
            <a:ext cx="86868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宋体" pitchFamily="2" charset="-122"/>
              </a:rPr>
              <a:t>二级页表</a:t>
            </a:r>
          </a:p>
          <a:p>
            <a:pPr marL="1066800" lvl="1" indent="-609600" algn="just">
              <a:spcBef>
                <a:spcPct val="20000"/>
              </a:spcBef>
              <a:buClr>
                <a:srgbClr val="0000CC"/>
              </a:buClr>
              <a:buFont typeface="Wingdings" pitchFamily="2" charset="2"/>
              <a:buChar char="Ø"/>
            </a:pPr>
            <a:r>
              <a:rPr lang="en-US" altLang="zh-CN" sz="2800" b="1" baseline="0" dirty="0">
                <a:latin typeface="宋体" pitchFamily="2" charset="-122"/>
              </a:rPr>
              <a:t>CPU</a:t>
            </a:r>
            <a:r>
              <a:rPr lang="zh-CN" altLang="en-US" sz="2800" b="1" baseline="0" dirty="0">
                <a:latin typeface="宋体" pitchFamily="2" charset="-122"/>
              </a:rPr>
              <a:t>具有32位地址时 ,使用2</a:t>
            </a:r>
            <a:r>
              <a:rPr lang="zh-CN" altLang="en-US" sz="2800" b="1" baseline="30000" dirty="0">
                <a:latin typeface="宋体" pitchFamily="2" charset="-122"/>
              </a:rPr>
              <a:t>32</a:t>
            </a:r>
            <a:r>
              <a:rPr lang="zh-CN" altLang="en-US" sz="2800" b="1" baseline="0" dirty="0">
                <a:latin typeface="宋体" pitchFamily="2" charset="-122"/>
              </a:rPr>
              <a:t>逻辑地址空间的分页系统,规定页面4</a:t>
            </a:r>
            <a:r>
              <a:rPr lang="en-US" altLang="zh-CN" sz="2800" b="1" baseline="0" dirty="0">
                <a:latin typeface="宋体" pitchFamily="2" charset="-122"/>
              </a:rPr>
              <a:t>KB</a:t>
            </a:r>
            <a:r>
              <a:rPr lang="zh-CN" altLang="en-US" sz="2800" b="1" baseline="0" dirty="0">
                <a:latin typeface="宋体" pitchFamily="2" charset="-122"/>
              </a:rPr>
              <a:t>时,每个进程页表的表项有1</a:t>
            </a:r>
            <a:r>
              <a:rPr lang="en-US" altLang="zh-CN" sz="2800" b="1" baseline="0" dirty="0">
                <a:latin typeface="宋体" pitchFamily="2" charset="-122"/>
              </a:rPr>
              <a:t>M(2</a:t>
            </a:r>
            <a:r>
              <a:rPr lang="en-US" altLang="zh-CN" sz="2800" b="1" baseline="30000" dirty="0">
                <a:latin typeface="宋体" pitchFamily="2" charset="-122"/>
              </a:rPr>
              <a:t>20</a:t>
            </a:r>
            <a:r>
              <a:rPr lang="en-US" altLang="zh-CN" sz="2800" b="1" baseline="0" dirty="0">
                <a:latin typeface="宋体" pitchFamily="2" charset="-122"/>
              </a:rPr>
              <a:t>)</a:t>
            </a:r>
            <a:r>
              <a:rPr lang="zh-CN" altLang="en-US" sz="2800" b="1" baseline="0" dirty="0">
                <a:latin typeface="宋体" pitchFamily="2" charset="-122"/>
              </a:rPr>
              <a:t>个,若表项占用1个字节,则每个进程需要</a:t>
            </a:r>
            <a:r>
              <a:rPr lang="zh-CN" altLang="en-US" sz="2800" b="1" baseline="0" dirty="0">
                <a:solidFill>
                  <a:srgbClr val="00B0F0"/>
                </a:solidFill>
                <a:latin typeface="宋体" pitchFamily="2" charset="-122"/>
              </a:rPr>
              <a:t>占用1</a:t>
            </a:r>
            <a:r>
              <a:rPr lang="en-US" altLang="zh-CN" sz="2800" b="1" baseline="0" dirty="0">
                <a:solidFill>
                  <a:srgbClr val="00B0F0"/>
                </a:solidFill>
                <a:latin typeface="宋体" pitchFamily="2" charset="-122"/>
              </a:rPr>
              <a:t>MB</a:t>
            </a:r>
            <a:r>
              <a:rPr lang="zh-CN" altLang="en-US" sz="2800" b="1" baseline="0" dirty="0">
                <a:solidFill>
                  <a:srgbClr val="FF0000"/>
                </a:solidFill>
                <a:latin typeface="宋体" pitchFamily="2" charset="-122"/>
              </a:rPr>
              <a:t>连续内存</a:t>
            </a:r>
            <a:r>
              <a:rPr lang="zh-CN" altLang="en-US" sz="2800" b="1" baseline="0" dirty="0">
                <a:latin typeface="宋体" pitchFamily="2" charset="-122"/>
              </a:rPr>
              <a:t>空间存放页表</a:t>
            </a:r>
          </a:p>
          <a:p>
            <a:pPr marL="1066800" lvl="1" indent="-609600" algn="just">
              <a:spcBef>
                <a:spcPct val="20000"/>
              </a:spcBef>
              <a:buClr>
                <a:srgbClr val="0000CC"/>
              </a:buClr>
              <a:buFont typeface="Wingdings" pitchFamily="2" charset="2"/>
              <a:buChar char="Ø"/>
            </a:pPr>
            <a:r>
              <a:rPr lang="zh-CN" altLang="en-US" sz="2800" b="1" baseline="0" dirty="0">
                <a:latin typeface="宋体" pitchFamily="2" charset="-122"/>
              </a:rPr>
              <a:t>解决办法：</a:t>
            </a:r>
            <a:r>
              <a:rPr lang="zh-CN" altLang="en-US" sz="2800" b="1" baseline="0" dirty="0">
                <a:solidFill>
                  <a:srgbClr val="00B0F0"/>
                </a:solidFill>
                <a:latin typeface="宋体" pitchFamily="2" charset="-122"/>
              </a:rPr>
              <a:t>把将页表进行分页</a:t>
            </a:r>
            <a:r>
              <a:rPr lang="zh-CN" altLang="en-US" sz="2800" dirty="0">
                <a:latin typeface="宋体" pitchFamily="2" charset="-122"/>
              </a:rPr>
              <a:t>,小页表的大小与页框相同分成</a:t>
            </a:r>
            <a:r>
              <a:rPr lang="zh-CN" altLang="en-US" sz="2800" b="1" baseline="0" dirty="0">
                <a:latin typeface="宋体" pitchFamily="2" charset="-122"/>
              </a:rPr>
              <a:t>一张张小页表(称为</a:t>
            </a:r>
            <a:r>
              <a:rPr lang="zh-CN" altLang="en-US" sz="2800" baseline="0" dirty="0">
                <a:latin typeface="宋体" pitchFamily="2" charset="-122"/>
              </a:rPr>
              <a:t>页表页)</a:t>
            </a:r>
            <a:r>
              <a:rPr lang="zh-CN" altLang="en-US" sz="2800" b="1" baseline="0" dirty="0">
                <a:latin typeface="宋体" pitchFamily="2" charset="-122"/>
              </a:rPr>
              <a:t> , ，为进行索引查找,应该为这些小页表建一张页目录表。</a:t>
            </a:r>
            <a:r>
              <a:rPr lang="zh-CN" altLang="en-US" sz="2800" b="1" baseline="0" dirty="0">
                <a:solidFill>
                  <a:srgbClr val="FF0000"/>
                </a:solidFill>
                <a:latin typeface="宋体" pitchFamily="2" charset="-122"/>
              </a:rPr>
              <a:t>只将当前需要的部分表项调入内存</a:t>
            </a:r>
            <a:r>
              <a:rPr lang="zh-CN" altLang="en-US" sz="2800" b="1" baseline="0" dirty="0">
                <a:latin typeface="宋体" pitchFamily="2" charset="-122"/>
              </a:rPr>
              <a:t>，其余表项驻留在磁盘上，需要时再调入。</a:t>
            </a:r>
          </a:p>
          <a:p>
            <a:pPr marL="1066800" lvl="1" indent="-609600" algn="just">
              <a:spcBef>
                <a:spcPct val="20000"/>
              </a:spcBef>
              <a:buClr>
                <a:srgbClr val="0000CC"/>
              </a:buClr>
              <a:buFont typeface="Wingdings" pitchFamily="2" charset="2"/>
              <a:buChar char="Ø"/>
            </a:pPr>
            <a:r>
              <a:rPr lang="zh-CN" altLang="en-US" sz="2800" b="1" baseline="0" dirty="0">
                <a:latin typeface="宋体" pitchFamily="2" charset="-122"/>
              </a:rPr>
              <a:t>为离散分配的页表再建一张页表，称为：外层页表或页目录表</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13667" name="Rectangle 3"/>
          <p:cNvSpPr>
            <a:spLocks noChangeArrowheads="1"/>
          </p:cNvSpPr>
          <p:nvPr/>
        </p:nvSpPr>
        <p:spPr bwMode="auto">
          <a:xfrm>
            <a:off x="457200" y="1295400"/>
            <a:ext cx="8534400" cy="152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二级页表</a:t>
            </a:r>
            <a:endParaRPr lang="zh-CN" altLang="en-US" sz="2800" b="1" baseline="0">
              <a:latin typeface="宋体" pitchFamily="2" charset="-122"/>
            </a:endParaRPr>
          </a:p>
        </p:txBody>
      </p:sp>
      <p:sp>
        <p:nvSpPr>
          <p:cNvPr id="113668" name="Text Box 4"/>
          <p:cNvSpPr txBox="1">
            <a:spLocks noChangeArrowheads="1"/>
          </p:cNvSpPr>
          <p:nvPr/>
        </p:nvSpPr>
        <p:spPr bwMode="auto">
          <a:xfrm>
            <a:off x="609600" y="4114800"/>
            <a:ext cx="4559300"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逻辑地址结构可描述如下： </a:t>
            </a:r>
          </a:p>
        </p:txBody>
      </p:sp>
      <p:pic>
        <p:nvPicPr>
          <p:cNvPr id="113669" name="Picture 5" descr="未标题-1 拷贝"/>
          <p:cNvPicPr>
            <a:picLocks noChangeAspect="1" noChangeArrowheads="1"/>
          </p:cNvPicPr>
          <p:nvPr/>
        </p:nvPicPr>
        <p:blipFill>
          <a:blip r:embed="rId2" cstate="print"/>
          <a:srcRect/>
          <a:stretch>
            <a:fillRect/>
          </a:stretch>
        </p:blipFill>
        <p:spPr bwMode="auto">
          <a:xfrm>
            <a:off x="457200" y="4857750"/>
            <a:ext cx="8296275" cy="1619250"/>
          </a:xfrm>
          <a:prstGeom prst="rect">
            <a:avLst/>
          </a:prstGeom>
          <a:noFill/>
        </p:spPr>
      </p:pic>
      <p:sp>
        <p:nvSpPr>
          <p:cNvPr id="113670" name="Text Box 6"/>
          <p:cNvSpPr txBox="1">
            <a:spLocks noChangeArrowheads="1"/>
          </p:cNvSpPr>
          <p:nvPr/>
        </p:nvSpPr>
        <p:spPr bwMode="auto">
          <a:xfrm>
            <a:off x="1447800" y="2209800"/>
            <a:ext cx="2133600" cy="1163638"/>
          </a:xfrm>
          <a:prstGeom prst="rect">
            <a:avLst/>
          </a:prstGeom>
          <a:noFill/>
          <a:ln w="9525">
            <a:noFill/>
            <a:miter lim="800000"/>
            <a:headEnd/>
            <a:tailEnd/>
          </a:ln>
          <a:effectLst/>
        </p:spPr>
        <p:txBody>
          <a:bodyPr>
            <a:spAutoFit/>
          </a:bodyPr>
          <a:lstStyle/>
          <a:p>
            <a:pPr>
              <a:spcBef>
                <a:spcPct val="20000"/>
              </a:spcBef>
            </a:pPr>
            <a:r>
              <a:rPr lang="zh-CN" altLang="en-US" sz="3200" b="1" baseline="0">
                <a:latin typeface="隶书" pitchFamily="49" charset="-122"/>
                <a:ea typeface="隶书" pitchFamily="49" charset="-122"/>
              </a:rPr>
              <a:t>外层页表</a:t>
            </a:r>
          </a:p>
          <a:p>
            <a:pPr>
              <a:spcBef>
                <a:spcPct val="20000"/>
              </a:spcBef>
            </a:pPr>
            <a:r>
              <a:rPr lang="zh-CN" altLang="en-US" sz="3200" b="1" baseline="0">
                <a:latin typeface="隶书" pitchFamily="49" charset="-122"/>
                <a:ea typeface="隶书" pitchFamily="49" charset="-122"/>
              </a:rPr>
              <a:t>页表</a:t>
            </a:r>
          </a:p>
        </p:txBody>
      </p:sp>
      <p:sp>
        <p:nvSpPr>
          <p:cNvPr id="113671" name="AutoShape 7"/>
          <p:cNvSpPr>
            <a:spLocks/>
          </p:cNvSpPr>
          <p:nvPr/>
        </p:nvSpPr>
        <p:spPr bwMode="auto">
          <a:xfrm>
            <a:off x="3200400" y="2438400"/>
            <a:ext cx="304800" cy="914400"/>
          </a:xfrm>
          <a:prstGeom prst="rightBrace">
            <a:avLst>
              <a:gd name="adj1" fmla="val 25000"/>
              <a:gd name="adj2" fmla="val 50000"/>
            </a:avLst>
          </a:prstGeom>
          <a:noFill/>
          <a:ln w="28575">
            <a:solidFill>
              <a:schemeClr val="tx1"/>
            </a:solidFill>
            <a:round/>
            <a:headEnd/>
            <a:tailEnd/>
          </a:ln>
          <a:effectLst/>
        </p:spPr>
        <p:txBody>
          <a:bodyPr wrap="none" anchor="ctr"/>
          <a:lstStyle/>
          <a:p>
            <a:endParaRPr lang="zh-CN" altLang="en-US"/>
          </a:p>
        </p:txBody>
      </p:sp>
      <p:sp>
        <p:nvSpPr>
          <p:cNvPr id="113672" name="Text Box 8"/>
          <p:cNvSpPr txBox="1">
            <a:spLocks noChangeArrowheads="1"/>
          </p:cNvSpPr>
          <p:nvPr/>
        </p:nvSpPr>
        <p:spPr bwMode="auto">
          <a:xfrm>
            <a:off x="3581400" y="2590800"/>
            <a:ext cx="1676400" cy="519113"/>
          </a:xfrm>
          <a:prstGeom prst="rect">
            <a:avLst/>
          </a:prstGeom>
          <a:noFill/>
          <a:ln w="9525">
            <a:noFill/>
            <a:miter lim="800000"/>
            <a:headEnd/>
            <a:tailEnd/>
          </a:ln>
          <a:effectLst/>
        </p:spPr>
        <p:txBody>
          <a:bodyPr>
            <a:spAutoFit/>
          </a:bodyPr>
          <a:lstStyle/>
          <a:p>
            <a:pPr eaLnBrk="0" hangingPunct="0">
              <a:spcBef>
                <a:spcPct val="50000"/>
              </a:spcBef>
            </a:pPr>
            <a:r>
              <a:rPr kumimoji="0" lang="zh-CN" altLang="en-US" sz="2800" b="1" baseline="0">
                <a:latin typeface="Times New Roman" pitchFamily="18" charset="0"/>
                <a:ea typeface="隶书" pitchFamily="49" charset="-122"/>
              </a:rPr>
              <a:t>两级页表</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457200" y="9366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3" name="Rectangle 5"/>
          <p:cNvSpPr>
            <a:spLocks noChangeArrowheads="1"/>
          </p:cNvSpPr>
          <p:nvPr/>
        </p:nvSpPr>
        <p:spPr bwMode="auto">
          <a:xfrm>
            <a:off x="974725" y="9159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1011</a:t>
            </a:r>
            <a:endParaRPr lang="zh-CN" altLang="en-US" b="1"/>
          </a:p>
        </p:txBody>
      </p:sp>
      <p:sp>
        <p:nvSpPr>
          <p:cNvPr id="114694" name="Rectangle 6"/>
          <p:cNvSpPr>
            <a:spLocks noChangeArrowheads="1"/>
          </p:cNvSpPr>
          <p:nvPr/>
        </p:nvSpPr>
        <p:spPr bwMode="auto">
          <a:xfrm>
            <a:off x="457200" y="1214438"/>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5" name="Rectangle 7"/>
          <p:cNvSpPr>
            <a:spLocks noChangeArrowheads="1"/>
          </p:cNvSpPr>
          <p:nvPr/>
        </p:nvSpPr>
        <p:spPr bwMode="auto">
          <a:xfrm>
            <a:off x="974725" y="11938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1078</a:t>
            </a:r>
            <a:endParaRPr lang="zh-CN" altLang="en-US" b="1"/>
          </a:p>
        </p:txBody>
      </p:sp>
      <p:sp>
        <p:nvSpPr>
          <p:cNvPr id="114696" name="Rectangle 8"/>
          <p:cNvSpPr>
            <a:spLocks noChangeArrowheads="1"/>
          </p:cNvSpPr>
          <p:nvPr/>
        </p:nvSpPr>
        <p:spPr bwMode="auto">
          <a:xfrm>
            <a:off x="457200" y="1512888"/>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697" name="Rectangle 9"/>
          <p:cNvSpPr>
            <a:spLocks noChangeArrowheads="1"/>
          </p:cNvSpPr>
          <p:nvPr/>
        </p:nvSpPr>
        <p:spPr bwMode="auto">
          <a:xfrm>
            <a:off x="2190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698" name="Rectangle 10"/>
          <p:cNvSpPr>
            <a:spLocks noChangeArrowheads="1"/>
          </p:cNvSpPr>
          <p:nvPr/>
        </p:nvSpPr>
        <p:spPr bwMode="auto">
          <a:xfrm>
            <a:off x="2190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699" name="Rectangle 11"/>
          <p:cNvSpPr>
            <a:spLocks noChangeArrowheads="1"/>
          </p:cNvSpPr>
          <p:nvPr/>
        </p:nvSpPr>
        <p:spPr bwMode="auto">
          <a:xfrm>
            <a:off x="2190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00" name="Rectangle 12"/>
          <p:cNvSpPr>
            <a:spLocks noChangeArrowheads="1"/>
          </p:cNvSpPr>
          <p:nvPr/>
        </p:nvSpPr>
        <p:spPr bwMode="auto">
          <a:xfrm>
            <a:off x="457200" y="1792288"/>
            <a:ext cx="1511300" cy="18732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1" name="Rectangle 13"/>
          <p:cNvSpPr>
            <a:spLocks noChangeArrowheads="1"/>
          </p:cNvSpPr>
          <p:nvPr/>
        </p:nvSpPr>
        <p:spPr bwMode="auto">
          <a:xfrm>
            <a:off x="457200" y="36655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2" name="Rectangle 14"/>
          <p:cNvSpPr>
            <a:spLocks noChangeArrowheads="1"/>
          </p:cNvSpPr>
          <p:nvPr/>
        </p:nvSpPr>
        <p:spPr bwMode="auto">
          <a:xfrm>
            <a:off x="974725" y="364490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1742</a:t>
            </a:r>
            <a:endParaRPr lang="zh-CN" altLang="en-US" b="1"/>
          </a:p>
        </p:txBody>
      </p:sp>
      <p:sp>
        <p:nvSpPr>
          <p:cNvPr id="114703" name="Rectangle 15"/>
          <p:cNvSpPr>
            <a:spLocks noChangeArrowheads="1"/>
          </p:cNvSpPr>
          <p:nvPr/>
        </p:nvSpPr>
        <p:spPr bwMode="auto">
          <a:xfrm>
            <a:off x="198438" y="3644900"/>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04" name="Rectangle 16"/>
          <p:cNvSpPr>
            <a:spLocks noChangeArrowheads="1"/>
          </p:cNvSpPr>
          <p:nvPr/>
        </p:nvSpPr>
        <p:spPr bwMode="auto">
          <a:xfrm>
            <a:off x="3736975" y="6175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05" name="Rectangle 17"/>
          <p:cNvSpPr>
            <a:spLocks noChangeArrowheads="1"/>
          </p:cNvSpPr>
          <p:nvPr/>
        </p:nvSpPr>
        <p:spPr bwMode="auto">
          <a:xfrm>
            <a:off x="3995738" y="5969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06" name="Rectangle 18"/>
          <p:cNvSpPr>
            <a:spLocks noChangeArrowheads="1"/>
          </p:cNvSpPr>
          <p:nvPr/>
        </p:nvSpPr>
        <p:spPr bwMode="auto">
          <a:xfrm>
            <a:off x="4114800" y="617538"/>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07" name="Rectangle 19"/>
          <p:cNvSpPr>
            <a:spLocks noChangeArrowheads="1"/>
          </p:cNvSpPr>
          <p:nvPr/>
        </p:nvSpPr>
        <p:spPr bwMode="auto">
          <a:xfrm>
            <a:off x="3657600" y="936625"/>
            <a:ext cx="1490663"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08" name="Rectangle 20"/>
          <p:cNvSpPr>
            <a:spLocks noChangeArrowheads="1"/>
          </p:cNvSpPr>
          <p:nvPr/>
        </p:nvSpPr>
        <p:spPr bwMode="auto">
          <a:xfrm>
            <a:off x="4333875" y="915988"/>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09" name="Rectangle 21"/>
          <p:cNvSpPr>
            <a:spLocks noChangeArrowheads="1"/>
          </p:cNvSpPr>
          <p:nvPr/>
        </p:nvSpPr>
        <p:spPr bwMode="auto">
          <a:xfrm>
            <a:off x="3657600" y="1214438"/>
            <a:ext cx="1490663"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0" name="Rectangle 22"/>
          <p:cNvSpPr>
            <a:spLocks noChangeArrowheads="1"/>
          </p:cNvSpPr>
          <p:nvPr/>
        </p:nvSpPr>
        <p:spPr bwMode="auto">
          <a:xfrm>
            <a:off x="4333875"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11" name="Rectangle 23"/>
          <p:cNvSpPr>
            <a:spLocks noChangeArrowheads="1"/>
          </p:cNvSpPr>
          <p:nvPr/>
        </p:nvSpPr>
        <p:spPr bwMode="auto">
          <a:xfrm>
            <a:off x="3657600" y="1512888"/>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2" name="Rectangle 24"/>
          <p:cNvSpPr>
            <a:spLocks noChangeArrowheads="1"/>
          </p:cNvSpPr>
          <p:nvPr/>
        </p:nvSpPr>
        <p:spPr bwMode="auto">
          <a:xfrm>
            <a:off x="4333875"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13" name="Rectangle 25"/>
          <p:cNvSpPr>
            <a:spLocks noChangeArrowheads="1"/>
          </p:cNvSpPr>
          <p:nvPr/>
        </p:nvSpPr>
        <p:spPr bwMode="auto">
          <a:xfrm>
            <a:off x="3657600" y="1792288"/>
            <a:ext cx="1490663" cy="5572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4" name="Rectangle 26"/>
          <p:cNvSpPr>
            <a:spLocks noChangeArrowheads="1"/>
          </p:cNvSpPr>
          <p:nvPr/>
        </p:nvSpPr>
        <p:spPr bwMode="auto">
          <a:xfrm rot="5400000">
            <a:off x="4291013"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15" name="Rectangle 27"/>
          <p:cNvSpPr>
            <a:spLocks noChangeArrowheads="1"/>
          </p:cNvSpPr>
          <p:nvPr/>
        </p:nvSpPr>
        <p:spPr bwMode="auto">
          <a:xfrm>
            <a:off x="3657600" y="2349500"/>
            <a:ext cx="1490663"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16" name="Rectangle 28"/>
          <p:cNvSpPr>
            <a:spLocks noChangeArrowheads="1"/>
          </p:cNvSpPr>
          <p:nvPr/>
        </p:nvSpPr>
        <p:spPr bwMode="auto">
          <a:xfrm>
            <a:off x="3398838" y="97472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17" name="Rectangle 29"/>
          <p:cNvSpPr>
            <a:spLocks noChangeArrowheads="1"/>
          </p:cNvSpPr>
          <p:nvPr/>
        </p:nvSpPr>
        <p:spPr bwMode="auto">
          <a:xfrm>
            <a:off x="3398838" y="1193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18" name="Rectangle 30"/>
          <p:cNvSpPr>
            <a:spLocks noChangeArrowheads="1"/>
          </p:cNvSpPr>
          <p:nvPr/>
        </p:nvSpPr>
        <p:spPr bwMode="auto">
          <a:xfrm>
            <a:off x="3398838" y="14922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19" name="Rectangle 31"/>
          <p:cNvSpPr>
            <a:spLocks noChangeArrowheads="1"/>
          </p:cNvSpPr>
          <p:nvPr/>
        </p:nvSpPr>
        <p:spPr bwMode="auto">
          <a:xfrm rot="5400000">
            <a:off x="3336925" y="19446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20" name="Rectangle 32"/>
          <p:cNvSpPr>
            <a:spLocks noChangeArrowheads="1"/>
          </p:cNvSpPr>
          <p:nvPr/>
        </p:nvSpPr>
        <p:spPr bwMode="auto">
          <a:xfrm>
            <a:off x="3041650" y="23288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21" name="Rectangle 33"/>
          <p:cNvSpPr>
            <a:spLocks noChangeArrowheads="1"/>
          </p:cNvSpPr>
          <p:nvPr/>
        </p:nvSpPr>
        <p:spPr bwMode="auto">
          <a:xfrm>
            <a:off x="3816350" y="2768600"/>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22" name="Rectangle 34"/>
          <p:cNvSpPr>
            <a:spLocks noChangeArrowheads="1"/>
          </p:cNvSpPr>
          <p:nvPr/>
        </p:nvSpPr>
        <p:spPr bwMode="auto">
          <a:xfrm>
            <a:off x="4075113" y="27479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23" name="Rectangle 35"/>
          <p:cNvSpPr>
            <a:spLocks noChangeArrowheads="1"/>
          </p:cNvSpPr>
          <p:nvPr/>
        </p:nvSpPr>
        <p:spPr bwMode="auto">
          <a:xfrm>
            <a:off x="4194175" y="2768600"/>
            <a:ext cx="766763"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24" name="Rectangle 36"/>
          <p:cNvSpPr>
            <a:spLocks noChangeArrowheads="1"/>
          </p:cNvSpPr>
          <p:nvPr/>
        </p:nvSpPr>
        <p:spPr bwMode="auto">
          <a:xfrm>
            <a:off x="3757613" y="31067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5" name="Rectangle 37"/>
          <p:cNvSpPr>
            <a:spLocks noChangeArrowheads="1"/>
          </p:cNvSpPr>
          <p:nvPr/>
        </p:nvSpPr>
        <p:spPr bwMode="auto">
          <a:xfrm>
            <a:off x="4313238" y="30861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26" name="Rectangle 38"/>
          <p:cNvSpPr>
            <a:spLocks noChangeArrowheads="1"/>
          </p:cNvSpPr>
          <p:nvPr/>
        </p:nvSpPr>
        <p:spPr bwMode="auto">
          <a:xfrm>
            <a:off x="3757613" y="3386138"/>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7" name="Rectangle 39"/>
          <p:cNvSpPr>
            <a:spLocks noChangeArrowheads="1"/>
          </p:cNvSpPr>
          <p:nvPr/>
        </p:nvSpPr>
        <p:spPr bwMode="auto">
          <a:xfrm>
            <a:off x="4313238" y="3365500"/>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28" name="Rectangle 40"/>
          <p:cNvSpPr>
            <a:spLocks noChangeArrowheads="1"/>
          </p:cNvSpPr>
          <p:nvPr/>
        </p:nvSpPr>
        <p:spPr bwMode="auto">
          <a:xfrm>
            <a:off x="3757613" y="3665538"/>
            <a:ext cx="1490662" cy="57626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29" name="Rectangle 41"/>
          <p:cNvSpPr>
            <a:spLocks noChangeArrowheads="1"/>
          </p:cNvSpPr>
          <p:nvPr/>
        </p:nvSpPr>
        <p:spPr bwMode="auto">
          <a:xfrm>
            <a:off x="3757613" y="424180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0" name="Rectangle 42"/>
          <p:cNvSpPr>
            <a:spLocks noChangeArrowheads="1"/>
          </p:cNvSpPr>
          <p:nvPr/>
        </p:nvSpPr>
        <p:spPr bwMode="auto">
          <a:xfrm>
            <a:off x="3498850" y="306705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31" name="Rectangle 43"/>
          <p:cNvSpPr>
            <a:spLocks noChangeArrowheads="1"/>
          </p:cNvSpPr>
          <p:nvPr/>
        </p:nvSpPr>
        <p:spPr bwMode="auto">
          <a:xfrm>
            <a:off x="3498850" y="33655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32" name="Rectangle 44"/>
          <p:cNvSpPr>
            <a:spLocks noChangeArrowheads="1"/>
          </p:cNvSpPr>
          <p:nvPr/>
        </p:nvSpPr>
        <p:spPr bwMode="auto">
          <a:xfrm rot="5400000">
            <a:off x="3435350" y="3836988"/>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33" name="Rectangle 45"/>
          <p:cNvSpPr>
            <a:spLocks noChangeArrowheads="1"/>
          </p:cNvSpPr>
          <p:nvPr/>
        </p:nvSpPr>
        <p:spPr bwMode="auto">
          <a:xfrm>
            <a:off x="3121025" y="4221163"/>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34" name="Rectangle 46"/>
          <p:cNvSpPr>
            <a:spLocks noChangeArrowheads="1"/>
          </p:cNvSpPr>
          <p:nvPr/>
        </p:nvSpPr>
        <p:spPr bwMode="auto">
          <a:xfrm>
            <a:off x="695325" y="400367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a:t>
            </a:r>
            <a:endParaRPr lang="zh-CN" altLang="en-US" b="1"/>
          </a:p>
        </p:txBody>
      </p:sp>
      <p:sp>
        <p:nvSpPr>
          <p:cNvPr id="114735" name="Rectangle 47"/>
          <p:cNvSpPr>
            <a:spLocks noChangeArrowheads="1"/>
          </p:cNvSpPr>
          <p:nvPr/>
        </p:nvSpPr>
        <p:spPr bwMode="auto">
          <a:xfrm>
            <a:off x="6837363" y="757238"/>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6" name="Rectangle 48"/>
          <p:cNvSpPr>
            <a:spLocks noChangeArrowheads="1"/>
          </p:cNvSpPr>
          <p:nvPr/>
        </p:nvSpPr>
        <p:spPr bwMode="auto">
          <a:xfrm>
            <a:off x="6837363" y="10350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7" name="Rectangle 49"/>
          <p:cNvSpPr>
            <a:spLocks noChangeArrowheads="1"/>
          </p:cNvSpPr>
          <p:nvPr/>
        </p:nvSpPr>
        <p:spPr bwMode="auto">
          <a:xfrm>
            <a:off x="6837363" y="131445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8" name="Rectangle 50"/>
          <p:cNvSpPr>
            <a:spLocks noChangeArrowheads="1"/>
          </p:cNvSpPr>
          <p:nvPr/>
        </p:nvSpPr>
        <p:spPr bwMode="auto">
          <a:xfrm>
            <a:off x="6837363" y="1593850"/>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39" name="Rectangle 51"/>
          <p:cNvSpPr>
            <a:spLocks noChangeArrowheads="1"/>
          </p:cNvSpPr>
          <p:nvPr/>
        </p:nvSpPr>
        <p:spPr bwMode="auto">
          <a:xfrm>
            <a:off x="6837363" y="1871663"/>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0" name="Rectangle 52"/>
          <p:cNvSpPr>
            <a:spLocks noChangeArrowheads="1"/>
          </p:cNvSpPr>
          <p:nvPr/>
        </p:nvSpPr>
        <p:spPr bwMode="auto">
          <a:xfrm>
            <a:off x="6837363" y="21701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1" name="Rectangle 53"/>
          <p:cNvSpPr>
            <a:spLocks noChangeArrowheads="1"/>
          </p:cNvSpPr>
          <p:nvPr/>
        </p:nvSpPr>
        <p:spPr bwMode="auto">
          <a:xfrm>
            <a:off x="6837363" y="2449513"/>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2" name="Rectangle 54"/>
          <p:cNvSpPr>
            <a:spLocks noChangeArrowheads="1"/>
          </p:cNvSpPr>
          <p:nvPr/>
        </p:nvSpPr>
        <p:spPr bwMode="auto">
          <a:xfrm>
            <a:off x="6837363" y="2728913"/>
            <a:ext cx="1511300"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43" name="Rectangle 55"/>
          <p:cNvSpPr>
            <a:spLocks noChangeArrowheads="1"/>
          </p:cNvSpPr>
          <p:nvPr/>
        </p:nvSpPr>
        <p:spPr bwMode="auto">
          <a:xfrm>
            <a:off x="8467725" y="7366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44" name="Rectangle 56"/>
          <p:cNvSpPr>
            <a:spLocks noChangeArrowheads="1"/>
          </p:cNvSpPr>
          <p:nvPr/>
        </p:nvSpPr>
        <p:spPr bwMode="auto">
          <a:xfrm>
            <a:off x="8467725" y="10144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45" name="Rectangle 57"/>
          <p:cNvSpPr>
            <a:spLocks noChangeArrowheads="1"/>
          </p:cNvSpPr>
          <p:nvPr/>
        </p:nvSpPr>
        <p:spPr bwMode="auto">
          <a:xfrm>
            <a:off x="8467725" y="12938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46" name="Rectangle 58"/>
          <p:cNvSpPr>
            <a:spLocks noChangeArrowheads="1"/>
          </p:cNvSpPr>
          <p:nvPr/>
        </p:nvSpPr>
        <p:spPr bwMode="auto">
          <a:xfrm>
            <a:off x="8467725" y="15732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a:t>
            </a:r>
            <a:endParaRPr lang="zh-CN" altLang="en-US" b="1"/>
          </a:p>
        </p:txBody>
      </p:sp>
      <p:sp>
        <p:nvSpPr>
          <p:cNvPr id="114747" name="Rectangle 59"/>
          <p:cNvSpPr>
            <a:spLocks noChangeArrowheads="1"/>
          </p:cNvSpPr>
          <p:nvPr/>
        </p:nvSpPr>
        <p:spPr bwMode="auto">
          <a:xfrm>
            <a:off x="8467725" y="1871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4</a:t>
            </a:r>
            <a:endParaRPr lang="zh-CN" altLang="en-US" b="1"/>
          </a:p>
        </p:txBody>
      </p:sp>
      <p:sp>
        <p:nvSpPr>
          <p:cNvPr id="114748" name="Rectangle 60"/>
          <p:cNvSpPr>
            <a:spLocks noChangeArrowheads="1"/>
          </p:cNvSpPr>
          <p:nvPr/>
        </p:nvSpPr>
        <p:spPr bwMode="auto">
          <a:xfrm>
            <a:off x="8467725" y="21510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a:t>
            </a:r>
            <a:endParaRPr lang="zh-CN" altLang="en-US" b="1"/>
          </a:p>
        </p:txBody>
      </p:sp>
      <p:sp>
        <p:nvSpPr>
          <p:cNvPr id="114749" name="Rectangle 61"/>
          <p:cNvSpPr>
            <a:spLocks noChangeArrowheads="1"/>
          </p:cNvSpPr>
          <p:nvPr/>
        </p:nvSpPr>
        <p:spPr bwMode="auto">
          <a:xfrm>
            <a:off x="8467725" y="24288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6</a:t>
            </a:r>
            <a:endParaRPr lang="zh-CN" altLang="en-US" b="1"/>
          </a:p>
        </p:txBody>
      </p:sp>
      <p:sp>
        <p:nvSpPr>
          <p:cNvPr id="114750" name="Rectangle 62"/>
          <p:cNvSpPr>
            <a:spLocks noChangeArrowheads="1"/>
          </p:cNvSpPr>
          <p:nvPr/>
        </p:nvSpPr>
        <p:spPr bwMode="auto">
          <a:xfrm>
            <a:off x="8467725" y="2708275"/>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7</a:t>
            </a:r>
            <a:endParaRPr lang="zh-CN" altLang="en-US" b="1"/>
          </a:p>
        </p:txBody>
      </p:sp>
      <p:sp>
        <p:nvSpPr>
          <p:cNvPr id="114751" name="Rectangle 63"/>
          <p:cNvSpPr>
            <a:spLocks noChangeArrowheads="1"/>
          </p:cNvSpPr>
          <p:nvPr/>
        </p:nvSpPr>
        <p:spPr bwMode="auto">
          <a:xfrm>
            <a:off x="6837363" y="3006725"/>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2" name="Rectangle 64"/>
          <p:cNvSpPr>
            <a:spLocks noChangeArrowheads="1"/>
          </p:cNvSpPr>
          <p:nvPr/>
        </p:nvSpPr>
        <p:spPr bwMode="auto">
          <a:xfrm rot="5400000">
            <a:off x="7470775" y="33591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3" name="Rectangle 65"/>
          <p:cNvSpPr>
            <a:spLocks noChangeArrowheads="1"/>
          </p:cNvSpPr>
          <p:nvPr/>
        </p:nvSpPr>
        <p:spPr bwMode="auto">
          <a:xfrm>
            <a:off x="6837363" y="3943350"/>
            <a:ext cx="1511300"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4" name="Rectangle 66"/>
          <p:cNvSpPr>
            <a:spLocks noChangeArrowheads="1"/>
          </p:cNvSpPr>
          <p:nvPr/>
        </p:nvSpPr>
        <p:spPr bwMode="auto">
          <a:xfrm>
            <a:off x="6837363" y="4241800"/>
            <a:ext cx="1511300"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5" name="Rectangle 67"/>
          <p:cNvSpPr>
            <a:spLocks noChangeArrowheads="1"/>
          </p:cNvSpPr>
          <p:nvPr/>
        </p:nvSpPr>
        <p:spPr bwMode="auto">
          <a:xfrm>
            <a:off x="6837363" y="4521200"/>
            <a:ext cx="1511300" cy="9366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6" name="Rectangle 68"/>
          <p:cNvSpPr>
            <a:spLocks noChangeArrowheads="1"/>
          </p:cNvSpPr>
          <p:nvPr/>
        </p:nvSpPr>
        <p:spPr bwMode="auto">
          <a:xfrm>
            <a:off x="6837363" y="5457825"/>
            <a:ext cx="1511300" cy="2778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7" name="Rectangle 69"/>
          <p:cNvSpPr>
            <a:spLocks noChangeArrowheads="1"/>
          </p:cNvSpPr>
          <p:nvPr/>
        </p:nvSpPr>
        <p:spPr bwMode="auto">
          <a:xfrm>
            <a:off x="6837363" y="5735638"/>
            <a:ext cx="1511300" cy="47942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58" name="Rectangle 70"/>
          <p:cNvSpPr>
            <a:spLocks noChangeArrowheads="1"/>
          </p:cNvSpPr>
          <p:nvPr/>
        </p:nvSpPr>
        <p:spPr bwMode="auto">
          <a:xfrm rot="5400000">
            <a:off x="7470775" y="58483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59" name="Rectangle 71"/>
          <p:cNvSpPr>
            <a:spLocks noChangeArrowheads="1"/>
          </p:cNvSpPr>
          <p:nvPr/>
        </p:nvSpPr>
        <p:spPr bwMode="auto">
          <a:xfrm>
            <a:off x="8448675" y="392271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114</a:t>
            </a:r>
            <a:endParaRPr lang="zh-CN" altLang="en-US" b="1"/>
          </a:p>
        </p:txBody>
      </p:sp>
      <p:sp>
        <p:nvSpPr>
          <p:cNvPr id="114760" name="Rectangle 72"/>
          <p:cNvSpPr>
            <a:spLocks noChangeArrowheads="1"/>
          </p:cNvSpPr>
          <p:nvPr/>
        </p:nvSpPr>
        <p:spPr bwMode="auto">
          <a:xfrm>
            <a:off x="8448675" y="4221163"/>
            <a:ext cx="381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115</a:t>
            </a:r>
            <a:endParaRPr lang="zh-CN" altLang="en-US" b="1"/>
          </a:p>
        </p:txBody>
      </p:sp>
      <p:sp>
        <p:nvSpPr>
          <p:cNvPr id="114761" name="Rectangle 73"/>
          <p:cNvSpPr>
            <a:spLocks noChangeArrowheads="1"/>
          </p:cNvSpPr>
          <p:nvPr/>
        </p:nvSpPr>
        <p:spPr bwMode="auto">
          <a:xfrm>
            <a:off x="8428038" y="5437188"/>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62" name="Line 74"/>
          <p:cNvSpPr>
            <a:spLocks noChangeShapeType="1"/>
          </p:cNvSpPr>
          <p:nvPr/>
        </p:nvSpPr>
        <p:spPr bwMode="auto">
          <a:xfrm flipV="1">
            <a:off x="1768475" y="936625"/>
            <a:ext cx="1889125" cy="198438"/>
          </a:xfrm>
          <a:prstGeom prst="line">
            <a:avLst/>
          </a:prstGeom>
          <a:noFill/>
          <a:ln w="22225">
            <a:solidFill>
              <a:srgbClr val="000000"/>
            </a:solidFill>
            <a:round/>
            <a:headEnd/>
            <a:tailEnd/>
          </a:ln>
        </p:spPr>
        <p:txBody>
          <a:bodyPr/>
          <a:lstStyle/>
          <a:p>
            <a:endParaRPr lang="zh-CN" altLang="en-US"/>
          </a:p>
        </p:txBody>
      </p:sp>
      <p:sp>
        <p:nvSpPr>
          <p:cNvPr id="114763" name="Freeform 75"/>
          <p:cNvSpPr>
            <a:spLocks/>
          </p:cNvSpPr>
          <p:nvPr/>
        </p:nvSpPr>
        <p:spPr bwMode="auto">
          <a:xfrm>
            <a:off x="3398838" y="915988"/>
            <a:ext cx="238125" cy="79375"/>
          </a:xfrm>
          <a:custGeom>
            <a:avLst/>
            <a:gdLst/>
            <a:ahLst/>
            <a:cxnLst>
              <a:cxn ang="0">
                <a:pos x="0" y="0"/>
              </a:cxn>
              <a:cxn ang="0">
                <a:pos x="25" y="25"/>
              </a:cxn>
              <a:cxn ang="0">
                <a:pos x="0" y="50"/>
              </a:cxn>
              <a:cxn ang="0">
                <a:pos x="150" y="13"/>
              </a:cxn>
              <a:cxn ang="0">
                <a:pos x="0" y="0"/>
              </a:cxn>
            </a:cxnLst>
            <a:rect l="0" t="0" r="r" b="b"/>
            <a:pathLst>
              <a:path w="150" h="50">
                <a:moveTo>
                  <a:pt x="0" y="0"/>
                </a:moveTo>
                <a:lnTo>
                  <a:pt x="25" y="25"/>
                </a:lnTo>
                <a:lnTo>
                  <a:pt x="0" y="50"/>
                </a:lnTo>
                <a:lnTo>
                  <a:pt x="150" y="13"/>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4" name="Line 76"/>
          <p:cNvSpPr>
            <a:spLocks noChangeShapeType="1"/>
          </p:cNvSpPr>
          <p:nvPr/>
        </p:nvSpPr>
        <p:spPr bwMode="auto">
          <a:xfrm>
            <a:off x="1768475" y="1314450"/>
            <a:ext cx="1989138" cy="1792288"/>
          </a:xfrm>
          <a:prstGeom prst="line">
            <a:avLst/>
          </a:prstGeom>
          <a:noFill/>
          <a:ln w="22225">
            <a:solidFill>
              <a:srgbClr val="000000"/>
            </a:solidFill>
            <a:round/>
            <a:headEnd/>
            <a:tailEnd/>
          </a:ln>
        </p:spPr>
        <p:txBody>
          <a:bodyPr/>
          <a:lstStyle/>
          <a:p>
            <a:endParaRPr lang="zh-CN" altLang="en-US"/>
          </a:p>
        </p:txBody>
      </p:sp>
      <p:sp>
        <p:nvSpPr>
          <p:cNvPr id="114765" name="Freeform 77"/>
          <p:cNvSpPr>
            <a:spLocks/>
          </p:cNvSpPr>
          <p:nvPr/>
        </p:nvSpPr>
        <p:spPr bwMode="auto">
          <a:xfrm>
            <a:off x="3538538" y="2887663"/>
            <a:ext cx="219075" cy="219075"/>
          </a:xfrm>
          <a:custGeom>
            <a:avLst/>
            <a:gdLst/>
            <a:ahLst/>
            <a:cxnLst>
              <a:cxn ang="0">
                <a:pos x="50" y="0"/>
              </a:cxn>
              <a:cxn ang="0">
                <a:pos x="37" y="50"/>
              </a:cxn>
              <a:cxn ang="0">
                <a:pos x="0" y="50"/>
              </a:cxn>
              <a:cxn ang="0">
                <a:pos x="138" y="138"/>
              </a:cxn>
              <a:cxn ang="0">
                <a:pos x="50" y="0"/>
              </a:cxn>
            </a:cxnLst>
            <a:rect l="0" t="0" r="r" b="b"/>
            <a:pathLst>
              <a:path w="138" h="138">
                <a:moveTo>
                  <a:pt x="50" y="0"/>
                </a:moveTo>
                <a:lnTo>
                  <a:pt x="37" y="50"/>
                </a:lnTo>
                <a:lnTo>
                  <a:pt x="0" y="50"/>
                </a:lnTo>
                <a:lnTo>
                  <a:pt x="138" y="13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66" name="Line 78"/>
          <p:cNvSpPr>
            <a:spLocks noChangeShapeType="1"/>
          </p:cNvSpPr>
          <p:nvPr/>
        </p:nvSpPr>
        <p:spPr bwMode="auto">
          <a:xfrm>
            <a:off x="1768475" y="3803650"/>
            <a:ext cx="1989138" cy="1176338"/>
          </a:xfrm>
          <a:prstGeom prst="line">
            <a:avLst/>
          </a:prstGeom>
          <a:noFill/>
          <a:ln w="22225">
            <a:solidFill>
              <a:srgbClr val="000000"/>
            </a:solidFill>
            <a:round/>
            <a:headEnd/>
            <a:tailEnd/>
          </a:ln>
        </p:spPr>
        <p:txBody>
          <a:bodyPr/>
          <a:lstStyle/>
          <a:p>
            <a:endParaRPr lang="zh-CN" altLang="en-US"/>
          </a:p>
        </p:txBody>
      </p:sp>
      <p:sp>
        <p:nvSpPr>
          <p:cNvPr id="114767" name="Rectangle 79"/>
          <p:cNvSpPr>
            <a:spLocks noChangeArrowheads="1"/>
          </p:cNvSpPr>
          <p:nvPr/>
        </p:nvSpPr>
        <p:spPr bwMode="auto">
          <a:xfrm>
            <a:off x="3916363" y="4660900"/>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第</a:t>
            </a:r>
            <a:endParaRPr lang="zh-CN" altLang="en-US" b="1"/>
          </a:p>
        </p:txBody>
      </p:sp>
      <p:sp>
        <p:nvSpPr>
          <p:cNvPr id="114768" name="Rectangle 80"/>
          <p:cNvSpPr>
            <a:spLocks noChangeArrowheads="1"/>
          </p:cNvSpPr>
          <p:nvPr/>
        </p:nvSpPr>
        <p:spPr bwMode="auto">
          <a:xfrm>
            <a:off x="4175125" y="4640263"/>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n</a:t>
            </a:r>
            <a:endParaRPr lang="en-US" altLang="zh-CN" b="1"/>
          </a:p>
        </p:txBody>
      </p:sp>
      <p:sp>
        <p:nvSpPr>
          <p:cNvPr id="114769" name="Rectangle 81"/>
          <p:cNvSpPr>
            <a:spLocks noChangeArrowheads="1"/>
          </p:cNvSpPr>
          <p:nvPr/>
        </p:nvSpPr>
        <p:spPr bwMode="auto">
          <a:xfrm>
            <a:off x="4313238" y="4660900"/>
            <a:ext cx="76676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页页表</a:t>
            </a:r>
            <a:endParaRPr lang="zh-CN" altLang="en-US" b="1"/>
          </a:p>
        </p:txBody>
      </p:sp>
      <p:sp>
        <p:nvSpPr>
          <p:cNvPr id="114770" name="Rectangle 82"/>
          <p:cNvSpPr>
            <a:spLocks noChangeArrowheads="1"/>
          </p:cNvSpPr>
          <p:nvPr/>
        </p:nvSpPr>
        <p:spPr bwMode="auto">
          <a:xfrm>
            <a:off x="3757613" y="4979988"/>
            <a:ext cx="1490662" cy="27781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1" name="Rectangle 83"/>
          <p:cNvSpPr>
            <a:spLocks noChangeArrowheads="1"/>
          </p:cNvSpPr>
          <p:nvPr/>
        </p:nvSpPr>
        <p:spPr bwMode="auto">
          <a:xfrm>
            <a:off x="4254500" y="4959350"/>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1468</a:t>
            </a:r>
            <a:endParaRPr lang="zh-CN" altLang="en-US" b="1"/>
          </a:p>
        </p:txBody>
      </p:sp>
      <p:sp>
        <p:nvSpPr>
          <p:cNvPr id="114772" name="Rectangle 84"/>
          <p:cNvSpPr>
            <a:spLocks noChangeArrowheads="1"/>
          </p:cNvSpPr>
          <p:nvPr/>
        </p:nvSpPr>
        <p:spPr bwMode="auto">
          <a:xfrm>
            <a:off x="3757613" y="5257800"/>
            <a:ext cx="1490662" cy="2984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3" name="Rectangle 85"/>
          <p:cNvSpPr>
            <a:spLocks noChangeArrowheads="1"/>
          </p:cNvSpPr>
          <p:nvPr/>
        </p:nvSpPr>
        <p:spPr bwMode="auto">
          <a:xfrm>
            <a:off x="3757613" y="5556250"/>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4" name="Rectangle 86"/>
          <p:cNvSpPr>
            <a:spLocks noChangeArrowheads="1"/>
          </p:cNvSpPr>
          <p:nvPr/>
        </p:nvSpPr>
        <p:spPr bwMode="auto">
          <a:xfrm>
            <a:off x="3757613" y="5835650"/>
            <a:ext cx="1490662" cy="55721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5" name="Rectangle 87"/>
          <p:cNvSpPr>
            <a:spLocks noChangeArrowheads="1"/>
          </p:cNvSpPr>
          <p:nvPr/>
        </p:nvSpPr>
        <p:spPr bwMode="auto">
          <a:xfrm>
            <a:off x="3757613" y="6392863"/>
            <a:ext cx="1490662" cy="27940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14776" name="Rectangle 88"/>
          <p:cNvSpPr>
            <a:spLocks noChangeArrowheads="1"/>
          </p:cNvSpPr>
          <p:nvPr/>
        </p:nvSpPr>
        <p:spPr bwMode="auto">
          <a:xfrm>
            <a:off x="3498850" y="491966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b="1"/>
          </a:p>
        </p:txBody>
      </p:sp>
      <p:sp>
        <p:nvSpPr>
          <p:cNvPr id="114777" name="Rectangle 89"/>
          <p:cNvSpPr>
            <a:spLocks noChangeArrowheads="1"/>
          </p:cNvSpPr>
          <p:nvPr/>
        </p:nvSpPr>
        <p:spPr bwMode="auto">
          <a:xfrm>
            <a:off x="3498850" y="5257800"/>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a:t>
            </a:r>
            <a:endParaRPr lang="zh-CN" altLang="en-US" b="1"/>
          </a:p>
        </p:txBody>
      </p:sp>
      <p:sp>
        <p:nvSpPr>
          <p:cNvPr id="114778" name="Rectangle 90"/>
          <p:cNvSpPr>
            <a:spLocks noChangeArrowheads="1"/>
          </p:cNvSpPr>
          <p:nvPr/>
        </p:nvSpPr>
        <p:spPr bwMode="auto">
          <a:xfrm>
            <a:off x="3498850" y="5535613"/>
            <a:ext cx="127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a:t>
            </a:r>
            <a:endParaRPr lang="zh-CN" altLang="en-US" b="1"/>
          </a:p>
        </p:txBody>
      </p:sp>
      <p:sp>
        <p:nvSpPr>
          <p:cNvPr id="114779" name="Rectangle 91"/>
          <p:cNvSpPr>
            <a:spLocks noChangeArrowheads="1"/>
          </p:cNvSpPr>
          <p:nvPr/>
        </p:nvSpPr>
        <p:spPr bwMode="auto">
          <a:xfrm rot="5400000">
            <a:off x="3435350" y="59880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4780" name="Rectangle 92"/>
          <p:cNvSpPr>
            <a:spLocks noChangeArrowheads="1"/>
          </p:cNvSpPr>
          <p:nvPr/>
        </p:nvSpPr>
        <p:spPr bwMode="auto">
          <a:xfrm>
            <a:off x="3121025" y="6372225"/>
            <a:ext cx="508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1023</a:t>
            </a:r>
            <a:endParaRPr lang="zh-CN" altLang="en-US" b="1"/>
          </a:p>
        </p:txBody>
      </p:sp>
      <p:sp>
        <p:nvSpPr>
          <p:cNvPr id="114781" name="Freeform 93"/>
          <p:cNvSpPr>
            <a:spLocks/>
          </p:cNvSpPr>
          <p:nvPr/>
        </p:nvSpPr>
        <p:spPr bwMode="auto">
          <a:xfrm>
            <a:off x="3517900" y="4819650"/>
            <a:ext cx="239713" cy="160338"/>
          </a:xfrm>
          <a:custGeom>
            <a:avLst/>
            <a:gdLst/>
            <a:ahLst/>
            <a:cxnLst>
              <a:cxn ang="0">
                <a:pos x="38" y="0"/>
              </a:cxn>
              <a:cxn ang="0">
                <a:pos x="38" y="38"/>
              </a:cxn>
              <a:cxn ang="0">
                <a:pos x="0" y="50"/>
              </a:cxn>
              <a:cxn ang="0">
                <a:pos x="151" y="101"/>
              </a:cxn>
              <a:cxn ang="0">
                <a:pos x="38" y="0"/>
              </a:cxn>
            </a:cxnLst>
            <a:rect l="0" t="0" r="r" b="b"/>
            <a:pathLst>
              <a:path w="151" h="101">
                <a:moveTo>
                  <a:pt x="38" y="0"/>
                </a:moveTo>
                <a:lnTo>
                  <a:pt x="38" y="38"/>
                </a:lnTo>
                <a:lnTo>
                  <a:pt x="0" y="50"/>
                </a:lnTo>
                <a:lnTo>
                  <a:pt x="151" y="101"/>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2" name="Line 94"/>
          <p:cNvSpPr>
            <a:spLocks noChangeShapeType="1"/>
          </p:cNvSpPr>
          <p:nvPr/>
        </p:nvSpPr>
        <p:spPr bwMode="auto">
          <a:xfrm>
            <a:off x="4968875" y="1035050"/>
            <a:ext cx="1868488" cy="139700"/>
          </a:xfrm>
          <a:prstGeom prst="line">
            <a:avLst/>
          </a:prstGeom>
          <a:noFill/>
          <a:ln w="22225">
            <a:solidFill>
              <a:srgbClr val="000000"/>
            </a:solidFill>
            <a:round/>
            <a:headEnd/>
            <a:tailEnd/>
          </a:ln>
        </p:spPr>
        <p:txBody>
          <a:bodyPr/>
          <a:lstStyle/>
          <a:p>
            <a:endParaRPr lang="zh-CN" altLang="en-US"/>
          </a:p>
        </p:txBody>
      </p:sp>
      <p:sp>
        <p:nvSpPr>
          <p:cNvPr id="114783" name="Line 95"/>
          <p:cNvSpPr>
            <a:spLocks noChangeShapeType="1"/>
          </p:cNvSpPr>
          <p:nvPr/>
        </p:nvSpPr>
        <p:spPr bwMode="auto">
          <a:xfrm>
            <a:off x="4968875" y="1314450"/>
            <a:ext cx="1868488" cy="717550"/>
          </a:xfrm>
          <a:prstGeom prst="line">
            <a:avLst/>
          </a:prstGeom>
          <a:noFill/>
          <a:ln w="22225">
            <a:solidFill>
              <a:srgbClr val="000000"/>
            </a:solidFill>
            <a:round/>
            <a:headEnd/>
            <a:tailEnd/>
          </a:ln>
        </p:spPr>
        <p:txBody>
          <a:bodyPr/>
          <a:lstStyle/>
          <a:p>
            <a:endParaRPr lang="zh-CN" altLang="en-US"/>
          </a:p>
        </p:txBody>
      </p:sp>
      <p:sp>
        <p:nvSpPr>
          <p:cNvPr id="114784" name="Line 96"/>
          <p:cNvSpPr>
            <a:spLocks noChangeShapeType="1"/>
          </p:cNvSpPr>
          <p:nvPr/>
        </p:nvSpPr>
        <p:spPr bwMode="auto">
          <a:xfrm>
            <a:off x="4968875" y="1593850"/>
            <a:ext cx="1868488" cy="995363"/>
          </a:xfrm>
          <a:prstGeom prst="line">
            <a:avLst/>
          </a:prstGeom>
          <a:noFill/>
          <a:ln w="22225">
            <a:solidFill>
              <a:srgbClr val="000000"/>
            </a:solidFill>
            <a:round/>
            <a:headEnd/>
            <a:tailEnd/>
          </a:ln>
        </p:spPr>
        <p:txBody>
          <a:bodyPr/>
          <a:lstStyle/>
          <a:p>
            <a:endParaRPr lang="zh-CN" altLang="en-US"/>
          </a:p>
        </p:txBody>
      </p:sp>
      <p:sp>
        <p:nvSpPr>
          <p:cNvPr id="114785" name="Line 97"/>
          <p:cNvSpPr>
            <a:spLocks noChangeShapeType="1"/>
          </p:cNvSpPr>
          <p:nvPr/>
        </p:nvSpPr>
        <p:spPr bwMode="auto">
          <a:xfrm>
            <a:off x="5148263" y="3246438"/>
            <a:ext cx="1689100" cy="836612"/>
          </a:xfrm>
          <a:prstGeom prst="line">
            <a:avLst/>
          </a:prstGeom>
          <a:noFill/>
          <a:ln w="22225">
            <a:solidFill>
              <a:srgbClr val="000000"/>
            </a:solidFill>
            <a:round/>
            <a:headEnd/>
            <a:tailEnd/>
          </a:ln>
        </p:spPr>
        <p:txBody>
          <a:bodyPr/>
          <a:lstStyle/>
          <a:p>
            <a:endParaRPr lang="zh-CN" altLang="en-US"/>
          </a:p>
        </p:txBody>
      </p:sp>
      <p:sp>
        <p:nvSpPr>
          <p:cNvPr id="114786" name="Line 98"/>
          <p:cNvSpPr>
            <a:spLocks noChangeShapeType="1"/>
          </p:cNvSpPr>
          <p:nvPr/>
        </p:nvSpPr>
        <p:spPr bwMode="auto">
          <a:xfrm>
            <a:off x="5148263" y="3525838"/>
            <a:ext cx="1689100" cy="855662"/>
          </a:xfrm>
          <a:prstGeom prst="line">
            <a:avLst/>
          </a:prstGeom>
          <a:noFill/>
          <a:ln w="22225">
            <a:solidFill>
              <a:srgbClr val="000000"/>
            </a:solidFill>
            <a:round/>
            <a:headEnd/>
            <a:tailEnd/>
          </a:ln>
        </p:spPr>
        <p:txBody>
          <a:bodyPr/>
          <a:lstStyle/>
          <a:p>
            <a:endParaRPr lang="zh-CN" altLang="en-US"/>
          </a:p>
        </p:txBody>
      </p:sp>
      <p:sp>
        <p:nvSpPr>
          <p:cNvPr id="114787" name="Line 99"/>
          <p:cNvSpPr>
            <a:spLocks noChangeShapeType="1"/>
          </p:cNvSpPr>
          <p:nvPr/>
        </p:nvSpPr>
        <p:spPr bwMode="auto">
          <a:xfrm>
            <a:off x="5148263" y="5118100"/>
            <a:ext cx="1689100" cy="479425"/>
          </a:xfrm>
          <a:prstGeom prst="line">
            <a:avLst/>
          </a:prstGeom>
          <a:noFill/>
          <a:ln w="22225">
            <a:solidFill>
              <a:srgbClr val="000000"/>
            </a:solidFill>
            <a:round/>
            <a:headEnd/>
            <a:tailEnd/>
          </a:ln>
        </p:spPr>
        <p:txBody>
          <a:bodyPr/>
          <a:lstStyle/>
          <a:p>
            <a:endParaRPr lang="zh-CN" altLang="en-US"/>
          </a:p>
        </p:txBody>
      </p:sp>
      <p:sp>
        <p:nvSpPr>
          <p:cNvPr id="114788" name="Freeform 100"/>
          <p:cNvSpPr>
            <a:spLocks/>
          </p:cNvSpPr>
          <p:nvPr/>
        </p:nvSpPr>
        <p:spPr bwMode="auto">
          <a:xfrm>
            <a:off x="6599238" y="5497513"/>
            <a:ext cx="258762" cy="100012"/>
          </a:xfrm>
          <a:custGeom>
            <a:avLst/>
            <a:gdLst/>
            <a:ahLst/>
            <a:cxnLst>
              <a:cxn ang="0">
                <a:pos x="13" y="0"/>
              </a:cxn>
              <a:cxn ang="0">
                <a:pos x="38" y="25"/>
              </a:cxn>
              <a:cxn ang="0">
                <a:pos x="0" y="50"/>
              </a:cxn>
              <a:cxn ang="0">
                <a:pos x="163" y="63"/>
              </a:cxn>
              <a:cxn ang="0">
                <a:pos x="13" y="0"/>
              </a:cxn>
            </a:cxnLst>
            <a:rect l="0" t="0" r="r" b="b"/>
            <a:pathLst>
              <a:path w="163" h="63">
                <a:moveTo>
                  <a:pt x="13" y="0"/>
                </a:moveTo>
                <a:lnTo>
                  <a:pt x="38" y="25"/>
                </a:lnTo>
                <a:lnTo>
                  <a:pt x="0" y="50"/>
                </a:lnTo>
                <a:lnTo>
                  <a:pt x="163" y="63"/>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89" name="Freeform 101"/>
          <p:cNvSpPr>
            <a:spLocks/>
          </p:cNvSpPr>
          <p:nvPr/>
        </p:nvSpPr>
        <p:spPr bwMode="auto">
          <a:xfrm>
            <a:off x="6599238" y="422275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0" name="Freeform 102"/>
          <p:cNvSpPr>
            <a:spLocks/>
          </p:cNvSpPr>
          <p:nvPr/>
        </p:nvSpPr>
        <p:spPr bwMode="auto">
          <a:xfrm>
            <a:off x="6619875" y="3943350"/>
            <a:ext cx="238125" cy="160338"/>
          </a:xfrm>
          <a:custGeom>
            <a:avLst/>
            <a:gdLst/>
            <a:ahLst/>
            <a:cxnLst>
              <a:cxn ang="0">
                <a:pos x="25" y="0"/>
              </a:cxn>
              <a:cxn ang="0">
                <a:pos x="37" y="38"/>
              </a:cxn>
              <a:cxn ang="0">
                <a:pos x="0" y="63"/>
              </a:cxn>
              <a:cxn ang="0">
                <a:pos x="150" y="101"/>
              </a:cxn>
              <a:cxn ang="0">
                <a:pos x="25" y="0"/>
              </a:cxn>
            </a:cxnLst>
            <a:rect l="0" t="0" r="r" b="b"/>
            <a:pathLst>
              <a:path w="150" h="101">
                <a:moveTo>
                  <a:pt x="25" y="0"/>
                </a:moveTo>
                <a:lnTo>
                  <a:pt x="37" y="38"/>
                </a:lnTo>
                <a:lnTo>
                  <a:pt x="0" y="63"/>
                </a:lnTo>
                <a:lnTo>
                  <a:pt x="150" y="101"/>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1" name="Freeform 103"/>
          <p:cNvSpPr>
            <a:spLocks/>
          </p:cNvSpPr>
          <p:nvPr/>
        </p:nvSpPr>
        <p:spPr bwMode="auto">
          <a:xfrm>
            <a:off x="6599238" y="1116013"/>
            <a:ext cx="238125" cy="79375"/>
          </a:xfrm>
          <a:custGeom>
            <a:avLst/>
            <a:gdLst/>
            <a:ahLst/>
            <a:cxnLst>
              <a:cxn ang="0">
                <a:pos x="0" y="0"/>
              </a:cxn>
              <a:cxn ang="0">
                <a:pos x="25" y="25"/>
              </a:cxn>
              <a:cxn ang="0">
                <a:pos x="0" y="50"/>
              </a:cxn>
              <a:cxn ang="0">
                <a:pos x="150" y="37"/>
              </a:cxn>
              <a:cxn ang="0">
                <a:pos x="0" y="0"/>
              </a:cxn>
            </a:cxnLst>
            <a:rect l="0" t="0" r="r" b="b"/>
            <a:pathLst>
              <a:path w="150" h="50">
                <a:moveTo>
                  <a:pt x="0" y="0"/>
                </a:moveTo>
                <a:lnTo>
                  <a:pt x="25" y="25"/>
                </a:lnTo>
                <a:lnTo>
                  <a:pt x="0" y="50"/>
                </a:lnTo>
                <a:lnTo>
                  <a:pt x="150" y="37"/>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2" name="Freeform 104"/>
          <p:cNvSpPr>
            <a:spLocks/>
          </p:cNvSpPr>
          <p:nvPr/>
        </p:nvSpPr>
        <p:spPr bwMode="auto">
          <a:xfrm>
            <a:off x="6599238" y="1892300"/>
            <a:ext cx="238125" cy="139700"/>
          </a:xfrm>
          <a:custGeom>
            <a:avLst/>
            <a:gdLst/>
            <a:ahLst/>
            <a:cxnLst>
              <a:cxn ang="0">
                <a:pos x="25" y="0"/>
              </a:cxn>
              <a:cxn ang="0">
                <a:pos x="38" y="37"/>
              </a:cxn>
              <a:cxn ang="0">
                <a:pos x="0" y="50"/>
              </a:cxn>
              <a:cxn ang="0">
                <a:pos x="150" y="88"/>
              </a:cxn>
              <a:cxn ang="0">
                <a:pos x="25" y="0"/>
              </a:cxn>
            </a:cxnLst>
            <a:rect l="0" t="0" r="r" b="b"/>
            <a:pathLst>
              <a:path w="150" h="88">
                <a:moveTo>
                  <a:pt x="25" y="0"/>
                </a:moveTo>
                <a:lnTo>
                  <a:pt x="38" y="37"/>
                </a:lnTo>
                <a:lnTo>
                  <a:pt x="0" y="50"/>
                </a:lnTo>
                <a:lnTo>
                  <a:pt x="150" y="88"/>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3" name="Freeform 105"/>
          <p:cNvSpPr>
            <a:spLocks/>
          </p:cNvSpPr>
          <p:nvPr/>
        </p:nvSpPr>
        <p:spPr bwMode="auto">
          <a:xfrm>
            <a:off x="6619875" y="2430463"/>
            <a:ext cx="217488" cy="158750"/>
          </a:xfrm>
          <a:custGeom>
            <a:avLst/>
            <a:gdLst/>
            <a:ahLst/>
            <a:cxnLst>
              <a:cxn ang="0">
                <a:pos x="25" y="0"/>
              </a:cxn>
              <a:cxn ang="0">
                <a:pos x="37" y="37"/>
              </a:cxn>
              <a:cxn ang="0">
                <a:pos x="0" y="50"/>
              </a:cxn>
              <a:cxn ang="0">
                <a:pos x="137" y="100"/>
              </a:cxn>
              <a:cxn ang="0">
                <a:pos x="25" y="0"/>
              </a:cxn>
            </a:cxnLst>
            <a:rect l="0" t="0" r="r" b="b"/>
            <a:pathLst>
              <a:path w="137" h="100">
                <a:moveTo>
                  <a:pt x="25" y="0"/>
                </a:moveTo>
                <a:lnTo>
                  <a:pt x="37" y="37"/>
                </a:lnTo>
                <a:lnTo>
                  <a:pt x="0" y="50"/>
                </a:lnTo>
                <a:lnTo>
                  <a:pt x="137" y="100"/>
                </a:lnTo>
                <a:lnTo>
                  <a:pt x="2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4794" name="Rectangle 106"/>
          <p:cNvSpPr>
            <a:spLocks noChangeArrowheads="1"/>
          </p:cNvSpPr>
          <p:nvPr/>
        </p:nvSpPr>
        <p:spPr bwMode="auto">
          <a:xfrm>
            <a:off x="7077075" y="6453188"/>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内存空间</a:t>
            </a:r>
            <a:endParaRPr lang="zh-CN" altLang="en-US" b="1"/>
          </a:p>
        </p:txBody>
      </p:sp>
      <p:sp>
        <p:nvSpPr>
          <p:cNvPr id="114691" name="Text Box 3"/>
          <p:cNvSpPr txBox="1">
            <a:spLocks noChangeArrowheads="1"/>
          </p:cNvSpPr>
          <p:nvPr/>
        </p:nvSpPr>
        <p:spPr bwMode="auto">
          <a:xfrm>
            <a:off x="838200" y="101600"/>
            <a:ext cx="259397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两级页表结构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447800" y="558800"/>
            <a:ext cx="4916488"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具有两级页表的地址变换机构 </a:t>
            </a:r>
          </a:p>
        </p:txBody>
      </p:sp>
      <p:sp>
        <p:nvSpPr>
          <p:cNvPr id="115717" name="Rectangle 5"/>
          <p:cNvSpPr>
            <a:spLocks noChangeArrowheads="1"/>
          </p:cNvSpPr>
          <p:nvPr/>
        </p:nvSpPr>
        <p:spPr bwMode="auto">
          <a:xfrm>
            <a:off x="25527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外部页号</a:t>
            </a:r>
            <a:endParaRPr lang="zh-CN" altLang="en-US" b="1"/>
          </a:p>
        </p:txBody>
      </p:sp>
      <p:sp>
        <p:nvSpPr>
          <p:cNvPr id="115718" name="Rectangle 6"/>
          <p:cNvSpPr>
            <a:spLocks noChangeArrowheads="1"/>
          </p:cNvSpPr>
          <p:nvPr/>
        </p:nvSpPr>
        <p:spPr bwMode="auto">
          <a:xfrm>
            <a:off x="1762125" y="2130425"/>
            <a:ext cx="2255838" cy="376238"/>
          </a:xfrm>
          <a:prstGeom prst="rect">
            <a:avLst/>
          </a:prstGeom>
          <a:noFill/>
          <a:ln w="22225">
            <a:solidFill>
              <a:srgbClr val="000000"/>
            </a:solidFill>
            <a:miter lim="800000"/>
            <a:headEnd/>
            <a:tailEnd/>
          </a:ln>
        </p:spPr>
        <p:txBody>
          <a:bodyPr/>
          <a:lstStyle/>
          <a:p>
            <a:endParaRPr lang="zh-CN" altLang="en-US"/>
          </a:p>
        </p:txBody>
      </p:sp>
      <p:sp>
        <p:nvSpPr>
          <p:cNvPr id="115719" name="Rectangle 7"/>
          <p:cNvSpPr>
            <a:spLocks noChangeArrowheads="1"/>
          </p:cNvSpPr>
          <p:nvPr/>
        </p:nvSpPr>
        <p:spPr bwMode="auto">
          <a:xfrm>
            <a:off x="2770188"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0" name="Rectangle 8"/>
          <p:cNvSpPr>
            <a:spLocks noChangeArrowheads="1"/>
          </p:cNvSpPr>
          <p:nvPr/>
        </p:nvSpPr>
        <p:spPr bwMode="auto">
          <a:xfrm>
            <a:off x="2909888"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1</a:t>
            </a:r>
            <a:endParaRPr lang="zh-CN" altLang="en-US" b="1"/>
          </a:p>
        </p:txBody>
      </p:sp>
      <p:sp>
        <p:nvSpPr>
          <p:cNvPr id="115721" name="Rectangle 9"/>
          <p:cNvSpPr>
            <a:spLocks noChangeArrowheads="1"/>
          </p:cNvSpPr>
          <p:nvPr/>
        </p:nvSpPr>
        <p:spPr bwMode="auto">
          <a:xfrm>
            <a:off x="4017963" y="2130425"/>
            <a:ext cx="1682750" cy="376238"/>
          </a:xfrm>
          <a:prstGeom prst="rect">
            <a:avLst/>
          </a:prstGeom>
          <a:noFill/>
          <a:ln w="22225">
            <a:solidFill>
              <a:srgbClr val="000000"/>
            </a:solidFill>
            <a:miter lim="800000"/>
            <a:headEnd/>
            <a:tailEnd/>
          </a:ln>
        </p:spPr>
        <p:txBody>
          <a:bodyPr/>
          <a:lstStyle/>
          <a:p>
            <a:endParaRPr lang="zh-CN" altLang="en-US"/>
          </a:p>
        </p:txBody>
      </p:sp>
      <p:sp>
        <p:nvSpPr>
          <p:cNvPr id="115722" name="Rectangle 10"/>
          <p:cNvSpPr>
            <a:spLocks noChangeArrowheads="1"/>
          </p:cNvSpPr>
          <p:nvPr/>
        </p:nvSpPr>
        <p:spPr bwMode="auto">
          <a:xfrm>
            <a:off x="4730750" y="2171700"/>
            <a:ext cx="155575"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P</a:t>
            </a:r>
            <a:endParaRPr lang="en-US" altLang="zh-CN" b="1"/>
          </a:p>
        </p:txBody>
      </p:sp>
      <p:sp>
        <p:nvSpPr>
          <p:cNvPr id="115723" name="Rectangle 11"/>
          <p:cNvSpPr>
            <a:spLocks noChangeArrowheads="1"/>
          </p:cNvSpPr>
          <p:nvPr/>
        </p:nvSpPr>
        <p:spPr bwMode="auto">
          <a:xfrm>
            <a:off x="4868863" y="2287588"/>
            <a:ext cx="88900" cy="212725"/>
          </a:xfrm>
          <a:prstGeom prst="rect">
            <a:avLst/>
          </a:prstGeom>
          <a:noFill/>
          <a:ln w="22225">
            <a:noFill/>
            <a:miter lim="800000"/>
            <a:headEnd/>
            <a:tailEnd/>
          </a:ln>
        </p:spPr>
        <p:txBody>
          <a:bodyPr wrap="none" lIns="0" tIns="0" rIns="0" bIns="0">
            <a:spAutoFit/>
          </a:bodyPr>
          <a:lstStyle/>
          <a:p>
            <a:r>
              <a:rPr lang="zh-CN" altLang="en-US" sz="1400" b="1" baseline="0">
                <a:solidFill>
                  <a:srgbClr val="000000"/>
                </a:solidFill>
                <a:latin typeface="Times" charset="0"/>
              </a:rPr>
              <a:t>2</a:t>
            </a:r>
            <a:endParaRPr lang="zh-CN" altLang="en-US" b="1"/>
          </a:p>
        </p:txBody>
      </p:sp>
      <p:sp>
        <p:nvSpPr>
          <p:cNvPr id="115724" name="Rectangle 12"/>
          <p:cNvSpPr>
            <a:spLocks noChangeArrowheads="1"/>
          </p:cNvSpPr>
          <p:nvPr/>
        </p:nvSpPr>
        <p:spPr bwMode="auto">
          <a:xfrm>
            <a:off x="3978275" y="1814513"/>
            <a:ext cx="153352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外部页内地址</a:t>
            </a:r>
            <a:endParaRPr lang="zh-CN" altLang="en-US" b="1"/>
          </a:p>
        </p:txBody>
      </p:sp>
      <p:sp>
        <p:nvSpPr>
          <p:cNvPr id="115725" name="Rectangle 13"/>
          <p:cNvSpPr>
            <a:spLocks noChangeArrowheads="1"/>
          </p:cNvSpPr>
          <p:nvPr/>
        </p:nvSpPr>
        <p:spPr bwMode="auto">
          <a:xfrm>
            <a:off x="5740400" y="1814513"/>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页内地址</a:t>
            </a:r>
            <a:endParaRPr lang="zh-CN" altLang="en-US" b="1"/>
          </a:p>
        </p:txBody>
      </p:sp>
      <p:sp>
        <p:nvSpPr>
          <p:cNvPr id="115726" name="Rectangle 14"/>
          <p:cNvSpPr>
            <a:spLocks noChangeArrowheads="1"/>
          </p:cNvSpPr>
          <p:nvPr/>
        </p:nvSpPr>
        <p:spPr bwMode="auto">
          <a:xfrm>
            <a:off x="5700713" y="2130425"/>
            <a:ext cx="1108075" cy="376238"/>
          </a:xfrm>
          <a:prstGeom prst="rect">
            <a:avLst/>
          </a:prstGeom>
          <a:noFill/>
          <a:ln w="22225">
            <a:solidFill>
              <a:srgbClr val="000000"/>
            </a:solidFill>
            <a:miter lim="800000"/>
            <a:headEnd/>
            <a:tailEnd/>
          </a:ln>
        </p:spPr>
        <p:txBody>
          <a:bodyPr/>
          <a:lstStyle/>
          <a:p>
            <a:endParaRPr lang="zh-CN" altLang="en-US"/>
          </a:p>
        </p:txBody>
      </p:sp>
      <p:sp>
        <p:nvSpPr>
          <p:cNvPr id="115727" name="Rectangle 15"/>
          <p:cNvSpPr>
            <a:spLocks noChangeArrowheads="1"/>
          </p:cNvSpPr>
          <p:nvPr/>
        </p:nvSpPr>
        <p:spPr bwMode="auto">
          <a:xfrm>
            <a:off x="6175375" y="2171700"/>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28" name="Rectangle 16"/>
          <p:cNvSpPr>
            <a:spLocks noChangeArrowheads="1"/>
          </p:cNvSpPr>
          <p:nvPr/>
        </p:nvSpPr>
        <p:spPr bwMode="auto">
          <a:xfrm>
            <a:off x="593725" y="2190750"/>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endParaRPr lang="zh-CN" altLang="en-US" b="1"/>
          </a:p>
        </p:txBody>
      </p:sp>
      <p:sp>
        <p:nvSpPr>
          <p:cNvPr id="115729" name="Freeform 17"/>
          <p:cNvSpPr>
            <a:spLocks/>
          </p:cNvSpPr>
          <p:nvPr/>
        </p:nvSpPr>
        <p:spPr bwMode="auto">
          <a:xfrm>
            <a:off x="2711450" y="3455988"/>
            <a:ext cx="355600" cy="355600"/>
          </a:xfrm>
          <a:custGeom>
            <a:avLst/>
            <a:gdLst/>
            <a:ahLst/>
            <a:cxnLst>
              <a:cxn ang="0">
                <a:pos x="0" y="112"/>
              </a:cxn>
              <a:cxn ang="0">
                <a:pos x="13" y="37"/>
              </a:cxn>
              <a:cxn ang="0">
                <a:pos x="75" y="0"/>
              </a:cxn>
              <a:cxn ang="0">
                <a:pos x="150" y="0"/>
              </a:cxn>
              <a:cxn ang="0">
                <a:pos x="212" y="37"/>
              </a:cxn>
              <a:cxn ang="0">
                <a:pos x="224" y="112"/>
              </a:cxn>
              <a:cxn ang="0">
                <a:pos x="212" y="174"/>
              </a:cxn>
              <a:cxn ang="0">
                <a:pos x="150" y="224"/>
              </a:cxn>
              <a:cxn ang="0">
                <a:pos x="75" y="224"/>
              </a:cxn>
              <a:cxn ang="0">
                <a:pos x="13" y="174"/>
              </a:cxn>
              <a:cxn ang="0">
                <a:pos x="0" y="112"/>
              </a:cxn>
            </a:cxnLst>
            <a:rect l="0" t="0" r="r" b="b"/>
            <a:pathLst>
              <a:path w="224" h="224">
                <a:moveTo>
                  <a:pt x="0" y="112"/>
                </a:moveTo>
                <a:lnTo>
                  <a:pt x="13" y="37"/>
                </a:lnTo>
                <a:lnTo>
                  <a:pt x="75" y="0"/>
                </a:lnTo>
                <a:lnTo>
                  <a:pt x="150" y="0"/>
                </a:lnTo>
                <a:lnTo>
                  <a:pt x="212" y="37"/>
                </a:lnTo>
                <a:lnTo>
                  <a:pt x="224" y="112"/>
                </a:lnTo>
                <a:lnTo>
                  <a:pt x="212" y="174"/>
                </a:lnTo>
                <a:lnTo>
                  <a:pt x="150" y="224"/>
                </a:lnTo>
                <a:lnTo>
                  <a:pt x="75" y="224"/>
                </a:lnTo>
                <a:lnTo>
                  <a:pt x="13"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30" name="Rectangle 18"/>
          <p:cNvSpPr>
            <a:spLocks noChangeArrowheads="1"/>
          </p:cNvSpPr>
          <p:nvPr/>
        </p:nvSpPr>
        <p:spPr bwMode="auto">
          <a:xfrm>
            <a:off x="2790825" y="3475038"/>
            <a:ext cx="255588"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31" name="Line 19"/>
          <p:cNvSpPr>
            <a:spLocks noChangeShapeType="1"/>
          </p:cNvSpPr>
          <p:nvPr/>
        </p:nvSpPr>
        <p:spPr bwMode="auto">
          <a:xfrm>
            <a:off x="2889250" y="2506663"/>
            <a:ext cx="1588" cy="750887"/>
          </a:xfrm>
          <a:prstGeom prst="line">
            <a:avLst/>
          </a:prstGeom>
          <a:noFill/>
          <a:ln w="22225">
            <a:solidFill>
              <a:srgbClr val="000000"/>
            </a:solidFill>
            <a:round/>
            <a:headEnd/>
            <a:tailEnd/>
          </a:ln>
        </p:spPr>
        <p:txBody>
          <a:bodyPr/>
          <a:lstStyle/>
          <a:p>
            <a:endParaRPr lang="zh-CN" altLang="en-US"/>
          </a:p>
        </p:txBody>
      </p:sp>
      <p:sp>
        <p:nvSpPr>
          <p:cNvPr id="115732" name="Freeform 20"/>
          <p:cNvSpPr>
            <a:spLocks/>
          </p:cNvSpPr>
          <p:nvPr/>
        </p:nvSpPr>
        <p:spPr bwMode="auto">
          <a:xfrm>
            <a:off x="2849563" y="3217863"/>
            <a:ext cx="79375" cy="238125"/>
          </a:xfrm>
          <a:custGeom>
            <a:avLst/>
            <a:gdLst/>
            <a:ahLst/>
            <a:cxnLst>
              <a:cxn ang="0">
                <a:pos x="50" y="0"/>
              </a:cxn>
              <a:cxn ang="0">
                <a:pos x="25" y="25"/>
              </a:cxn>
              <a:cxn ang="0">
                <a:pos x="0" y="0"/>
              </a:cxn>
              <a:cxn ang="0">
                <a:pos x="25" y="150"/>
              </a:cxn>
              <a:cxn ang="0">
                <a:pos x="50" y="0"/>
              </a:cxn>
            </a:cxnLst>
            <a:rect l="0" t="0" r="r" b="b"/>
            <a:pathLst>
              <a:path w="50" h="150">
                <a:moveTo>
                  <a:pt x="50" y="0"/>
                </a:moveTo>
                <a:lnTo>
                  <a:pt x="25" y="25"/>
                </a:lnTo>
                <a:lnTo>
                  <a:pt x="0" y="0"/>
                </a:lnTo>
                <a:lnTo>
                  <a:pt x="25" y="150"/>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3" name="Rectangle 21"/>
          <p:cNvSpPr>
            <a:spLocks noChangeArrowheads="1"/>
          </p:cNvSpPr>
          <p:nvPr/>
        </p:nvSpPr>
        <p:spPr bwMode="auto">
          <a:xfrm>
            <a:off x="79375" y="3435350"/>
            <a:ext cx="2057400" cy="376238"/>
          </a:xfrm>
          <a:prstGeom prst="rect">
            <a:avLst/>
          </a:prstGeom>
          <a:noFill/>
          <a:ln w="22225">
            <a:solidFill>
              <a:srgbClr val="000000"/>
            </a:solidFill>
            <a:miter lim="800000"/>
            <a:headEnd/>
            <a:tailEnd/>
          </a:ln>
        </p:spPr>
        <p:txBody>
          <a:bodyPr/>
          <a:lstStyle/>
          <a:p>
            <a:endParaRPr lang="zh-CN" altLang="en-US"/>
          </a:p>
        </p:txBody>
      </p:sp>
      <p:sp>
        <p:nvSpPr>
          <p:cNvPr id="115734" name="Rectangle 22"/>
          <p:cNvSpPr>
            <a:spLocks noChangeArrowheads="1"/>
          </p:cNvSpPr>
          <p:nvPr/>
        </p:nvSpPr>
        <p:spPr bwMode="auto">
          <a:xfrm>
            <a:off x="217488" y="3494088"/>
            <a:ext cx="1789112"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外部页表寄存器</a:t>
            </a:r>
            <a:endParaRPr lang="zh-CN" altLang="en-US" b="1"/>
          </a:p>
        </p:txBody>
      </p:sp>
      <p:sp>
        <p:nvSpPr>
          <p:cNvPr id="115735" name="Line 23"/>
          <p:cNvSpPr>
            <a:spLocks noChangeShapeType="1"/>
          </p:cNvSpPr>
          <p:nvPr/>
        </p:nvSpPr>
        <p:spPr bwMode="auto">
          <a:xfrm flipH="1">
            <a:off x="2136775" y="3633788"/>
            <a:ext cx="574675" cy="1587"/>
          </a:xfrm>
          <a:prstGeom prst="line">
            <a:avLst/>
          </a:prstGeom>
          <a:noFill/>
          <a:ln w="22225">
            <a:solidFill>
              <a:srgbClr val="000000"/>
            </a:solidFill>
            <a:round/>
            <a:headEnd/>
            <a:tailEnd/>
          </a:ln>
        </p:spPr>
        <p:txBody>
          <a:bodyPr/>
          <a:lstStyle/>
          <a:p>
            <a:endParaRPr lang="zh-CN" altLang="en-US"/>
          </a:p>
        </p:txBody>
      </p:sp>
      <p:sp>
        <p:nvSpPr>
          <p:cNvPr id="115736" name="Line 24"/>
          <p:cNvSpPr>
            <a:spLocks noChangeShapeType="1"/>
          </p:cNvSpPr>
          <p:nvPr/>
        </p:nvSpPr>
        <p:spPr bwMode="auto">
          <a:xfrm flipH="1">
            <a:off x="3067050" y="3633788"/>
            <a:ext cx="574675" cy="1587"/>
          </a:xfrm>
          <a:prstGeom prst="line">
            <a:avLst/>
          </a:prstGeom>
          <a:noFill/>
          <a:ln w="22225">
            <a:solidFill>
              <a:srgbClr val="000000"/>
            </a:solidFill>
            <a:round/>
            <a:headEnd/>
            <a:tailEnd/>
          </a:ln>
        </p:spPr>
        <p:txBody>
          <a:bodyPr/>
          <a:lstStyle/>
          <a:p>
            <a:endParaRPr lang="zh-CN" altLang="en-US"/>
          </a:p>
        </p:txBody>
      </p:sp>
      <p:sp>
        <p:nvSpPr>
          <p:cNvPr id="115737" name="Freeform 25"/>
          <p:cNvSpPr>
            <a:spLocks/>
          </p:cNvSpPr>
          <p:nvPr/>
        </p:nvSpPr>
        <p:spPr bwMode="auto">
          <a:xfrm>
            <a:off x="34036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38" name="Rectangle 26"/>
          <p:cNvSpPr>
            <a:spLocks noChangeArrowheads="1"/>
          </p:cNvSpPr>
          <p:nvPr/>
        </p:nvSpPr>
        <p:spPr bwMode="auto">
          <a:xfrm>
            <a:off x="3641725"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39" name="Rectangle 27"/>
          <p:cNvSpPr>
            <a:spLocks noChangeArrowheads="1"/>
          </p:cNvSpPr>
          <p:nvPr/>
        </p:nvSpPr>
        <p:spPr bwMode="auto">
          <a:xfrm>
            <a:off x="3503613" y="4424363"/>
            <a:ext cx="1032334" cy="307777"/>
          </a:xfrm>
          <a:prstGeom prst="rect">
            <a:avLst/>
          </a:prstGeom>
          <a:noFill/>
          <a:ln w="22225">
            <a:noFill/>
            <a:miter lim="800000"/>
            <a:headEnd/>
            <a:tailEnd/>
          </a:ln>
        </p:spPr>
        <p:txBody>
          <a:bodyPr wrap="none" lIns="0" tIns="0" rIns="0" bIns="0">
            <a:spAutoFit/>
          </a:bodyPr>
          <a:lstStyle/>
          <a:p>
            <a:r>
              <a:rPr lang="zh-CN" altLang="en-US" sz="2000" b="1" baseline="0" dirty="0">
                <a:solidFill>
                  <a:srgbClr val="000000"/>
                </a:solidFill>
                <a:latin typeface="宋体" pitchFamily="2" charset="-122"/>
              </a:rPr>
              <a:t>外部页表</a:t>
            </a:r>
            <a:endParaRPr lang="zh-CN" altLang="en-US" b="1" dirty="0"/>
          </a:p>
        </p:txBody>
      </p:sp>
      <p:sp>
        <p:nvSpPr>
          <p:cNvPr id="115740" name="Freeform 28"/>
          <p:cNvSpPr>
            <a:spLocks/>
          </p:cNvSpPr>
          <p:nvPr/>
        </p:nvSpPr>
        <p:spPr bwMode="auto">
          <a:xfrm>
            <a:off x="4948238" y="3455988"/>
            <a:ext cx="376237" cy="355600"/>
          </a:xfrm>
          <a:custGeom>
            <a:avLst/>
            <a:gdLst/>
            <a:ahLst/>
            <a:cxnLst>
              <a:cxn ang="0">
                <a:pos x="0" y="112"/>
              </a:cxn>
              <a:cxn ang="0">
                <a:pos x="25" y="37"/>
              </a:cxn>
              <a:cxn ang="0">
                <a:pos x="75" y="0"/>
              </a:cxn>
              <a:cxn ang="0">
                <a:pos x="149" y="0"/>
              </a:cxn>
              <a:cxn ang="0">
                <a:pos x="212" y="37"/>
              </a:cxn>
              <a:cxn ang="0">
                <a:pos x="237" y="112"/>
              </a:cxn>
              <a:cxn ang="0">
                <a:pos x="212" y="174"/>
              </a:cxn>
              <a:cxn ang="0">
                <a:pos x="149" y="224"/>
              </a:cxn>
              <a:cxn ang="0">
                <a:pos x="75" y="224"/>
              </a:cxn>
              <a:cxn ang="0">
                <a:pos x="25" y="174"/>
              </a:cxn>
              <a:cxn ang="0">
                <a:pos x="0" y="112"/>
              </a:cxn>
            </a:cxnLst>
            <a:rect l="0" t="0" r="r" b="b"/>
            <a:pathLst>
              <a:path w="237" h="224">
                <a:moveTo>
                  <a:pt x="0" y="112"/>
                </a:moveTo>
                <a:lnTo>
                  <a:pt x="25" y="37"/>
                </a:lnTo>
                <a:lnTo>
                  <a:pt x="75" y="0"/>
                </a:lnTo>
                <a:lnTo>
                  <a:pt x="149" y="0"/>
                </a:lnTo>
                <a:lnTo>
                  <a:pt x="212" y="37"/>
                </a:lnTo>
                <a:lnTo>
                  <a:pt x="237" y="112"/>
                </a:lnTo>
                <a:lnTo>
                  <a:pt x="212" y="174"/>
                </a:lnTo>
                <a:lnTo>
                  <a:pt x="149" y="224"/>
                </a:lnTo>
                <a:lnTo>
                  <a:pt x="75" y="224"/>
                </a:lnTo>
                <a:lnTo>
                  <a:pt x="25" y="174"/>
                </a:lnTo>
                <a:lnTo>
                  <a:pt x="0" y="11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5741" name="Rectangle 29"/>
          <p:cNvSpPr>
            <a:spLocks noChangeArrowheads="1"/>
          </p:cNvSpPr>
          <p:nvPr/>
        </p:nvSpPr>
        <p:spPr bwMode="auto">
          <a:xfrm>
            <a:off x="5046663" y="3475038"/>
            <a:ext cx="255587"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a:t>
            </a:r>
            <a:endParaRPr lang="zh-CN" altLang="en-US" b="1"/>
          </a:p>
        </p:txBody>
      </p:sp>
      <p:sp>
        <p:nvSpPr>
          <p:cNvPr id="115742" name="Line 30"/>
          <p:cNvSpPr>
            <a:spLocks noChangeShapeType="1"/>
          </p:cNvSpPr>
          <p:nvPr/>
        </p:nvSpPr>
        <p:spPr bwMode="auto">
          <a:xfrm>
            <a:off x="5126038" y="2506663"/>
            <a:ext cx="1587" cy="750887"/>
          </a:xfrm>
          <a:prstGeom prst="line">
            <a:avLst/>
          </a:prstGeom>
          <a:noFill/>
          <a:ln w="22225">
            <a:solidFill>
              <a:srgbClr val="000000"/>
            </a:solidFill>
            <a:round/>
            <a:headEnd/>
            <a:tailEnd/>
          </a:ln>
        </p:spPr>
        <p:txBody>
          <a:bodyPr/>
          <a:lstStyle/>
          <a:p>
            <a:endParaRPr lang="zh-CN" altLang="en-US"/>
          </a:p>
        </p:txBody>
      </p:sp>
      <p:sp>
        <p:nvSpPr>
          <p:cNvPr id="115743" name="Freeform 31"/>
          <p:cNvSpPr>
            <a:spLocks/>
          </p:cNvSpPr>
          <p:nvPr/>
        </p:nvSpPr>
        <p:spPr bwMode="auto">
          <a:xfrm>
            <a:off x="5086350" y="3217863"/>
            <a:ext cx="98425" cy="238125"/>
          </a:xfrm>
          <a:custGeom>
            <a:avLst/>
            <a:gdLst/>
            <a:ahLst/>
            <a:cxnLst>
              <a:cxn ang="0">
                <a:pos x="62" y="0"/>
              </a:cxn>
              <a:cxn ang="0">
                <a:pos x="25" y="25"/>
              </a:cxn>
              <a:cxn ang="0">
                <a:pos x="0" y="0"/>
              </a:cxn>
              <a:cxn ang="0">
                <a:pos x="25" y="150"/>
              </a:cxn>
              <a:cxn ang="0">
                <a:pos x="62" y="0"/>
              </a:cxn>
            </a:cxnLst>
            <a:rect l="0" t="0" r="r" b="b"/>
            <a:pathLst>
              <a:path w="62" h="150">
                <a:moveTo>
                  <a:pt x="62" y="0"/>
                </a:moveTo>
                <a:lnTo>
                  <a:pt x="25" y="25"/>
                </a:lnTo>
                <a:lnTo>
                  <a:pt x="0" y="0"/>
                </a:lnTo>
                <a:lnTo>
                  <a:pt x="25" y="150"/>
                </a:lnTo>
                <a:lnTo>
                  <a:pt x="62"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4" name="Line 32"/>
          <p:cNvSpPr>
            <a:spLocks noChangeShapeType="1"/>
          </p:cNvSpPr>
          <p:nvPr/>
        </p:nvSpPr>
        <p:spPr bwMode="auto">
          <a:xfrm flipH="1">
            <a:off x="4394200" y="3633788"/>
            <a:ext cx="554038" cy="1587"/>
          </a:xfrm>
          <a:prstGeom prst="line">
            <a:avLst/>
          </a:prstGeom>
          <a:noFill/>
          <a:ln w="22225">
            <a:solidFill>
              <a:srgbClr val="000000"/>
            </a:solidFill>
            <a:round/>
            <a:headEnd/>
            <a:tailEnd/>
          </a:ln>
        </p:spPr>
        <p:txBody>
          <a:bodyPr/>
          <a:lstStyle/>
          <a:p>
            <a:endParaRPr lang="zh-CN" altLang="en-US"/>
          </a:p>
        </p:txBody>
      </p:sp>
      <p:sp>
        <p:nvSpPr>
          <p:cNvPr id="115745" name="Line 33"/>
          <p:cNvSpPr>
            <a:spLocks noChangeShapeType="1"/>
          </p:cNvSpPr>
          <p:nvPr/>
        </p:nvSpPr>
        <p:spPr bwMode="auto">
          <a:xfrm flipH="1">
            <a:off x="5324475" y="3633788"/>
            <a:ext cx="554038" cy="1587"/>
          </a:xfrm>
          <a:prstGeom prst="line">
            <a:avLst/>
          </a:prstGeom>
          <a:noFill/>
          <a:ln w="22225">
            <a:solidFill>
              <a:srgbClr val="000000"/>
            </a:solidFill>
            <a:round/>
            <a:headEnd/>
            <a:tailEnd/>
          </a:ln>
        </p:spPr>
        <p:txBody>
          <a:bodyPr/>
          <a:lstStyle/>
          <a:p>
            <a:endParaRPr lang="zh-CN" altLang="en-US"/>
          </a:p>
        </p:txBody>
      </p:sp>
      <p:sp>
        <p:nvSpPr>
          <p:cNvPr id="115746" name="Freeform 34"/>
          <p:cNvSpPr>
            <a:spLocks/>
          </p:cNvSpPr>
          <p:nvPr/>
        </p:nvSpPr>
        <p:spPr bwMode="auto">
          <a:xfrm>
            <a:off x="5640388"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7" name="Rectangle 35"/>
          <p:cNvSpPr>
            <a:spLocks noChangeArrowheads="1"/>
          </p:cNvSpPr>
          <p:nvPr/>
        </p:nvSpPr>
        <p:spPr bwMode="auto">
          <a:xfrm>
            <a:off x="5878513" y="2881313"/>
            <a:ext cx="752475" cy="1503362"/>
          </a:xfrm>
          <a:prstGeom prst="rect">
            <a:avLst/>
          </a:prstGeom>
          <a:noFill/>
          <a:ln w="22225">
            <a:solidFill>
              <a:srgbClr val="000000"/>
            </a:solidFill>
            <a:miter lim="800000"/>
            <a:headEnd/>
            <a:tailEnd/>
          </a:ln>
        </p:spPr>
        <p:txBody>
          <a:bodyPr/>
          <a:lstStyle/>
          <a:p>
            <a:endParaRPr lang="zh-CN" altLang="en-US"/>
          </a:p>
        </p:txBody>
      </p:sp>
      <p:sp>
        <p:nvSpPr>
          <p:cNvPr id="115748" name="Freeform 36"/>
          <p:cNvSpPr>
            <a:spLocks/>
          </p:cNvSpPr>
          <p:nvPr/>
        </p:nvSpPr>
        <p:spPr bwMode="auto">
          <a:xfrm>
            <a:off x="4710113"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49" name="Line 37"/>
          <p:cNvSpPr>
            <a:spLocks noChangeShapeType="1"/>
          </p:cNvSpPr>
          <p:nvPr/>
        </p:nvSpPr>
        <p:spPr bwMode="auto">
          <a:xfrm flipH="1">
            <a:off x="6630988" y="3633788"/>
            <a:ext cx="554037" cy="1587"/>
          </a:xfrm>
          <a:prstGeom prst="line">
            <a:avLst/>
          </a:prstGeom>
          <a:noFill/>
          <a:ln w="22225">
            <a:solidFill>
              <a:srgbClr val="000000"/>
            </a:solidFill>
            <a:round/>
            <a:headEnd/>
            <a:tailEnd/>
          </a:ln>
        </p:spPr>
        <p:txBody>
          <a:bodyPr/>
          <a:lstStyle/>
          <a:p>
            <a:endParaRPr lang="zh-CN" altLang="en-US"/>
          </a:p>
        </p:txBody>
      </p:sp>
      <p:sp>
        <p:nvSpPr>
          <p:cNvPr id="115750" name="Freeform 38"/>
          <p:cNvSpPr>
            <a:spLocks/>
          </p:cNvSpPr>
          <p:nvPr/>
        </p:nvSpPr>
        <p:spPr bwMode="auto">
          <a:xfrm>
            <a:off x="6946900" y="3573463"/>
            <a:ext cx="238125" cy="98425"/>
          </a:xfrm>
          <a:custGeom>
            <a:avLst/>
            <a:gdLst/>
            <a:ahLst/>
            <a:cxnLst>
              <a:cxn ang="0">
                <a:pos x="0" y="0"/>
              </a:cxn>
              <a:cxn ang="0">
                <a:pos x="25" y="38"/>
              </a:cxn>
              <a:cxn ang="0">
                <a:pos x="0" y="62"/>
              </a:cxn>
              <a:cxn ang="0">
                <a:pos x="150" y="38"/>
              </a:cxn>
              <a:cxn ang="0">
                <a:pos x="0" y="0"/>
              </a:cxn>
            </a:cxnLst>
            <a:rect l="0" t="0" r="r" b="b"/>
            <a:pathLst>
              <a:path w="150" h="62">
                <a:moveTo>
                  <a:pt x="0" y="0"/>
                </a:moveTo>
                <a:lnTo>
                  <a:pt x="25" y="38"/>
                </a:lnTo>
                <a:lnTo>
                  <a:pt x="0" y="62"/>
                </a:lnTo>
                <a:lnTo>
                  <a:pt x="150"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51" name="Rectangle 39"/>
          <p:cNvSpPr>
            <a:spLocks noChangeArrowheads="1"/>
          </p:cNvSpPr>
          <p:nvPr/>
        </p:nvSpPr>
        <p:spPr bwMode="auto">
          <a:xfrm>
            <a:off x="8134350" y="3435350"/>
            <a:ext cx="930275" cy="376238"/>
          </a:xfrm>
          <a:prstGeom prst="rect">
            <a:avLst/>
          </a:prstGeom>
          <a:noFill/>
          <a:ln w="22225">
            <a:solidFill>
              <a:srgbClr val="000000"/>
            </a:solidFill>
            <a:miter lim="800000"/>
            <a:headEnd/>
            <a:tailEnd/>
          </a:ln>
        </p:spPr>
        <p:txBody>
          <a:bodyPr/>
          <a:lstStyle/>
          <a:p>
            <a:endParaRPr lang="zh-CN" altLang="en-US"/>
          </a:p>
        </p:txBody>
      </p:sp>
      <p:sp>
        <p:nvSpPr>
          <p:cNvPr id="115752" name="Rectangle 40"/>
          <p:cNvSpPr>
            <a:spLocks noChangeArrowheads="1"/>
          </p:cNvSpPr>
          <p:nvPr/>
        </p:nvSpPr>
        <p:spPr bwMode="auto">
          <a:xfrm>
            <a:off x="8531225" y="3475038"/>
            <a:ext cx="141288"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a:p>
        </p:txBody>
      </p:sp>
      <p:sp>
        <p:nvSpPr>
          <p:cNvPr id="115753" name="Rectangle 41"/>
          <p:cNvSpPr>
            <a:spLocks noChangeArrowheads="1"/>
          </p:cNvSpPr>
          <p:nvPr/>
        </p:nvSpPr>
        <p:spPr bwMode="auto">
          <a:xfrm>
            <a:off x="7185025" y="3435350"/>
            <a:ext cx="949325" cy="376238"/>
          </a:xfrm>
          <a:prstGeom prst="rect">
            <a:avLst/>
          </a:prstGeom>
          <a:noFill/>
          <a:ln w="22225">
            <a:solidFill>
              <a:srgbClr val="000000"/>
            </a:solidFill>
            <a:miter lim="800000"/>
            <a:headEnd/>
            <a:tailEnd/>
          </a:ln>
        </p:spPr>
        <p:txBody>
          <a:bodyPr/>
          <a:lstStyle/>
          <a:p>
            <a:endParaRPr lang="zh-CN" altLang="en-US"/>
          </a:p>
        </p:txBody>
      </p:sp>
      <p:sp>
        <p:nvSpPr>
          <p:cNvPr id="115754" name="Rectangle 42"/>
          <p:cNvSpPr>
            <a:spLocks noChangeArrowheads="1"/>
          </p:cNvSpPr>
          <p:nvPr/>
        </p:nvSpPr>
        <p:spPr bwMode="auto">
          <a:xfrm>
            <a:off x="7580313" y="3475038"/>
            <a:ext cx="141287" cy="304800"/>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a:p>
        </p:txBody>
      </p:sp>
      <p:sp>
        <p:nvSpPr>
          <p:cNvPr id="115755" name="Rectangle 43"/>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6" name="Rectangle 44"/>
          <p:cNvSpPr>
            <a:spLocks noChangeArrowheads="1"/>
          </p:cNvSpPr>
          <p:nvPr/>
        </p:nvSpPr>
        <p:spPr bwMode="auto">
          <a:xfrm>
            <a:off x="5997575" y="4424363"/>
            <a:ext cx="511175"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a:p>
        </p:txBody>
      </p:sp>
      <p:sp>
        <p:nvSpPr>
          <p:cNvPr id="115757" name="Rectangle 45"/>
          <p:cNvSpPr>
            <a:spLocks noChangeArrowheads="1"/>
          </p:cNvSpPr>
          <p:nvPr/>
        </p:nvSpPr>
        <p:spPr bwMode="auto">
          <a:xfrm>
            <a:off x="7521575" y="3870325"/>
            <a:ext cx="102235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a:p>
        </p:txBody>
      </p:sp>
      <p:sp>
        <p:nvSpPr>
          <p:cNvPr id="115758" name="Line 46"/>
          <p:cNvSpPr>
            <a:spLocks noChangeShapeType="1"/>
          </p:cNvSpPr>
          <p:nvPr/>
        </p:nvSpPr>
        <p:spPr bwMode="auto">
          <a:xfrm flipH="1">
            <a:off x="3641725" y="3060700"/>
            <a:ext cx="752475" cy="1588"/>
          </a:xfrm>
          <a:prstGeom prst="line">
            <a:avLst/>
          </a:prstGeom>
          <a:noFill/>
          <a:ln w="22225">
            <a:solidFill>
              <a:srgbClr val="000000"/>
            </a:solidFill>
            <a:round/>
            <a:headEnd/>
            <a:tailEnd/>
          </a:ln>
        </p:spPr>
        <p:txBody>
          <a:bodyPr/>
          <a:lstStyle/>
          <a:p>
            <a:endParaRPr lang="zh-CN" altLang="en-US"/>
          </a:p>
        </p:txBody>
      </p:sp>
      <p:sp>
        <p:nvSpPr>
          <p:cNvPr id="115759" name="Line 47"/>
          <p:cNvSpPr>
            <a:spLocks noChangeShapeType="1"/>
          </p:cNvSpPr>
          <p:nvPr/>
        </p:nvSpPr>
        <p:spPr bwMode="auto">
          <a:xfrm flipH="1">
            <a:off x="3641725" y="3257550"/>
            <a:ext cx="752475" cy="1588"/>
          </a:xfrm>
          <a:prstGeom prst="line">
            <a:avLst/>
          </a:prstGeom>
          <a:noFill/>
          <a:ln w="22225">
            <a:solidFill>
              <a:srgbClr val="000000"/>
            </a:solidFill>
            <a:round/>
            <a:headEnd/>
            <a:tailEnd/>
          </a:ln>
        </p:spPr>
        <p:txBody>
          <a:bodyPr/>
          <a:lstStyle/>
          <a:p>
            <a:endParaRPr lang="zh-CN" altLang="en-US"/>
          </a:p>
        </p:txBody>
      </p:sp>
      <p:sp>
        <p:nvSpPr>
          <p:cNvPr id="115760" name="Line 48"/>
          <p:cNvSpPr>
            <a:spLocks noChangeShapeType="1"/>
          </p:cNvSpPr>
          <p:nvPr/>
        </p:nvSpPr>
        <p:spPr bwMode="auto">
          <a:xfrm flipH="1">
            <a:off x="3641725" y="3435350"/>
            <a:ext cx="752475" cy="1588"/>
          </a:xfrm>
          <a:prstGeom prst="line">
            <a:avLst/>
          </a:prstGeom>
          <a:noFill/>
          <a:ln w="22225">
            <a:solidFill>
              <a:srgbClr val="000000"/>
            </a:solidFill>
            <a:round/>
            <a:headEnd/>
            <a:tailEnd/>
          </a:ln>
        </p:spPr>
        <p:txBody>
          <a:bodyPr/>
          <a:lstStyle/>
          <a:p>
            <a:endParaRPr lang="zh-CN" altLang="en-US"/>
          </a:p>
        </p:txBody>
      </p:sp>
      <p:sp>
        <p:nvSpPr>
          <p:cNvPr id="115761" name="Line 49"/>
          <p:cNvSpPr>
            <a:spLocks noChangeShapeType="1"/>
          </p:cNvSpPr>
          <p:nvPr/>
        </p:nvSpPr>
        <p:spPr bwMode="auto">
          <a:xfrm flipH="1">
            <a:off x="3641725" y="3633788"/>
            <a:ext cx="752475" cy="1587"/>
          </a:xfrm>
          <a:prstGeom prst="line">
            <a:avLst/>
          </a:prstGeom>
          <a:noFill/>
          <a:ln w="22225">
            <a:solidFill>
              <a:srgbClr val="000000"/>
            </a:solidFill>
            <a:round/>
            <a:headEnd/>
            <a:tailEnd/>
          </a:ln>
        </p:spPr>
        <p:txBody>
          <a:bodyPr/>
          <a:lstStyle/>
          <a:p>
            <a:endParaRPr lang="zh-CN" altLang="en-US"/>
          </a:p>
        </p:txBody>
      </p:sp>
      <p:sp>
        <p:nvSpPr>
          <p:cNvPr id="115762" name="Line 50"/>
          <p:cNvSpPr>
            <a:spLocks noChangeShapeType="1"/>
          </p:cNvSpPr>
          <p:nvPr/>
        </p:nvSpPr>
        <p:spPr bwMode="auto">
          <a:xfrm flipH="1">
            <a:off x="3641725" y="3811588"/>
            <a:ext cx="752475" cy="1587"/>
          </a:xfrm>
          <a:prstGeom prst="line">
            <a:avLst/>
          </a:prstGeom>
          <a:noFill/>
          <a:ln w="22225">
            <a:solidFill>
              <a:srgbClr val="000000"/>
            </a:solidFill>
            <a:round/>
            <a:headEnd/>
            <a:tailEnd/>
          </a:ln>
        </p:spPr>
        <p:txBody>
          <a:bodyPr/>
          <a:lstStyle/>
          <a:p>
            <a:endParaRPr lang="zh-CN" altLang="en-US"/>
          </a:p>
        </p:txBody>
      </p:sp>
      <p:sp>
        <p:nvSpPr>
          <p:cNvPr id="115763" name="Rectangle 51"/>
          <p:cNvSpPr>
            <a:spLocks noChangeArrowheads="1"/>
          </p:cNvSpPr>
          <p:nvPr/>
        </p:nvSpPr>
        <p:spPr bwMode="auto">
          <a:xfrm rot="5400000">
            <a:off x="3890963"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64" name="Line 52"/>
          <p:cNvSpPr>
            <a:spLocks noChangeShapeType="1"/>
          </p:cNvSpPr>
          <p:nvPr/>
        </p:nvSpPr>
        <p:spPr bwMode="auto">
          <a:xfrm flipH="1">
            <a:off x="3641725" y="4008438"/>
            <a:ext cx="752475" cy="1587"/>
          </a:xfrm>
          <a:prstGeom prst="line">
            <a:avLst/>
          </a:prstGeom>
          <a:noFill/>
          <a:ln w="22225">
            <a:solidFill>
              <a:srgbClr val="000000"/>
            </a:solidFill>
            <a:round/>
            <a:headEnd/>
            <a:tailEnd/>
          </a:ln>
        </p:spPr>
        <p:txBody>
          <a:bodyPr/>
          <a:lstStyle/>
          <a:p>
            <a:endParaRPr lang="zh-CN" altLang="en-US"/>
          </a:p>
        </p:txBody>
      </p:sp>
      <p:sp>
        <p:nvSpPr>
          <p:cNvPr id="115765" name="Line 53"/>
          <p:cNvSpPr>
            <a:spLocks noChangeShapeType="1"/>
          </p:cNvSpPr>
          <p:nvPr/>
        </p:nvSpPr>
        <p:spPr bwMode="auto">
          <a:xfrm flipH="1">
            <a:off x="5878513" y="3060700"/>
            <a:ext cx="752475" cy="1588"/>
          </a:xfrm>
          <a:prstGeom prst="line">
            <a:avLst/>
          </a:prstGeom>
          <a:noFill/>
          <a:ln w="22225">
            <a:solidFill>
              <a:srgbClr val="000000"/>
            </a:solidFill>
            <a:round/>
            <a:headEnd/>
            <a:tailEnd/>
          </a:ln>
        </p:spPr>
        <p:txBody>
          <a:bodyPr/>
          <a:lstStyle/>
          <a:p>
            <a:endParaRPr lang="zh-CN" altLang="en-US"/>
          </a:p>
        </p:txBody>
      </p:sp>
      <p:sp>
        <p:nvSpPr>
          <p:cNvPr id="115766" name="Line 54"/>
          <p:cNvSpPr>
            <a:spLocks noChangeShapeType="1"/>
          </p:cNvSpPr>
          <p:nvPr/>
        </p:nvSpPr>
        <p:spPr bwMode="auto">
          <a:xfrm flipH="1">
            <a:off x="5878513" y="3257550"/>
            <a:ext cx="752475" cy="1588"/>
          </a:xfrm>
          <a:prstGeom prst="line">
            <a:avLst/>
          </a:prstGeom>
          <a:noFill/>
          <a:ln w="22225">
            <a:solidFill>
              <a:srgbClr val="000000"/>
            </a:solidFill>
            <a:round/>
            <a:headEnd/>
            <a:tailEnd/>
          </a:ln>
        </p:spPr>
        <p:txBody>
          <a:bodyPr/>
          <a:lstStyle/>
          <a:p>
            <a:endParaRPr lang="zh-CN" altLang="en-US"/>
          </a:p>
        </p:txBody>
      </p:sp>
      <p:sp>
        <p:nvSpPr>
          <p:cNvPr id="115767" name="Line 55"/>
          <p:cNvSpPr>
            <a:spLocks noChangeShapeType="1"/>
          </p:cNvSpPr>
          <p:nvPr/>
        </p:nvSpPr>
        <p:spPr bwMode="auto">
          <a:xfrm flipH="1">
            <a:off x="5878513" y="3435350"/>
            <a:ext cx="752475" cy="1588"/>
          </a:xfrm>
          <a:prstGeom prst="line">
            <a:avLst/>
          </a:prstGeom>
          <a:noFill/>
          <a:ln w="22225">
            <a:solidFill>
              <a:srgbClr val="000000"/>
            </a:solidFill>
            <a:round/>
            <a:headEnd/>
            <a:tailEnd/>
          </a:ln>
        </p:spPr>
        <p:txBody>
          <a:bodyPr/>
          <a:lstStyle/>
          <a:p>
            <a:endParaRPr lang="zh-CN" altLang="en-US"/>
          </a:p>
        </p:txBody>
      </p:sp>
      <p:sp>
        <p:nvSpPr>
          <p:cNvPr id="115768" name="Line 56"/>
          <p:cNvSpPr>
            <a:spLocks noChangeShapeType="1"/>
          </p:cNvSpPr>
          <p:nvPr/>
        </p:nvSpPr>
        <p:spPr bwMode="auto">
          <a:xfrm flipH="1">
            <a:off x="5878513" y="3633788"/>
            <a:ext cx="752475" cy="1587"/>
          </a:xfrm>
          <a:prstGeom prst="line">
            <a:avLst/>
          </a:prstGeom>
          <a:noFill/>
          <a:ln w="22225">
            <a:solidFill>
              <a:srgbClr val="000000"/>
            </a:solidFill>
            <a:round/>
            <a:headEnd/>
            <a:tailEnd/>
          </a:ln>
        </p:spPr>
        <p:txBody>
          <a:bodyPr/>
          <a:lstStyle/>
          <a:p>
            <a:endParaRPr lang="zh-CN" altLang="en-US"/>
          </a:p>
        </p:txBody>
      </p:sp>
      <p:sp>
        <p:nvSpPr>
          <p:cNvPr id="115769" name="Line 57"/>
          <p:cNvSpPr>
            <a:spLocks noChangeShapeType="1"/>
          </p:cNvSpPr>
          <p:nvPr/>
        </p:nvSpPr>
        <p:spPr bwMode="auto">
          <a:xfrm flipH="1">
            <a:off x="5878513" y="3811588"/>
            <a:ext cx="752475" cy="1587"/>
          </a:xfrm>
          <a:prstGeom prst="line">
            <a:avLst/>
          </a:prstGeom>
          <a:noFill/>
          <a:ln w="22225">
            <a:solidFill>
              <a:srgbClr val="000000"/>
            </a:solidFill>
            <a:round/>
            <a:headEnd/>
            <a:tailEnd/>
          </a:ln>
        </p:spPr>
        <p:txBody>
          <a:bodyPr/>
          <a:lstStyle/>
          <a:p>
            <a:endParaRPr lang="zh-CN" altLang="en-US"/>
          </a:p>
        </p:txBody>
      </p:sp>
      <p:sp>
        <p:nvSpPr>
          <p:cNvPr id="115770" name="Line 58"/>
          <p:cNvSpPr>
            <a:spLocks noChangeShapeType="1"/>
          </p:cNvSpPr>
          <p:nvPr/>
        </p:nvSpPr>
        <p:spPr bwMode="auto">
          <a:xfrm flipH="1">
            <a:off x="5878513" y="4008438"/>
            <a:ext cx="752475" cy="1587"/>
          </a:xfrm>
          <a:prstGeom prst="line">
            <a:avLst/>
          </a:prstGeom>
          <a:noFill/>
          <a:ln w="22225">
            <a:solidFill>
              <a:srgbClr val="000000"/>
            </a:solidFill>
            <a:round/>
            <a:headEnd/>
            <a:tailEnd/>
          </a:ln>
        </p:spPr>
        <p:txBody>
          <a:bodyPr/>
          <a:lstStyle/>
          <a:p>
            <a:endParaRPr lang="zh-CN" altLang="en-US"/>
          </a:p>
        </p:txBody>
      </p:sp>
      <p:sp>
        <p:nvSpPr>
          <p:cNvPr id="115771" name="Rectangle 59"/>
          <p:cNvSpPr>
            <a:spLocks noChangeArrowheads="1"/>
          </p:cNvSpPr>
          <p:nvPr/>
        </p:nvSpPr>
        <p:spPr bwMode="auto">
          <a:xfrm rot="5400000">
            <a:off x="6127750" y="4019550"/>
            <a:ext cx="254000" cy="304800"/>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New Roman"/>
              </a:rPr>
              <a:t>…</a:t>
            </a:r>
            <a:endParaRPr lang="zh-CN" altLang="en-US" b="1"/>
          </a:p>
        </p:txBody>
      </p:sp>
      <p:sp>
        <p:nvSpPr>
          <p:cNvPr id="115772" name="Freeform 60"/>
          <p:cNvSpPr>
            <a:spLocks/>
          </p:cNvSpPr>
          <p:nvPr/>
        </p:nvSpPr>
        <p:spPr bwMode="auto">
          <a:xfrm>
            <a:off x="2454275" y="3573463"/>
            <a:ext cx="257175" cy="98425"/>
          </a:xfrm>
          <a:custGeom>
            <a:avLst/>
            <a:gdLst/>
            <a:ahLst/>
            <a:cxnLst>
              <a:cxn ang="0">
                <a:pos x="0" y="0"/>
              </a:cxn>
              <a:cxn ang="0">
                <a:pos x="37" y="38"/>
              </a:cxn>
              <a:cxn ang="0">
                <a:pos x="0" y="62"/>
              </a:cxn>
              <a:cxn ang="0">
                <a:pos x="162" y="38"/>
              </a:cxn>
              <a:cxn ang="0">
                <a:pos x="0" y="0"/>
              </a:cxn>
            </a:cxnLst>
            <a:rect l="0" t="0" r="r" b="b"/>
            <a:pathLst>
              <a:path w="162" h="62">
                <a:moveTo>
                  <a:pt x="0" y="0"/>
                </a:moveTo>
                <a:lnTo>
                  <a:pt x="37" y="38"/>
                </a:lnTo>
                <a:lnTo>
                  <a:pt x="0" y="62"/>
                </a:lnTo>
                <a:lnTo>
                  <a:pt x="162" y="3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5716" name="Text Box 4"/>
          <p:cNvSpPr txBox="1">
            <a:spLocks noChangeArrowheads="1"/>
          </p:cNvSpPr>
          <p:nvPr/>
        </p:nvSpPr>
        <p:spPr bwMode="auto">
          <a:xfrm>
            <a:off x="838200" y="4953000"/>
            <a:ext cx="7543800" cy="1373188"/>
          </a:xfrm>
          <a:prstGeom prst="rect">
            <a:avLst/>
          </a:prstGeom>
          <a:noFill/>
          <a:ln w="9525">
            <a:noFill/>
            <a:miter lim="800000"/>
            <a:headEnd/>
            <a:tailEnd/>
          </a:ln>
          <a:effectLst/>
        </p:spPr>
        <p:txBody>
          <a:bodyPr>
            <a:spAutoFit/>
          </a:bodyPr>
          <a:lstStyle/>
          <a:p>
            <a:pPr>
              <a:spcBef>
                <a:spcPct val="50000"/>
              </a:spcBef>
            </a:pPr>
            <a:r>
              <a:rPr lang="zh-CN" altLang="en-US" sz="2800" b="1" baseline="0" dirty="0">
                <a:latin typeface="隶书" pitchFamily="49" charset="-122"/>
                <a:ea typeface="隶书" pitchFamily="49" charset="-122"/>
              </a:rPr>
              <a:t>二级页表地址变换需三次访问主存：一次访问页目录、一次访问页表页、一次访问指令或数据，访问时间加了两倍</a:t>
            </a:r>
          </a:p>
        </p:txBody>
      </p:sp>
      <p:sp>
        <p:nvSpPr>
          <p:cNvPr id="4" name="椭圆形标注 3"/>
          <p:cNvSpPr/>
          <p:nvPr/>
        </p:nvSpPr>
        <p:spPr bwMode="auto">
          <a:xfrm>
            <a:off x="473950" y="2519939"/>
            <a:ext cx="1951201" cy="612648"/>
          </a:xfrm>
          <a:prstGeom prst="wedgeEllipseCallout">
            <a:avLst>
              <a:gd name="adj1" fmla="val -24968"/>
              <a:gd name="adj2" fmla="val 86644"/>
            </a:avLst>
          </a:prstGeom>
          <a:solidFill>
            <a:schemeClr val="bg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用于存放外层</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ahoma" pitchFamily="34" charset="0"/>
                <a:ea typeface="宋体" pitchFamily="2" charset="-122"/>
              </a:rPr>
              <a:t>页表的始址</a:t>
            </a:r>
            <a:endParaRPr kumimoji="1" lang="en-US" altLang="zh-CN" sz="1600" b="1" i="0" u="none" strike="noStrike" cap="none" normalizeH="0" baseline="0" dirty="0">
              <a:ln>
                <a:noFill/>
              </a:ln>
              <a:solidFill>
                <a:schemeClr val="tx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dirty="0">
              <a:ln>
                <a:noFill/>
              </a:ln>
              <a:solidFill>
                <a:schemeClr val="tx1"/>
              </a:solidFill>
              <a:effectLst/>
              <a:latin typeface="Tahoma" pitchFamily="34" charset="0"/>
              <a:ea typeface="宋体" pitchFamily="2" charset="-122"/>
            </a:endParaRPr>
          </a:p>
        </p:txBody>
      </p:sp>
      <p:sp>
        <p:nvSpPr>
          <p:cNvPr id="5" name="文本框 4"/>
          <p:cNvSpPr txBox="1"/>
          <p:nvPr/>
        </p:nvSpPr>
        <p:spPr>
          <a:xfrm>
            <a:off x="2236466" y="1292265"/>
            <a:ext cx="1579278" cy="369332"/>
          </a:xfrm>
          <a:prstGeom prst="rect">
            <a:avLst/>
          </a:prstGeom>
          <a:noFill/>
        </p:spPr>
        <p:txBody>
          <a:bodyPr wrap="none" rtlCol="0">
            <a:spAutoFit/>
          </a:bodyPr>
          <a:lstStyle/>
          <a:p>
            <a:r>
              <a:rPr lang="zh-CN" altLang="en-US" sz="1800" dirty="0">
                <a:solidFill>
                  <a:srgbClr val="FF0000"/>
                </a:solidFill>
              </a:rPr>
              <a:t>①第一次索引</a:t>
            </a:r>
          </a:p>
        </p:txBody>
      </p:sp>
      <p:sp>
        <p:nvSpPr>
          <p:cNvPr id="64" name="文本框 63"/>
          <p:cNvSpPr txBox="1"/>
          <p:nvPr/>
        </p:nvSpPr>
        <p:spPr>
          <a:xfrm>
            <a:off x="3989532" y="1288624"/>
            <a:ext cx="1579278" cy="369332"/>
          </a:xfrm>
          <a:prstGeom prst="rect">
            <a:avLst/>
          </a:prstGeom>
          <a:noFill/>
        </p:spPr>
        <p:txBody>
          <a:bodyPr wrap="none" rtlCol="0">
            <a:spAutoFit/>
          </a:bodyPr>
          <a:lstStyle/>
          <a:p>
            <a:r>
              <a:rPr lang="zh-CN" altLang="en-US" sz="1800" dirty="0">
                <a:solidFill>
                  <a:srgbClr val="FF0000"/>
                </a:solidFill>
              </a:rPr>
              <a:t>②第二次索引</a:t>
            </a:r>
          </a:p>
        </p:txBody>
      </p:sp>
      <p:sp>
        <p:nvSpPr>
          <p:cNvPr id="65" name="文本框 64"/>
          <p:cNvSpPr txBox="1"/>
          <p:nvPr/>
        </p:nvSpPr>
        <p:spPr>
          <a:xfrm>
            <a:off x="5740400" y="1305203"/>
            <a:ext cx="3265638" cy="369332"/>
          </a:xfrm>
          <a:prstGeom prst="rect">
            <a:avLst/>
          </a:prstGeom>
          <a:noFill/>
        </p:spPr>
        <p:txBody>
          <a:bodyPr wrap="none" rtlCol="0">
            <a:spAutoFit/>
          </a:bodyPr>
          <a:lstStyle/>
          <a:p>
            <a:r>
              <a:rPr lang="zh-CN" altLang="en-US" sz="1800" dirty="0">
                <a:solidFill>
                  <a:srgbClr val="FF0000"/>
                </a:solidFill>
              </a:rPr>
              <a:t>③页内地址</a:t>
            </a:r>
            <a:r>
              <a:rPr lang="en-US" altLang="zh-CN" sz="1800" dirty="0">
                <a:solidFill>
                  <a:srgbClr val="FF0000"/>
                </a:solidFill>
              </a:rPr>
              <a:t>+</a:t>
            </a:r>
            <a:r>
              <a:rPr lang="zh-CN" altLang="en-US" sz="1800" dirty="0">
                <a:solidFill>
                  <a:srgbClr val="FF0000"/>
                </a:solidFill>
              </a:rPr>
              <a:t>块号</a:t>
            </a:r>
            <a:r>
              <a:rPr lang="en-US" altLang="zh-CN" sz="1800" dirty="0">
                <a:solidFill>
                  <a:srgbClr val="FF0000"/>
                </a:solidFill>
              </a:rPr>
              <a:t>b=</a:t>
            </a:r>
            <a:r>
              <a:rPr lang="zh-CN" altLang="en-US" sz="1800" dirty="0">
                <a:solidFill>
                  <a:srgbClr val="FF0000"/>
                </a:solidFill>
              </a:rPr>
              <a:t>物理地址</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20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CC"/>
                </a:solidFill>
                <a:latin typeface="Times New Roman" pitchFamily="18" charset="0"/>
              </a:rPr>
              <a:t>分段存储管理方式的引入</a:t>
            </a:r>
            <a:endParaRPr lang="zh-CN" altLang="en-US" sz="28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b="1" baseline="0" dirty="0">
                <a:latin typeface="Times New Roman" pitchFamily="18" charset="0"/>
              </a:rPr>
              <a:t>              1) 方便编程：访问的逻辑地址是由段名和段内偏移量决定的。</a:t>
            </a:r>
          </a:p>
          <a:p>
            <a:pPr marL="685800" indent="-685800">
              <a:lnSpc>
                <a:spcPct val="110000"/>
              </a:lnSpc>
              <a:spcBef>
                <a:spcPct val="50000"/>
              </a:spcBef>
            </a:pPr>
            <a:r>
              <a:rPr lang="zh-CN" altLang="en-US" b="1" baseline="0" dirty="0">
                <a:solidFill>
                  <a:schemeClr val="folHlink"/>
                </a:solidFill>
                <a:latin typeface="Times New Roman" pitchFamily="18" charset="0"/>
              </a:rPr>
              <a:t>              2) 信息共享 </a:t>
            </a:r>
          </a:p>
          <a:p>
            <a:pPr marL="685800" indent="-685800">
              <a:lnSpc>
                <a:spcPct val="110000"/>
              </a:lnSpc>
              <a:spcBef>
                <a:spcPct val="50000"/>
              </a:spcBef>
            </a:pPr>
            <a:r>
              <a:rPr lang="zh-CN" altLang="en-US" b="1" baseline="0" dirty="0">
                <a:solidFill>
                  <a:schemeClr val="folHlink"/>
                </a:solidFill>
                <a:latin typeface="Times New Roman" pitchFamily="18" charset="0"/>
              </a:rPr>
              <a:t>              3) 信息保护 </a:t>
            </a:r>
          </a:p>
          <a:p>
            <a:pPr marL="685800" indent="-685800">
              <a:lnSpc>
                <a:spcPct val="110000"/>
              </a:lnSpc>
              <a:spcBef>
                <a:spcPct val="50000"/>
              </a:spcBef>
            </a:pPr>
            <a:r>
              <a:rPr lang="zh-CN" altLang="en-US" b="1" baseline="0" dirty="0">
                <a:solidFill>
                  <a:schemeClr val="folHlink"/>
                </a:solidFill>
                <a:latin typeface="Times New Roman" pitchFamily="18" charset="0"/>
              </a:rPr>
              <a:t>              4) 动态增长 </a:t>
            </a:r>
          </a:p>
          <a:p>
            <a:pPr marL="685800" indent="-685800">
              <a:lnSpc>
                <a:spcPct val="110000"/>
              </a:lnSpc>
              <a:spcBef>
                <a:spcPct val="50000"/>
              </a:spcBef>
            </a:pPr>
            <a:r>
              <a:rPr lang="zh-CN" altLang="en-US" b="1" baseline="0" dirty="0">
                <a:solidFill>
                  <a:schemeClr val="folHlink"/>
                </a:solidFill>
                <a:latin typeface="Times New Roman" pitchFamily="18" charset="0"/>
              </a:rPr>
              <a:t>              5) 动态链接</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305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CC"/>
                </a:solidFill>
                <a:latin typeface="Times New Roman" pitchFamily="18" charset="0"/>
              </a:rPr>
              <a:t>分段存储管理方式的引入</a:t>
            </a:r>
            <a:endParaRPr lang="zh-CN" altLang="en-US" sz="28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b="1" baseline="0" dirty="0">
                <a:latin typeface="Times New Roman" pitchFamily="18" charset="0"/>
              </a:rPr>
              <a:t>              1) 方便</a:t>
            </a:r>
            <a:r>
              <a:rPr lang="zh-CN" altLang="en-US" dirty="0">
                <a:latin typeface="Times New Roman" pitchFamily="18" charset="0"/>
              </a:rPr>
              <a:t>编程：访问的逻辑地址是由段名和段内偏移量决定的。</a:t>
            </a:r>
          </a:p>
          <a:p>
            <a:pPr marL="685800" indent="-685800">
              <a:lnSpc>
                <a:spcPct val="110000"/>
              </a:lnSpc>
              <a:spcBef>
                <a:spcPct val="50000"/>
              </a:spcBef>
            </a:pPr>
            <a:r>
              <a:rPr lang="zh-CN" altLang="en-US" b="1" baseline="0" dirty="0">
                <a:latin typeface="Times New Roman" pitchFamily="18" charset="0"/>
              </a:rPr>
              <a:t>              2) 信息共享 ：以逻辑为单位为基础。段可以为逻辑单位</a:t>
            </a:r>
          </a:p>
          <a:p>
            <a:pPr marL="685800" indent="-685800">
              <a:lnSpc>
                <a:spcPct val="110000"/>
              </a:lnSpc>
              <a:spcBef>
                <a:spcPct val="50000"/>
              </a:spcBef>
            </a:pPr>
            <a:r>
              <a:rPr lang="zh-CN" altLang="en-US" b="1" baseline="0" dirty="0">
                <a:solidFill>
                  <a:schemeClr val="folHlink"/>
                </a:solidFill>
                <a:latin typeface="Times New Roman" pitchFamily="18" charset="0"/>
              </a:rPr>
              <a:t>              3) 信息保护 </a:t>
            </a:r>
          </a:p>
          <a:p>
            <a:pPr marL="685800" indent="-685800">
              <a:lnSpc>
                <a:spcPct val="110000"/>
              </a:lnSpc>
              <a:spcBef>
                <a:spcPct val="50000"/>
              </a:spcBef>
            </a:pPr>
            <a:r>
              <a:rPr lang="zh-CN" altLang="en-US" b="1" baseline="0" dirty="0">
                <a:solidFill>
                  <a:schemeClr val="folHlink"/>
                </a:solidFill>
                <a:latin typeface="Times New Roman" pitchFamily="18" charset="0"/>
              </a:rPr>
              <a:t>              4) 动态增长 </a:t>
            </a:r>
          </a:p>
          <a:p>
            <a:pPr marL="685800" indent="-685800">
              <a:lnSpc>
                <a:spcPct val="110000"/>
              </a:lnSpc>
              <a:spcBef>
                <a:spcPct val="50000"/>
              </a:spcBef>
            </a:pPr>
            <a:r>
              <a:rPr lang="zh-CN" altLang="en-US" b="1" baseline="0" dirty="0">
                <a:solidFill>
                  <a:schemeClr val="folHlink"/>
                </a:solidFill>
                <a:latin typeface="Times New Roman" pitchFamily="18" charset="0"/>
              </a:rPr>
              <a:t>              5) 动态链接</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40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CC"/>
                </a:solidFill>
                <a:latin typeface="Times New Roman" pitchFamily="18" charset="0"/>
              </a:rPr>
              <a:t>分段存储管理方式的引入</a:t>
            </a:r>
            <a:endParaRPr lang="zh-CN" altLang="en-US" sz="28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b="1" baseline="0" dirty="0">
                <a:latin typeface="Times New Roman" pitchFamily="18" charset="0"/>
              </a:rPr>
              <a:t>              1) 方便</a:t>
            </a:r>
            <a:r>
              <a:rPr lang="zh-CN" altLang="en-US" dirty="0">
                <a:latin typeface="Times New Roman" pitchFamily="18" charset="0"/>
              </a:rPr>
              <a:t>编程：访问的逻辑地址是由段名和段内偏移量决定的。</a:t>
            </a:r>
          </a:p>
          <a:p>
            <a:pPr marL="685800" indent="-685800">
              <a:lnSpc>
                <a:spcPct val="110000"/>
              </a:lnSpc>
              <a:spcBef>
                <a:spcPct val="50000"/>
              </a:spcBef>
            </a:pPr>
            <a:r>
              <a:rPr lang="zh-CN" altLang="en-US" b="1" baseline="0" dirty="0">
                <a:latin typeface="Times New Roman" pitchFamily="18" charset="0"/>
              </a:rPr>
              <a:t>              2) 信息共享 </a:t>
            </a:r>
            <a:r>
              <a:rPr lang="zh-CN" altLang="en-US" dirty="0">
                <a:latin typeface="Times New Roman" pitchFamily="18" charset="0"/>
              </a:rPr>
              <a:t>：以逻辑为单位为基础。段可以为逻辑单位</a:t>
            </a:r>
            <a:endParaRPr lang="zh-CN" altLang="en-US" b="1" baseline="0" dirty="0">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3) 信息保护：</a:t>
            </a:r>
            <a:r>
              <a:rPr lang="zh-CN" altLang="en-US" dirty="0">
                <a:latin typeface="Times New Roman" pitchFamily="18" charset="0"/>
              </a:rPr>
              <a:t>以逻辑为单位为基础。如程序读写问题</a:t>
            </a:r>
            <a:endParaRPr lang="en-US" altLang="zh-CN" dirty="0">
              <a:latin typeface="Times New Roman" pitchFamily="18" charset="0"/>
            </a:endParaRPr>
          </a:p>
          <a:p>
            <a:pPr marL="685800" indent="-685800">
              <a:lnSpc>
                <a:spcPct val="110000"/>
              </a:lnSpc>
              <a:spcBef>
                <a:spcPct val="50000"/>
              </a:spcBef>
            </a:pPr>
            <a:r>
              <a:rPr lang="zh-CN" altLang="en-US" b="1" baseline="0" dirty="0">
                <a:solidFill>
                  <a:schemeClr val="folHlink"/>
                </a:solidFill>
                <a:latin typeface="Times New Roman" pitchFamily="18" charset="0"/>
              </a:rPr>
              <a:t>              4) 动态增长 </a:t>
            </a:r>
          </a:p>
          <a:p>
            <a:pPr marL="685800" indent="-685800">
              <a:lnSpc>
                <a:spcPct val="110000"/>
              </a:lnSpc>
              <a:spcBef>
                <a:spcPct val="50000"/>
              </a:spcBef>
            </a:pPr>
            <a:r>
              <a:rPr lang="zh-CN" altLang="en-US" b="1" baseline="0" dirty="0">
                <a:solidFill>
                  <a:schemeClr val="folHlink"/>
                </a:solidFill>
                <a:latin typeface="Times New Roman" pitchFamily="18" charset="0"/>
              </a:rPr>
              <a:t>              5) 动态链接</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510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CC"/>
                </a:solidFill>
                <a:latin typeface="Times New Roman" pitchFamily="18" charset="0"/>
              </a:rPr>
              <a:t>分段存储管理方式的引入</a:t>
            </a:r>
            <a:endParaRPr lang="zh-CN" altLang="en-US" sz="28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b="1" baseline="0" dirty="0">
                <a:latin typeface="Times New Roman" pitchFamily="18" charset="0"/>
              </a:rPr>
              <a:t>              1) 方便</a:t>
            </a:r>
            <a:r>
              <a:rPr lang="zh-CN" altLang="en-US" dirty="0">
                <a:latin typeface="Times New Roman" pitchFamily="18" charset="0"/>
              </a:rPr>
              <a:t>编程：访问的逻辑地址是由段名和段内偏移量决定的。</a:t>
            </a:r>
          </a:p>
          <a:p>
            <a:pPr marL="685800" indent="-685800">
              <a:lnSpc>
                <a:spcPct val="110000"/>
              </a:lnSpc>
              <a:spcBef>
                <a:spcPct val="50000"/>
              </a:spcBef>
            </a:pPr>
            <a:r>
              <a:rPr lang="zh-CN" altLang="en-US" b="1" baseline="0" dirty="0">
                <a:latin typeface="Times New Roman" pitchFamily="18" charset="0"/>
              </a:rPr>
              <a:t>              2) 信息共享 </a:t>
            </a:r>
            <a:r>
              <a:rPr lang="zh-CN" altLang="en-US" dirty="0">
                <a:latin typeface="Times New Roman" pitchFamily="18" charset="0"/>
              </a:rPr>
              <a:t>：以逻辑为单位为基础。段可以为逻辑单位</a:t>
            </a:r>
            <a:endParaRPr lang="zh-CN" altLang="en-US" b="1" baseline="0" dirty="0">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3) 信息保护</a:t>
            </a:r>
            <a:r>
              <a:rPr lang="zh-CN" altLang="en-US" b="1" baseline="0" dirty="0">
                <a:solidFill>
                  <a:schemeClr val="folHlink"/>
                </a:solidFill>
                <a:latin typeface="Times New Roman" pitchFamily="18" charset="0"/>
              </a:rPr>
              <a:t> </a:t>
            </a:r>
            <a:r>
              <a:rPr lang="zh-CN" altLang="en-US" dirty="0">
                <a:latin typeface="Times New Roman" pitchFamily="18" charset="0"/>
              </a:rPr>
              <a:t>：以逻辑为单位为基础。如程序读写问题</a:t>
            </a:r>
            <a:endParaRPr lang="zh-CN" altLang="en-US" b="1" baseline="0" dirty="0">
              <a:solidFill>
                <a:schemeClr val="folHlink"/>
              </a:solidFill>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4) 动态增长：分段存储可以解决无法预料的数据增长</a:t>
            </a:r>
            <a:endParaRPr lang="zh-CN" altLang="en-US" b="1" baseline="0" dirty="0">
              <a:solidFill>
                <a:schemeClr val="folHlink"/>
              </a:solidFill>
              <a:latin typeface="Times New Roman" pitchFamily="18" charset="0"/>
            </a:endParaRPr>
          </a:p>
          <a:p>
            <a:pPr marL="685800" indent="-685800">
              <a:lnSpc>
                <a:spcPct val="110000"/>
              </a:lnSpc>
              <a:spcBef>
                <a:spcPct val="50000"/>
              </a:spcBef>
            </a:pPr>
            <a:r>
              <a:rPr lang="zh-CN" altLang="en-US" b="1" baseline="0" dirty="0">
                <a:solidFill>
                  <a:schemeClr val="folHlink"/>
                </a:solidFill>
                <a:latin typeface="Times New Roman" pitchFamily="18" charset="0"/>
              </a:rPr>
              <a:t>              5) 动态链接</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613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CC"/>
                </a:solidFill>
                <a:latin typeface="Times New Roman" pitchFamily="18" charset="0"/>
              </a:rPr>
              <a:t>分段存储管理方式的引入</a:t>
            </a:r>
            <a:endParaRPr lang="zh-CN" altLang="en-US" sz="2800" b="1" baseline="0" dirty="0">
              <a:solidFill>
                <a:srgbClr val="0000CC"/>
              </a:solidFill>
              <a:latin typeface="宋体" pitchFamily="2" charset="-122"/>
            </a:endParaRPr>
          </a:p>
          <a:p>
            <a:pPr marL="1066800" lvl="1" indent="-609600" algn="just">
              <a:lnSpc>
                <a:spcPct val="110000"/>
              </a:lnSpc>
              <a:spcBef>
                <a:spcPct val="50000"/>
              </a:spcBef>
              <a:buClr>
                <a:srgbClr val="0000CC"/>
              </a:buClr>
              <a:buFont typeface="Wingdings" pitchFamily="2" charset="2"/>
              <a:buChar char="Ø"/>
            </a:pPr>
            <a:r>
              <a:rPr lang="zh-CN" altLang="en-US" b="1" baseline="0" dirty="0">
                <a:latin typeface="Times New Roman" pitchFamily="18" charset="0"/>
              </a:rPr>
              <a:t>引入分段存储管理方式， 主要是为了满足用户和程序员的下述一系列需要：</a:t>
            </a:r>
          </a:p>
          <a:p>
            <a:pPr marL="685800" indent="-685800" algn="just">
              <a:lnSpc>
                <a:spcPct val="110000"/>
              </a:lnSpc>
              <a:spcBef>
                <a:spcPct val="50000"/>
              </a:spcBef>
            </a:pPr>
            <a:r>
              <a:rPr lang="zh-CN" altLang="en-US" b="1" baseline="0" dirty="0">
                <a:latin typeface="Times New Roman" pitchFamily="18" charset="0"/>
              </a:rPr>
              <a:t>              1) 方便</a:t>
            </a:r>
            <a:r>
              <a:rPr lang="zh-CN" altLang="en-US" dirty="0">
                <a:latin typeface="Times New Roman" pitchFamily="18" charset="0"/>
              </a:rPr>
              <a:t>编程：访问的逻辑地址是由段名和段内偏移量决定的。</a:t>
            </a:r>
          </a:p>
          <a:p>
            <a:pPr marL="685800" indent="-685800">
              <a:lnSpc>
                <a:spcPct val="110000"/>
              </a:lnSpc>
              <a:spcBef>
                <a:spcPct val="50000"/>
              </a:spcBef>
            </a:pPr>
            <a:r>
              <a:rPr lang="zh-CN" altLang="en-US" b="1" baseline="0" dirty="0">
                <a:latin typeface="Times New Roman" pitchFamily="18" charset="0"/>
              </a:rPr>
              <a:t>              2) 信息共享 </a:t>
            </a:r>
            <a:r>
              <a:rPr lang="zh-CN" altLang="en-US" dirty="0">
                <a:latin typeface="Times New Roman" pitchFamily="18" charset="0"/>
              </a:rPr>
              <a:t>：以逻辑为单位为基础。段可以为逻辑单位</a:t>
            </a:r>
            <a:endParaRPr lang="zh-CN" altLang="en-US" b="1" baseline="0" dirty="0">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3) 信息保护 </a:t>
            </a:r>
            <a:r>
              <a:rPr lang="zh-CN" altLang="en-US" dirty="0">
                <a:latin typeface="Times New Roman" pitchFamily="18" charset="0"/>
              </a:rPr>
              <a:t>：以逻辑为单位为基础。如程序读写问题</a:t>
            </a:r>
            <a:endParaRPr lang="zh-CN" altLang="en-US" b="1" baseline="0" dirty="0">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4) 动态</a:t>
            </a:r>
            <a:r>
              <a:rPr lang="zh-CN" altLang="en-US" dirty="0">
                <a:latin typeface="Times New Roman" pitchFamily="18" charset="0"/>
              </a:rPr>
              <a:t>增长：分段存储可以解决无法预料的数据增长</a:t>
            </a:r>
            <a:endParaRPr lang="zh-CN" altLang="en-US" dirty="0">
              <a:solidFill>
                <a:schemeClr val="folHlink"/>
              </a:solidFill>
              <a:latin typeface="Times New Roman" pitchFamily="18" charset="0"/>
            </a:endParaRPr>
          </a:p>
          <a:p>
            <a:pPr marL="685800" indent="-685800">
              <a:lnSpc>
                <a:spcPct val="110000"/>
              </a:lnSpc>
              <a:spcBef>
                <a:spcPct val="50000"/>
              </a:spcBef>
            </a:pPr>
            <a:r>
              <a:rPr lang="zh-CN" altLang="en-US" b="1" baseline="0" dirty="0">
                <a:latin typeface="Times New Roman" pitchFamily="18" charset="0"/>
              </a:rPr>
              <a:t>              5) 动态链接：要求目标</a:t>
            </a:r>
            <a:r>
              <a:rPr lang="zh-CN" altLang="en-US" b="1" baseline="0" dirty="0">
                <a:solidFill>
                  <a:srgbClr val="FF0000"/>
                </a:solidFill>
                <a:latin typeface="Times New Roman" pitchFamily="18" charset="0"/>
              </a:rPr>
              <a:t>程序段</a:t>
            </a:r>
            <a:r>
              <a:rPr lang="zh-CN" altLang="en-US" b="1" baseline="0" dirty="0">
                <a:latin typeface="Times New Roman" pitchFamily="18" charset="0"/>
              </a:rPr>
              <a:t>作为链接的基本单位</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77155" name="Rectangle 3"/>
          <p:cNvSpPr>
            <a:spLocks noChangeArrowheads="1"/>
          </p:cNvSpPr>
          <p:nvPr/>
        </p:nvSpPr>
        <p:spPr bwMode="auto">
          <a:xfrm>
            <a:off x="457200" y="1295400"/>
            <a:ext cx="8534400" cy="3657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分段系统的基本原理</a:t>
            </a:r>
            <a:endParaRPr lang="zh-CN" altLang="en-US" sz="3200" b="1" baseline="0" dirty="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每个段定义了一组逻辑信息，主程序段，子程序段，数据段等</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用段号代替段名，段的长度由逻辑信息组决定，各段长度不一定相等。</a:t>
            </a:r>
            <a:endParaRPr lang="en-US" altLang="zh-CN" sz="2800" b="1" baseline="0" dirty="0">
              <a:latin typeface="黑体" pitchFamily="49" charset="-122"/>
            </a:endParaRP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两维逻辑地址：段号＋段内地址</a:t>
            </a:r>
          </a:p>
          <a:p>
            <a:pPr marL="1066800" lvl="1" indent="-609600">
              <a:spcBef>
                <a:spcPct val="20000"/>
              </a:spcBef>
              <a:buClr>
                <a:srgbClr val="0000CC"/>
              </a:buClr>
              <a:buFont typeface="Wingdings" pitchFamily="2" charset="2"/>
              <a:buChar char="Ø"/>
            </a:pPr>
            <a:r>
              <a:rPr lang="zh-CN" altLang="en-US" sz="2800" b="1" baseline="0" dirty="0">
                <a:latin typeface="黑体" pitchFamily="49" charset="-122"/>
              </a:rPr>
              <a:t>许多编译程序支持分段方式，自动根据源程序的情况产生若干个段</a:t>
            </a:r>
          </a:p>
        </p:txBody>
      </p:sp>
      <p:graphicFrame>
        <p:nvGraphicFramePr>
          <p:cNvPr id="177156" name="Group 4"/>
          <p:cNvGraphicFramePr>
            <a:graphicFrameLocks noGrp="1"/>
          </p:cNvGraphicFramePr>
          <p:nvPr/>
        </p:nvGraphicFramePr>
        <p:xfrm>
          <a:off x="3203575" y="5456238"/>
          <a:ext cx="4248150" cy="517525"/>
        </p:xfrm>
        <a:graphic>
          <a:graphicData uri="http://schemas.openxmlformats.org/drawingml/2006/table">
            <a:tbl>
              <a:tblPr/>
              <a:tblGrid>
                <a:gridCol w="18002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段号</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段内地址</a:t>
                      </a: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bl>
          </a:graphicData>
        </a:graphic>
      </p:graphicFrame>
      <p:sp>
        <p:nvSpPr>
          <p:cNvPr id="177164" name="Text Box 12"/>
          <p:cNvSpPr txBox="1">
            <a:spLocks noChangeArrowheads="1"/>
          </p:cNvSpPr>
          <p:nvPr/>
        </p:nvSpPr>
        <p:spPr bwMode="auto">
          <a:xfrm>
            <a:off x="1533525" y="5456238"/>
            <a:ext cx="1525588" cy="519112"/>
          </a:xfrm>
          <a:prstGeom prst="rect">
            <a:avLst/>
          </a:prstGeom>
          <a:noFill/>
          <a:ln w="9525">
            <a:noFill/>
            <a:miter lim="800000"/>
            <a:headEnd/>
            <a:tailEnd/>
          </a:ln>
          <a:effectLst/>
        </p:spPr>
        <p:txBody>
          <a:bodyPr>
            <a:spAutoFit/>
          </a:bodyPr>
          <a:lstStyle/>
          <a:p>
            <a:pPr>
              <a:spcBef>
                <a:spcPct val="50000"/>
              </a:spcBef>
            </a:pPr>
            <a:r>
              <a:rPr lang="en-US" altLang="zh-CN" sz="2800" b="1" baseline="0">
                <a:latin typeface="隶书" pitchFamily="49" charset="-122"/>
                <a:ea typeface="隶书" pitchFamily="49" charset="-122"/>
              </a:rPr>
              <a:t>a:</a:t>
            </a:r>
            <a:r>
              <a:rPr lang="zh-CN" altLang="en-US" sz="2800" b="1" baseline="0">
                <a:latin typeface="隶书" pitchFamily="49" charset="-122"/>
                <a:ea typeface="隶书" pitchFamily="49" charset="-122"/>
              </a:rPr>
              <a:t>分段</a:t>
            </a:r>
          </a:p>
        </p:txBody>
      </p:sp>
      <p:sp>
        <p:nvSpPr>
          <p:cNvPr id="177165" name="Rectangle 13"/>
          <p:cNvSpPr>
            <a:spLocks noChangeArrowheads="1"/>
          </p:cNvSpPr>
          <p:nvPr/>
        </p:nvSpPr>
        <p:spPr bwMode="auto">
          <a:xfrm>
            <a:off x="2987675" y="6032500"/>
            <a:ext cx="4608513" cy="215900"/>
          </a:xfrm>
          <a:prstGeom prst="rect">
            <a:avLst/>
          </a:prstGeom>
          <a:noFill/>
          <a:ln w="9525">
            <a:noFill/>
            <a:miter lim="800000"/>
            <a:headEnd/>
            <a:tailEnd/>
          </a:ln>
          <a:effectLst/>
        </p:spPr>
        <p:txBody>
          <a:bodyPr wrap="none" anchor="ctr"/>
          <a:lstStyle/>
          <a:p>
            <a:r>
              <a:rPr lang="zh-CN" altLang="en-US" sz="1800" b="1" baseline="0">
                <a:latin typeface="Arial" pitchFamily="34" charset="0"/>
                <a:ea typeface="隶书" pitchFamily="49" charset="-122"/>
              </a:rPr>
              <a:t>31                    16    15                                0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77156"/>
                                        </p:tgtEl>
                                        <p:attrNameLst>
                                          <p:attrName>style.visibility</p:attrName>
                                        </p:attrNameLst>
                                      </p:cBhvr>
                                      <p:to>
                                        <p:strVal val="visible"/>
                                      </p:to>
                                    </p:set>
                                    <p:animEffect transition="in" filter="blinds(horizontal)">
                                      <p:cBhvr>
                                        <p:cTn id="7" dur="500"/>
                                        <p:tgtEl>
                                          <p:spTgt spid="1771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7164"/>
                                        </p:tgtEl>
                                        <p:attrNameLst>
                                          <p:attrName>style.visibility</p:attrName>
                                        </p:attrNameLst>
                                      </p:cBhvr>
                                      <p:to>
                                        <p:strVal val="visible"/>
                                      </p:to>
                                    </p:set>
                                    <p:animEffect transition="in" filter="blinds(horizontal)">
                                      <p:cBhvr>
                                        <p:cTn id="11" dur="500"/>
                                        <p:tgtEl>
                                          <p:spTgt spid="17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246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地址空间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程序用来访问信息所用地址单元的集合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逻辑（相对）地址的集合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由编译程序生成</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黑体" pitchFamily="49" charset="-122"/>
                <a:ea typeface="黑体" pitchFamily="49" charset="-122"/>
              </a:rPr>
              <a:t>存储空间</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主存中物理单元的集合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物理（绝对）地址的集合</a:t>
            </a:r>
          </a:p>
          <a:p>
            <a:pPr marL="1447800" lvl="2" indent="-533400" algn="just">
              <a:lnSpc>
                <a:spcPct val="110000"/>
              </a:lnSpc>
              <a:spcBef>
                <a:spcPct val="20000"/>
              </a:spcBef>
              <a:buClr>
                <a:srgbClr val="0000CC"/>
              </a:buClr>
              <a:buFont typeface="Wingdings" pitchFamily="2" charset="2"/>
              <a:buChar char="Ø"/>
            </a:pPr>
            <a:r>
              <a:rPr kumimoji="0" lang="zh-CN" altLang="en-US" sz="2800" b="1" baseline="0">
                <a:latin typeface="宋体" pitchFamily="2" charset="-122"/>
              </a:rPr>
              <a:t>由装配程序等生成</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762000" y="101600"/>
            <a:ext cx="4022725" cy="519113"/>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  利用段表实现地址映射 </a:t>
            </a:r>
          </a:p>
        </p:txBody>
      </p:sp>
      <p:grpSp>
        <p:nvGrpSpPr>
          <p:cNvPr id="2" name="Group 3"/>
          <p:cNvGrpSpPr>
            <a:grpSpLocks/>
          </p:cNvGrpSpPr>
          <p:nvPr/>
        </p:nvGrpSpPr>
        <p:grpSpPr bwMode="auto">
          <a:xfrm>
            <a:off x="363538" y="1054100"/>
            <a:ext cx="8399462" cy="5422900"/>
            <a:chOff x="229" y="485"/>
            <a:chExt cx="5291" cy="3416"/>
          </a:xfrm>
        </p:grpSpPr>
        <p:sp>
          <p:nvSpPr>
            <p:cNvPr id="178180" name="Rectangle 4"/>
            <p:cNvSpPr>
              <a:spLocks noChangeArrowheads="1"/>
            </p:cNvSpPr>
            <p:nvPr/>
          </p:nvSpPr>
          <p:spPr bwMode="auto">
            <a:xfrm>
              <a:off x="534" y="917"/>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1" name="Rectangle 5"/>
            <p:cNvSpPr>
              <a:spLocks noChangeArrowheads="1"/>
            </p:cNvSpPr>
            <p:nvPr/>
          </p:nvSpPr>
          <p:spPr bwMode="auto">
            <a:xfrm>
              <a:off x="737" y="48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作业空间</a:t>
              </a:r>
              <a:endParaRPr lang="zh-CN" altLang="en-US" b="1"/>
            </a:p>
          </p:txBody>
        </p:sp>
        <p:sp>
          <p:nvSpPr>
            <p:cNvPr id="178182" name="Rectangle 6"/>
            <p:cNvSpPr>
              <a:spLocks noChangeArrowheads="1"/>
            </p:cNvSpPr>
            <p:nvPr/>
          </p:nvSpPr>
          <p:spPr bwMode="auto">
            <a:xfrm>
              <a:off x="699" y="676"/>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183" name="Rectangle 7"/>
            <p:cNvSpPr>
              <a:spLocks noChangeArrowheads="1"/>
            </p:cNvSpPr>
            <p:nvPr/>
          </p:nvSpPr>
          <p:spPr bwMode="auto">
            <a:xfrm>
              <a:off x="420" y="816"/>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4" name="Rectangle 8"/>
            <p:cNvSpPr>
              <a:spLocks noChangeArrowheads="1"/>
            </p:cNvSpPr>
            <p:nvPr/>
          </p:nvSpPr>
          <p:spPr bwMode="auto">
            <a:xfrm>
              <a:off x="229" y="141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85" name="Rectangle 9"/>
            <p:cNvSpPr>
              <a:spLocks noChangeArrowheads="1"/>
            </p:cNvSpPr>
            <p:nvPr/>
          </p:nvSpPr>
          <p:spPr bwMode="auto">
            <a:xfrm>
              <a:off x="865" y="1540"/>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186" name="Rectangle 10"/>
            <p:cNvSpPr>
              <a:spLocks noChangeArrowheads="1"/>
            </p:cNvSpPr>
            <p:nvPr/>
          </p:nvSpPr>
          <p:spPr bwMode="auto">
            <a:xfrm>
              <a:off x="534" y="1756"/>
              <a:ext cx="1081"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87" name="Rectangle 11"/>
            <p:cNvSpPr>
              <a:spLocks noChangeArrowheads="1"/>
            </p:cNvSpPr>
            <p:nvPr/>
          </p:nvSpPr>
          <p:spPr bwMode="auto">
            <a:xfrm>
              <a:off x="420" y="165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88" name="Rectangle 12"/>
            <p:cNvSpPr>
              <a:spLocks noChangeArrowheads="1"/>
            </p:cNvSpPr>
            <p:nvPr/>
          </p:nvSpPr>
          <p:spPr bwMode="auto">
            <a:xfrm>
              <a:off x="229" y="202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189" name="Rectangle 13"/>
            <p:cNvSpPr>
              <a:spLocks noChangeArrowheads="1"/>
            </p:cNvSpPr>
            <p:nvPr/>
          </p:nvSpPr>
          <p:spPr bwMode="auto">
            <a:xfrm>
              <a:off x="534" y="2479"/>
              <a:ext cx="1081" cy="4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0" name="Rectangle 14"/>
            <p:cNvSpPr>
              <a:spLocks noChangeArrowheads="1"/>
            </p:cNvSpPr>
            <p:nvPr/>
          </p:nvSpPr>
          <p:spPr bwMode="auto">
            <a:xfrm>
              <a:off x="865" y="225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191" name="Rectangle 15"/>
            <p:cNvSpPr>
              <a:spLocks noChangeArrowheads="1"/>
            </p:cNvSpPr>
            <p:nvPr/>
          </p:nvSpPr>
          <p:spPr bwMode="auto">
            <a:xfrm>
              <a:off x="420" y="23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2" name="Rectangle 16"/>
            <p:cNvSpPr>
              <a:spLocks noChangeArrowheads="1"/>
            </p:cNvSpPr>
            <p:nvPr/>
          </p:nvSpPr>
          <p:spPr bwMode="auto">
            <a:xfrm>
              <a:off x="229" y="2861"/>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193" name="Rectangle 17"/>
            <p:cNvSpPr>
              <a:spLocks noChangeArrowheads="1"/>
            </p:cNvSpPr>
            <p:nvPr/>
          </p:nvSpPr>
          <p:spPr bwMode="auto">
            <a:xfrm>
              <a:off x="877" y="2975"/>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194" name="Rectangle 18"/>
            <p:cNvSpPr>
              <a:spLocks noChangeArrowheads="1"/>
            </p:cNvSpPr>
            <p:nvPr/>
          </p:nvSpPr>
          <p:spPr bwMode="auto">
            <a:xfrm>
              <a:off x="534" y="3203"/>
              <a:ext cx="1081" cy="5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5" name="Rectangle 19"/>
            <p:cNvSpPr>
              <a:spLocks noChangeArrowheads="1"/>
            </p:cNvSpPr>
            <p:nvPr/>
          </p:nvSpPr>
          <p:spPr bwMode="auto">
            <a:xfrm>
              <a:off x="420" y="31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196" name="Rectangle 20"/>
            <p:cNvSpPr>
              <a:spLocks noChangeArrowheads="1"/>
            </p:cNvSpPr>
            <p:nvPr/>
          </p:nvSpPr>
          <p:spPr bwMode="auto">
            <a:xfrm>
              <a:off x="229" y="36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197" name="Rectangle 21"/>
            <p:cNvSpPr>
              <a:spLocks noChangeArrowheads="1"/>
            </p:cNvSpPr>
            <p:nvPr/>
          </p:nvSpPr>
          <p:spPr bwMode="auto">
            <a:xfrm>
              <a:off x="2340" y="1641"/>
              <a:ext cx="483"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198" name="Rectangle 22"/>
            <p:cNvSpPr>
              <a:spLocks noChangeArrowheads="1"/>
            </p:cNvSpPr>
            <p:nvPr/>
          </p:nvSpPr>
          <p:spPr bwMode="auto">
            <a:xfrm>
              <a:off x="2441"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199" name="Rectangle 23"/>
            <p:cNvSpPr>
              <a:spLocks noChangeArrowheads="1"/>
            </p:cNvSpPr>
            <p:nvPr/>
          </p:nvSpPr>
          <p:spPr bwMode="auto">
            <a:xfrm>
              <a:off x="2340" y="1997"/>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0" name="Rectangle 24"/>
            <p:cNvSpPr>
              <a:spLocks noChangeArrowheads="1"/>
            </p:cNvSpPr>
            <p:nvPr/>
          </p:nvSpPr>
          <p:spPr bwMode="auto">
            <a:xfrm>
              <a:off x="2441"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01" name="Rectangle 25"/>
            <p:cNvSpPr>
              <a:spLocks noChangeArrowheads="1"/>
            </p:cNvSpPr>
            <p:nvPr/>
          </p:nvSpPr>
          <p:spPr bwMode="auto">
            <a:xfrm>
              <a:off x="2340" y="2352"/>
              <a:ext cx="483"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2" name="Rectangle 26"/>
            <p:cNvSpPr>
              <a:spLocks noChangeArrowheads="1"/>
            </p:cNvSpPr>
            <p:nvPr/>
          </p:nvSpPr>
          <p:spPr bwMode="auto">
            <a:xfrm>
              <a:off x="2441" y="2442"/>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03" name="Rectangle 27"/>
            <p:cNvSpPr>
              <a:spLocks noChangeArrowheads="1"/>
            </p:cNvSpPr>
            <p:nvPr/>
          </p:nvSpPr>
          <p:spPr bwMode="auto">
            <a:xfrm>
              <a:off x="2340" y="2721"/>
              <a:ext cx="483"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4" name="Rectangle 28"/>
            <p:cNvSpPr>
              <a:spLocks noChangeArrowheads="1"/>
            </p:cNvSpPr>
            <p:nvPr/>
          </p:nvSpPr>
          <p:spPr bwMode="auto">
            <a:xfrm>
              <a:off x="2441" y="2797"/>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05" name="Rectangle 29"/>
            <p:cNvSpPr>
              <a:spLocks noChangeArrowheads="1"/>
            </p:cNvSpPr>
            <p:nvPr/>
          </p:nvSpPr>
          <p:spPr bwMode="auto">
            <a:xfrm>
              <a:off x="2823" y="1641"/>
              <a:ext cx="470" cy="35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6" name="Rectangle 30"/>
            <p:cNvSpPr>
              <a:spLocks noChangeArrowheads="1"/>
            </p:cNvSpPr>
            <p:nvPr/>
          </p:nvSpPr>
          <p:spPr bwMode="auto">
            <a:xfrm>
              <a:off x="2925" y="1718"/>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07" name="Rectangle 31"/>
            <p:cNvSpPr>
              <a:spLocks noChangeArrowheads="1"/>
            </p:cNvSpPr>
            <p:nvPr/>
          </p:nvSpPr>
          <p:spPr bwMode="auto">
            <a:xfrm>
              <a:off x="2823" y="1997"/>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08" name="Rectangle 32"/>
            <p:cNvSpPr>
              <a:spLocks noChangeArrowheads="1"/>
            </p:cNvSpPr>
            <p:nvPr/>
          </p:nvSpPr>
          <p:spPr bwMode="auto">
            <a:xfrm>
              <a:off x="2925" y="2073"/>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09" name="Rectangle 33"/>
            <p:cNvSpPr>
              <a:spLocks noChangeArrowheads="1"/>
            </p:cNvSpPr>
            <p:nvPr/>
          </p:nvSpPr>
          <p:spPr bwMode="auto">
            <a:xfrm>
              <a:off x="2823" y="2352"/>
              <a:ext cx="470" cy="3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0" name="Rectangle 34"/>
            <p:cNvSpPr>
              <a:spLocks noChangeArrowheads="1"/>
            </p:cNvSpPr>
            <p:nvPr/>
          </p:nvSpPr>
          <p:spPr bwMode="auto">
            <a:xfrm>
              <a:off x="2886" y="2442"/>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11" name="Rectangle 35"/>
            <p:cNvSpPr>
              <a:spLocks noChangeArrowheads="1"/>
            </p:cNvSpPr>
            <p:nvPr/>
          </p:nvSpPr>
          <p:spPr bwMode="auto">
            <a:xfrm>
              <a:off x="2823" y="2721"/>
              <a:ext cx="470" cy="35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78212" name="Rectangle 36"/>
            <p:cNvSpPr>
              <a:spLocks noChangeArrowheads="1"/>
            </p:cNvSpPr>
            <p:nvPr/>
          </p:nvSpPr>
          <p:spPr bwMode="auto">
            <a:xfrm>
              <a:off x="2886" y="2797"/>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13" name="Rectangle 37"/>
            <p:cNvSpPr>
              <a:spLocks noChangeArrowheads="1"/>
            </p:cNvSpPr>
            <p:nvPr/>
          </p:nvSpPr>
          <p:spPr bwMode="auto">
            <a:xfrm>
              <a:off x="241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8214" name="Rectangle 38"/>
            <p:cNvSpPr>
              <a:spLocks noChangeArrowheads="1"/>
            </p:cNvSpPr>
            <p:nvPr/>
          </p:nvSpPr>
          <p:spPr bwMode="auto">
            <a:xfrm>
              <a:off x="2886"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8215" name="Rectangle 39"/>
            <p:cNvSpPr>
              <a:spLocks noChangeArrowheads="1"/>
            </p:cNvSpPr>
            <p:nvPr/>
          </p:nvSpPr>
          <p:spPr bwMode="auto">
            <a:xfrm>
              <a:off x="1933" y="1374"/>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8216" name="Line 40"/>
            <p:cNvSpPr>
              <a:spLocks noChangeShapeType="1"/>
            </p:cNvSpPr>
            <p:nvPr/>
          </p:nvSpPr>
          <p:spPr bwMode="auto">
            <a:xfrm>
              <a:off x="1856" y="1641"/>
              <a:ext cx="484" cy="1"/>
            </a:xfrm>
            <a:prstGeom prst="line">
              <a:avLst/>
            </a:prstGeom>
            <a:noFill/>
            <a:ln w="22225">
              <a:solidFill>
                <a:srgbClr val="000000"/>
              </a:solidFill>
              <a:round/>
              <a:headEnd/>
              <a:tailEnd/>
            </a:ln>
          </p:spPr>
          <p:txBody>
            <a:bodyPr/>
            <a:lstStyle/>
            <a:p>
              <a:endParaRPr lang="zh-CN" altLang="en-US"/>
            </a:p>
          </p:txBody>
        </p:sp>
        <p:sp>
          <p:nvSpPr>
            <p:cNvPr id="178217" name="Rectangle 41"/>
            <p:cNvSpPr>
              <a:spLocks noChangeArrowheads="1"/>
            </p:cNvSpPr>
            <p:nvPr/>
          </p:nvSpPr>
          <p:spPr bwMode="auto">
            <a:xfrm>
              <a:off x="4018" y="803"/>
              <a:ext cx="1081" cy="597"/>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18" name="Rectangle 42"/>
            <p:cNvSpPr>
              <a:spLocks noChangeArrowheads="1"/>
            </p:cNvSpPr>
            <p:nvPr/>
          </p:nvSpPr>
          <p:spPr bwMode="auto">
            <a:xfrm>
              <a:off x="4018" y="1400"/>
              <a:ext cx="1081" cy="419"/>
            </a:xfrm>
            <a:prstGeom prst="rect">
              <a:avLst/>
            </a:prstGeom>
            <a:noFill/>
            <a:ln w="22225">
              <a:solidFill>
                <a:srgbClr val="000000"/>
              </a:solidFill>
              <a:miter lim="800000"/>
              <a:headEnd/>
              <a:tailEnd/>
            </a:ln>
          </p:spPr>
          <p:txBody>
            <a:bodyPr/>
            <a:lstStyle/>
            <a:p>
              <a:endParaRPr lang="zh-CN" altLang="en-US"/>
            </a:p>
          </p:txBody>
        </p:sp>
        <p:sp>
          <p:nvSpPr>
            <p:cNvPr id="178219" name="Rectangle 43"/>
            <p:cNvSpPr>
              <a:spLocks noChangeArrowheads="1"/>
            </p:cNvSpPr>
            <p:nvPr/>
          </p:nvSpPr>
          <p:spPr bwMode="auto">
            <a:xfrm>
              <a:off x="4183" y="1400"/>
              <a:ext cx="831"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MAIN)＝0</a:t>
              </a:r>
              <a:endParaRPr lang="en-US" altLang="zh-CN" b="1"/>
            </a:p>
          </p:txBody>
        </p:sp>
        <p:sp>
          <p:nvSpPr>
            <p:cNvPr id="178220" name="Rectangle 44"/>
            <p:cNvSpPr>
              <a:spLocks noChangeArrowheads="1"/>
            </p:cNvSpPr>
            <p:nvPr/>
          </p:nvSpPr>
          <p:spPr bwMode="auto">
            <a:xfrm>
              <a:off x="4425" y="160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30</a:t>
              </a:r>
              <a:r>
                <a:rPr lang="en-US" altLang="zh-CN" sz="2100" b="1" baseline="0">
                  <a:solidFill>
                    <a:srgbClr val="000000"/>
                  </a:solidFill>
                  <a:latin typeface="Times" charset="0"/>
                </a:rPr>
                <a:t>K</a:t>
              </a:r>
              <a:endParaRPr lang="en-US" altLang="zh-CN" b="1"/>
            </a:p>
          </p:txBody>
        </p:sp>
        <p:sp>
          <p:nvSpPr>
            <p:cNvPr id="178221" name="Rectangle 45"/>
            <p:cNvSpPr>
              <a:spLocks noChangeArrowheads="1"/>
            </p:cNvSpPr>
            <p:nvPr/>
          </p:nvSpPr>
          <p:spPr bwMode="auto">
            <a:xfrm>
              <a:off x="4018" y="1819"/>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2" name="Rectangle 46"/>
            <p:cNvSpPr>
              <a:spLocks noChangeArrowheads="1"/>
            </p:cNvSpPr>
            <p:nvPr/>
          </p:nvSpPr>
          <p:spPr bwMode="auto">
            <a:xfrm>
              <a:off x="4018" y="2060"/>
              <a:ext cx="1081" cy="419"/>
            </a:xfrm>
            <a:prstGeom prst="rect">
              <a:avLst/>
            </a:prstGeom>
            <a:noFill/>
            <a:ln w="22225">
              <a:solidFill>
                <a:srgbClr val="000000"/>
              </a:solidFill>
              <a:miter lim="800000"/>
              <a:headEnd/>
              <a:tailEnd/>
            </a:ln>
          </p:spPr>
          <p:txBody>
            <a:bodyPr/>
            <a:lstStyle/>
            <a:p>
              <a:endParaRPr lang="zh-CN" altLang="en-US"/>
            </a:p>
          </p:txBody>
        </p:sp>
        <p:sp>
          <p:nvSpPr>
            <p:cNvPr id="178223" name="Rectangle 47"/>
            <p:cNvSpPr>
              <a:spLocks noChangeArrowheads="1"/>
            </p:cNvSpPr>
            <p:nvPr/>
          </p:nvSpPr>
          <p:spPr bwMode="auto">
            <a:xfrm>
              <a:off x="4349" y="206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X)＝1</a:t>
              </a:r>
              <a:endParaRPr lang="en-US" altLang="zh-CN" b="1"/>
            </a:p>
          </p:txBody>
        </p:sp>
        <p:sp>
          <p:nvSpPr>
            <p:cNvPr id="178224" name="Rectangle 48"/>
            <p:cNvSpPr>
              <a:spLocks noChangeArrowheads="1"/>
            </p:cNvSpPr>
            <p:nvPr/>
          </p:nvSpPr>
          <p:spPr bwMode="auto">
            <a:xfrm>
              <a:off x="4425" y="226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a:t>
              </a:r>
              <a:r>
                <a:rPr lang="en-US" altLang="zh-CN" sz="2100" b="1" baseline="0">
                  <a:solidFill>
                    <a:srgbClr val="000000"/>
                  </a:solidFill>
                  <a:latin typeface="Times" charset="0"/>
                </a:rPr>
                <a:t>K</a:t>
              </a:r>
              <a:endParaRPr lang="en-US" altLang="zh-CN" b="1"/>
            </a:p>
          </p:txBody>
        </p:sp>
        <p:sp>
          <p:nvSpPr>
            <p:cNvPr id="178225" name="Rectangle 49"/>
            <p:cNvSpPr>
              <a:spLocks noChangeArrowheads="1"/>
            </p:cNvSpPr>
            <p:nvPr/>
          </p:nvSpPr>
          <p:spPr bwMode="auto">
            <a:xfrm>
              <a:off x="4018" y="2479"/>
              <a:ext cx="1081" cy="242"/>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26" name="Rectangle 50"/>
            <p:cNvSpPr>
              <a:spLocks noChangeArrowheads="1"/>
            </p:cNvSpPr>
            <p:nvPr/>
          </p:nvSpPr>
          <p:spPr bwMode="auto">
            <a:xfrm>
              <a:off x="4018" y="2721"/>
              <a:ext cx="1081" cy="419"/>
            </a:xfrm>
            <a:prstGeom prst="rect">
              <a:avLst/>
            </a:prstGeom>
            <a:noFill/>
            <a:ln w="22225">
              <a:solidFill>
                <a:srgbClr val="000000"/>
              </a:solidFill>
              <a:miter lim="800000"/>
              <a:headEnd/>
              <a:tailEnd/>
            </a:ln>
          </p:spPr>
          <p:txBody>
            <a:bodyPr/>
            <a:lstStyle/>
            <a:p>
              <a:endParaRPr lang="zh-CN" altLang="en-US"/>
            </a:p>
          </p:txBody>
        </p:sp>
        <p:sp>
          <p:nvSpPr>
            <p:cNvPr id="178227" name="Rectangle 51"/>
            <p:cNvSpPr>
              <a:spLocks noChangeArrowheads="1"/>
            </p:cNvSpPr>
            <p:nvPr/>
          </p:nvSpPr>
          <p:spPr bwMode="auto">
            <a:xfrm>
              <a:off x="4349" y="2721"/>
              <a:ext cx="48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D)＝2</a:t>
              </a:r>
              <a:endParaRPr lang="en-US" altLang="zh-CN" b="1"/>
            </a:p>
          </p:txBody>
        </p:sp>
        <p:sp>
          <p:nvSpPr>
            <p:cNvPr id="178228" name="Rectangle 52"/>
            <p:cNvSpPr>
              <a:spLocks noChangeArrowheads="1"/>
            </p:cNvSpPr>
            <p:nvPr/>
          </p:nvSpPr>
          <p:spPr bwMode="auto">
            <a:xfrm>
              <a:off x="4425" y="2924"/>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a:t>
              </a:r>
              <a:r>
                <a:rPr lang="en-US" altLang="zh-CN" sz="2100" b="1" baseline="0">
                  <a:solidFill>
                    <a:srgbClr val="000000"/>
                  </a:solidFill>
                  <a:latin typeface="Times" charset="0"/>
                </a:rPr>
                <a:t>K</a:t>
              </a:r>
              <a:endParaRPr lang="en-US" altLang="zh-CN" b="1"/>
            </a:p>
          </p:txBody>
        </p:sp>
        <p:sp>
          <p:nvSpPr>
            <p:cNvPr id="178229" name="Rectangle 53"/>
            <p:cNvSpPr>
              <a:spLocks noChangeArrowheads="1"/>
            </p:cNvSpPr>
            <p:nvPr/>
          </p:nvSpPr>
          <p:spPr bwMode="auto">
            <a:xfrm>
              <a:off x="4018" y="3140"/>
              <a:ext cx="1081" cy="241"/>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78230" name="Rectangle 54"/>
            <p:cNvSpPr>
              <a:spLocks noChangeArrowheads="1"/>
            </p:cNvSpPr>
            <p:nvPr/>
          </p:nvSpPr>
          <p:spPr bwMode="auto">
            <a:xfrm>
              <a:off x="4018" y="3381"/>
              <a:ext cx="1081" cy="419"/>
            </a:xfrm>
            <a:prstGeom prst="rect">
              <a:avLst/>
            </a:prstGeom>
            <a:noFill/>
            <a:ln w="22225">
              <a:solidFill>
                <a:srgbClr val="000000"/>
              </a:solidFill>
              <a:miter lim="800000"/>
              <a:headEnd/>
              <a:tailEnd/>
            </a:ln>
          </p:spPr>
          <p:txBody>
            <a:bodyPr/>
            <a:lstStyle/>
            <a:p>
              <a:endParaRPr lang="zh-CN" altLang="en-US"/>
            </a:p>
          </p:txBody>
        </p:sp>
        <p:sp>
          <p:nvSpPr>
            <p:cNvPr id="178231" name="Rectangle 55"/>
            <p:cNvSpPr>
              <a:spLocks noChangeArrowheads="1"/>
            </p:cNvSpPr>
            <p:nvPr/>
          </p:nvSpPr>
          <p:spPr bwMode="auto">
            <a:xfrm>
              <a:off x="4361" y="3382"/>
              <a:ext cx="45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r>
                <a:rPr lang="en-US" altLang="zh-CN" sz="2100" b="1" baseline="0">
                  <a:solidFill>
                    <a:srgbClr val="000000"/>
                  </a:solidFill>
                  <a:latin typeface="Times" charset="0"/>
                </a:rPr>
                <a:t>S)＝3</a:t>
              </a:r>
              <a:endParaRPr lang="en-US" altLang="zh-CN" b="1"/>
            </a:p>
          </p:txBody>
        </p:sp>
        <p:sp>
          <p:nvSpPr>
            <p:cNvPr id="178232" name="Rectangle 56"/>
            <p:cNvSpPr>
              <a:spLocks noChangeArrowheads="1"/>
            </p:cNvSpPr>
            <p:nvPr/>
          </p:nvSpPr>
          <p:spPr bwMode="auto">
            <a:xfrm>
              <a:off x="4425" y="3585"/>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a:t>
              </a:r>
              <a:r>
                <a:rPr lang="en-US" altLang="zh-CN" sz="2100" b="1" baseline="0">
                  <a:solidFill>
                    <a:srgbClr val="000000"/>
                  </a:solidFill>
                  <a:latin typeface="Times" charset="0"/>
                </a:rPr>
                <a:t>K</a:t>
              </a:r>
              <a:endParaRPr lang="en-US" altLang="zh-CN" b="1"/>
            </a:p>
          </p:txBody>
        </p:sp>
        <p:sp>
          <p:nvSpPr>
            <p:cNvPr id="178233" name="Line 57"/>
            <p:cNvSpPr>
              <a:spLocks noChangeShapeType="1"/>
            </p:cNvSpPr>
            <p:nvPr/>
          </p:nvSpPr>
          <p:spPr bwMode="auto">
            <a:xfrm>
              <a:off x="1615" y="1222"/>
              <a:ext cx="38" cy="38"/>
            </a:xfrm>
            <a:prstGeom prst="line">
              <a:avLst/>
            </a:prstGeom>
            <a:noFill/>
            <a:ln w="22225">
              <a:solidFill>
                <a:srgbClr val="000000"/>
              </a:solidFill>
              <a:round/>
              <a:headEnd/>
              <a:tailEnd/>
            </a:ln>
          </p:spPr>
          <p:txBody>
            <a:bodyPr/>
            <a:lstStyle/>
            <a:p>
              <a:endParaRPr lang="zh-CN" altLang="en-US"/>
            </a:p>
          </p:txBody>
        </p:sp>
        <p:sp>
          <p:nvSpPr>
            <p:cNvPr id="178234" name="Line 58"/>
            <p:cNvSpPr>
              <a:spLocks noChangeShapeType="1"/>
            </p:cNvSpPr>
            <p:nvPr/>
          </p:nvSpPr>
          <p:spPr bwMode="auto">
            <a:xfrm>
              <a:off x="1691" y="1286"/>
              <a:ext cx="38" cy="38"/>
            </a:xfrm>
            <a:prstGeom prst="line">
              <a:avLst/>
            </a:prstGeom>
            <a:noFill/>
            <a:ln w="22225">
              <a:solidFill>
                <a:srgbClr val="000000"/>
              </a:solidFill>
              <a:round/>
              <a:headEnd/>
              <a:tailEnd/>
            </a:ln>
          </p:spPr>
          <p:txBody>
            <a:bodyPr/>
            <a:lstStyle/>
            <a:p>
              <a:endParaRPr lang="zh-CN" altLang="en-US"/>
            </a:p>
          </p:txBody>
        </p:sp>
        <p:sp>
          <p:nvSpPr>
            <p:cNvPr id="178235" name="Line 59"/>
            <p:cNvSpPr>
              <a:spLocks noChangeShapeType="1"/>
            </p:cNvSpPr>
            <p:nvPr/>
          </p:nvSpPr>
          <p:spPr bwMode="auto">
            <a:xfrm>
              <a:off x="1767" y="1349"/>
              <a:ext cx="39" cy="26"/>
            </a:xfrm>
            <a:prstGeom prst="line">
              <a:avLst/>
            </a:prstGeom>
            <a:noFill/>
            <a:ln w="22225">
              <a:solidFill>
                <a:srgbClr val="000000"/>
              </a:solidFill>
              <a:round/>
              <a:headEnd/>
              <a:tailEnd/>
            </a:ln>
          </p:spPr>
          <p:txBody>
            <a:bodyPr/>
            <a:lstStyle/>
            <a:p>
              <a:endParaRPr lang="zh-CN" altLang="en-US"/>
            </a:p>
          </p:txBody>
        </p:sp>
        <p:sp>
          <p:nvSpPr>
            <p:cNvPr id="178236" name="Line 60"/>
            <p:cNvSpPr>
              <a:spLocks noChangeShapeType="1"/>
            </p:cNvSpPr>
            <p:nvPr/>
          </p:nvSpPr>
          <p:spPr bwMode="auto">
            <a:xfrm>
              <a:off x="1844" y="1413"/>
              <a:ext cx="38" cy="25"/>
            </a:xfrm>
            <a:prstGeom prst="line">
              <a:avLst/>
            </a:prstGeom>
            <a:noFill/>
            <a:ln w="22225">
              <a:solidFill>
                <a:srgbClr val="000000"/>
              </a:solidFill>
              <a:round/>
              <a:headEnd/>
              <a:tailEnd/>
            </a:ln>
          </p:spPr>
          <p:txBody>
            <a:bodyPr/>
            <a:lstStyle/>
            <a:p>
              <a:endParaRPr lang="zh-CN" altLang="en-US"/>
            </a:p>
          </p:txBody>
        </p:sp>
        <p:sp>
          <p:nvSpPr>
            <p:cNvPr id="178237" name="Line 61"/>
            <p:cNvSpPr>
              <a:spLocks noChangeShapeType="1"/>
            </p:cNvSpPr>
            <p:nvPr/>
          </p:nvSpPr>
          <p:spPr bwMode="auto">
            <a:xfrm>
              <a:off x="1920" y="1476"/>
              <a:ext cx="38" cy="26"/>
            </a:xfrm>
            <a:prstGeom prst="line">
              <a:avLst/>
            </a:prstGeom>
            <a:noFill/>
            <a:ln w="22225">
              <a:solidFill>
                <a:srgbClr val="000000"/>
              </a:solidFill>
              <a:round/>
              <a:headEnd/>
              <a:tailEnd/>
            </a:ln>
          </p:spPr>
          <p:txBody>
            <a:bodyPr/>
            <a:lstStyle/>
            <a:p>
              <a:endParaRPr lang="zh-CN" altLang="en-US"/>
            </a:p>
          </p:txBody>
        </p:sp>
        <p:sp>
          <p:nvSpPr>
            <p:cNvPr id="178238" name="Line 62"/>
            <p:cNvSpPr>
              <a:spLocks noChangeShapeType="1"/>
            </p:cNvSpPr>
            <p:nvPr/>
          </p:nvSpPr>
          <p:spPr bwMode="auto">
            <a:xfrm>
              <a:off x="1996" y="1540"/>
              <a:ext cx="38" cy="25"/>
            </a:xfrm>
            <a:prstGeom prst="line">
              <a:avLst/>
            </a:prstGeom>
            <a:noFill/>
            <a:ln w="22225">
              <a:solidFill>
                <a:srgbClr val="000000"/>
              </a:solidFill>
              <a:round/>
              <a:headEnd/>
              <a:tailEnd/>
            </a:ln>
          </p:spPr>
          <p:txBody>
            <a:bodyPr/>
            <a:lstStyle/>
            <a:p>
              <a:endParaRPr lang="zh-CN" altLang="en-US"/>
            </a:p>
          </p:txBody>
        </p:sp>
        <p:sp>
          <p:nvSpPr>
            <p:cNvPr id="178239" name="Line 63"/>
            <p:cNvSpPr>
              <a:spLocks noChangeShapeType="1"/>
            </p:cNvSpPr>
            <p:nvPr/>
          </p:nvSpPr>
          <p:spPr bwMode="auto">
            <a:xfrm>
              <a:off x="2073" y="1603"/>
              <a:ext cx="38" cy="26"/>
            </a:xfrm>
            <a:prstGeom prst="line">
              <a:avLst/>
            </a:prstGeom>
            <a:noFill/>
            <a:ln w="22225">
              <a:solidFill>
                <a:srgbClr val="000000"/>
              </a:solidFill>
              <a:round/>
              <a:headEnd/>
              <a:tailEnd/>
            </a:ln>
          </p:spPr>
          <p:txBody>
            <a:bodyPr/>
            <a:lstStyle/>
            <a:p>
              <a:endParaRPr lang="zh-CN" altLang="en-US"/>
            </a:p>
          </p:txBody>
        </p:sp>
        <p:sp>
          <p:nvSpPr>
            <p:cNvPr id="178240" name="Line 64"/>
            <p:cNvSpPr>
              <a:spLocks noChangeShapeType="1"/>
            </p:cNvSpPr>
            <p:nvPr/>
          </p:nvSpPr>
          <p:spPr bwMode="auto">
            <a:xfrm>
              <a:off x="2149" y="1667"/>
              <a:ext cx="38" cy="25"/>
            </a:xfrm>
            <a:prstGeom prst="line">
              <a:avLst/>
            </a:prstGeom>
            <a:noFill/>
            <a:ln w="22225">
              <a:solidFill>
                <a:srgbClr val="000000"/>
              </a:solidFill>
              <a:round/>
              <a:headEnd/>
              <a:tailEnd/>
            </a:ln>
          </p:spPr>
          <p:txBody>
            <a:bodyPr/>
            <a:lstStyle/>
            <a:p>
              <a:endParaRPr lang="zh-CN" altLang="en-US"/>
            </a:p>
          </p:txBody>
        </p:sp>
        <p:sp>
          <p:nvSpPr>
            <p:cNvPr id="178241" name="Line 65"/>
            <p:cNvSpPr>
              <a:spLocks noChangeShapeType="1"/>
            </p:cNvSpPr>
            <p:nvPr/>
          </p:nvSpPr>
          <p:spPr bwMode="auto">
            <a:xfrm>
              <a:off x="2225" y="1730"/>
              <a:ext cx="38" cy="26"/>
            </a:xfrm>
            <a:prstGeom prst="line">
              <a:avLst/>
            </a:prstGeom>
            <a:noFill/>
            <a:ln w="22225">
              <a:solidFill>
                <a:srgbClr val="000000"/>
              </a:solidFill>
              <a:round/>
              <a:headEnd/>
              <a:tailEnd/>
            </a:ln>
          </p:spPr>
          <p:txBody>
            <a:bodyPr/>
            <a:lstStyle/>
            <a:p>
              <a:endParaRPr lang="zh-CN" altLang="en-US"/>
            </a:p>
          </p:txBody>
        </p:sp>
        <p:sp>
          <p:nvSpPr>
            <p:cNvPr id="178242" name="Line 66"/>
            <p:cNvSpPr>
              <a:spLocks noChangeShapeType="1"/>
            </p:cNvSpPr>
            <p:nvPr/>
          </p:nvSpPr>
          <p:spPr bwMode="auto">
            <a:xfrm>
              <a:off x="2301" y="1794"/>
              <a:ext cx="39" cy="25"/>
            </a:xfrm>
            <a:prstGeom prst="line">
              <a:avLst/>
            </a:prstGeom>
            <a:noFill/>
            <a:ln w="22225">
              <a:solidFill>
                <a:srgbClr val="000000"/>
              </a:solidFill>
              <a:round/>
              <a:headEnd/>
              <a:tailEnd/>
            </a:ln>
          </p:spPr>
          <p:txBody>
            <a:bodyPr/>
            <a:lstStyle/>
            <a:p>
              <a:endParaRPr lang="zh-CN" altLang="en-US"/>
            </a:p>
          </p:txBody>
        </p:sp>
        <p:sp>
          <p:nvSpPr>
            <p:cNvPr id="178243" name="Line 67"/>
            <p:cNvSpPr>
              <a:spLocks noChangeShapeType="1"/>
            </p:cNvSpPr>
            <p:nvPr/>
          </p:nvSpPr>
          <p:spPr bwMode="auto">
            <a:xfrm>
              <a:off x="1615" y="1997"/>
              <a:ext cx="51" cy="1"/>
            </a:xfrm>
            <a:prstGeom prst="line">
              <a:avLst/>
            </a:prstGeom>
            <a:noFill/>
            <a:ln w="22225">
              <a:solidFill>
                <a:srgbClr val="000000"/>
              </a:solidFill>
              <a:round/>
              <a:headEnd/>
              <a:tailEnd/>
            </a:ln>
          </p:spPr>
          <p:txBody>
            <a:bodyPr/>
            <a:lstStyle/>
            <a:p>
              <a:endParaRPr lang="zh-CN" altLang="en-US"/>
            </a:p>
          </p:txBody>
        </p:sp>
        <p:sp>
          <p:nvSpPr>
            <p:cNvPr id="178244" name="Line 68"/>
            <p:cNvSpPr>
              <a:spLocks noChangeShapeType="1"/>
            </p:cNvSpPr>
            <p:nvPr/>
          </p:nvSpPr>
          <p:spPr bwMode="auto">
            <a:xfrm>
              <a:off x="1717" y="1997"/>
              <a:ext cx="50" cy="1"/>
            </a:xfrm>
            <a:prstGeom prst="line">
              <a:avLst/>
            </a:prstGeom>
            <a:noFill/>
            <a:ln w="22225">
              <a:solidFill>
                <a:srgbClr val="000000"/>
              </a:solidFill>
              <a:round/>
              <a:headEnd/>
              <a:tailEnd/>
            </a:ln>
          </p:spPr>
          <p:txBody>
            <a:bodyPr/>
            <a:lstStyle/>
            <a:p>
              <a:endParaRPr lang="zh-CN" altLang="en-US"/>
            </a:p>
          </p:txBody>
        </p:sp>
        <p:sp>
          <p:nvSpPr>
            <p:cNvPr id="178245" name="Line 69"/>
            <p:cNvSpPr>
              <a:spLocks noChangeShapeType="1"/>
            </p:cNvSpPr>
            <p:nvPr/>
          </p:nvSpPr>
          <p:spPr bwMode="auto">
            <a:xfrm>
              <a:off x="1818" y="1997"/>
              <a:ext cx="51" cy="1"/>
            </a:xfrm>
            <a:prstGeom prst="line">
              <a:avLst/>
            </a:prstGeom>
            <a:noFill/>
            <a:ln w="22225">
              <a:solidFill>
                <a:srgbClr val="000000"/>
              </a:solidFill>
              <a:round/>
              <a:headEnd/>
              <a:tailEnd/>
            </a:ln>
          </p:spPr>
          <p:txBody>
            <a:bodyPr/>
            <a:lstStyle/>
            <a:p>
              <a:endParaRPr lang="zh-CN" altLang="en-US"/>
            </a:p>
          </p:txBody>
        </p:sp>
        <p:sp>
          <p:nvSpPr>
            <p:cNvPr id="178246" name="Line 70"/>
            <p:cNvSpPr>
              <a:spLocks noChangeShapeType="1"/>
            </p:cNvSpPr>
            <p:nvPr/>
          </p:nvSpPr>
          <p:spPr bwMode="auto">
            <a:xfrm>
              <a:off x="1920" y="1997"/>
              <a:ext cx="51" cy="1"/>
            </a:xfrm>
            <a:prstGeom prst="line">
              <a:avLst/>
            </a:prstGeom>
            <a:noFill/>
            <a:ln w="22225">
              <a:solidFill>
                <a:srgbClr val="000000"/>
              </a:solidFill>
              <a:round/>
              <a:headEnd/>
              <a:tailEnd/>
            </a:ln>
          </p:spPr>
          <p:txBody>
            <a:bodyPr/>
            <a:lstStyle/>
            <a:p>
              <a:endParaRPr lang="zh-CN" altLang="en-US"/>
            </a:p>
          </p:txBody>
        </p:sp>
        <p:sp>
          <p:nvSpPr>
            <p:cNvPr id="178247" name="Line 71"/>
            <p:cNvSpPr>
              <a:spLocks noChangeShapeType="1"/>
            </p:cNvSpPr>
            <p:nvPr/>
          </p:nvSpPr>
          <p:spPr bwMode="auto">
            <a:xfrm>
              <a:off x="2022" y="1997"/>
              <a:ext cx="51" cy="1"/>
            </a:xfrm>
            <a:prstGeom prst="line">
              <a:avLst/>
            </a:prstGeom>
            <a:noFill/>
            <a:ln w="22225">
              <a:solidFill>
                <a:srgbClr val="000000"/>
              </a:solidFill>
              <a:round/>
              <a:headEnd/>
              <a:tailEnd/>
            </a:ln>
          </p:spPr>
          <p:txBody>
            <a:bodyPr/>
            <a:lstStyle/>
            <a:p>
              <a:endParaRPr lang="zh-CN" altLang="en-US"/>
            </a:p>
          </p:txBody>
        </p:sp>
        <p:sp>
          <p:nvSpPr>
            <p:cNvPr id="178248" name="Line 72"/>
            <p:cNvSpPr>
              <a:spLocks noChangeShapeType="1"/>
            </p:cNvSpPr>
            <p:nvPr/>
          </p:nvSpPr>
          <p:spPr bwMode="auto">
            <a:xfrm>
              <a:off x="2123" y="1997"/>
              <a:ext cx="51" cy="1"/>
            </a:xfrm>
            <a:prstGeom prst="line">
              <a:avLst/>
            </a:prstGeom>
            <a:noFill/>
            <a:ln w="22225">
              <a:solidFill>
                <a:srgbClr val="000000"/>
              </a:solidFill>
              <a:round/>
              <a:headEnd/>
              <a:tailEnd/>
            </a:ln>
          </p:spPr>
          <p:txBody>
            <a:bodyPr/>
            <a:lstStyle/>
            <a:p>
              <a:endParaRPr lang="zh-CN" altLang="en-US"/>
            </a:p>
          </p:txBody>
        </p:sp>
        <p:sp>
          <p:nvSpPr>
            <p:cNvPr id="178249" name="Line 73"/>
            <p:cNvSpPr>
              <a:spLocks noChangeShapeType="1"/>
            </p:cNvSpPr>
            <p:nvPr/>
          </p:nvSpPr>
          <p:spPr bwMode="auto">
            <a:xfrm>
              <a:off x="2225" y="1997"/>
              <a:ext cx="51" cy="1"/>
            </a:xfrm>
            <a:prstGeom prst="line">
              <a:avLst/>
            </a:prstGeom>
            <a:noFill/>
            <a:ln w="22225">
              <a:solidFill>
                <a:srgbClr val="000000"/>
              </a:solidFill>
              <a:round/>
              <a:headEnd/>
              <a:tailEnd/>
            </a:ln>
          </p:spPr>
          <p:txBody>
            <a:bodyPr/>
            <a:lstStyle/>
            <a:p>
              <a:endParaRPr lang="zh-CN" altLang="en-US"/>
            </a:p>
          </p:txBody>
        </p:sp>
        <p:sp>
          <p:nvSpPr>
            <p:cNvPr id="178250" name="Line 74"/>
            <p:cNvSpPr>
              <a:spLocks noChangeShapeType="1"/>
            </p:cNvSpPr>
            <p:nvPr/>
          </p:nvSpPr>
          <p:spPr bwMode="auto">
            <a:xfrm>
              <a:off x="2327" y="1997"/>
              <a:ext cx="13" cy="1"/>
            </a:xfrm>
            <a:prstGeom prst="line">
              <a:avLst/>
            </a:prstGeom>
            <a:noFill/>
            <a:ln w="22225">
              <a:solidFill>
                <a:srgbClr val="000000"/>
              </a:solidFill>
              <a:round/>
              <a:headEnd/>
              <a:tailEnd/>
            </a:ln>
          </p:spPr>
          <p:txBody>
            <a:bodyPr/>
            <a:lstStyle/>
            <a:p>
              <a:endParaRPr lang="zh-CN" altLang="en-US"/>
            </a:p>
          </p:txBody>
        </p:sp>
        <p:sp>
          <p:nvSpPr>
            <p:cNvPr id="178251" name="Line 75"/>
            <p:cNvSpPr>
              <a:spLocks noChangeShapeType="1"/>
            </p:cNvSpPr>
            <p:nvPr/>
          </p:nvSpPr>
          <p:spPr bwMode="auto">
            <a:xfrm flipV="1">
              <a:off x="1615" y="2695"/>
              <a:ext cx="51" cy="26"/>
            </a:xfrm>
            <a:prstGeom prst="line">
              <a:avLst/>
            </a:prstGeom>
            <a:noFill/>
            <a:ln w="22225">
              <a:solidFill>
                <a:srgbClr val="000000"/>
              </a:solidFill>
              <a:round/>
              <a:headEnd/>
              <a:tailEnd/>
            </a:ln>
          </p:spPr>
          <p:txBody>
            <a:bodyPr/>
            <a:lstStyle/>
            <a:p>
              <a:endParaRPr lang="zh-CN" altLang="en-US"/>
            </a:p>
          </p:txBody>
        </p:sp>
        <p:sp>
          <p:nvSpPr>
            <p:cNvPr id="178252" name="Line 76"/>
            <p:cNvSpPr>
              <a:spLocks noChangeShapeType="1"/>
            </p:cNvSpPr>
            <p:nvPr/>
          </p:nvSpPr>
          <p:spPr bwMode="auto">
            <a:xfrm flipV="1">
              <a:off x="1717" y="2645"/>
              <a:ext cx="50" cy="25"/>
            </a:xfrm>
            <a:prstGeom prst="line">
              <a:avLst/>
            </a:prstGeom>
            <a:noFill/>
            <a:ln w="22225">
              <a:solidFill>
                <a:srgbClr val="000000"/>
              </a:solidFill>
              <a:round/>
              <a:headEnd/>
              <a:tailEnd/>
            </a:ln>
          </p:spPr>
          <p:txBody>
            <a:bodyPr/>
            <a:lstStyle/>
            <a:p>
              <a:endParaRPr lang="zh-CN" altLang="en-US"/>
            </a:p>
          </p:txBody>
        </p:sp>
        <p:sp>
          <p:nvSpPr>
            <p:cNvPr id="178253" name="Line 77"/>
            <p:cNvSpPr>
              <a:spLocks noChangeShapeType="1"/>
            </p:cNvSpPr>
            <p:nvPr/>
          </p:nvSpPr>
          <p:spPr bwMode="auto">
            <a:xfrm flipV="1">
              <a:off x="1818" y="2594"/>
              <a:ext cx="51" cy="25"/>
            </a:xfrm>
            <a:prstGeom prst="line">
              <a:avLst/>
            </a:prstGeom>
            <a:noFill/>
            <a:ln w="22225">
              <a:solidFill>
                <a:srgbClr val="000000"/>
              </a:solidFill>
              <a:round/>
              <a:headEnd/>
              <a:tailEnd/>
            </a:ln>
          </p:spPr>
          <p:txBody>
            <a:bodyPr/>
            <a:lstStyle/>
            <a:p>
              <a:endParaRPr lang="zh-CN" altLang="en-US"/>
            </a:p>
          </p:txBody>
        </p:sp>
        <p:sp>
          <p:nvSpPr>
            <p:cNvPr id="178254" name="Line 78"/>
            <p:cNvSpPr>
              <a:spLocks noChangeShapeType="1"/>
            </p:cNvSpPr>
            <p:nvPr/>
          </p:nvSpPr>
          <p:spPr bwMode="auto">
            <a:xfrm flipV="1">
              <a:off x="1907" y="2543"/>
              <a:ext cx="51" cy="25"/>
            </a:xfrm>
            <a:prstGeom prst="line">
              <a:avLst/>
            </a:prstGeom>
            <a:noFill/>
            <a:ln w="22225">
              <a:solidFill>
                <a:srgbClr val="000000"/>
              </a:solidFill>
              <a:round/>
              <a:headEnd/>
              <a:tailEnd/>
            </a:ln>
          </p:spPr>
          <p:txBody>
            <a:bodyPr/>
            <a:lstStyle/>
            <a:p>
              <a:endParaRPr lang="zh-CN" altLang="en-US"/>
            </a:p>
          </p:txBody>
        </p:sp>
        <p:sp>
          <p:nvSpPr>
            <p:cNvPr id="178255" name="Line 79"/>
            <p:cNvSpPr>
              <a:spLocks noChangeShapeType="1"/>
            </p:cNvSpPr>
            <p:nvPr/>
          </p:nvSpPr>
          <p:spPr bwMode="auto">
            <a:xfrm flipV="1">
              <a:off x="2009" y="2492"/>
              <a:ext cx="51" cy="26"/>
            </a:xfrm>
            <a:prstGeom prst="line">
              <a:avLst/>
            </a:prstGeom>
            <a:noFill/>
            <a:ln w="22225">
              <a:solidFill>
                <a:srgbClr val="000000"/>
              </a:solidFill>
              <a:round/>
              <a:headEnd/>
              <a:tailEnd/>
            </a:ln>
          </p:spPr>
          <p:txBody>
            <a:bodyPr/>
            <a:lstStyle/>
            <a:p>
              <a:endParaRPr lang="zh-CN" altLang="en-US"/>
            </a:p>
          </p:txBody>
        </p:sp>
        <p:sp>
          <p:nvSpPr>
            <p:cNvPr id="178256" name="Line 80"/>
            <p:cNvSpPr>
              <a:spLocks noChangeShapeType="1"/>
            </p:cNvSpPr>
            <p:nvPr/>
          </p:nvSpPr>
          <p:spPr bwMode="auto">
            <a:xfrm flipV="1">
              <a:off x="2111" y="2441"/>
              <a:ext cx="51" cy="26"/>
            </a:xfrm>
            <a:prstGeom prst="line">
              <a:avLst/>
            </a:prstGeom>
            <a:noFill/>
            <a:ln w="22225">
              <a:solidFill>
                <a:srgbClr val="000000"/>
              </a:solidFill>
              <a:round/>
              <a:headEnd/>
              <a:tailEnd/>
            </a:ln>
          </p:spPr>
          <p:txBody>
            <a:bodyPr/>
            <a:lstStyle/>
            <a:p>
              <a:endParaRPr lang="zh-CN" altLang="en-US"/>
            </a:p>
          </p:txBody>
        </p:sp>
        <p:sp>
          <p:nvSpPr>
            <p:cNvPr id="178257" name="Line 81"/>
            <p:cNvSpPr>
              <a:spLocks noChangeShapeType="1"/>
            </p:cNvSpPr>
            <p:nvPr/>
          </p:nvSpPr>
          <p:spPr bwMode="auto">
            <a:xfrm flipV="1">
              <a:off x="2212" y="2391"/>
              <a:ext cx="51" cy="25"/>
            </a:xfrm>
            <a:prstGeom prst="line">
              <a:avLst/>
            </a:prstGeom>
            <a:noFill/>
            <a:ln w="22225">
              <a:solidFill>
                <a:srgbClr val="000000"/>
              </a:solidFill>
              <a:round/>
              <a:headEnd/>
              <a:tailEnd/>
            </a:ln>
          </p:spPr>
          <p:txBody>
            <a:bodyPr/>
            <a:lstStyle/>
            <a:p>
              <a:endParaRPr lang="zh-CN" altLang="en-US"/>
            </a:p>
          </p:txBody>
        </p:sp>
        <p:sp>
          <p:nvSpPr>
            <p:cNvPr id="178258" name="Line 82"/>
            <p:cNvSpPr>
              <a:spLocks noChangeShapeType="1"/>
            </p:cNvSpPr>
            <p:nvPr/>
          </p:nvSpPr>
          <p:spPr bwMode="auto">
            <a:xfrm flipV="1">
              <a:off x="2314" y="2352"/>
              <a:ext cx="26" cy="13"/>
            </a:xfrm>
            <a:prstGeom prst="line">
              <a:avLst/>
            </a:prstGeom>
            <a:noFill/>
            <a:ln w="22225">
              <a:solidFill>
                <a:srgbClr val="000000"/>
              </a:solidFill>
              <a:round/>
              <a:headEnd/>
              <a:tailEnd/>
            </a:ln>
          </p:spPr>
          <p:txBody>
            <a:bodyPr/>
            <a:lstStyle/>
            <a:p>
              <a:endParaRPr lang="zh-CN" altLang="en-US"/>
            </a:p>
          </p:txBody>
        </p:sp>
        <p:sp>
          <p:nvSpPr>
            <p:cNvPr id="178259" name="Line 83"/>
            <p:cNvSpPr>
              <a:spLocks noChangeShapeType="1"/>
            </p:cNvSpPr>
            <p:nvPr/>
          </p:nvSpPr>
          <p:spPr bwMode="auto">
            <a:xfrm flipV="1">
              <a:off x="1615" y="3457"/>
              <a:ext cx="38" cy="38"/>
            </a:xfrm>
            <a:prstGeom prst="line">
              <a:avLst/>
            </a:prstGeom>
            <a:noFill/>
            <a:ln w="22225">
              <a:solidFill>
                <a:srgbClr val="000000"/>
              </a:solidFill>
              <a:round/>
              <a:headEnd/>
              <a:tailEnd/>
            </a:ln>
          </p:spPr>
          <p:txBody>
            <a:bodyPr/>
            <a:lstStyle/>
            <a:p>
              <a:endParaRPr lang="zh-CN" altLang="en-US"/>
            </a:p>
          </p:txBody>
        </p:sp>
        <p:sp>
          <p:nvSpPr>
            <p:cNvPr id="178260" name="Line 84"/>
            <p:cNvSpPr>
              <a:spLocks noChangeShapeType="1"/>
            </p:cNvSpPr>
            <p:nvPr/>
          </p:nvSpPr>
          <p:spPr bwMode="auto">
            <a:xfrm flipV="1">
              <a:off x="1691" y="3381"/>
              <a:ext cx="38" cy="38"/>
            </a:xfrm>
            <a:prstGeom prst="line">
              <a:avLst/>
            </a:prstGeom>
            <a:noFill/>
            <a:ln w="22225">
              <a:solidFill>
                <a:srgbClr val="000000"/>
              </a:solidFill>
              <a:round/>
              <a:headEnd/>
              <a:tailEnd/>
            </a:ln>
          </p:spPr>
          <p:txBody>
            <a:bodyPr/>
            <a:lstStyle/>
            <a:p>
              <a:endParaRPr lang="zh-CN" altLang="en-US"/>
            </a:p>
          </p:txBody>
        </p:sp>
        <p:sp>
          <p:nvSpPr>
            <p:cNvPr id="178261" name="Line 85"/>
            <p:cNvSpPr>
              <a:spLocks noChangeShapeType="1"/>
            </p:cNvSpPr>
            <p:nvPr/>
          </p:nvSpPr>
          <p:spPr bwMode="auto">
            <a:xfrm flipV="1">
              <a:off x="1755" y="3305"/>
              <a:ext cx="38" cy="38"/>
            </a:xfrm>
            <a:prstGeom prst="line">
              <a:avLst/>
            </a:prstGeom>
            <a:noFill/>
            <a:ln w="22225">
              <a:solidFill>
                <a:srgbClr val="000000"/>
              </a:solidFill>
              <a:round/>
              <a:headEnd/>
              <a:tailEnd/>
            </a:ln>
          </p:spPr>
          <p:txBody>
            <a:bodyPr/>
            <a:lstStyle/>
            <a:p>
              <a:endParaRPr lang="zh-CN" altLang="en-US"/>
            </a:p>
          </p:txBody>
        </p:sp>
        <p:sp>
          <p:nvSpPr>
            <p:cNvPr id="178262" name="Line 86"/>
            <p:cNvSpPr>
              <a:spLocks noChangeShapeType="1"/>
            </p:cNvSpPr>
            <p:nvPr/>
          </p:nvSpPr>
          <p:spPr bwMode="auto">
            <a:xfrm flipV="1">
              <a:off x="1831" y="3229"/>
              <a:ext cx="38" cy="38"/>
            </a:xfrm>
            <a:prstGeom prst="line">
              <a:avLst/>
            </a:prstGeom>
            <a:noFill/>
            <a:ln w="22225">
              <a:solidFill>
                <a:srgbClr val="000000"/>
              </a:solidFill>
              <a:round/>
              <a:headEnd/>
              <a:tailEnd/>
            </a:ln>
          </p:spPr>
          <p:txBody>
            <a:bodyPr/>
            <a:lstStyle/>
            <a:p>
              <a:endParaRPr lang="zh-CN" altLang="en-US"/>
            </a:p>
          </p:txBody>
        </p:sp>
        <p:sp>
          <p:nvSpPr>
            <p:cNvPr id="178263" name="Line 87"/>
            <p:cNvSpPr>
              <a:spLocks noChangeShapeType="1"/>
            </p:cNvSpPr>
            <p:nvPr/>
          </p:nvSpPr>
          <p:spPr bwMode="auto">
            <a:xfrm flipV="1">
              <a:off x="1907" y="3153"/>
              <a:ext cx="26" cy="38"/>
            </a:xfrm>
            <a:prstGeom prst="line">
              <a:avLst/>
            </a:prstGeom>
            <a:noFill/>
            <a:ln w="22225">
              <a:solidFill>
                <a:srgbClr val="000000"/>
              </a:solidFill>
              <a:round/>
              <a:headEnd/>
              <a:tailEnd/>
            </a:ln>
          </p:spPr>
          <p:txBody>
            <a:bodyPr/>
            <a:lstStyle/>
            <a:p>
              <a:endParaRPr lang="zh-CN" altLang="en-US"/>
            </a:p>
          </p:txBody>
        </p:sp>
        <p:sp>
          <p:nvSpPr>
            <p:cNvPr id="178264" name="Line 88"/>
            <p:cNvSpPr>
              <a:spLocks noChangeShapeType="1"/>
            </p:cNvSpPr>
            <p:nvPr/>
          </p:nvSpPr>
          <p:spPr bwMode="auto">
            <a:xfrm flipV="1">
              <a:off x="1971" y="3076"/>
              <a:ext cx="38" cy="38"/>
            </a:xfrm>
            <a:prstGeom prst="line">
              <a:avLst/>
            </a:prstGeom>
            <a:noFill/>
            <a:ln w="22225">
              <a:solidFill>
                <a:srgbClr val="000000"/>
              </a:solidFill>
              <a:round/>
              <a:headEnd/>
              <a:tailEnd/>
            </a:ln>
          </p:spPr>
          <p:txBody>
            <a:bodyPr/>
            <a:lstStyle/>
            <a:p>
              <a:endParaRPr lang="zh-CN" altLang="en-US"/>
            </a:p>
          </p:txBody>
        </p:sp>
        <p:sp>
          <p:nvSpPr>
            <p:cNvPr id="178265" name="Line 89"/>
            <p:cNvSpPr>
              <a:spLocks noChangeShapeType="1"/>
            </p:cNvSpPr>
            <p:nvPr/>
          </p:nvSpPr>
          <p:spPr bwMode="auto">
            <a:xfrm flipV="1">
              <a:off x="2047" y="3000"/>
              <a:ext cx="38" cy="38"/>
            </a:xfrm>
            <a:prstGeom prst="line">
              <a:avLst/>
            </a:prstGeom>
            <a:noFill/>
            <a:ln w="22225">
              <a:solidFill>
                <a:srgbClr val="000000"/>
              </a:solidFill>
              <a:round/>
              <a:headEnd/>
              <a:tailEnd/>
            </a:ln>
          </p:spPr>
          <p:txBody>
            <a:bodyPr/>
            <a:lstStyle/>
            <a:p>
              <a:endParaRPr lang="zh-CN" altLang="en-US"/>
            </a:p>
          </p:txBody>
        </p:sp>
        <p:sp>
          <p:nvSpPr>
            <p:cNvPr id="178266" name="Line 90"/>
            <p:cNvSpPr>
              <a:spLocks noChangeShapeType="1"/>
            </p:cNvSpPr>
            <p:nvPr/>
          </p:nvSpPr>
          <p:spPr bwMode="auto">
            <a:xfrm flipV="1">
              <a:off x="2111" y="2924"/>
              <a:ext cx="38" cy="38"/>
            </a:xfrm>
            <a:prstGeom prst="line">
              <a:avLst/>
            </a:prstGeom>
            <a:noFill/>
            <a:ln w="22225">
              <a:solidFill>
                <a:srgbClr val="000000"/>
              </a:solidFill>
              <a:round/>
              <a:headEnd/>
              <a:tailEnd/>
            </a:ln>
          </p:spPr>
          <p:txBody>
            <a:bodyPr/>
            <a:lstStyle/>
            <a:p>
              <a:endParaRPr lang="zh-CN" altLang="en-US"/>
            </a:p>
          </p:txBody>
        </p:sp>
        <p:sp>
          <p:nvSpPr>
            <p:cNvPr id="178267" name="Line 91"/>
            <p:cNvSpPr>
              <a:spLocks noChangeShapeType="1"/>
            </p:cNvSpPr>
            <p:nvPr/>
          </p:nvSpPr>
          <p:spPr bwMode="auto">
            <a:xfrm flipV="1">
              <a:off x="2187" y="2848"/>
              <a:ext cx="38" cy="38"/>
            </a:xfrm>
            <a:prstGeom prst="line">
              <a:avLst/>
            </a:prstGeom>
            <a:noFill/>
            <a:ln w="22225">
              <a:solidFill>
                <a:srgbClr val="000000"/>
              </a:solidFill>
              <a:round/>
              <a:headEnd/>
              <a:tailEnd/>
            </a:ln>
          </p:spPr>
          <p:txBody>
            <a:bodyPr/>
            <a:lstStyle/>
            <a:p>
              <a:endParaRPr lang="zh-CN" altLang="en-US"/>
            </a:p>
          </p:txBody>
        </p:sp>
        <p:sp>
          <p:nvSpPr>
            <p:cNvPr id="178268" name="Line 92"/>
            <p:cNvSpPr>
              <a:spLocks noChangeShapeType="1"/>
            </p:cNvSpPr>
            <p:nvPr/>
          </p:nvSpPr>
          <p:spPr bwMode="auto">
            <a:xfrm flipV="1">
              <a:off x="2263" y="2772"/>
              <a:ext cx="26" cy="38"/>
            </a:xfrm>
            <a:prstGeom prst="line">
              <a:avLst/>
            </a:prstGeom>
            <a:noFill/>
            <a:ln w="22225">
              <a:solidFill>
                <a:srgbClr val="000000"/>
              </a:solidFill>
              <a:round/>
              <a:headEnd/>
              <a:tailEnd/>
            </a:ln>
          </p:spPr>
          <p:txBody>
            <a:bodyPr/>
            <a:lstStyle/>
            <a:p>
              <a:endParaRPr lang="zh-CN" altLang="en-US"/>
            </a:p>
          </p:txBody>
        </p:sp>
        <p:sp>
          <p:nvSpPr>
            <p:cNvPr id="178269" name="Line 93"/>
            <p:cNvSpPr>
              <a:spLocks noChangeShapeType="1"/>
            </p:cNvSpPr>
            <p:nvPr/>
          </p:nvSpPr>
          <p:spPr bwMode="auto">
            <a:xfrm flipV="1">
              <a:off x="2327" y="2721"/>
              <a:ext cx="13" cy="12"/>
            </a:xfrm>
            <a:prstGeom prst="line">
              <a:avLst/>
            </a:prstGeom>
            <a:noFill/>
            <a:ln w="22225">
              <a:solidFill>
                <a:srgbClr val="000000"/>
              </a:solidFill>
              <a:round/>
              <a:headEnd/>
              <a:tailEnd/>
            </a:ln>
          </p:spPr>
          <p:txBody>
            <a:bodyPr/>
            <a:lstStyle/>
            <a:p>
              <a:endParaRPr lang="zh-CN" altLang="en-US"/>
            </a:p>
          </p:txBody>
        </p:sp>
        <p:sp>
          <p:nvSpPr>
            <p:cNvPr id="178270" name="Line 94"/>
            <p:cNvSpPr>
              <a:spLocks noChangeShapeType="1"/>
            </p:cNvSpPr>
            <p:nvPr/>
          </p:nvSpPr>
          <p:spPr bwMode="auto">
            <a:xfrm flipV="1">
              <a:off x="3293" y="1400"/>
              <a:ext cx="725" cy="419"/>
            </a:xfrm>
            <a:prstGeom prst="line">
              <a:avLst/>
            </a:prstGeom>
            <a:noFill/>
            <a:ln w="22225">
              <a:solidFill>
                <a:srgbClr val="000000"/>
              </a:solidFill>
              <a:round/>
              <a:headEnd/>
              <a:tailEnd/>
            </a:ln>
          </p:spPr>
          <p:txBody>
            <a:bodyPr/>
            <a:lstStyle/>
            <a:p>
              <a:endParaRPr lang="zh-CN" altLang="en-US"/>
            </a:p>
          </p:txBody>
        </p:sp>
        <p:sp>
          <p:nvSpPr>
            <p:cNvPr id="178271" name="Line 95"/>
            <p:cNvSpPr>
              <a:spLocks noChangeShapeType="1"/>
            </p:cNvSpPr>
            <p:nvPr/>
          </p:nvSpPr>
          <p:spPr bwMode="auto">
            <a:xfrm flipV="1">
              <a:off x="3293" y="2060"/>
              <a:ext cx="725" cy="115"/>
            </a:xfrm>
            <a:prstGeom prst="line">
              <a:avLst/>
            </a:prstGeom>
            <a:noFill/>
            <a:ln w="22225">
              <a:solidFill>
                <a:srgbClr val="000000"/>
              </a:solidFill>
              <a:round/>
              <a:headEnd/>
              <a:tailEnd/>
            </a:ln>
          </p:spPr>
          <p:txBody>
            <a:bodyPr/>
            <a:lstStyle/>
            <a:p>
              <a:endParaRPr lang="zh-CN" altLang="en-US"/>
            </a:p>
          </p:txBody>
        </p:sp>
        <p:sp>
          <p:nvSpPr>
            <p:cNvPr id="178272" name="Line 96"/>
            <p:cNvSpPr>
              <a:spLocks noChangeShapeType="1"/>
            </p:cNvSpPr>
            <p:nvPr/>
          </p:nvSpPr>
          <p:spPr bwMode="auto">
            <a:xfrm>
              <a:off x="3293" y="2543"/>
              <a:ext cx="725" cy="178"/>
            </a:xfrm>
            <a:prstGeom prst="line">
              <a:avLst/>
            </a:prstGeom>
            <a:noFill/>
            <a:ln w="22225">
              <a:solidFill>
                <a:srgbClr val="000000"/>
              </a:solidFill>
              <a:round/>
              <a:headEnd/>
              <a:tailEnd/>
            </a:ln>
          </p:spPr>
          <p:txBody>
            <a:bodyPr/>
            <a:lstStyle/>
            <a:p>
              <a:endParaRPr lang="zh-CN" altLang="en-US"/>
            </a:p>
          </p:txBody>
        </p:sp>
        <p:sp>
          <p:nvSpPr>
            <p:cNvPr id="178273" name="Line 97"/>
            <p:cNvSpPr>
              <a:spLocks noChangeShapeType="1"/>
            </p:cNvSpPr>
            <p:nvPr/>
          </p:nvSpPr>
          <p:spPr bwMode="auto">
            <a:xfrm>
              <a:off x="3293" y="2899"/>
              <a:ext cx="725" cy="482"/>
            </a:xfrm>
            <a:prstGeom prst="line">
              <a:avLst/>
            </a:prstGeom>
            <a:noFill/>
            <a:ln w="22225">
              <a:solidFill>
                <a:srgbClr val="000000"/>
              </a:solidFill>
              <a:round/>
              <a:headEnd/>
              <a:tailEnd/>
            </a:ln>
          </p:spPr>
          <p:txBody>
            <a:bodyPr/>
            <a:lstStyle/>
            <a:p>
              <a:endParaRPr lang="zh-CN" altLang="en-US"/>
            </a:p>
          </p:txBody>
        </p:sp>
        <p:sp>
          <p:nvSpPr>
            <p:cNvPr id="178274" name="Freeform 98"/>
            <p:cNvSpPr>
              <a:spLocks/>
            </p:cNvSpPr>
            <p:nvPr/>
          </p:nvSpPr>
          <p:spPr bwMode="auto">
            <a:xfrm>
              <a:off x="3878" y="3267"/>
              <a:ext cx="140" cy="114"/>
            </a:xfrm>
            <a:custGeom>
              <a:avLst/>
              <a:gdLst/>
              <a:ahLst/>
              <a:cxnLst>
                <a:cxn ang="0">
                  <a:pos x="26" y="0"/>
                </a:cxn>
                <a:cxn ang="0">
                  <a:pos x="38" y="38"/>
                </a:cxn>
                <a:cxn ang="0">
                  <a:pos x="0" y="51"/>
                </a:cxn>
                <a:cxn ang="0">
                  <a:pos x="140" y="114"/>
                </a:cxn>
                <a:cxn ang="0">
                  <a:pos x="26" y="0"/>
                </a:cxn>
              </a:cxnLst>
              <a:rect l="0" t="0" r="r" b="b"/>
              <a:pathLst>
                <a:path w="140" h="114">
                  <a:moveTo>
                    <a:pt x="26" y="0"/>
                  </a:moveTo>
                  <a:lnTo>
                    <a:pt x="38" y="38"/>
                  </a:lnTo>
                  <a:lnTo>
                    <a:pt x="0" y="51"/>
                  </a:lnTo>
                  <a:lnTo>
                    <a:pt x="140" y="114"/>
                  </a:lnTo>
                  <a:lnTo>
                    <a:pt x="2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5" name="Freeform 99"/>
            <p:cNvSpPr>
              <a:spLocks/>
            </p:cNvSpPr>
            <p:nvPr/>
          </p:nvSpPr>
          <p:spPr bwMode="auto">
            <a:xfrm>
              <a:off x="3865" y="2657"/>
              <a:ext cx="166" cy="64"/>
            </a:xfrm>
            <a:custGeom>
              <a:avLst/>
              <a:gdLst/>
              <a:ahLst/>
              <a:cxnLst>
                <a:cxn ang="0">
                  <a:pos x="13" y="0"/>
                </a:cxn>
                <a:cxn ang="0">
                  <a:pos x="39" y="38"/>
                </a:cxn>
                <a:cxn ang="0">
                  <a:pos x="0" y="51"/>
                </a:cxn>
                <a:cxn ang="0">
                  <a:pos x="166" y="64"/>
                </a:cxn>
                <a:cxn ang="0">
                  <a:pos x="13" y="0"/>
                </a:cxn>
              </a:cxnLst>
              <a:rect l="0" t="0" r="r" b="b"/>
              <a:pathLst>
                <a:path w="166" h="64">
                  <a:moveTo>
                    <a:pt x="13" y="0"/>
                  </a:moveTo>
                  <a:lnTo>
                    <a:pt x="39" y="38"/>
                  </a:lnTo>
                  <a:lnTo>
                    <a:pt x="0" y="51"/>
                  </a:lnTo>
                  <a:lnTo>
                    <a:pt x="166" y="64"/>
                  </a:lnTo>
                  <a:lnTo>
                    <a:pt x="13"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6" name="Freeform 100"/>
            <p:cNvSpPr>
              <a:spLocks/>
            </p:cNvSpPr>
            <p:nvPr/>
          </p:nvSpPr>
          <p:spPr bwMode="auto">
            <a:xfrm>
              <a:off x="3865" y="2048"/>
              <a:ext cx="166" cy="63"/>
            </a:xfrm>
            <a:custGeom>
              <a:avLst/>
              <a:gdLst/>
              <a:ahLst/>
              <a:cxnLst>
                <a:cxn ang="0">
                  <a:pos x="0" y="0"/>
                </a:cxn>
                <a:cxn ang="0">
                  <a:pos x="39" y="25"/>
                </a:cxn>
                <a:cxn ang="0">
                  <a:pos x="13" y="63"/>
                </a:cxn>
                <a:cxn ang="0">
                  <a:pos x="166" y="12"/>
                </a:cxn>
                <a:cxn ang="0">
                  <a:pos x="0" y="0"/>
                </a:cxn>
              </a:cxnLst>
              <a:rect l="0" t="0" r="r" b="b"/>
              <a:pathLst>
                <a:path w="166" h="63">
                  <a:moveTo>
                    <a:pt x="0" y="0"/>
                  </a:moveTo>
                  <a:lnTo>
                    <a:pt x="39" y="25"/>
                  </a:lnTo>
                  <a:lnTo>
                    <a:pt x="13" y="63"/>
                  </a:lnTo>
                  <a:lnTo>
                    <a:pt x="166" y="12"/>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7" name="Freeform 101"/>
            <p:cNvSpPr>
              <a:spLocks/>
            </p:cNvSpPr>
            <p:nvPr/>
          </p:nvSpPr>
          <p:spPr bwMode="auto">
            <a:xfrm>
              <a:off x="3878" y="1400"/>
              <a:ext cx="153" cy="102"/>
            </a:xfrm>
            <a:custGeom>
              <a:avLst/>
              <a:gdLst/>
              <a:ahLst/>
              <a:cxnLst>
                <a:cxn ang="0">
                  <a:pos x="0" y="51"/>
                </a:cxn>
                <a:cxn ang="0">
                  <a:pos x="38" y="63"/>
                </a:cxn>
                <a:cxn ang="0">
                  <a:pos x="26" y="102"/>
                </a:cxn>
                <a:cxn ang="0">
                  <a:pos x="153" y="0"/>
                </a:cxn>
                <a:cxn ang="0">
                  <a:pos x="0" y="51"/>
                </a:cxn>
              </a:cxnLst>
              <a:rect l="0" t="0" r="r" b="b"/>
              <a:pathLst>
                <a:path w="153" h="102">
                  <a:moveTo>
                    <a:pt x="0" y="51"/>
                  </a:moveTo>
                  <a:lnTo>
                    <a:pt x="38" y="63"/>
                  </a:lnTo>
                  <a:lnTo>
                    <a:pt x="26" y="102"/>
                  </a:lnTo>
                  <a:lnTo>
                    <a:pt x="153" y="0"/>
                  </a:lnTo>
                  <a:lnTo>
                    <a:pt x="0" y="5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78" name="Rectangle 102"/>
            <p:cNvSpPr>
              <a:spLocks noChangeArrowheads="1"/>
            </p:cNvSpPr>
            <p:nvPr/>
          </p:nvSpPr>
          <p:spPr bwMode="auto">
            <a:xfrm>
              <a:off x="5137" y="70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79" name="Rectangle 103"/>
            <p:cNvSpPr>
              <a:spLocks noChangeArrowheads="1"/>
            </p:cNvSpPr>
            <p:nvPr/>
          </p:nvSpPr>
          <p:spPr bwMode="auto">
            <a:xfrm>
              <a:off x="5137" y="129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40</a:t>
              </a:r>
              <a:r>
                <a:rPr lang="en-US" altLang="zh-CN" sz="2100" b="1" baseline="0">
                  <a:solidFill>
                    <a:srgbClr val="000000"/>
                  </a:solidFill>
                  <a:latin typeface="Times" charset="0"/>
                </a:rPr>
                <a:t>K</a:t>
              </a:r>
              <a:endParaRPr lang="en-US" altLang="zh-CN" b="1"/>
            </a:p>
          </p:txBody>
        </p:sp>
        <p:sp>
          <p:nvSpPr>
            <p:cNvPr id="178280" name="Rectangle 104"/>
            <p:cNvSpPr>
              <a:spLocks noChangeArrowheads="1"/>
            </p:cNvSpPr>
            <p:nvPr/>
          </p:nvSpPr>
          <p:spPr bwMode="auto">
            <a:xfrm>
              <a:off x="5137" y="1959"/>
              <a:ext cx="29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r>
                <a:rPr lang="en-US" altLang="zh-CN" sz="2100" b="1" baseline="0">
                  <a:solidFill>
                    <a:srgbClr val="000000"/>
                  </a:solidFill>
                  <a:latin typeface="Times" charset="0"/>
                </a:rPr>
                <a:t>K</a:t>
              </a:r>
              <a:endParaRPr lang="en-US" altLang="zh-CN" b="1"/>
            </a:p>
          </p:txBody>
        </p:sp>
        <p:sp>
          <p:nvSpPr>
            <p:cNvPr id="178281" name="Rectangle 105"/>
            <p:cNvSpPr>
              <a:spLocks noChangeArrowheads="1"/>
            </p:cNvSpPr>
            <p:nvPr/>
          </p:nvSpPr>
          <p:spPr bwMode="auto">
            <a:xfrm>
              <a:off x="5137" y="262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120</a:t>
              </a:r>
              <a:r>
                <a:rPr lang="en-US" altLang="zh-CN" sz="2100" b="1" baseline="0">
                  <a:solidFill>
                    <a:srgbClr val="000000"/>
                  </a:solidFill>
                  <a:latin typeface="Times" charset="0"/>
                </a:rPr>
                <a:t>K</a:t>
              </a:r>
              <a:endParaRPr lang="en-US" altLang="zh-CN" b="1"/>
            </a:p>
          </p:txBody>
        </p:sp>
        <p:sp>
          <p:nvSpPr>
            <p:cNvPr id="178282" name="Rectangle 106"/>
            <p:cNvSpPr>
              <a:spLocks noChangeArrowheads="1"/>
            </p:cNvSpPr>
            <p:nvPr/>
          </p:nvSpPr>
          <p:spPr bwMode="auto">
            <a:xfrm>
              <a:off x="5137" y="3280"/>
              <a:ext cx="383"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150</a:t>
              </a:r>
              <a:r>
                <a:rPr lang="en-US" altLang="zh-CN" sz="2100" b="1" baseline="0">
                  <a:solidFill>
                    <a:srgbClr val="000000"/>
                  </a:solidFill>
                  <a:latin typeface="Times" charset="0"/>
                </a:rPr>
                <a:t>K</a:t>
              </a:r>
              <a:endParaRPr lang="en-US" altLang="zh-CN" b="1"/>
            </a:p>
          </p:txBody>
        </p:sp>
        <p:sp>
          <p:nvSpPr>
            <p:cNvPr id="178283" name="Rectangle 107"/>
            <p:cNvSpPr>
              <a:spLocks noChangeArrowheads="1"/>
            </p:cNvSpPr>
            <p:nvPr/>
          </p:nvSpPr>
          <p:spPr bwMode="auto">
            <a:xfrm>
              <a:off x="2645" y="106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a:t>
              </a:r>
              <a:endParaRPr lang="zh-CN" altLang="en-US" b="1"/>
            </a:p>
          </p:txBody>
        </p:sp>
        <p:sp>
          <p:nvSpPr>
            <p:cNvPr id="178284" name="Rectangle 108"/>
            <p:cNvSpPr>
              <a:spLocks noChangeArrowheads="1"/>
            </p:cNvSpPr>
            <p:nvPr/>
          </p:nvSpPr>
          <p:spPr bwMode="auto">
            <a:xfrm>
              <a:off x="4221" y="587"/>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内存空间</a:t>
              </a:r>
              <a:endParaRPr lang="zh-CN" altLang="en-US" b="1"/>
            </a:p>
          </p:txBody>
        </p:sp>
        <p:sp>
          <p:nvSpPr>
            <p:cNvPr id="178285" name="Rectangle 109"/>
            <p:cNvSpPr>
              <a:spLocks noChangeArrowheads="1"/>
            </p:cNvSpPr>
            <p:nvPr/>
          </p:nvSpPr>
          <p:spPr bwMode="auto">
            <a:xfrm>
              <a:off x="2149" y="171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8286" name="Rectangle 110"/>
            <p:cNvSpPr>
              <a:spLocks noChangeArrowheads="1"/>
            </p:cNvSpPr>
            <p:nvPr/>
          </p:nvSpPr>
          <p:spPr bwMode="auto">
            <a:xfrm>
              <a:off x="2149" y="2073"/>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8287" name="Rectangle 111"/>
            <p:cNvSpPr>
              <a:spLocks noChangeArrowheads="1"/>
            </p:cNvSpPr>
            <p:nvPr/>
          </p:nvSpPr>
          <p:spPr bwMode="auto">
            <a:xfrm>
              <a:off x="2149" y="244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8288" name="Rectangle 112"/>
            <p:cNvSpPr>
              <a:spLocks noChangeArrowheads="1"/>
            </p:cNvSpPr>
            <p:nvPr/>
          </p:nvSpPr>
          <p:spPr bwMode="auto">
            <a:xfrm>
              <a:off x="2149" y="2797"/>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8289" name="Freeform 113"/>
            <p:cNvSpPr>
              <a:spLocks/>
            </p:cNvSpPr>
            <p:nvPr/>
          </p:nvSpPr>
          <p:spPr bwMode="auto">
            <a:xfrm>
              <a:off x="2200" y="1692"/>
              <a:ext cx="140" cy="127"/>
            </a:xfrm>
            <a:custGeom>
              <a:avLst/>
              <a:gdLst/>
              <a:ahLst/>
              <a:cxnLst>
                <a:cxn ang="0">
                  <a:pos x="38" y="0"/>
                </a:cxn>
                <a:cxn ang="0">
                  <a:pos x="38" y="51"/>
                </a:cxn>
                <a:cxn ang="0">
                  <a:pos x="0" y="51"/>
                </a:cxn>
                <a:cxn ang="0">
                  <a:pos x="140" y="127"/>
                </a:cxn>
                <a:cxn ang="0">
                  <a:pos x="38" y="0"/>
                </a:cxn>
              </a:cxnLst>
              <a:rect l="0" t="0" r="r" b="b"/>
              <a:pathLst>
                <a:path w="140" h="127">
                  <a:moveTo>
                    <a:pt x="38" y="0"/>
                  </a:moveTo>
                  <a:lnTo>
                    <a:pt x="38" y="51"/>
                  </a:lnTo>
                  <a:lnTo>
                    <a:pt x="0" y="51"/>
                  </a:lnTo>
                  <a:lnTo>
                    <a:pt x="140" y="127"/>
                  </a:lnTo>
                  <a:lnTo>
                    <a:pt x="3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0" name="Freeform 114"/>
            <p:cNvSpPr>
              <a:spLocks/>
            </p:cNvSpPr>
            <p:nvPr/>
          </p:nvSpPr>
          <p:spPr bwMode="auto">
            <a:xfrm>
              <a:off x="2162" y="1971"/>
              <a:ext cx="152" cy="51"/>
            </a:xfrm>
            <a:custGeom>
              <a:avLst/>
              <a:gdLst/>
              <a:ahLst/>
              <a:cxnLst>
                <a:cxn ang="0">
                  <a:pos x="0" y="0"/>
                </a:cxn>
                <a:cxn ang="0">
                  <a:pos x="25" y="26"/>
                </a:cxn>
                <a:cxn ang="0">
                  <a:pos x="0" y="51"/>
                </a:cxn>
                <a:cxn ang="0">
                  <a:pos x="152" y="26"/>
                </a:cxn>
                <a:cxn ang="0">
                  <a:pos x="0" y="0"/>
                </a:cxn>
              </a:cxnLst>
              <a:rect l="0" t="0" r="r" b="b"/>
              <a:pathLst>
                <a:path w="152" h="51">
                  <a:moveTo>
                    <a:pt x="0" y="0"/>
                  </a:moveTo>
                  <a:lnTo>
                    <a:pt x="25" y="26"/>
                  </a:lnTo>
                  <a:lnTo>
                    <a:pt x="0" y="51"/>
                  </a:lnTo>
                  <a:lnTo>
                    <a:pt x="152" y="26"/>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1" name="Freeform 115"/>
            <p:cNvSpPr>
              <a:spLocks/>
            </p:cNvSpPr>
            <p:nvPr/>
          </p:nvSpPr>
          <p:spPr bwMode="auto">
            <a:xfrm>
              <a:off x="2187" y="2352"/>
              <a:ext cx="153" cy="89"/>
            </a:xfrm>
            <a:custGeom>
              <a:avLst/>
              <a:gdLst/>
              <a:ahLst/>
              <a:cxnLst>
                <a:cxn ang="0">
                  <a:pos x="0" y="39"/>
                </a:cxn>
                <a:cxn ang="0">
                  <a:pos x="38" y="51"/>
                </a:cxn>
                <a:cxn ang="0">
                  <a:pos x="25" y="89"/>
                </a:cxn>
                <a:cxn ang="0">
                  <a:pos x="153" y="0"/>
                </a:cxn>
                <a:cxn ang="0">
                  <a:pos x="0" y="39"/>
                </a:cxn>
              </a:cxnLst>
              <a:rect l="0" t="0" r="r" b="b"/>
              <a:pathLst>
                <a:path w="153" h="89">
                  <a:moveTo>
                    <a:pt x="0" y="39"/>
                  </a:moveTo>
                  <a:lnTo>
                    <a:pt x="38" y="51"/>
                  </a:lnTo>
                  <a:lnTo>
                    <a:pt x="25" y="89"/>
                  </a:lnTo>
                  <a:lnTo>
                    <a:pt x="153"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8292" name="Freeform 116"/>
            <p:cNvSpPr>
              <a:spLocks/>
            </p:cNvSpPr>
            <p:nvPr/>
          </p:nvSpPr>
          <p:spPr bwMode="auto">
            <a:xfrm>
              <a:off x="2200" y="2721"/>
              <a:ext cx="127" cy="139"/>
            </a:xfrm>
            <a:custGeom>
              <a:avLst/>
              <a:gdLst/>
              <a:ahLst/>
              <a:cxnLst>
                <a:cxn ang="0">
                  <a:pos x="0" y="89"/>
                </a:cxn>
                <a:cxn ang="0">
                  <a:pos x="38" y="89"/>
                </a:cxn>
                <a:cxn ang="0">
                  <a:pos x="38" y="139"/>
                </a:cxn>
                <a:cxn ang="0">
                  <a:pos x="127" y="0"/>
                </a:cxn>
                <a:cxn ang="0">
                  <a:pos x="0" y="89"/>
                </a:cxn>
              </a:cxnLst>
              <a:rect l="0" t="0" r="r" b="b"/>
              <a:pathLst>
                <a:path w="127" h="139">
                  <a:moveTo>
                    <a:pt x="0" y="89"/>
                  </a:moveTo>
                  <a:lnTo>
                    <a:pt x="38" y="89"/>
                  </a:lnTo>
                  <a:lnTo>
                    <a:pt x="38" y="139"/>
                  </a:lnTo>
                  <a:lnTo>
                    <a:pt x="127"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8" y="660400"/>
            <a:ext cx="8818562" cy="6157913"/>
            <a:chOff x="53" y="416"/>
            <a:chExt cx="5555" cy="3879"/>
          </a:xfrm>
        </p:grpSpPr>
        <p:sp>
          <p:nvSpPr>
            <p:cNvPr id="179203" name="Rectangle 3"/>
            <p:cNvSpPr>
              <a:spLocks noChangeArrowheads="1"/>
            </p:cNvSpPr>
            <p:nvPr/>
          </p:nvSpPr>
          <p:spPr bwMode="auto">
            <a:xfrm>
              <a:off x="684" y="430"/>
              <a:ext cx="84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控制寄存器</a:t>
              </a:r>
              <a:endParaRPr lang="zh-CN" altLang="en-US" b="1"/>
            </a:p>
          </p:txBody>
        </p:sp>
        <p:sp>
          <p:nvSpPr>
            <p:cNvPr id="179204" name="Rectangle 4"/>
            <p:cNvSpPr>
              <a:spLocks noChangeArrowheads="1"/>
            </p:cNvSpPr>
            <p:nvPr/>
          </p:nvSpPr>
          <p:spPr bwMode="auto">
            <a:xfrm>
              <a:off x="53" y="718"/>
              <a:ext cx="1065" cy="250"/>
            </a:xfrm>
            <a:prstGeom prst="rect">
              <a:avLst/>
            </a:prstGeom>
            <a:noFill/>
            <a:ln w="22225">
              <a:solidFill>
                <a:srgbClr val="000000"/>
              </a:solidFill>
              <a:miter lim="800000"/>
              <a:headEnd/>
              <a:tailEnd/>
            </a:ln>
          </p:spPr>
          <p:txBody>
            <a:bodyPr/>
            <a:lstStyle/>
            <a:p>
              <a:endParaRPr lang="zh-CN" altLang="en-US"/>
            </a:p>
          </p:txBody>
        </p:sp>
        <p:sp>
          <p:nvSpPr>
            <p:cNvPr id="179205" name="Rectangle 5"/>
            <p:cNvSpPr>
              <a:spLocks noChangeArrowheads="1"/>
            </p:cNvSpPr>
            <p:nvPr/>
          </p:nvSpPr>
          <p:spPr bwMode="auto">
            <a:xfrm>
              <a:off x="237" y="745"/>
              <a:ext cx="676" cy="202"/>
            </a:xfrm>
            <a:prstGeom prst="rect">
              <a:avLst/>
            </a:prstGeom>
            <a:noFill/>
            <a:ln w="22225">
              <a:noFill/>
              <a:miter lim="800000"/>
              <a:headEnd/>
              <a:tailEnd/>
            </a:ln>
          </p:spPr>
          <p:txBody>
            <a:bodyPr wrap="none" lIns="0" tIns="0" rIns="0" bIns="0">
              <a:spAutoFit/>
            </a:bodyPr>
            <a:lstStyle/>
            <a:p>
              <a:r>
                <a:rPr lang="zh-CN" altLang="en-US" sz="2100" b="1" baseline="0" dirty="0">
                  <a:solidFill>
                    <a:srgbClr val="000000"/>
                  </a:solidFill>
                  <a:latin typeface="宋体" pitchFamily="2" charset="-122"/>
                </a:rPr>
                <a:t>段表始址</a:t>
              </a:r>
              <a:endParaRPr lang="zh-CN" altLang="en-US" b="1" dirty="0"/>
            </a:p>
          </p:txBody>
        </p:sp>
        <p:sp>
          <p:nvSpPr>
            <p:cNvPr id="179206" name="Rectangle 6"/>
            <p:cNvSpPr>
              <a:spLocks noChangeArrowheads="1"/>
            </p:cNvSpPr>
            <p:nvPr/>
          </p:nvSpPr>
          <p:spPr bwMode="auto">
            <a:xfrm>
              <a:off x="1118" y="718"/>
              <a:ext cx="986" cy="250"/>
            </a:xfrm>
            <a:prstGeom prst="rect">
              <a:avLst/>
            </a:prstGeom>
            <a:noFill/>
            <a:ln w="22225">
              <a:solidFill>
                <a:srgbClr val="000000"/>
              </a:solidFill>
              <a:miter lim="800000"/>
              <a:headEnd/>
              <a:tailEnd/>
            </a:ln>
          </p:spPr>
          <p:txBody>
            <a:bodyPr/>
            <a:lstStyle/>
            <a:p>
              <a:endParaRPr lang="zh-CN" altLang="en-US"/>
            </a:p>
          </p:txBody>
        </p:sp>
        <p:sp>
          <p:nvSpPr>
            <p:cNvPr id="179207" name="Rectangle 7"/>
            <p:cNvSpPr>
              <a:spLocks noChangeArrowheads="1"/>
            </p:cNvSpPr>
            <p:nvPr/>
          </p:nvSpPr>
          <p:spPr bwMode="auto">
            <a:xfrm>
              <a:off x="126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段表长度</a:t>
              </a:r>
              <a:endParaRPr lang="zh-CN" altLang="en-US" b="1"/>
            </a:p>
          </p:txBody>
        </p:sp>
        <p:sp>
          <p:nvSpPr>
            <p:cNvPr id="179208" name="Freeform 8"/>
            <p:cNvSpPr>
              <a:spLocks/>
            </p:cNvSpPr>
            <p:nvPr/>
          </p:nvSpPr>
          <p:spPr bwMode="auto">
            <a:xfrm>
              <a:off x="2485" y="718"/>
              <a:ext cx="237" cy="237"/>
            </a:xfrm>
            <a:custGeom>
              <a:avLst/>
              <a:gdLst/>
              <a:ahLst/>
              <a:cxnLst>
                <a:cxn ang="0">
                  <a:pos x="0" y="118"/>
                </a:cxn>
                <a:cxn ang="0">
                  <a:pos x="14" y="53"/>
                </a:cxn>
                <a:cxn ang="0">
                  <a:pos x="79" y="0"/>
                </a:cxn>
                <a:cxn ang="0">
                  <a:pos x="158" y="0"/>
                </a:cxn>
                <a:cxn ang="0">
                  <a:pos x="224" y="53"/>
                </a:cxn>
                <a:cxn ang="0">
                  <a:pos x="237" y="118"/>
                </a:cxn>
                <a:cxn ang="0">
                  <a:pos x="224" y="197"/>
                </a:cxn>
                <a:cxn ang="0">
                  <a:pos x="158" y="237"/>
                </a:cxn>
                <a:cxn ang="0">
                  <a:pos x="79" y="237"/>
                </a:cxn>
                <a:cxn ang="0">
                  <a:pos x="14" y="197"/>
                </a:cxn>
                <a:cxn ang="0">
                  <a:pos x="0" y="118"/>
                </a:cxn>
              </a:cxnLst>
              <a:rect l="0" t="0" r="r" b="b"/>
              <a:pathLst>
                <a:path w="237" h="237">
                  <a:moveTo>
                    <a:pt x="0" y="118"/>
                  </a:moveTo>
                  <a:lnTo>
                    <a:pt x="14" y="53"/>
                  </a:lnTo>
                  <a:lnTo>
                    <a:pt x="79" y="0"/>
                  </a:lnTo>
                  <a:lnTo>
                    <a:pt x="158" y="0"/>
                  </a:lnTo>
                  <a:lnTo>
                    <a:pt x="224" y="53"/>
                  </a:lnTo>
                  <a:lnTo>
                    <a:pt x="237" y="118"/>
                  </a:lnTo>
                  <a:lnTo>
                    <a:pt x="224" y="197"/>
                  </a:lnTo>
                  <a:lnTo>
                    <a:pt x="158" y="237"/>
                  </a:lnTo>
                  <a:lnTo>
                    <a:pt x="79" y="237"/>
                  </a:lnTo>
                  <a:lnTo>
                    <a:pt x="14" y="197"/>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09" name="Rectangle 9"/>
            <p:cNvSpPr>
              <a:spLocks noChangeArrowheads="1"/>
            </p:cNvSpPr>
            <p:nvPr/>
          </p:nvSpPr>
          <p:spPr bwMode="auto">
            <a:xfrm>
              <a:off x="2512" y="745"/>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0" name="Rectangle 10"/>
            <p:cNvSpPr>
              <a:spLocks noChangeArrowheads="1"/>
            </p:cNvSpPr>
            <p:nvPr/>
          </p:nvSpPr>
          <p:spPr bwMode="auto">
            <a:xfrm>
              <a:off x="3353" y="718"/>
              <a:ext cx="619" cy="250"/>
            </a:xfrm>
            <a:prstGeom prst="rect">
              <a:avLst/>
            </a:prstGeom>
            <a:noFill/>
            <a:ln w="22225">
              <a:solidFill>
                <a:srgbClr val="000000"/>
              </a:solidFill>
              <a:miter lim="800000"/>
              <a:headEnd/>
              <a:tailEnd/>
            </a:ln>
          </p:spPr>
          <p:txBody>
            <a:bodyPr/>
            <a:lstStyle/>
            <a:p>
              <a:endParaRPr lang="zh-CN" altLang="en-US"/>
            </a:p>
          </p:txBody>
        </p:sp>
        <p:sp>
          <p:nvSpPr>
            <p:cNvPr id="179211" name="Rectangle 11"/>
            <p:cNvSpPr>
              <a:spLocks noChangeArrowheads="1"/>
            </p:cNvSpPr>
            <p:nvPr/>
          </p:nvSpPr>
          <p:spPr bwMode="auto">
            <a:xfrm>
              <a:off x="3616" y="731"/>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12" name="Rectangle 12"/>
            <p:cNvSpPr>
              <a:spLocks noChangeArrowheads="1"/>
            </p:cNvSpPr>
            <p:nvPr/>
          </p:nvSpPr>
          <p:spPr bwMode="auto">
            <a:xfrm>
              <a:off x="3972" y="718"/>
              <a:ext cx="867" cy="250"/>
            </a:xfrm>
            <a:prstGeom prst="rect">
              <a:avLst/>
            </a:prstGeom>
            <a:noFill/>
            <a:ln w="22225">
              <a:solidFill>
                <a:srgbClr val="000000"/>
              </a:solidFill>
              <a:miter lim="800000"/>
              <a:headEnd/>
              <a:tailEnd/>
            </a:ln>
          </p:spPr>
          <p:txBody>
            <a:bodyPr/>
            <a:lstStyle/>
            <a:p>
              <a:endParaRPr lang="zh-CN" altLang="en-US"/>
            </a:p>
          </p:txBody>
        </p:sp>
        <p:sp>
          <p:nvSpPr>
            <p:cNvPr id="179213" name="Rectangle 13"/>
            <p:cNvSpPr>
              <a:spLocks noChangeArrowheads="1"/>
            </p:cNvSpPr>
            <p:nvPr/>
          </p:nvSpPr>
          <p:spPr bwMode="auto">
            <a:xfrm>
              <a:off x="4287" y="731"/>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100</a:t>
              </a:r>
              <a:endParaRPr lang="zh-CN" altLang="en-US" b="1"/>
            </a:p>
          </p:txBody>
        </p:sp>
        <p:sp>
          <p:nvSpPr>
            <p:cNvPr id="179214" name="Freeform 14"/>
            <p:cNvSpPr>
              <a:spLocks/>
            </p:cNvSpPr>
            <p:nvPr/>
          </p:nvSpPr>
          <p:spPr bwMode="auto">
            <a:xfrm>
              <a:off x="868" y="1217"/>
              <a:ext cx="250" cy="236"/>
            </a:xfrm>
            <a:custGeom>
              <a:avLst/>
              <a:gdLst/>
              <a:ahLst/>
              <a:cxnLst>
                <a:cxn ang="0">
                  <a:pos x="0" y="118"/>
                </a:cxn>
                <a:cxn ang="0">
                  <a:pos x="13" y="40"/>
                </a:cxn>
                <a:cxn ang="0">
                  <a:pos x="79" y="0"/>
                </a:cxn>
                <a:cxn ang="0">
                  <a:pos x="158" y="0"/>
                </a:cxn>
                <a:cxn ang="0">
                  <a:pos x="224" y="40"/>
                </a:cxn>
                <a:cxn ang="0">
                  <a:pos x="250" y="118"/>
                </a:cxn>
                <a:cxn ang="0">
                  <a:pos x="224" y="184"/>
                </a:cxn>
                <a:cxn ang="0">
                  <a:pos x="158" y="236"/>
                </a:cxn>
                <a:cxn ang="0">
                  <a:pos x="79" y="236"/>
                </a:cxn>
                <a:cxn ang="0">
                  <a:pos x="13" y="184"/>
                </a:cxn>
                <a:cxn ang="0">
                  <a:pos x="0" y="118"/>
                </a:cxn>
              </a:cxnLst>
              <a:rect l="0" t="0" r="r" b="b"/>
              <a:pathLst>
                <a:path w="250" h="236">
                  <a:moveTo>
                    <a:pt x="0" y="118"/>
                  </a:moveTo>
                  <a:lnTo>
                    <a:pt x="13" y="40"/>
                  </a:lnTo>
                  <a:lnTo>
                    <a:pt x="79" y="0"/>
                  </a:lnTo>
                  <a:lnTo>
                    <a:pt x="158" y="0"/>
                  </a:lnTo>
                  <a:lnTo>
                    <a:pt x="224" y="40"/>
                  </a:lnTo>
                  <a:lnTo>
                    <a:pt x="250"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15" name="Rectangle 15"/>
            <p:cNvSpPr>
              <a:spLocks noChangeArrowheads="1"/>
            </p:cNvSpPr>
            <p:nvPr/>
          </p:nvSpPr>
          <p:spPr bwMode="auto">
            <a:xfrm>
              <a:off x="894" y="1244"/>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16" name="Line 16"/>
            <p:cNvSpPr>
              <a:spLocks noChangeShapeType="1"/>
            </p:cNvSpPr>
            <p:nvPr/>
          </p:nvSpPr>
          <p:spPr bwMode="auto">
            <a:xfrm>
              <a:off x="986" y="902"/>
              <a:ext cx="1" cy="302"/>
            </a:xfrm>
            <a:prstGeom prst="line">
              <a:avLst/>
            </a:prstGeom>
            <a:noFill/>
            <a:ln w="22225">
              <a:solidFill>
                <a:srgbClr val="000000"/>
              </a:solidFill>
              <a:round/>
              <a:headEnd/>
              <a:tailEnd/>
            </a:ln>
          </p:spPr>
          <p:txBody>
            <a:bodyPr/>
            <a:lstStyle/>
            <a:p>
              <a:endParaRPr lang="zh-CN" altLang="en-US"/>
            </a:p>
          </p:txBody>
        </p:sp>
        <p:sp>
          <p:nvSpPr>
            <p:cNvPr id="179217" name="Freeform 17"/>
            <p:cNvSpPr>
              <a:spLocks/>
            </p:cNvSpPr>
            <p:nvPr/>
          </p:nvSpPr>
          <p:spPr bwMode="auto">
            <a:xfrm>
              <a:off x="960" y="1046"/>
              <a:ext cx="66" cy="158"/>
            </a:xfrm>
            <a:custGeom>
              <a:avLst/>
              <a:gdLst/>
              <a:ahLst/>
              <a:cxnLst>
                <a:cxn ang="0">
                  <a:pos x="66" y="0"/>
                </a:cxn>
                <a:cxn ang="0">
                  <a:pos x="26" y="27"/>
                </a:cxn>
                <a:cxn ang="0">
                  <a:pos x="0" y="0"/>
                </a:cxn>
                <a:cxn ang="0">
                  <a:pos x="26" y="158"/>
                </a:cxn>
                <a:cxn ang="0">
                  <a:pos x="66" y="0"/>
                </a:cxn>
              </a:cxnLst>
              <a:rect l="0" t="0" r="r" b="b"/>
              <a:pathLst>
                <a:path w="66" h="158">
                  <a:moveTo>
                    <a:pt x="66" y="0"/>
                  </a:moveTo>
                  <a:lnTo>
                    <a:pt x="26" y="27"/>
                  </a:lnTo>
                  <a:lnTo>
                    <a:pt x="0" y="0"/>
                  </a:lnTo>
                  <a:lnTo>
                    <a:pt x="26" y="158"/>
                  </a:lnTo>
                  <a:lnTo>
                    <a:pt x="6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18" name="Freeform 18"/>
            <p:cNvSpPr>
              <a:spLocks/>
            </p:cNvSpPr>
            <p:nvPr/>
          </p:nvSpPr>
          <p:spPr bwMode="auto">
            <a:xfrm>
              <a:off x="1118" y="1151"/>
              <a:ext cx="2538" cy="184"/>
            </a:xfrm>
            <a:custGeom>
              <a:avLst/>
              <a:gdLst/>
              <a:ahLst/>
              <a:cxnLst>
                <a:cxn ang="0">
                  <a:pos x="2538" y="0"/>
                </a:cxn>
                <a:cxn ang="0">
                  <a:pos x="2538" y="184"/>
                </a:cxn>
                <a:cxn ang="0">
                  <a:pos x="0" y="184"/>
                </a:cxn>
              </a:cxnLst>
              <a:rect l="0" t="0" r="r" b="b"/>
              <a:pathLst>
                <a:path w="2538" h="184">
                  <a:moveTo>
                    <a:pt x="2538" y="0"/>
                  </a:moveTo>
                  <a:lnTo>
                    <a:pt x="2538" y="184"/>
                  </a:lnTo>
                  <a:lnTo>
                    <a:pt x="0" y="184"/>
                  </a:lnTo>
                </a:path>
              </a:pathLst>
            </a:custGeom>
            <a:noFill/>
            <a:ln w="22225">
              <a:solidFill>
                <a:srgbClr val="000000"/>
              </a:solidFill>
              <a:prstDash val="solid"/>
              <a:round/>
              <a:headEnd/>
              <a:tailEnd/>
            </a:ln>
          </p:spPr>
          <p:txBody>
            <a:bodyPr/>
            <a:lstStyle/>
            <a:p>
              <a:endParaRPr lang="zh-CN" altLang="en-US"/>
            </a:p>
          </p:txBody>
        </p:sp>
        <p:sp>
          <p:nvSpPr>
            <p:cNvPr id="179219" name="Freeform 19"/>
            <p:cNvSpPr>
              <a:spLocks/>
            </p:cNvSpPr>
            <p:nvPr/>
          </p:nvSpPr>
          <p:spPr bwMode="auto">
            <a:xfrm>
              <a:off x="1118" y="1309"/>
              <a:ext cx="158" cy="53"/>
            </a:xfrm>
            <a:custGeom>
              <a:avLst/>
              <a:gdLst/>
              <a:ahLst/>
              <a:cxnLst>
                <a:cxn ang="0">
                  <a:pos x="158" y="53"/>
                </a:cxn>
                <a:cxn ang="0">
                  <a:pos x="131" y="26"/>
                </a:cxn>
                <a:cxn ang="0">
                  <a:pos x="158" y="0"/>
                </a:cxn>
                <a:cxn ang="0">
                  <a:pos x="0" y="26"/>
                </a:cxn>
                <a:cxn ang="0">
                  <a:pos x="158" y="53"/>
                </a:cxn>
              </a:cxnLst>
              <a:rect l="0" t="0" r="r" b="b"/>
              <a:pathLst>
                <a:path w="158" h="53">
                  <a:moveTo>
                    <a:pt x="158" y="53"/>
                  </a:moveTo>
                  <a:lnTo>
                    <a:pt x="131" y="26"/>
                  </a:lnTo>
                  <a:lnTo>
                    <a:pt x="158" y="0"/>
                  </a:lnTo>
                  <a:lnTo>
                    <a:pt x="0" y="26"/>
                  </a:lnTo>
                  <a:lnTo>
                    <a:pt x="158"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0" name="Line 20"/>
            <p:cNvSpPr>
              <a:spLocks noChangeShapeType="1"/>
            </p:cNvSpPr>
            <p:nvPr/>
          </p:nvSpPr>
          <p:spPr bwMode="auto">
            <a:xfrm>
              <a:off x="2604" y="968"/>
              <a:ext cx="1" cy="367"/>
            </a:xfrm>
            <a:prstGeom prst="line">
              <a:avLst/>
            </a:prstGeom>
            <a:noFill/>
            <a:ln w="22225">
              <a:solidFill>
                <a:srgbClr val="000000"/>
              </a:solidFill>
              <a:round/>
              <a:headEnd/>
              <a:tailEnd/>
            </a:ln>
          </p:spPr>
          <p:txBody>
            <a:bodyPr/>
            <a:lstStyle/>
            <a:p>
              <a:endParaRPr lang="zh-CN" altLang="en-US"/>
            </a:p>
          </p:txBody>
        </p:sp>
        <p:sp>
          <p:nvSpPr>
            <p:cNvPr id="179221" name="Freeform 21"/>
            <p:cNvSpPr>
              <a:spLocks/>
            </p:cNvSpPr>
            <p:nvPr/>
          </p:nvSpPr>
          <p:spPr bwMode="auto">
            <a:xfrm>
              <a:off x="2578" y="1309"/>
              <a:ext cx="52" cy="53"/>
            </a:xfrm>
            <a:custGeom>
              <a:avLst/>
              <a:gdLst/>
              <a:ahLst/>
              <a:cxnLst>
                <a:cxn ang="0">
                  <a:pos x="0" y="26"/>
                </a:cxn>
                <a:cxn ang="0">
                  <a:pos x="13" y="0"/>
                </a:cxn>
                <a:cxn ang="0">
                  <a:pos x="39" y="0"/>
                </a:cxn>
                <a:cxn ang="0">
                  <a:pos x="52" y="26"/>
                </a:cxn>
                <a:cxn ang="0">
                  <a:pos x="39" y="53"/>
                </a:cxn>
                <a:cxn ang="0">
                  <a:pos x="13" y="53"/>
                </a:cxn>
                <a:cxn ang="0">
                  <a:pos x="0" y="26"/>
                </a:cxn>
              </a:cxnLst>
              <a:rect l="0" t="0" r="r" b="b"/>
              <a:pathLst>
                <a:path w="52" h="53">
                  <a:moveTo>
                    <a:pt x="0" y="26"/>
                  </a:moveTo>
                  <a:lnTo>
                    <a:pt x="13" y="0"/>
                  </a:lnTo>
                  <a:lnTo>
                    <a:pt x="39" y="0"/>
                  </a:lnTo>
                  <a:lnTo>
                    <a:pt x="52" y="26"/>
                  </a:lnTo>
                  <a:lnTo>
                    <a:pt x="39" y="53"/>
                  </a:lnTo>
                  <a:lnTo>
                    <a:pt x="13" y="53"/>
                  </a:lnTo>
                  <a:lnTo>
                    <a:pt x="0" y="2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2" name="Freeform 22"/>
            <p:cNvSpPr>
              <a:spLocks/>
            </p:cNvSpPr>
            <p:nvPr/>
          </p:nvSpPr>
          <p:spPr bwMode="auto">
            <a:xfrm>
              <a:off x="2578" y="968"/>
              <a:ext cx="52" cy="157"/>
            </a:xfrm>
            <a:custGeom>
              <a:avLst/>
              <a:gdLst/>
              <a:ahLst/>
              <a:cxnLst>
                <a:cxn ang="0">
                  <a:pos x="0" y="157"/>
                </a:cxn>
                <a:cxn ang="0">
                  <a:pos x="26" y="131"/>
                </a:cxn>
                <a:cxn ang="0">
                  <a:pos x="52" y="157"/>
                </a:cxn>
                <a:cxn ang="0">
                  <a:pos x="26" y="0"/>
                </a:cxn>
                <a:cxn ang="0">
                  <a:pos x="0" y="157"/>
                </a:cxn>
              </a:cxnLst>
              <a:rect l="0" t="0" r="r" b="b"/>
              <a:pathLst>
                <a:path w="52" h="157">
                  <a:moveTo>
                    <a:pt x="0" y="157"/>
                  </a:moveTo>
                  <a:lnTo>
                    <a:pt x="26" y="131"/>
                  </a:lnTo>
                  <a:lnTo>
                    <a:pt x="52" y="157"/>
                  </a:lnTo>
                  <a:lnTo>
                    <a:pt x="26" y="0"/>
                  </a:lnTo>
                  <a:lnTo>
                    <a:pt x="0" y="157"/>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3" name="Freeform 23"/>
            <p:cNvSpPr>
              <a:spLocks/>
            </p:cNvSpPr>
            <p:nvPr/>
          </p:nvSpPr>
          <p:spPr bwMode="auto">
            <a:xfrm>
              <a:off x="2933" y="810"/>
              <a:ext cx="171" cy="53"/>
            </a:xfrm>
            <a:custGeom>
              <a:avLst/>
              <a:gdLst/>
              <a:ahLst/>
              <a:cxnLst>
                <a:cxn ang="0">
                  <a:pos x="0" y="53"/>
                </a:cxn>
                <a:cxn ang="0">
                  <a:pos x="39" y="26"/>
                </a:cxn>
                <a:cxn ang="0">
                  <a:pos x="0" y="0"/>
                </a:cxn>
                <a:cxn ang="0">
                  <a:pos x="171" y="26"/>
                </a:cxn>
                <a:cxn ang="0">
                  <a:pos x="0" y="53"/>
                </a:cxn>
              </a:cxnLst>
              <a:rect l="0" t="0" r="r" b="b"/>
              <a:pathLst>
                <a:path w="171" h="53">
                  <a:moveTo>
                    <a:pt x="0" y="53"/>
                  </a:moveTo>
                  <a:lnTo>
                    <a:pt x="39" y="26"/>
                  </a:lnTo>
                  <a:lnTo>
                    <a:pt x="0" y="0"/>
                  </a:lnTo>
                  <a:lnTo>
                    <a:pt x="171"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24" name="Rectangle 24"/>
            <p:cNvSpPr>
              <a:spLocks noChangeArrowheads="1"/>
            </p:cNvSpPr>
            <p:nvPr/>
          </p:nvSpPr>
          <p:spPr bwMode="auto">
            <a:xfrm>
              <a:off x="3445" y="43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段号</a:t>
              </a:r>
              <a:endParaRPr lang="zh-CN" altLang="en-US" b="1"/>
            </a:p>
          </p:txBody>
        </p:sp>
        <p:sp>
          <p:nvSpPr>
            <p:cNvPr id="179225" name="Rectangle 25"/>
            <p:cNvSpPr>
              <a:spLocks noChangeArrowheads="1"/>
            </p:cNvSpPr>
            <p:nvPr/>
          </p:nvSpPr>
          <p:spPr bwMode="auto">
            <a:xfrm>
              <a:off x="3787" y="416"/>
              <a:ext cx="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S</a:t>
              </a:r>
              <a:endParaRPr lang="en-US" altLang="zh-CN" b="1"/>
            </a:p>
          </p:txBody>
        </p:sp>
        <p:sp>
          <p:nvSpPr>
            <p:cNvPr id="179226" name="Rectangle 26"/>
            <p:cNvSpPr>
              <a:spLocks noChangeArrowheads="1"/>
            </p:cNvSpPr>
            <p:nvPr/>
          </p:nvSpPr>
          <p:spPr bwMode="auto">
            <a:xfrm>
              <a:off x="2985" y="561"/>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越界</a:t>
              </a:r>
              <a:endParaRPr lang="zh-CN" altLang="en-US" b="1"/>
            </a:p>
          </p:txBody>
        </p:sp>
        <p:sp>
          <p:nvSpPr>
            <p:cNvPr id="179227" name="Rectangle 27"/>
            <p:cNvSpPr>
              <a:spLocks noChangeArrowheads="1"/>
            </p:cNvSpPr>
            <p:nvPr/>
          </p:nvSpPr>
          <p:spPr bwMode="auto">
            <a:xfrm>
              <a:off x="2104" y="1703"/>
              <a:ext cx="500" cy="249"/>
            </a:xfrm>
            <a:prstGeom prst="rect">
              <a:avLst/>
            </a:prstGeom>
            <a:noFill/>
            <a:ln w="22225">
              <a:solidFill>
                <a:srgbClr val="000000"/>
              </a:solidFill>
              <a:miter lim="800000"/>
              <a:headEnd/>
              <a:tailEnd/>
            </a:ln>
          </p:spPr>
          <p:txBody>
            <a:bodyPr/>
            <a:lstStyle/>
            <a:p>
              <a:endParaRPr lang="zh-CN" altLang="en-US"/>
            </a:p>
          </p:txBody>
        </p:sp>
        <p:sp>
          <p:nvSpPr>
            <p:cNvPr id="179228" name="Rectangle 28"/>
            <p:cNvSpPr>
              <a:spLocks noChangeArrowheads="1"/>
            </p:cNvSpPr>
            <p:nvPr/>
          </p:nvSpPr>
          <p:spPr bwMode="auto">
            <a:xfrm>
              <a:off x="2236"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 </a:t>
              </a:r>
              <a:r>
                <a:rPr lang="en-US" altLang="zh-CN" sz="2100" b="1" baseline="0">
                  <a:solidFill>
                    <a:srgbClr val="000000"/>
                  </a:solidFill>
                  <a:latin typeface="Times" charset="0"/>
                </a:rPr>
                <a:t>K</a:t>
              </a:r>
              <a:endParaRPr lang="en-US" altLang="zh-CN" b="1"/>
            </a:p>
          </p:txBody>
        </p:sp>
        <p:sp>
          <p:nvSpPr>
            <p:cNvPr id="179229" name="Rectangle 29"/>
            <p:cNvSpPr>
              <a:spLocks noChangeArrowheads="1"/>
            </p:cNvSpPr>
            <p:nvPr/>
          </p:nvSpPr>
          <p:spPr bwMode="auto">
            <a:xfrm>
              <a:off x="21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段长</a:t>
              </a:r>
              <a:endParaRPr lang="zh-CN" altLang="en-US" b="1"/>
            </a:p>
          </p:txBody>
        </p:sp>
        <p:sp>
          <p:nvSpPr>
            <p:cNvPr id="179230" name="Rectangle 30"/>
            <p:cNvSpPr>
              <a:spLocks noChangeArrowheads="1"/>
            </p:cNvSpPr>
            <p:nvPr/>
          </p:nvSpPr>
          <p:spPr bwMode="auto">
            <a:xfrm>
              <a:off x="2104" y="1952"/>
              <a:ext cx="500" cy="250"/>
            </a:xfrm>
            <a:prstGeom prst="rect">
              <a:avLst/>
            </a:prstGeom>
            <a:noFill/>
            <a:ln w="22225">
              <a:solidFill>
                <a:srgbClr val="000000"/>
              </a:solidFill>
              <a:miter lim="800000"/>
              <a:headEnd/>
              <a:tailEnd/>
            </a:ln>
          </p:spPr>
          <p:txBody>
            <a:bodyPr/>
            <a:lstStyle/>
            <a:p>
              <a:endParaRPr lang="zh-CN" altLang="en-US"/>
            </a:p>
          </p:txBody>
        </p:sp>
        <p:sp>
          <p:nvSpPr>
            <p:cNvPr id="179231" name="Rectangle 31"/>
            <p:cNvSpPr>
              <a:spLocks noChangeArrowheads="1"/>
            </p:cNvSpPr>
            <p:nvPr/>
          </p:nvSpPr>
          <p:spPr bwMode="auto">
            <a:xfrm>
              <a:off x="2236" y="1978"/>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600</a:t>
              </a:r>
              <a:endParaRPr lang="zh-CN" altLang="en-US" b="1"/>
            </a:p>
          </p:txBody>
        </p:sp>
        <p:sp>
          <p:nvSpPr>
            <p:cNvPr id="179232" name="Line 32"/>
            <p:cNvSpPr>
              <a:spLocks noChangeShapeType="1"/>
            </p:cNvSpPr>
            <p:nvPr/>
          </p:nvSpPr>
          <p:spPr bwMode="auto">
            <a:xfrm>
              <a:off x="2104" y="1585"/>
              <a:ext cx="1" cy="118"/>
            </a:xfrm>
            <a:prstGeom prst="line">
              <a:avLst/>
            </a:prstGeom>
            <a:noFill/>
            <a:ln w="22225">
              <a:solidFill>
                <a:srgbClr val="000000"/>
              </a:solidFill>
              <a:round/>
              <a:headEnd/>
              <a:tailEnd/>
            </a:ln>
          </p:spPr>
          <p:txBody>
            <a:bodyPr/>
            <a:lstStyle/>
            <a:p>
              <a:endParaRPr lang="zh-CN" altLang="en-US"/>
            </a:p>
          </p:txBody>
        </p:sp>
        <p:sp>
          <p:nvSpPr>
            <p:cNvPr id="179233" name="Line 33"/>
            <p:cNvSpPr>
              <a:spLocks noChangeShapeType="1"/>
            </p:cNvSpPr>
            <p:nvPr/>
          </p:nvSpPr>
          <p:spPr bwMode="auto">
            <a:xfrm>
              <a:off x="1670" y="1703"/>
              <a:ext cx="434" cy="1"/>
            </a:xfrm>
            <a:prstGeom prst="line">
              <a:avLst/>
            </a:prstGeom>
            <a:noFill/>
            <a:ln w="22225">
              <a:solidFill>
                <a:srgbClr val="000000"/>
              </a:solidFill>
              <a:round/>
              <a:headEnd/>
              <a:tailEnd/>
            </a:ln>
          </p:spPr>
          <p:txBody>
            <a:bodyPr/>
            <a:lstStyle/>
            <a:p>
              <a:endParaRPr lang="zh-CN" altLang="en-US"/>
            </a:p>
          </p:txBody>
        </p:sp>
        <p:sp>
          <p:nvSpPr>
            <p:cNvPr id="179234" name="Rectangle 34"/>
            <p:cNvSpPr>
              <a:spLocks noChangeArrowheads="1"/>
            </p:cNvSpPr>
            <p:nvPr/>
          </p:nvSpPr>
          <p:spPr bwMode="auto">
            <a:xfrm>
              <a:off x="1683" y="1493"/>
              <a:ext cx="338" cy="202"/>
            </a:xfrm>
            <a:prstGeom prst="rect">
              <a:avLst/>
            </a:prstGeom>
            <a:noFill/>
            <a:ln w="22225">
              <a:noFill/>
              <a:miter lim="800000"/>
              <a:headEnd/>
              <a:tailEnd/>
            </a:ln>
          </p:spPr>
          <p:txBody>
            <a:bodyPr wrap="none" lIns="0" tIns="0" rIns="0" bIns="0">
              <a:spAutoFit/>
            </a:bodyPr>
            <a:lstStyle/>
            <a:p>
              <a:r>
                <a:rPr lang="zh-CN" altLang="en-US" sz="2100" b="1" baseline="0" dirty="0">
                  <a:solidFill>
                    <a:srgbClr val="000000"/>
                  </a:solidFill>
                  <a:latin typeface="宋体" pitchFamily="2" charset="-122"/>
                </a:rPr>
                <a:t>段号</a:t>
              </a:r>
              <a:endParaRPr lang="zh-CN" altLang="en-US" b="1" dirty="0"/>
            </a:p>
          </p:txBody>
        </p:sp>
        <p:sp>
          <p:nvSpPr>
            <p:cNvPr id="179235" name="Rectangle 35"/>
            <p:cNvSpPr>
              <a:spLocks noChangeArrowheads="1"/>
            </p:cNvSpPr>
            <p:nvPr/>
          </p:nvSpPr>
          <p:spPr bwMode="auto">
            <a:xfrm>
              <a:off x="1881" y="1729"/>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79236" name="Rectangle 36"/>
            <p:cNvSpPr>
              <a:spLocks noChangeArrowheads="1"/>
            </p:cNvSpPr>
            <p:nvPr/>
          </p:nvSpPr>
          <p:spPr bwMode="auto">
            <a:xfrm>
              <a:off x="1881" y="1978"/>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79237" name="Rectangle 37"/>
            <p:cNvSpPr>
              <a:spLocks noChangeArrowheads="1"/>
            </p:cNvSpPr>
            <p:nvPr/>
          </p:nvSpPr>
          <p:spPr bwMode="auto">
            <a:xfrm>
              <a:off x="1881" y="221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a:t>
              </a:r>
              <a:endParaRPr lang="zh-CN" altLang="en-US" b="1"/>
            </a:p>
          </p:txBody>
        </p:sp>
        <p:sp>
          <p:nvSpPr>
            <p:cNvPr id="179238" name="Rectangle 38"/>
            <p:cNvSpPr>
              <a:spLocks noChangeArrowheads="1"/>
            </p:cNvSpPr>
            <p:nvPr/>
          </p:nvSpPr>
          <p:spPr bwMode="auto">
            <a:xfrm>
              <a:off x="1881" y="2464"/>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3</a:t>
              </a:r>
              <a:endParaRPr lang="zh-CN" altLang="en-US" b="1"/>
            </a:p>
          </p:txBody>
        </p:sp>
        <p:sp>
          <p:nvSpPr>
            <p:cNvPr id="179239" name="Line 39"/>
            <p:cNvSpPr>
              <a:spLocks noChangeShapeType="1"/>
            </p:cNvSpPr>
            <p:nvPr/>
          </p:nvSpPr>
          <p:spPr bwMode="auto">
            <a:xfrm>
              <a:off x="986" y="2202"/>
              <a:ext cx="1118" cy="1"/>
            </a:xfrm>
            <a:prstGeom prst="line">
              <a:avLst/>
            </a:prstGeom>
            <a:noFill/>
            <a:ln w="22225">
              <a:solidFill>
                <a:srgbClr val="000000"/>
              </a:solidFill>
              <a:round/>
              <a:headEnd/>
              <a:tailEnd/>
            </a:ln>
          </p:spPr>
          <p:txBody>
            <a:bodyPr/>
            <a:lstStyle/>
            <a:p>
              <a:endParaRPr lang="zh-CN" altLang="en-US"/>
            </a:p>
          </p:txBody>
        </p:sp>
        <p:sp>
          <p:nvSpPr>
            <p:cNvPr id="179240" name="Line 40"/>
            <p:cNvSpPr>
              <a:spLocks noChangeShapeType="1"/>
            </p:cNvSpPr>
            <p:nvPr/>
          </p:nvSpPr>
          <p:spPr bwMode="auto">
            <a:xfrm>
              <a:off x="986" y="1453"/>
              <a:ext cx="1" cy="749"/>
            </a:xfrm>
            <a:prstGeom prst="line">
              <a:avLst/>
            </a:prstGeom>
            <a:noFill/>
            <a:ln w="22225">
              <a:solidFill>
                <a:srgbClr val="000000"/>
              </a:solidFill>
              <a:round/>
              <a:headEnd/>
              <a:tailEnd/>
            </a:ln>
          </p:spPr>
          <p:txBody>
            <a:bodyPr/>
            <a:lstStyle/>
            <a:p>
              <a:endParaRPr lang="zh-CN" altLang="en-US"/>
            </a:p>
          </p:txBody>
        </p:sp>
        <p:sp>
          <p:nvSpPr>
            <p:cNvPr id="179241" name="Freeform 41"/>
            <p:cNvSpPr>
              <a:spLocks/>
            </p:cNvSpPr>
            <p:nvPr/>
          </p:nvSpPr>
          <p:spPr bwMode="auto">
            <a:xfrm>
              <a:off x="1946" y="2176"/>
              <a:ext cx="158" cy="52"/>
            </a:xfrm>
            <a:custGeom>
              <a:avLst/>
              <a:gdLst/>
              <a:ahLst/>
              <a:cxnLst>
                <a:cxn ang="0">
                  <a:pos x="0" y="52"/>
                </a:cxn>
                <a:cxn ang="0">
                  <a:pos x="27" y="26"/>
                </a:cxn>
                <a:cxn ang="0">
                  <a:pos x="0" y="0"/>
                </a:cxn>
                <a:cxn ang="0">
                  <a:pos x="158" y="26"/>
                </a:cxn>
                <a:cxn ang="0">
                  <a:pos x="0" y="52"/>
                </a:cxn>
              </a:cxnLst>
              <a:rect l="0" t="0" r="r" b="b"/>
              <a:pathLst>
                <a:path w="158" h="52">
                  <a:moveTo>
                    <a:pt x="0" y="52"/>
                  </a:moveTo>
                  <a:lnTo>
                    <a:pt x="27" y="26"/>
                  </a:lnTo>
                  <a:lnTo>
                    <a:pt x="0" y="0"/>
                  </a:lnTo>
                  <a:lnTo>
                    <a:pt x="158" y="26"/>
                  </a:lnTo>
                  <a:lnTo>
                    <a:pt x="0" y="5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42" name="Line 42"/>
            <p:cNvSpPr>
              <a:spLocks noChangeShapeType="1"/>
            </p:cNvSpPr>
            <p:nvPr/>
          </p:nvSpPr>
          <p:spPr bwMode="auto">
            <a:xfrm>
              <a:off x="4405" y="1151"/>
              <a:ext cx="1" cy="552"/>
            </a:xfrm>
            <a:prstGeom prst="line">
              <a:avLst/>
            </a:prstGeom>
            <a:noFill/>
            <a:ln w="22225">
              <a:solidFill>
                <a:srgbClr val="000000"/>
              </a:solidFill>
              <a:round/>
              <a:headEnd/>
              <a:tailEnd/>
            </a:ln>
          </p:spPr>
          <p:txBody>
            <a:bodyPr/>
            <a:lstStyle/>
            <a:p>
              <a:endParaRPr lang="zh-CN" altLang="en-US"/>
            </a:p>
          </p:txBody>
        </p:sp>
        <p:sp>
          <p:nvSpPr>
            <p:cNvPr id="179243" name="Line 43"/>
            <p:cNvSpPr>
              <a:spLocks noChangeShapeType="1"/>
            </p:cNvSpPr>
            <p:nvPr/>
          </p:nvSpPr>
          <p:spPr bwMode="auto">
            <a:xfrm flipH="1">
              <a:off x="2104" y="836"/>
              <a:ext cx="381" cy="1"/>
            </a:xfrm>
            <a:prstGeom prst="line">
              <a:avLst/>
            </a:prstGeom>
            <a:noFill/>
            <a:ln w="22225">
              <a:solidFill>
                <a:srgbClr val="000000"/>
              </a:solidFill>
              <a:round/>
              <a:headEnd/>
              <a:tailEnd/>
            </a:ln>
          </p:spPr>
          <p:txBody>
            <a:bodyPr/>
            <a:lstStyle/>
            <a:p>
              <a:endParaRPr lang="zh-CN" altLang="en-US"/>
            </a:p>
          </p:txBody>
        </p:sp>
        <p:sp>
          <p:nvSpPr>
            <p:cNvPr id="179244" name="Line 44"/>
            <p:cNvSpPr>
              <a:spLocks noChangeShapeType="1"/>
            </p:cNvSpPr>
            <p:nvPr/>
          </p:nvSpPr>
          <p:spPr bwMode="auto">
            <a:xfrm flipH="1">
              <a:off x="2722" y="836"/>
              <a:ext cx="382" cy="1"/>
            </a:xfrm>
            <a:prstGeom prst="line">
              <a:avLst/>
            </a:prstGeom>
            <a:noFill/>
            <a:ln w="22225">
              <a:solidFill>
                <a:srgbClr val="000000"/>
              </a:solidFill>
              <a:round/>
              <a:headEnd/>
              <a:tailEnd/>
            </a:ln>
          </p:spPr>
          <p:txBody>
            <a:bodyPr/>
            <a:lstStyle/>
            <a:p>
              <a:endParaRPr lang="zh-CN" altLang="en-US"/>
            </a:p>
          </p:txBody>
        </p:sp>
        <p:sp>
          <p:nvSpPr>
            <p:cNvPr id="179245" name="Rectangle 45"/>
            <p:cNvSpPr>
              <a:spLocks noChangeArrowheads="1"/>
            </p:cNvSpPr>
            <p:nvPr/>
          </p:nvSpPr>
          <p:spPr bwMode="auto">
            <a:xfrm>
              <a:off x="2604" y="1703"/>
              <a:ext cx="500" cy="249"/>
            </a:xfrm>
            <a:prstGeom prst="rect">
              <a:avLst/>
            </a:prstGeom>
            <a:noFill/>
            <a:ln w="22225">
              <a:solidFill>
                <a:srgbClr val="000000"/>
              </a:solidFill>
              <a:miter lim="800000"/>
              <a:headEnd/>
              <a:tailEnd/>
            </a:ln>
          </p:spPr>
          <p:txBody>
            <a:bodyPr/>
            <a:lstStyle/>
            <a:p>
              <a:endParaRPr lang="zh-CN" altLang="en-US"/>
            </a:p>
          </p:txBody>
        </p:sp>
        <p:sp>
          <p:nvSpPr>
            <p:cNvPr id="179246" name="Rectangle 46"/>
            <p:cNvSpPr>
              <a:spLocks noChangeArrowheads="1"/>
            </p:cNvSpPr>
            <p:nvPr/>
          </p:nvSpPr>
          <p:spPr bwMode="auto">
            <a:xfrm>
              <a:off x="2735" y="1729"/>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 </a:t>
              </a:r>
              <a:r>
                <a:rPr lang="en-US" altLang="zh-CN" sz="2100" b="1" baseline="0">
                  <a:solidFill>
                    <a:srgbClr val="000000"/>
                  </a:solidFill>
                  <a:latin typeface="Times" charset="0"/>
                </a:rPr>
                <a:t>K</a:t>
              </a:r>
              <a:endParaRPr lang="en-US" altLang="zh-CN" b="1"/>
            </a:p>
          </p:txBody>
        </p:sp>
        <p:sp>
          <p:nvSpPr>
            <p:cNvPr id="179247" name="Rectangle 47"/>
            <p:cNvSpPr>
              <a:spLocks noChangeArrowheads="1"/>
            </p:cNvSpPr>
            <p:nvPr/>
          </p:nvSpPr>
          <p:spPr bwMode="auto">
            <a:xfrm>
              <a:off x="2604" y="1952"/>
              <a:ext cx="500" cy="250"/>
            </a:xfrm>
            <a:prstGeom prst="rect">
              <a:avLst/>
            </a:prstGeom>
            <a:noFill/>
            <a:ln w="22225">
              <a:solidFill>
                <a:srgbClr val="000000"/>
              </a:solidFill>
              <a:miter lim="800000"/>
              <a:headEnd/>
              <a:tailEnd/>
            </a:ln>
          </p:spPr>
          <p:txBody>
            <a:bodyPr/>
            <a:lstStyle/>
            <a:p>
              <a:endParaRPr lang="zh-CN" altLang="en-US"/>
            </a:p>
          </p:txBody>
        </p:sp>
        <p:sp>
          <p:nvSpPr>
            <p:cNvPr id="179248" name="Rectangle 48"/>
            <p:cNvSpPr>
              <a:spLocks noChangeArrowheads="1"/>
            </p:cNvSpPr>
            <p:nvPr/>
          </p:nvSpPr>
          <p:spPr bwMode="auto">
            <a:xfrm>
              <a:off x="2735" y="1978"/>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4 </a:t>
              </a:r>
              <a:r>
                <a:rPr lang="en-US" altLang="zh-CN" sz="2100" b="1" baseline="0">
                  <a:solidFill>
                    <a:srgbClr val="000000"/>
                  </a:solidFill>
                  <a:latin typeface="Times" charset="0"/>
                </a:rPr>
                <a:t>K</a:t>
              </a:r>
              <a:endParaRPr lang="en-US" altLang="zh-CN" b="1"/>
            </a:p>
          </p:txBody>
        </p:sp>
        <p:sp>
          <p:nvSpPr>
            <p:cNvPr id="179249" name="Rectangle 49"/>
            <p:cNvSpPr>
              <a:spLocks noChangeArrowheads="1"/>
            </p:cNvSpPr>
            <p:nvPr/>
          </p:nvSpPr>
          <p:spPr bwMode="auto">
            <a:xfrm>
              <a:off x="2104" y="2202"/>
              <a:ext cx="500" cy="249"/>
            </a:xfrm>
            <a:prstGeom prst="rect">
              <a:avLst/>
            </a:prstGeom>
            <a:noFill/>
            <a:ln w="22225">
              <a:solidFill>
                <a:srgbClr val="000000"/>
              </a:solidFill>
              <a:miter lim="800000"/>
              <a:headEnd/>
              <a:tailEnd/>
            </a:ln>
          </p:spPr>
          <p:txBody>
            <a:bodyPr/>
            <a:lstStyle/>
            <a:p>
              <a:endParaRPr lang="zh-CN" altLang="en-US"/>
            </a:p>
          </p:txBody>
        </p:sp>
        <p:sp>
          <p:nvSpPr>
            <p:cNvPr id="179250" name="Rectangle 50"/>
            <p:cNvSpPr>
              <a:spLocks noChangeArrowheads="1"/>
            </p:cNvSpPr>
            <p:nvPr/>
          </p:nvSpPr>
          <p:spPr bwMode="auto">
            <a:xfrm>
              <a:off x="2236" y="2214"/>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500</a:t>
              </a:r>
              <a:endParaRPr lang="zh-CN" altLang="en-US" b="1"/>
            </a:p>
          </p:txBody>
        </p:sp>
        <p:sp>
          <p:nvSpPr>
            <p:cNvPr id="179251" name="Rectangle 51"/>
            <p:cNvSpPr>
              <a:spLocks noChangeArrowheads="1"/>
            </p:cNvSpPr>
            <p:nvPr/>
          </p:nvSpPr>
          <p:spPr bwMode="auto">
            <a:xfrm>
              <a:off x="2104" y="2451"/>
              <a:ext cx="500" cy="250"/>
            </a:xfrm>
            <a:prstGeom prst="rect">
              <a:avLst/>
            </a:prstGeom>
            <a:noFill/>
            <a:ln w="22225">
              <a:solidFill>
                <a:srgbClr val="000000"/>
              </a:solidFill>
              <a:miter lim="800000"/>
              <a:headEnd/>
              <a:tailEnd/>
            </a:ln>
          </p:spPr>
          <p:txBody>
            <a:bodyPr/>
            <a:lstStyle/>
            <a:p>
              <a:endParaRPr lang="zh-CN" altLang="en-US"/>
            </a:p>
          </p:txBody>
        </p:sp>
        <p:sp>
          <p:nvSpPr>
            <p:cNvPr id="179252" name="Rectangle 52"/>
            <p:cNvSpPr>
              <a:spLocks noChangeArrowheads="1"/>
            </p:cNvSpPr>
            <p:nvPr/>
          </p:nvSpPr>
          <p:spPr bwMode="auto">
            <a:xfrm>
              <a:off x="2236" y="2464"/>
              <a:ext cx="25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200</a:t>
              </a:r>
              <a:endParaRPr lang="zh-CN" altLang="en-US" b="1"/>
            </a:p>
          </p:txBody>
        </p:sp>
        <p:sp>
          <p:nvSpPr>
            <p:cNvPr id="179253" name="Rectangle 53"/>
            <p:cNvSpPr>
              <a:spLocks noChangeArrowheads="1"/>
            </p:cNvSpPr>
            <p:nvPr/>
          </p:nvSpPr>
          <p:spPr bwMode="auto">
            <a:xfrm>
              <a:off x="2604" y="2202"/>
              <a:ext cx="500" cy="249"/>
            </a:xfrm>
            <a:prstGeom prst="rect">
              <a:avLst/>
            </a:prstGeom>
            <a:noFill/>
            <a:ln w="22225">
              <a:solidFill>
                <a:srgbClr val="000000"/>
              </a:solidFill>
              <a:miter lim="800000"/>
              <a:headEnd/>
              <a:tailEnd/>
            </a:ln>
          </p:spPr>
          <p:txBody>
            <a:bodyPr/>
            <a:lstStyle/>
            <a:p>
              <a:endParaRPr lang="zh-CN" altLang="en-US"/>
            </a:p>
          </p:txBody>
        </p:sp>
        <p:sp>
          <p:nvSpPr>
            <p:cNvPr id="179254" name="Rectangle 54"/>
            <p:cNvSpPr>
              <a:spLocks noChangeArrowheads="1"/>
            </p:cNvSpPr>
            <p:nvPr/>
          </p:nvSpPr>
          <p:spPr bwMode="auto">
            <a:xfrm>
              <a:off x="2735" y="2214"/>
              <a:ext cx="25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 </a:t>
              </a:r>
              <a:r>
                <a:rPr lang="en-US" altLang="zh-CN" sz="2100" b="1" baseline="0">
                  <a:solidFill>
                    <a:srgbClr val="000000"/>
                  </a:solidFill>
                  <a:latin typeface="Times" charset="0"/>
                </a:rPr>
                <a:t>K</a:t>
              </a:r>
              <a:endParaRPr lang="en-US" altLang="zh-CN" b="1"/>
            </a:p>
          </p:txBody>
        </p:sp>
        <p:sp>
          <p:nvSpPr>
            <p:cNvPr id="179255" name="Rectangle 55"/>
            <p:cNvSpPr>
              <a:spLocks noChangeArrowheads="1"/>
            </p:cNvSpPr>
            <p:nvPr/>
          </p:nvSpPr>
          <p:spPr bwMode="auto">
            <a:xfrm>
              <a:off x="2604" y="2451"/>
              <a:ext cx="500" cy="250"/>
            </a:xfrm>
            <a:prstGeom prst="rect">
              <a:avLst/>
            </a:prstGeom>
            <a:noFill/>
            <a:ln w="22225">
              <a:solidFill>
                <a:srgbClr val="000000"/>
              </a:solidFill>
              <a:miter lim="800000"/>
              <a:headEnd/>
              <a:tailEnd/>
            </a:ln>
          </p:spPr>
          <p:txBody>
            <a:bodyPr/>
            <a:lstStyle/>
            <a:p>
              <a:endParaRPr lang="zh-CN" altLang="en-US"/>
            </a:p>
          </p:txBody>
        </p:sp>
        <p:sp>
          <p:nvSpPr>
            <p:cNvPr id="179256" name="Rectangle 56"/>
            <p:cNvSpPr>
              <a:spLocks noChangeArrowheads="1"/>
            </p:cNvSpPr>
            <p:nvPr/>
          </p:nvSpPr>
          <p:spPr bwMode="auto">
            <a:xfrm>
              <a:off x="2696" y="2464"/>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9200</a:t>
              </a:r>
              <a:endParaRPr lang="zh-CN" altLang="en-US" b="1"/>
            </a:p>
          </p:txBody>
        </p:sp>
        <p:sp>
          <p:nvSpPr>
            <p:cNvPr id="179257" name="Rectangle 57"/>
            <p:cNvSpPr>
              <a:spLocks noChangeArrowheads="1"/>
            </p:cNvSpPr>
            <p:nvPr/>
          </p:nvSpPr>
          <p:spPr bwMode="auto">
            <a:xfrm>
              <a:off x="2683" y="14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基址</a:t>
              </a:r>
              <a:endParaRPr lang="zh-CN" altLang="en-US" b="1"/>
            </a:p>
          </p:txBody>
        </p:sp>
        <p:sp>
          <p:nvSpPr>
            <p:cNvPr id="179258" name="Rectangle 58"/>
            <p:cNvSpPr>
              <a:spLocks noChangeArrowheads="1"/>
            </p:cNvSpPr>
            <p:nvPr/>
          </p:nvSpPr>
          <p:spPr bwMode="auto">
            <a:xfrm>
              <a:off x="4064" y="430"/>
              <a:ext cx="507"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位移量</a:t>
              </a:r>
              <a:endParaRPr lang="zh-CN" altLang="en-US" b="1"/>
            </a:p>
          </p:txBody>
        </p:sp>
        <p:sp>
          <p:nvSpPr>
            <p:cNvPr id="179259" name="Rectangle 59"/>
            <p:cNvSpPr>
              <a:spLocks noChangeArrowheads="1"/>
            </p:cNvSpPr>
            <p:nvPr/>
          </p:nvSpPr>
          <p:spPr bwMode="auto">
            <a:xfrm>
              <a:off x="4576" y="416"/>
              <a:ext cx="16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W</a:t>
              </a:r>
              <a:endParaRPr lang="en-US" altLang="zh-CN" b="1"/>
            </a:p>
          </p:txBody>
        </p:sp>
        <p:sp>
          <p:nvSpPr>
            <p:cNvPr id="179260" name="Freeform 60"/>
            <p:cNvSpPr>
              <a:spLocks/>
            </p:cNvSpPr>
            <p:nvPr/>
          </p:nvSpPr>
          <p:spPr bwMode="auto">
            <a:xfrm>
              <a:off x="3353" y="968"/>
              <a:ext cx="619" cy="118"/>
            </a:xfrm>
            <a:custGeom>
              <a:avLst/>
              <a:gdLst/>
              <a:ahLst/>
              <a:cxnLst>
                <a:cxn ang="0">
                  <a:pos x="619" y="0"/>
                </a:cxn>
                <a:cxn ang="0">
                  <a:pos x="605" y="39"/>
                </a:cxn>
                <a:cxn ang="0">
                  <a:pos x="553" y="52"/>
                </a:cxn>
                <a:cxn ang="0">
                  <a:pos x="369" y="52"/>
                </a:cxn>
                <a:cxn ang="0">
                  <a:pos x="329" y="78"/>
                </a:cxn>
                <a:cxn ang="0">
                  <a:pos x="303" y="118"/>
                </a:cxn>
                <a:cxn ang="0">
                  <a:pos x="290" y="78"/>
                </a:cxn>
                <a:cxn ang="0">
                  <a:pos x="250" y="52"/>
                </a:cxn>
                <a:cxn ang="0">
                  <a:pos x="53" y="52"/>
                </a:cxn>
                <a:cxn ang="0">
                  <a:pos x="14" y="39"/>
                </a:cxn>
                <a:cxn ang="0">
                  <a:pos x="0" y="0"/>
                </a:cxn>
              </a:cxnLst>
              <a:rect l="0" t="0" r="r" b="b"/>
              <a:pathLst>
                <a:path w="619" h="118">
                  <a:moveTo>
                    <a:pt x="619" y="0"/>
                  </a:moveTo>
                  <a:lnTo>
                    <a:pt x="605" y="39"/>
                  </a:lnTo>
                  <a:lnTo>
                    <a:pt x="553" y="52"/>
                  </a:lnTo>
                  <a:lnTo>
                    <a:pt x="369" y="52"/>
                  </a:lnTo>
                  <a:lnTo>
                    <a:pt x="329" y="78"/>
                  </a:lnTo>
                  <a:lnTo>
                    <a:pt x="303" y="118"/>
                  </a:lnTo>
                  <a:lnTo>
                    <a:pt x="290" y="78"/>
                  </a:lnTo>
                  <a:lnTo>
                    <a:pt x="250" y="52"/>
                  </a:lnTo>
                  <a:lnTo>
                    <a:pt x="53" y="52"/>
                  </a:lnTo>
                  <a:lnTo>
                    <a:pt x="14" y="39"/>
                  </a:lnTo>
                  <a:lnTo>
                    <a:pt x="0" y="0"/>
                  </a:lnTo>
                </a:path>
              </a:pathLst>
            </a:custGeom>
            <a:noFill/>
            <a:ln w="22225">
              <a:solidFill>
                <a:srgbClr val="000000"/>
              </a:solidFill>
              <a:prstDash val="solid"/>
              <a:round/>
              <a:headEnd/>
              <a:tailEnd/>
            </a:ln>
          </p:spPr>
          <p:txBody>
            <a:bodyPr/>
            <a:lstStyle/>
            <a:p>
              <a:endParaRPr lang="zh-CN" altLang="en-US"/>
            </a:p>
          </p:txBody>
        </p:sp>
        <p:sp>
          <p:nvSpPr>
            <p:cNvPr id="179261" name="Freeform 61"/>
            <p:cNvSpPr>
              <a:spLocks/>
            </p:cNvSpPr>
            <p:nvPr/>
          </p:nvSpPr>
          <p:spPr bwMode="auto">
            <a:xfrm>
              <a:off x="3972" y="968"/>
              <a:ext cx="867" cy="118"/>
            </a:xfrm>
            <a:custGeom>
              <a:avLst/>
              <a:gdLst/>
              <a:ahLst/>
              <a:cxnLst>
                <a:cxn ang="0">
                  <a:pos x="867" y="0"/>
                </a:cxn>
                <a:cxn ang="0">
                  <a:pos x="854" y="39"/>
                </a:cxn>
                <a:cxn ang="0">
                  <a:pos x="802" y="52"/>
                </a:cxn>
                <a:cxn ang="0">
                  <a:pos x="499" y="52"/>
                </a:cxn>
                <a:cxn ang="0">
                  <a:pos x="447" y="78"/>
                </a:cxn>
                <a:cxn ang="0">
                  <a:pos x="433" y="118"/>
                </a:cxn>
                <a:cxn ang="0">
                  <a:pos x="420" y="78"/>
                </a:cxn>
                <a:cxn ang="0">
                  <a:pos x="368" y="52"/>
                </a:cxn>
                <a:cxn ang="0">
                  <a:pos x="65" y="52"/>
                </a:cxn>
                <a:cxn ang="0">
                  <a:pos x="13" y="39"/>
                </a:cxn>
                <a:cxn ang="0">
                  <a:pos x="0" y="0"/>
                </a:cxn>
              </a:cxnLst>
              <a:rect l="0" t="0" r="r" b="b"/>
              <a:pathLst>
                <a:path w="867" h="118">
                  <a:moveTo>
                    <a:pt x="867" y="0"/>
                  </a:moveTo>
                  <a:lnTo>
                    <a:pt x="854" y="39"/>
                  </a:lnTo>
                  <a:lnTo>
                    <a:pt x="802" y="52"/>
                  </a:lnTo>
                  <a:lnTo>
                    <a:pt x="499" y="52"/>
                  </a:lnTo>
                  <a:lnTo>
                    <a:pt x="447" y="78"/>
                  </a:lnTo>
                  <a:lnTo>
                    <a:pt x="433" y="118"/>
                  </a:lnTo>
                  <a:lnTo>
                    <a:pt x="420" y="78"/>
                  </a:lnTo>
                  <a:lnTo>
                    <a:pt x="368" y="52"/>
                  </a:lnTo>
                  <a:lnTo>
                    <a:pt x="65" y="52"/>
                  </a:lnTo>
                  <a:lnTo>
                    <a:pt x="13" y="39"/>
                  </a:lnTo>
                  <a:lnTo>
                    <a:pt x="0" y="0"/>
                  </a:lnTo>
                </a:path>
              </a:pathLst>
            </a:custGeom>
            <a:noFill/>
            <a:ln w="22225">
              <a:solidFill>
                <a:srgbClr val="000000"/>
              </a:solidFill>
              <a:prstDash val="solid"/>
              <a:round/>
              <a:headEnd/>
              <a:tailEnd/>
            </a:ln>
          </p:spPr>
          <p:txBody>
            <a:bodyPr/>
            <a:lstStyle/>
            <a:p>
              <a:endParaRPr lang="zh-CN" altLang="en-US"/>
            </a:p>
          </p:txBody>
        </p:sp>
        <p:sp>
          <p:nvSpPr>
            <p:cNvPr id="179262" name="Freeform 62"/>
            <p:cNvSpPr>
              <a:spLocks/>
            </p:cNvSpPr>
            <p:nvPr/>
          </p:nvSpPr>
          <p:spPr bwMode="auto">
            <a:xfrm>
              <a:off x="4287" y="1716"/>
              <a:ext cx="237" cy="236"/>
            </a:xfrm>
            <a:custGeom>
              <a:avLst/>
              <a:gdLst/>
              <a:ahLst/>
              <a:cxnLst>
                <a:cxn ang="0">
                  <a:pos x="0" y="118"/>
                </a:cxn>
                <a:cxn ang="0">
                  <a:pos x="13" y="39"/>
                </a:cxn>
                <a:cxn ang="0">
                  <a:pos x="79" y="0"/>
                </a:cxn>
                <a:cxn ang="0">
                  <a:pos x="158" y="0"/>
                </a:cxn>
                <a:cxn ang="0">
                  <a:pos x="224" y="39"/>
                </a:cxn>
                <a:cxn ang="0">
                  <a:pos x="237" y="118"/>
                </a:cxn>
                <a:cxn ang="0">
                  <a:pos x="224" y="184"/>
                </a:cxn>
                <a:cxn ang="0">
                  <a:pos x="158" y="236"/>
                </a:cxn>
                <a:cxn ang="0">
                  <a:pos x="79" y="236"/>
                </a:cxn>
                <a:cxn ang="0">
                  <a:pos x="13" y="184"/>
                </a:cxn>
                <a:cxn ang="0">
                  <a:pos x="0" y="118"/>
                </a:cxn>
              </a:cxnLst>
              <a:rect l="0" t="0" r="r" b="b"/>
              <a:pathLst>
                <a:path w="237" h="236">
                  <a:moveTo>
                    <a:pt x="0" y="118"/>
                  </a:moveTo>
                  <a:lnTo>
                    <a:pt x="13" y="39"/>
                  </a:lnTo>
                  <a:lnTo>
                    <a:pt x="79" y="0"/>
                  </a:lnTo>
                  <a:lnTo>
                    <a:pt x="158" y="0"/>
                  </a:lnTo>
                  <a:lnTo>
                    <a:pt x="224" y="39"/>
                  </a:lnTo>
                  <a:lnTo>
                    <a:pt x="237" y="118"/>
                  </a:lnTo>
                  <a:lnTo>
                    <a:pt x="224" y="184"/>
                  </a:lnTo>
                  <a:lnTo>
                    <a:pt x="158" y="236"/>
                  </a:lnTo>
                  <a:lnTo>
                    <a:pt x="79" y="236"/>
                  </a:lnTo>
                  <a:lnTo>
                    <a:pt x="13" y="184"/>
                  </a:lnTo>
                  <a:lnTo>
                    <a:pt x="0" y="11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79263" name="Rectangle 63"/>
            <p:cNvSpPr>
              <a:spLocks noChangeArrowheads="1"/>
            </p:cNvSpPr>
            <p:nvPr/>
          </p:nvSpPr>
          <p:spPr bwMode="auto">
            <a:xfrm>
              <a:off x="4313" y="1743"/>
              <a:ext cx="169"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a:t>
              </a:r>
              <a:endParaRPr lang="zh-CN" altLang="en-US" b="1"/>
            </a:p>
          </p:txBody>
        </p:sp>
        <p:sp>
          <p:nvSpPr>
            <p:cNvPr id="179264" name="Freeform 64"/>
            <p:cNvSpPr>
              <a:spLocks/>
            </p:cNvSpPr>
            <p:nvPr/>
          </p:nvSpPr>
          <p:spPr bwMode="auto">
            <a:xfrm>
              <a:off x="3104" y="1834"/>
              <a:ext cx="1183" cy="486"/>
            </a:xfrm>
            <a:custGeom>
              <a:avLst/>
              <a:gdLst/>
              <a:ahLst/>
              <a:cxnLst>
                <a:cxn ang="0">
                  <a:pos x="0" y="486"/>
                </a:cxn>
                <a:cxn ang="0">
                  <a:pos x="552" y="486"/>
                </a:cxn>
                <a:cxn ang="0">
                  <a:pos x="552" y="0"/>
                </a:cxn>
                <a:cxn ang="0">
                  <a:pos x="1183" y="0"/>
                </a:cxn>
              </a:cxnLst>
              <a:rect l="0" t="0" r="r" b="b"/>
              <a:pathLst>
                <a:path w="1183" h="486">
                  <a:moveTo>
                    <a:pt x="0" y="486"/>
                  </a:moveTo>
                  <a:lnTo>
                    <a:pt x="552" y="486"/>
                  </a:lnTo>
                  <a:lnTo>
                    <a:pt x="552" y="0"/>
                  </a:lnTo>
                  <a:lnTo>
                    <a:pt x="1183" y="0"/>
                  </a:lnTo>
                </a:path>
              </a:pathLst>
            </a:custGeom>
            <a:noFill/>
            <a:ln w="22225">
              <a:solidFill>
                <a:srgbClr val="000000"/>
              </a:solidFill>
              <a:prstDash val="solid"/>
              <a:round/>
              <a:headEnd/>
              <a:tailEnd/>
            </a:ln>
          </p:spPr>
          <p:txBody>
            <a:bodyPr/>
            <a:lstStyle/>
            <a:p>
              <a:endParaRPr lang="zh-CN" altLang="en-US"/>
            </a:p>
          </p:txBody>
        </p:sp>
        <p:sp>
          <p:nvSpPr>
            <p:cNvPr id="179265" name="Line 65"/>
            <p:cNvSpPr>
              <a:spLocks noChangeShapeType="1"/>
            </p:cNvSpPr>
            <p:nvPr/>
          </p:nvSpPr>
          <p:spPr bwMode="auto">
            <a:xfrm>
              <a:off x="4405" y="1952"/>
              <a:ext cx="1" cy="368"/>
            </a:xfrm>
            <a:prstGeom prst="line">
              <a:avLst/>
            </a:prstGeom>
            <a:noFill/>
            <a:ln w="22225">
              <a:solidFill>
                <a:srgbClr val="000000"/>
              </a:solidFill>
              <a:round/>
              <a:headEnd/>
              <a:tailEnd/>
            </a:ln>
          </p:spPr>
          <p:txBody>
            <a:bodyPr/>
            <a:lstStyle/>
            <a:p>
              <a:endParaRPr lang="zh-CN" altLang="en-US"/>
            </a:p>
          </p:txBody>
        </p:sp>
        <p:sp>
          <p:nvSpPr>
            <p:cNvPr id="179266" name="Rectangle 66"/>
            <p:cNvSpPr>
              <a:spLocks noChangeArrowheads="1"/>
            </p:cNvSpPr>
            <p:nvPr/>
          </p:nvSpPr>
          <p:spPr bwMode="auto">
            <a:xfrm>
              <a:off x="4090" y="2320"/>
              <a:ext cx="631" cy="249"/>
            </a:xfrm>
            <a:prstGeom prst="rect">
              <a:avLst/>
            </a:prstGeom>
            <a:noFill/>
            <a:ln w="22225">
              <a:solidFill>
                <a:srgbClr val="000000"/>
              </a:solidFill>
              <a:miter lim="800000"/>
              <a:headEnd/>
              <a:tailEnd/>
            </a:ln>
          </p:spPr>
          <p:txBody>
            <a:bodyPr/>
            <a:lstStyle/>
            <a:p>
              <a:endParaRPr lang="zh-CN" altLang="en-US"/>
            </a:p>
          </p:txBody>
        </p:sp>
        <p:sp>
          <p:nvSpPr>
            <p:cNvPr id="179267" name="Rectangle 67"/>
            <p:cNvSpPr>
              <a:spLocks noChangeArrowheads="1"/>
            </p:cNvSpPr>
            <p:nvPr/>
          </p:nvSpPr>
          <p:spPr bwMode="auto">
            <a:xfrm>
              <a:off x="4248" y="2346"/>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68" name="Freeform 68"/>
            <p:cNvSpPr>
              <a:spLocks/>
            </p:cNvSpPr>
            <p:nvPr/>
          </p:nvSpPr>
          <p:spPr bwMode="auto">
            <a:xfrm>
              <a:off x="4090" y="2569"/>
              <a:ext cx="631" cy="132"/>
            </a:xfrm>
            <a:custGeom>
              <a:avLst/>
              <a:gdLst/>
              <a:ahLst/>
              <a:cxnLst>
                <a:cxn ang="0">
                  <a:pos x="631" y="0"/>
                </a:cxn>
                <a:cxn ang="0">
                  <a:pos x="605" y="53"/>
                </a:cxn>
                <a:cxn ang="0">
                  <a:pos x="565" y="66"/>
                </a:cxn>
                <a:cxn ang="0">
                  <a:pos x="381" y="66"/>
                </a:cxn>
                <a:cxn ang="0">
                  <a:pos x="329" y="79"/>
                </a:cxn>
                <a:cxn ang="0">
                  <a:pos x="315" y="132"/>
                </a:cxn>
                <a:cxn ang="0">
                  <a:pos x="302" y="79"/>
                </a:cxn>
                <a:cxn ang="0">
                  <a:pos x="250" y="66"/>
                </a:cxn>
                <a:cxn ang="0">
                  <a:pos x="66" y="66"/>
                </a:cxn>
                <a:cxn ang="0">
                  <a:pos x="26" y="53"/>
                </a:cxn>
                <a:cxn ang="0">
                  <a:pos x="0" y="0"/>
                </a:cxn>
              </a:cxnLst>
              <a:rect l="0" t="0" r="r" b="b"/>
              <a:pathLst>
                <a:path w="631" h="132">
                  <a:moveTo>
                    <a:pt x="631" y="0"/>
                  </a:moveTo>
                  <a:lnTo>
                    <a:pt x="605" y="53"/>
                  </a:lnTo>
                  <a:lnTo>
                    <a:pt x="565" y="66"/>
                  </a:lnTo>
                  <a:lnTo>
                    <a:pt x="381" y="66"/>
                  </a:lnTo>
                  <a:lnTo>
                    <a:pt x="329" y="79"/>
                  </a:lnTo>
                  <a:lnTo>
                    <a:pt x="315" y="132"/>
                  </a:lnTo>
                  <a:lnTo>
                    <a:pt x="302" y="79"/>
                  </a:lnTo>
                  <a:lnTo>
                    <a:pt x="250" y="66"/>
                  </a:lnTo>
                  <a:lnTo>
                    <a:pt x="66" y="66"/>
                  </a:lnTo>
                  <a:lnTo>
                    <a:pt x="26" y="53"/>
                  </a:lnTo>
                  <a:lnTo>
                    <a:pt x="0" y="0"/>
                  </a:lnTo>
                </a:path>
              </a:pathLst>
            </a:custGeom>
            <a:noFill/>
            <a:ln w="22225">
              <a:solidFill>
                <a:srgbClr val="000000"/>
              </a:solidFill>
              <a:prstDash val="solid"/>
              <a:round/>
              <a:headEnd/>
              <a:tailEnd/>
            </a:ln>
          </p:spPr>
          <p:txBody>
            <a:bodyPr/>
            <a:lstStyle/>
            <a:p>
              <a:endParaRPr lang="zh-CN" altLang="en-US"/>
            </a:p>
          </p:txBody>
        </p:sp>
        <p:sp>
          <p:nvSpPr>
            <p:cNvPr id="179269" name="Line 69"/>
            <p:cNvSpPr>
              <a:spLocks noChangeShapeType="1"/>
            </p:cNvSpPr>
            <p:nvPr/>
          </p:nvSpPr>
          <p:spPr bwMode="auto">
            <a:xfrm>
              <a:off x="4405" y="2766"/>
              <a:ext cx="1" cy="118"/>
            </a:xfrm>
            <a:prstGeom prst="line">
              <a:avLst/>
            </a:prstGeom>
            <a:noFill/>
            <a:ln w="22225">
              <a:solidFill>
                <a:srgbClr val="000000"/>
              </a:solidFill>
              <a:round/>
              <a:headEnd/>
              <a:tailEnd/>
            </a:ln>
          </p:spPr>
          <p:txBody>
            <a:bodyPr/>
            <a:lstStyle/>
            <a:p>
              <a:endParaRPr lang="zh-CN" altLang="en-US"/>
            </a:p>
          </p:txBody>
        </p:sp>
        <p:sp>
          <p:nvSpPr>
            <p:cNvPr id="179270" name="Line 70"/>
            <p:cNvSpPr>
              <a:spLocks noChangeShapeType="1"/>
            </p:cNvSpPr>
            <p:nvPr/>
          </p:nvSpPr>
          <p:spPr bwMode="auto">
            <a:xfrm>
              <a:off x="3787" y="2884"/>
              <a:ext cx="618" cy="1"/>
            </a:xfrm>
            <a:prstGeom prst="line">
              <a:avLst/>
            </a:prstGeom>
            <a:noFill/>
            <a:ln w="22225">
              <a:solidFill>
                <a:srgbClr val="000000"/>
              </a:solidFill>
              <a:round/>
              <a:headEnd/>
              <a:tailEnd/>
            </a:ln>
          </p:spPr>
          <p:txBody>
            <a:bodyPr/>
            <a:lstStyle/>
            <a:p>
              <a:endParaRPr lang="zh-CN" altLang="en-US"/>
            </a:p>
          </p:txBody>
        </p:sp>
        <p:sp>
          <p:nvSpPr>
            <p:cNvPr id="179271" name="Line 71"/>
            <p:cNvSpPr>
              <a:spLocks noChangeShapeType="1"/>
            </p:cNvSpPr>
            <p:nvPr/>
          </p:nvSpPr>
          <p:spPr bwMode="auto">
            <a:xfrm>
              <a:off x="3787" y="2884"/>
              <a:ext cx="1" cy="552"/>
            </a:xfrm>
            <a:prstGeom prst="line">
              <a:avLst/>
            </a:prstGeom>
            <a:noFill/>
            <a:ln w="22225">
              <a:solidFill>
                <a:srgbClr val="000000"/>
              </a:solidFill>
              <a:round/>
              <a:headEnd/>
              <a:tailEnd/>
            </a:ln>
          </p:spPr>
          <p:txBody>
            <a:bodyPr/>
            <a:lstStyle/>
            <a:p>
              <a:endParaRPr lang="zh-CN" altLang="en-US"/>
            </a:p>
          </p:txBody>
        </p:sp>
        <p:sp>
          <p:nvSpPr>
            <p:cNvPr id="179272" name="Rectangle 72"/>
            <p:cNvSpPr>
              <a:spLocks noChangeArrowheads="1"/>
            </p:cNvSpPr>
            <p:nvPr/>
          </p:nvSpPr>
          <p:spPr bwMode="auto">
            <a:xfrm>
              <a:off x="4090" y="3003"/>
              <a:ext cx="631" cy="249"/>
            </a:xfrm>
            <a:prstGeom prst="rect">
              <a:avLst/>
            </a:prstGeom>
            <a:noFill/>
            <a:ln w="22225">
              <a:solidFill>
                <a:srgbClr val="000000"/>
              </a:solidFill>
              <a:miter lim="800000"/>
              <a:headEnd/>
              <a:tailEnd/>
            </a:ln>
          </p:spPr>
          <p:txBody>
            <a:bodyPr/>
            <a:lstStyle/>
            <a:p>
              <a:endParaRPr lang="zh-CN" altLang="en-US"/>
            </a:p>
          </p:txBody>
        </p:sp>
        <p:sp>
          <p:nvSpPr>
            <p:cNvPr id="179273" name="Rectangle 73"/>
            <p:cNvSpPr>
              <a:spLocks noChangeArrowheads="1"/>
            </p:cNvSpPr>
            <p:nvPr/>
          </p:nvSpPr>
          <p:spPr bwMode="auto">
            <a:xfrm>
              <a:off x="4090" y="3252"/>
              <a:ext cx="631" cy="565"/>
            </a:xfrm>
            <a:prstGeom prst="rect">
              <a:avLst/>
            </a:prstGeom>
            <a:noFill/>
            <a:ln w="22225">
              <a:solidFill>
                <a:srgbClr val="000000"/>
              </a:solidFill>
              <a:miter lim="800000"/>
              <a:headEnd/>
              <a:tailEnd/>
            </a:ln>
          </p:spPr>
          <p:txBody>
            <a:bodyPr/>
            <a:lstStyle/>
            <a:p>
              <a:endParaRPr lang="zh-CN" altLang="en-US"/>
            </a:p>
          </p:txBody>
        </p:sp>
        <p:sp>
          <p:nvSpPr>
            <p:cNvPr id="179274" name="Line 74"/>
            <p:cNvSpPr>
              <a:spLocks noChangeShapeType="1"/>
            </p:cNvSpPr>
            <p:nvPr/>
          </p:nvSpPr>
          <p:spPr bwMode="auto">
            <a:xfrm>
              <a:off x="4090" y="3436"/>
              <a:ext cx="66" cy="1"/>
            </a:xfrm>
            <a:prstGeom prst="line">
              <a:avLst/>
            </a:prstGeom>
            <a:noFill/>
            <a:ln w="22225">
              <a:solidFill>
                <a:srgbClr val="000000"/>
              </a:solidFill>
              <a:round/>
              <a:headEnd/>
              <a:tailEnd/>
            </a:ln>
          </p:spPr>
          <p:txBody>
            <a:bodyPr/>
            <a:lstStyle/>
            <a:p>
              <a:endParaRPr lang="zh-CN" altLang="en-US"/>
            </a:p>
          </p:txBody>
        </p:sp>
        <p:sp>
          <p:nvSpPr>
            <p:cNvPr id="179275" name="Line 75"/>
            <p:cNvSpPr>
              <a:spLocks noChangeShapeType="1"/>
            </p:cNvSpPr>
            <p:nvPr/>
          </p:nvSpPr>
          <p:spPr bwMode="auto">
            <a:xfrm>
              <a:off x="4221" y="3436"/>
              <a:ext cx="66" cy="1"/>
            </a:xfrm>
            <a:prstGeom prst="line">
              <a:avLst/>
            </a:prstGeom>
            <a:noFill/>
            <a:ln w="22225">
              <a:solidFill>
                <a:srgbClr val="000000"/>
              </a:solidFill>
              <a:round/>
              <a:headEnd/>
              <a:tailEnd/>
            </a:ln>
          </p:spPr>
          <p:txBody>
            <a:bodyPr/>
            <a:lstStyle/>
            <a:p>
              <a:endParaRPr lang="zh-CN" altLang="en-US"/>
            </a:p>
          </p:txBody>
        </p:sp>
        <p:sp>
          <p:nvSpPr>
            <p:cNvPr id="179276" name="Line 76"/>
            <p:cNvSpPr>
              <a:spLocks noChangeShapeType="1"/>
            </p:cNvSpPr>
            <p:nvPr/>
          </p:nvSpPr>
          <p:spPr bwMode="auto">
            <a:xfrm>
              <a:off x="4353" y="3436"/>
              <a:ext cx="66" cy="1"/>
            </a:xfrm>
            <a:prstGeom prst="line">
              <a:avLst/>
            </a:prstGeom>
            <a:noFill/>
            <a:ln w="22225">
              <a:solidFill>
                <a:srgbClr val="000000"/>
              </a:solidFill>
              <a:round/>
              <a:headEnd/>
              <a:tailEnd/>
            </a:ln>
          </p:spPr>
          <p:txBody>
            <a:bodyPr/>
            <a:lstStyle/>
            <a:p>
              <a:endParaRPr lang="zh-CN" altLang="en-US"/>
            </a:p>
          </p:txBody>
        </p:sp>
        <p:sp>
          <p:nvSpPr>
            <p:cNvPr id="179277" name="Line 77"/>
            <p:cNvSpPr>
              <a:spLocks noChangeShapeType="1"/>
            </p:cNvSpPr>
            <p:nvPr/>
          </p:nvSpPr>
          <p:spPr bwMode="auto">
            <a:xfrm>
              <a:off x="4484" y="3436"/>
              <a:ext cx="66" cy="1"/>
            </a:xfrm>
            <a:prstGeom prst="line">
              <a:avLst/>
            </a:prstGeom>
            <a:noFill/>
            <a:ln w="22225">
              <a:solidFill>
                <a:srgbClr val="000000"/>
              </a:solidFill>
              <a:round/>
              <a:headEnd/>
              <a:tailEnd/>
            </a:ln>
          </p:spPr>
          <p:txBody>
            <a:bodyPr/>
            <a:lstStyle/>
            <a:p>
              <a:endParaRPr lang="zh-CN" altLang="en-US"/>
            </a:p>
          </p:txBody>
        </p:sp>
        <p:sp>
          <p:nvSpPr>
            <p:cNvPr id="179278" name="Line 78"/>
            <p:cNvSpPr>
              <a:spLocks noChangeShapeType="1"/>
            </p:cNvSpPr>
            <p:nvPr/>
          </p:nvSpPr>
          <p:spPr bwMode="auto">
            <a:xfrm>
              <a:off x="4616" y="3436"/>
              <a:ext cx="66" cy="1"/>
            </a:xfrm>
            <a:prstGeom prst="line">
              <a:avLst/>
            </a:prstGeom>
            <a:noFill/>
            <a:ln w="22225">
              <a:solidFill>
                <a:srgbClr val="000000"/>
              </a:solidFill>
              <a:round/>
              <a:headEnd/>
              <a:tailEnd/>
            </a:ln>
          </p:spPr>
          <p:txBody>
            <a:bodyPr/>
            <a:lstStyle/>
            <a:p>
              <a:endParaRPr lang="zh-CN" altLang="en-US"/>
            </a:p>
          </p:txBody>
        </p:sp>
        <p:sp>
          <p:nvSpPr>
            <p:cNvPr id="179279" name="Line 79"/>
            <p:cNvSpPr>
              <a:spLocks noChangeShapeType="1"/>
            </p:cNvSpPr>
            <p:nvPr/>
          </p:nvSpPr>
          <p:spPr bwMode="auto">
            <a:xfrm>
              <a:off x="4090" y="3633"/>
              <a:ext cx="66" cy="1"/>
            </a:xfrm>
            <a:prstGeom prst="line">
              <a:avLst/>
            </a:prstGeom>
            <a:noFill/>
            <a:ln w="22225">
              <a:solidFill>
                <a:srgbClr val="000000"/>
              </a:solidFill>
              <a:round/>
              <a:headEnd/>
              <a:tailEnd/>
            </a:ln>
          </p:spPr>
          <p:txBody>
            <a:bodyPr/>
            <a:lstStyle/>
            <a:p>
              <a:endParaRPr lang="zh-CN" altLang="en-US"/>
            </a:p>
          </p:txBody>
        </p:sp>
        <p:sp>
          <p:nvSpPr>
            <p:cNvPr id="179280" name="Line 80"/>
            <p:cNvSpPr>
              <a:spLocks noChangeShapeType="1"/>
            </p:cNvSpPr>
            <p:nvPr/>
          </p:nvSpPr>
          <p:spPr bwMode="auto">
            <a:xfrm>
              <a:off x="4221" y="3633"/>
              <a:ext cx="66" cy="1"/>
            </a:xfrm>
            <a:prstGeom prst="line">
              <a:avLst/>
            </a:prstGeom>
            <a:noFill/>
            <a:ln w="22225">
              <a:solidFill>
                <a:srgbClr val="000000"/>
              </a:solidFill>
              <a:round/>
              <a:headEnd/>
              <a:tailEnd/>
            </a:ln>
          </p:spPr>
          <p:txBody>
            <a:bodyPr/>
            <a:lstStyle/>
            <a:p>
              <a:endParaRPr lang="zh-CN" altLang="en-US"/>
            </a:p>
          </p:txBody>
        </p:sp>
        <p:sp>
          <p:nvSpPr>
            <p:cNvPr id="179281" name="Line 81"/>
            <p:cNvSpPr>
              <a:spLocks noChangeShapeType="1"/>
            </p:cNvSpPr>
            <p:nvPr/>
          </p:nvSpPr>
          <p:spPr bwMode="auto">
            <a:xfrm>
              <a:off x="4353" y="3633"/>
              <a:ext cx="66" cy="1"/>
            </a:xfrm>
            <a:prstGeom prst="line">
              <a:avLst/>
            </a:prstGeom>
            <a:noFill/>
            <a:ln w="22225">
              <a:solidFill>
                <a:srgbClr val="000000"/>
              </a:solidFill>
              <a:round/>
              <a:headEnd/>
              <a:tailEnd/>
            </a:ln>
          </p:spPr>
          <p:txBody>
            <a:bodyPr/>
            <a:lstStyle/>
            <a:p>
              <a:endParaRPr lang="zh-CN" altLang="en-US"/>
            </a:p>
          </p:txBody>
        </p:sp>
        <p:sp>
          <p:nvSpPr>
            <p:cNvPr id="179282" name="Line 82"/>
            <p:cNvSpPr>
              <a:spLocks noChangeShapeType="1"/>
            </p:cNvSpPr>
            <p:nvPr/>
          </p:nvSpPr>
          <p:spPr bwMode="auto">
            <a:xfrm>
              <a:off x="4484" y="3633"/>
              <a:ext cx="66" cy="1"/>
            </a:xfrm>
            <a:prstGeom prst="line">
              <a:avLst/>
            </a:prstGeom>
            <a:noFill/>
            <a:ln w="22225">
              <a:solidFill>
                <a:srgbClr val="000000"/>
              </a:solidFill>
              <a:round/>
              <a:headEnd/>
              <a:tailEnd/>
            </a:ln>
          </p:spPr>
          <p:txBody>
            <a:bodyPr/>
            <a:lstStyle/>
            <a:p>
              <a:endParaRPr lang="zh-CN" altLang="en-US"/>
            </a:p>
          </p:txBody>
        </p:sp>
        <p:sp>
          <p:nvSpPr>
            <p:cNvPr id="179283" name="Line 83"/>
            <p:cNvSpPr>
              <a:spLocks noChangeShapeType="1"/>
            </p:cNvSpPr>
            <p:nvPr/>
          </p:nvSpPr>
          <p:spPr bwMode="auto">
            <a:xfrm>
              <a:off x="4616" y="3633"/>
              <a:ext cx="66" cy="1"/>
            </a:xfrm>
            <a:prstGeom prst="line">
              <a:avLst/>
            </a:prstGeom>
            <a:noFill/>
            <a:ln w="22225">
              <a:solidFill>
                <a:srgbClr val="000000"/>
              </a:solidFill>
              <a:round/>
              <a:headEnd/>
              <a:tailEnd/>
            </a:ln>
          </p:spPr>
          <p:txBody>
            <a:bodyPr/>
            <a:lstStyle/>
            <a:p>
              <a:endParaRPr lang="zh-CN" altLang="en-US"/>
            </a:p>
          </p:txBody>
        </p:sp>
        <p:sp>
          <p:nvSpPr>
            <p:cNvPr id="179284" name="Rectangle 84"/>
            <p:cNvSpPr>
              <a:spLocks noChangeArrowheads="1"/>
            </p:cNvSpPr>
            <p:nvPr/>
          </p:nvSpPr>
          <p:spPr bwMode="auto">
            <a:xfrm>
              <a:off x="4090" y="3817"/>
              <a:ext cx="631" cy="249"/>
            </a:xfrm>
            <a:prstGeom prst="rect">
              <a:avLst/>
            </a:prstGeom>
            <a:noFill/>
            <a:ln w="22225">
              <a:solidFill>
                <a:srgbClr val="000000"/>
              </a:solidFill>
              <a:miter lim="800000"/>
              <a:headEnd/>
              <a:tailEnd/>
            </a:ln>
          </p:spPr>
          <p:txBody>
            <a:bodyPr/>
            <a:lstStyle/>
            <a:p>
              <a:endParaRPr lang="zh-CN" altLang="en-US"/>
            </a:p>
          </p:txBody>
        </p:sp>
        <p:sp>
          <p:nvSpPr>
            <p:cNvPr id="179285" name="Line 85"/>
            <p:cNvSpPr>
              <a:spLocks noChangeShapeType="1"/>
            </p:cNvSpPr>
            <p:nvPr/>
          </p:nvSpPr>
          <p:spPr bwMode="auto">
            <a:xfrm>
              <a:off x="3787" y="3436"/>
              <a:ext cx="303" cy="1"/>
            </a:xfrm>
            <a:prstGeom prst="line">
              <a:avLst/>
            </a:prstGeom>
            <a:noFill/>
            <a:ln w="22225">
              <a:solidFill>
                <a:srgbClr val="000000"/>
              </a:solidFill>
              <a:round/>
              <a:headEnd/>
              <a:tailEnd/>
            </a:ln>
          </p:spPr>
          <p:txBody>
            <a:bodyPr/>
            <a:lstStyle/>
            <a:p>
              <a:endParaRPr lang="zh-CN" altLang="en-US"/>
            </a:p>
          </p:txBody>
        </p:sp>
        <p:sp>
          <p:nvSpPr>
            <p:cNvPr id="179286" name="Freeform 86"/>
            <p:cNvSpPr>
              <a:spLocks/>
            </p:cNvSpPr>
            <p:nvPr/>
          </p:nvSpPr>
          <p:spPr bwMode="auto">
            <a:xfrm>
              <a:off x="3932" y="3410"/>
              <a:ext cx="158" cy="65"/>
            </a:xfrm>
            <a:custGeom>
              <a:avLst/>
              <a:gdLst/>
              <a:ahLst/>
              <a:cxnLst>
                <a:cxn ang="0">
                  <a:pos x="0" y="65"/>
                </a:cxn>
                <a:cxn ang="0">
                  <a:pos x="26" y="26"/>
                </a:cxn>
                <a:cxn ang="0">
                  <a:pos x="0" y="0"/>
                </a:cxn>
                <a:cxn ang="0">
                  <a:pos x="158" y="26"/>
                </a:cxn>
                <a:cxn ang="0">
                  <a:pos x="0" y="65"/>
                </a:cxn>
              </a:cxnLst>
              <a:rect l="0" t="0" r="r" b="b"/>
              <a:pathLst>
                <a:path w="158" h="65">
                  <a:moveTo>
                    <a:pt x="0" y="65"/>
                  </a:moveTo>
                  <a:lnTo>
                    <a:pt x="26" y="26"/>
                  </a:lnTo>
                  <a:lnTo>
                    <a:pt x="0" y="0"/>
                  </a:lnTo>
                  <a:lnTo>
                    <a:pt x="158" y="26"/>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87" name="Rectangle 87"/>
            <p:cNvSpPr>
              <a:spLocks noChangeArrowheads="1"/>
            </p:cNvSpPr>
            <p:nvPr/>
          </p:nvSpPr>
          <p:spPr bwMode="auto">
            <a:xfrm>
              <a:off x="3840" y="3212"/>
              <a:ext cx="215"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a:t>
              </a:r>
              <a:r>
                <a:rPr lang="en-US" altLang="zh-CN" sz="2100" b="1" baseline="0">
                  <a:solidFill>
                    <a:srgbClr val="000000"/>
                  </a:solidFill>
                  <a:latin typeface="Times" charset="0"/>
                </a:rPr>
                <a:t>K</a:t>
              </a:r>
              <a:endParaRPr lang="en-US" altLang="zh-CN" b="1"/>
            </a:p>
          </p:txBody>
        </p:sp>
        <p:sp>
          <p:nvSpPr>
            <p:cNvPr id="179288" name="Rectangle 88"/>
            <p:cNvSpPr>
              <a:spLocks noChangeArrowheads="1"/>
            </p:cNvSpPr>
            <p:nvPr/>
          </p:nvSpPr>
          <p:spPr bwMode="auto">
            <a:xfrm>
              <a:off x="3669" y="3527"/>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8292</a:t>
              </a:r>
              <a:endParaRPr lang="zh-CN" altLang="en-US" b="1"/>
            </a:p>
          </p:txBody>
        </p:sp>
        <p:sp>
          <p:nvSpPr>
            <p:cNvPr id="179289" name="Rectangle 89"/>
            <p:cNvSpPr>
              <a:spLocks noChangeArrowheads="1"/>
            </p:cNvSpPr>
            <p:nvPr/>
          </p:nvSpPr>
          <p:spPr bwMode="auto">
            <a:xfrm>
              <a:off x="3669" y="3711"/>
              <a:ext cx="33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8692</a:t>
              </a:r>
              <a:endParaRPr lang="zh-CN" altLang="en-US" b="1"/>
            </a:p>
          </p:txBody>
        </p:sp>
        <p:sp>
          <p:nvSpPr>
            <p:cNvPr id="179290" name="Rectangle 90"/>
            <p:cNvSpPr>
              <a:spLocks noChangeArrowheads="1"/>
            </p:cNvSpPr>
            <p:nvPr/>
          </p:nvSpPr>
          <p:spPr bwMode="auto">
            <a:xfrm>
              <a:off x="4235" y="409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79291" name="Rectangle 91"/>
            <p:cNvSpPr>
              <a:spLocks noChangeArrowheads="1"/>
            </p:cNvSpPr>
            <p:nvPr/>
          </p:nvSpPr>
          <p:spPr bwMode="auto">
            <a:xfrm>
              <a:off x="4813" y="2360"/>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物理地址</a:t>
              </a:r>
              <a:endParaRPr lang="zh-CN" altLang="en-US" b="1"/>
            </a:p>
          </p:txBody>
        </p:sp>
        <p:sp>
          <p:nvSpPr>
            <p:cNvPr id="179292" name="Rectangle 92"/>
            <p:cNvSpPr>
              <a:spLocks noChangeArrowheads="1"/>
            </p:cNvSpPr>
            <p:nvPr/>
          </p:nvSpPr>
          <p:spPr bwMode="auto">
            <a:xfrm>
              <a:off x="4932" y="745"/>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有效地址</a:t>
              </a:r>
              <a:endParaRPr lang="zh-CN" altLang="en-US" b="1"/>
            </a:p>
          </p:txBody>
        </p:sp>
        <p:sp>
          <p:nvSpPr>
            <p:cNvPr id="179293" name="Freeform 93"/>
            <p:cNvSpPr>
              <a:spLocks/>
            </p:cNvSpPr>
            <p:nvPr/>
          </p:nvSpPr>
          <p:spPr bwMode="auto">
            <a:xfrm>
              <a:off x="2315" y="810"/>
              <a:ext cx="170" cy="53"/>
            </a:xfrm>
            <a:custGeom>
              <a:avLst/>
              <a:gdLst/>
              <a:ahLst/>
              <a:cxnLst>
                <a:cxn ang="0">
                  <a:pos x="0" y="53"/>
                </a:cxn>
                <a:cxn ang="0">
                  <a:pos x="26" y="26"/>
                </a:cxn>
                <a:cxn ang="0">
                  <a:pos x="0" y="0"/>
                </a:cxn>
                <a:cxn ang="0">
                  <a:pos x="170" y="26"/>
                </a:cxn>
                <a:cxn ang="0">
                  <a:pos x="0" y="53"/>
                </a:cxn>
              </a:cxnLst>
              <a:rect l="0" t="0" r="r" b="b"/>
              <a:pathLst>
                <a:path w="170" h="53">
                  <a:moveTo>
                    <a:pt x="0" y="53"/>
                  </a:moveTo>
                  <a:lnTo>
                    <a:pt x="26" y="26"/>
                  </a:lnTo>
                  <a:lnTo>
                    <a:pt x="0" y="0"/>
                  </a:lnTo>
                  <a:lnTo>
                    <a:pt x="170" y="26"/>
                  </a:lnTo>
                  <a:lnTo>
                    <a:pt x="0" y="5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4" name="Freeform 94"/>
            <p:cNvSpPr>
              <a:spLocks/>
            </p:cNvSpPr>
            <p:nvPr/>
          </p:nvSpPr>
          <p:spPr bwMode="auto">
            <a:xfrm>
              <a:off x="4116" y="1795"/>
              <a:ext cx="171" cy="65"/>
            </a:xfrm>
            <a:custGeom>
              <a:avLst/>
              <a:gdLst/>
              <a:ahLst/>
              <a:cxnLst>
                <a:cxn ang="0">
                  <a:pos x="0" y="65"/>
                </a:cxn>
                <a:cxn ang="0">
                  <a:pos x="26" y="39"/>
                </a:cxn>
                <a:cxn ang="0">
                  <a:pos x="0" y="0"/>
                </a:cxn>
                <a:cxn ang="0">
                  <a:pos x="171" y="39"/>
                </a:cxn>
                <a:cxn ang="0">
                  <a:pos x="0" y="65"/>
                </a:cxn>
              </a:cxnLst>
              <a:rect l="0" t="0" r="r" b="b"/>
              <a:pathLst>
                <a:path w="171" h="65">
                  <a:moveTo>
                    <a:pt x="0" y="65"/>
                  </a:moveTo>
                  <a:lnTo>
                    <a:pt x="26" y="39"/>
                  </a:lnTo>
                  <a:lnTo>
                    <a:pt x="0" y="0"/>
                  </a:lnTo>
                  <a:lnTo>
                    <a:pt x="171" y="39"/>
                  </a:lnTo>
                  <a:lnTo>
                    <a:pt x="0" y="6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5" name="Freeform 95"/>
            <p:cNvSpPr>
              <a:spLocks/>
            </p:cNvSpPr>
            <p:nvPr/>
          </p:nvSpPr>
          <p:spPr bwMode="auto">
            <a:xfrm>
              <a:off x="4379" y="1545"/>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79296" name="Freeform 96"/>
            <p:cNvSpPr>
              <a:spLocks/>
            </p:cNvSpPr>
            <p:nvPr/>
          </p:nvSpPr>
          <p:spPr bwMode="auto">
            <a:xfrm>
              <a:off x="4379" y="2162"/>
              <a:ext cx="53" cy="158"/>
            </a:xfrm>
            <a:custGeom>
              <a:avLst/>
              <a:gdLst/>
              <a:ahLst/>
              <a:cxnLst>
                <a:cxn ang="0">
                  <a:pos x="0" y="0"/>
                </a:cxn>
                <a:cxn ang="0">
                  <a:pos x="26" y="27"/>
                </a:cxn>
                <a:cxn ang="0">
                  <a:pos x="53" y="0"/>
                </a:cxn>
                <a:cxn ang="0">
                  <a:pos x="26" y="158"/>
                </a:cxn>
                <a:cxn ang="0">
                  <a:pos x="0" y="0"/>
                </a:cxn>
              </a:cxnLst>
              <a:rect l="0" t="0" r="r" b="b"/>
              <a:pathLst>
                <a:path w="53" h="158">
                  <a:moveTo>
                    <a:pt x="0" y="0"/>
                  </a:moveTo>
                  <a:lnTo>
                    <a:pt x="26" y="27"/>
                  </a:lnTo>
                  <a:lnTo>
                    <a:pt x="53" y="0"/>
                  </a:lnTo>
                  <a:lnTo>
                    <a:pt x="26" y="15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79297" name="Text Box 97"/>
          <p:cNvSpPr txBox="1">
            <a:spLocks noChangeArrowheads="1"/>
          </p:cNvSpPr>
          <p:nvPr/>
        </p:nvSpPr>
        <p:spPr bwMode="auto">
          <a:xfrm>
            <a:off x="990600" y="90488"/>
            <a:ext cx="4202113" cy="519112"/>
          </a:xfrm>
          <a:prstGeom prst="rect">
            <a:avLst/>
          </a:prstGeom>
          <a:noFill/>
          <a:ln w="9525">
            <a:noFill/>
            <a:miter lim="800000"/>
            <a:headEnd/>
            <a:tailEnd/>
          </a:ln>
          <a:effectLst/>
        </p:spPr>
        <p:txBody>
          <a:bodyPr wrap="none">
            <a:spAutoFit/>
          </a:bodyPr>
          <a:lstStyle/>
          <a:p>
            <a:r>
              <a:rPr lang="zh-CN" altLang="en-US" sz="2800" b="1" baseline="0">
                <a:latin typeface="Times New Roman" pitchFamily="18" charset="0"/>
              </a:rPr>
              <a:t>分段系统的地址变换过程 </a:t>
            </a:r>
          </a:p>
        </p:txBody>
      </p:sp>
      <p:sp>
        <p:nvSpPr>
          <p:cNvPr id="179298" name="Line 98"/>
          <p:cNvSpPr>
            <a:spLocks noChangeShapeType="1"/>
          </p:cNvSpPr>
          <p:nvPr/>
        </p:nvSpPr>
        <p:spPr bwMode="auto">
          <a:xfrm>
            <a:off x="3733800" y="3810000"/>
            <a:ext cx="381000" cy="1143000"/>
          </a:xfrm>
          <a:prstGeom prst="line">
            <a:avLst/>
          </a:prstGeom>
          <a:noFill/>
          <a:ln w="22225">
            <a:solidFill>
              <a:schemeClr val="tx1"/>
            </a:solidFill>
            <a:miter lim="800000"/>
            <a:headEnd/>
            <a:tailEnd type="triangle" w="med" len="med"/>
          </a:ln>
          <a:effectLst/>
        </p:spPr>
        <p:txBody>
          <a:bodyPr wrap="none"/>
          <a:lstStyle/>
          <a:p>
            <a:endParaRPr lang="zh-CN" altLang="en-US"/>
          </a:p>
        </p:txBody>
      </p:sp>
      <p:sp>
        <p:nvSpPr>
          <p:cNvPr id="179299" name="Line 99"/>
          <p:cNvSpPr>
            <a:spLocks noChangeShapeType="1"/>
          </p:cNvSpPr>
          <p:nvPr/>
        </p:nvSpPr>
        <p:spPr bwMode="auto">
          <a:xfrm flipH="1">
            <a:off x="4343400" y="1447800"/>
            <a:ext cx="2667000" cy="3505200"/>
          </a:xfrm>
          <a:prstGeom prst="line">
            <a:avLst/>
          </a:prstGeom>
          <a:noFill/>
          <a:ln w="22225">
            <a:solidFill>
              <a:schemeClr val="tx1"/>
            </a:solidFill>
            <a:miter lim="800000"/>
            <a:headEnd/>
            <a:tailEnd type="triangle" w="med" len="med"/>
          </a:ln>
          <a:effectLst/>
        </p:spPr>
        <p:txBody>
          <a:bodyPr wrap="none"/>
          <a:lstStyle/>
          <a:p>
            <a:endParaRPr lang="zh-CN" altLang="en-US"/>
          </a:p>
        </p:txBody>
      </p:sp>
      <p:sp>
        <p:nvSpPr>
          <p:cNvPr id="179300" name="Rectangle 100"/>
          <p:cNvSpPr>
            <a:spLocks noChangeArrowheads="1"/>
          </p:cNvSpPr>
          <p:nvPr/>
        </p:nvSpPr>
        <p:spPr bwMode="auto">
          <a:xfrm>
            <a:off x="990601" y="4983163"/>
            <a:ext cx="4686300" cy="1303336"/>
          </a:xfrm>
          <a:prstGeom prst="rect">
            <a:avLst/>
          </a:prstGeom>
          <a:solidFill>
            <a:schemeClr val="accent1"/>
          </a:solidFill>
          <a:ln w="9525">
            <a:solidFill>
              <a:schemeClr val="tx1"/>
            </a:solidFill>
            <a:miter lim="800000"/>
            <a:headEnd/>
            <a:tailEnd/>
          </a:ln>
          <a:effectLst/>
        </p:spPr>
        <p:txBody>
          <a:bodyPr wrap="none" anchor="ctr"/>
          <a:lstStyle/>
          <a:p>
            <a:r>
              <a:rPr lang="zh-CN" altLang="en-US" baseline="0" dirty="0"/>
              <a:t>若段内地址</a:t>
            </a:r>
            <a:r>
              <a:rPr lang="en-US" altLang="zh-CN" baseline="0" dirty="0"/>
              <a:t>d&gt;</a:t>
            </a:r>
            <a:r>
              <a:rPr lang="zh-CN" altLang="en-US" baseline="0" dirty="0"/>
              <a:t>段长</a:t>
            </a:r>
            <a:r>
              <a:rPr lang="en-US" altLang="zh-CN" baseline="0" dirty="0"/>
              <a:t>SL，</a:t>
            </a:r>
            <a:r>
              <a:rPr lang="zh-CN" altLang="en-US" baseline="0" dirty="0"/>
              <a:t>则越界。</a:t>
            </a:r>
            <a:endParaRPr lang="en-US" altLang="zh-CN" baseline="0" dirty="0"/>
          </a:p>
          <a:p>
            <a:r>
              <a:rPr lang="zh-CN" altLang="en-US" baseline="0" dirty="0"/>
              <a:t>若未越界，则将该段的基址与段</a:t>
            </a:r>
            <a:endParaRPr lang="en-US" altLang="zh-CN" baseline="0" dirty="0"/>
          </a:p>
          <a:p>
            <a:r>
              <a:rPr lang="zh-CN" altLang="en-US" baseline="0" dirty="0"/>
              <a:t>内地址相加</a:t>
            </a:r>
          </a:p>
        </p:txBody>
      </p:sp>
      <p:sp>
        <p:nvSpPr>
          <p:cNvPr id="3" name="文本框 2"/>
          <p:cNvSpPr txBox="1"/>
          <p:nvPr/>
        </p:nvSpPr>
        <p:spPr>
          <a:xfrm flipH="1">
            <a:off x="94632" y="2617729"/>
            <a:ext cx="1544461" cy="1754326"/>
          </a:xfrm>
          <a:prstGeom prst="rect">
            <a:avLst/>
          </a:prstGeom>
          <a:noFill/>
        </p:spPr>
        <p:txBody>
          <a:bodyPr wrap="square" rtlCol="0">
            <a:spAutoFit/>
          </a:bodyPr>
          <a:lstStyle/>
          <a:p>
            <a:r>
              <a:rPr lang="zh-CN" altLang="en-US" sz="1800" dirty="0">
                <a:solidFill>
                  <a:srgbClr val="FF0000"/>
                </a:solidFill>
              </a:rPr>
              <a:t>段号与段表始址计算出该段对应的段表位置，读出该段在内存的始址</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02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分页和分段的主要区别</a:t>
            </a:r>
            <a:endParaRPr lang="zh-CN" altLang="en-US" sz="3200" b="1" baseline="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a:latin typeface="宋体" pitchFamily="2" charset="-122"/>
              </a:rPr>
              <a:t>(1)</a:t>
            </a:r>
            <a:r>
              <a:rPr lang="zh-CN" altLang="en-US" sz="2800" baseline="0">
                <a:latin typeface="宋体" pitchFamily="2" charset="-122"/>
              </a:rPr>
              <a:t> </a:t>
            </a:r>
            <a:r>
              <a:rPr lang="zh-CN" altLang="en-US" sz="2800" b="1" baseline="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a:solidFill>
                  <a:schemeClr val="folHlink"/>
                </a:solidFill>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a:solidFill>
                  <a:schemeClr val="folHlink"/>
                </a:solidFill>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12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分页和分段的主要区别</a:t>
            </a:r>
            <a:endParaRPr lang="zh-CN" altLang="en-US" sz="3200" b="1" baseline="0" dirty="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dirty="0">
                <a:latin typeface="宋体" pitchFamily="2" charset="-122"/>
              </a:rPr>
              <a:t>(1)</a:t>
            </a:r>
            <a:r>
              <a:rPr lang="zh-CN" altLang="en-US" sz="2800" baseline="0" dirty="0">
                <a:latin typeface="宋体" pitchFamily="2" charset="-122"/>
              </a:rPr>
              <a:t> </a:t>
            </a:r>
            <a:r>
              <a:rPr lang="zh-CN" altLang="en-US" sz="2800" b="1" baseline="0" dirty="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dirty="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dirty="0">
                <a:solidFill>
                  <a:schemeClr val="folHlink"/>
                </a:solidFill>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dirty="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22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分页和分段的主要区别</a:t>
            </a:r>
            <a:endParaRPr lang="zh-CN" altLang="en-US" sz="3200" b="1" baseline="0" dirty="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dirty="0">
                <a:latin typeface="宋体" pitchFamily="2" charset="-122"/>
              </a:rPr>
              <a:t>(1)</a:t>
            </a:r>
            <a:r>
              <a:rPr lang="zh-CN" altLang="en-US" sz="2800" baseline="0" dirty="0">
                <a:latin typeface="宋体" pitchFamily="2" charset="-122"/>
              </a:rPr>
              <a:t> </a:t>
            </a:r>
            <a:r>
              <a:rPr lang="zh-CN" altLang="en-US" sz="2800" b="1" baseline="0" dirty="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dirty="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dirty="0">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dirty="0">
                <a:solidFill>
                  <a:schemeClr val="folHlink"/>
                </a:solidFill>
                <a:latin typeface="宋体" pitchFamily="2" charset="-122"/>
              </a:rPr>
              <a:t>(4)由于段是信息的逻辑单位，因此便于存贮保护和信息的共享，页的保护和共享受到限制。</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329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分页和分段的主要区别</a:t>
            </a:r>
            <a:endParaRPr lang="zh-CN" altLang="en-US" sz="3200" b="1" baseline="0">
              <a:solidFill>
                <a:srgbClr val="0000CC"/>
              </a:solidFill>
              <a:latin typeface="宋体" pitchFamily="2" charset="-122"/>
            </a:endParaRPr>
          </a:p>
          <a:p>
            <a:pPr marL="685800" indent="-685800" algn="just">
              <a:spcBef>
                <a:spcPct val="20000"/>
              </a:spcBef>
              <a:buClr>
                <a:srgbClr val="0000CC"/>
              </a:buClr>
              <a:buFont typeface="Wingdings" pitchFamily="2" charset="2"/>
              <a:buNone/>
            </a:pPr>
            <a:r>
              <a:rPr lang="zh-CN" altLang="en-US" sz="2800" b="1" baseline="0">
                <a:latin typeface="宋体" pitchFamily="2" charset="-122"/>
              </a:rPr>
              <a:t>(1)</a:t>
            </a:r>
            <a:r>
              <a:rPr lang="zh-CN" altLang="en-US" sz="2800" baseline="0">
                <a:latin typeface="宋体" pitchFamily="2" charset="-122"/>
              </a:rPr>
              <a:t> </a:t>
            </a:r>
            <a:r>
              <a:rPr lang="zh-CN" altLang="en-US" sz="2800" b="1" baseline="0">
                <a:latin typeface="宋体" pitchFamily="2" charset="-122"/>
              </a:rPr>
              <a:t>页是信息的物理单位，由于系统管理的需要。段则是信息的逻辑单位，它含有一组其意义相对完整的信息。分段的目的是为了能更好地满足用户的需要。</a:t>
            </a:r>
          </a:p>
          <a:p>
            <a:pPr marL="685800" indent="-685800" eaLnBrk="0" hangingPunct="0">
              <a:spcBef>
                <a:spcPct val="5000"/>
              </a:spcBef>
            </a:pPr>
            <a:r>
              <a:rPr lang="zh-CN" altLang="en-US" sz="2800" b="1" baseline="0">
                <a:latin typeface="宋体" pitchFamily="2" charset="-122"/>
              </a:rPr>
              <a:t>(2) 页的大小固定且由系统决定，而段的长度却不固定，它由其完成的功能决定。</a:t>
            </a:r>
          </a:p>
          <a:p>
            <a:pPr marL="685800" indent="-685800" eaLnBrk="0" hangingPunct="0">
              <a:spcBef>
                <a:spcPct val="5000"/>
              </a:spcBef>
            </a:pPr>
            <a:r>
              <a:rPr lang="zh-CN" altLang="en-US" sz="2800" b="1" baseline="0">
                <a:latin typeface="宋体" pitchFamily="2" charset="-122"/>
              </a:rPr>
              <a:t>(3) 分页的作业地址空间是一维的而分段的作业地址空间则是二维的，程序员在标识一个地址时，需给出段名和段内地址。</a:t>
            </a:r>
          </a:p>
          <a:p>
            <a:pPr marL="685800" indent="-685800" eaLnBrk="0" hangingPunct="0">
              <a:spcBef>
                <a:spcPct val="5000"/>
              </a:spcBef>
            </a:pPr>
            <a:r>
              <a:rPr lang="zh-CN" altLang="en-US" sz="2800" b="1" baseline="0">
                <a:latin typeface="宋体" pitchFamily="2" charset="-122"/>
              </a:rPr>
              <a:t>(4)由于段是信息的逻辑单位，因此便于存贮保护和信息的共享，页的保护和共享受到限制。</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1042988" y="0"/>
            <a:ext cx="7793037" cy="692150"/>
          </a:xfrm>
        </p:spPr>
        <p:txBody>
          <a:bodyPr/>
          <a:lstStyle/>
          <a:p>
            <a:pPr algn="ctr" eaLnBrk="1" hangingPunct="1"/>
            <a:r>
              <a:rPr lang="zh-CN" altLang="en-US" sz="4000" dirty="0"/>
              <a:t>信息共享 </a:t>
            </a:r>
          </a:p>
        </p:txBody>
      </p:sp>
      <p:sp>
        <p:nvSpPr>
          <p:cNvPr id="252931" name="Rectangle 3"/>
          <p:cNvSpPr>
            <a:spLocks noGrp="1" noChangeArrowheads="1"/>
          </p:cNvSpPr>
          <p:nvPr>
            <p:ph type="body" idx="1"/>
          </p:nvPr>
        </p:nvSpPr>
        <p:spPr>
          <a:xfrm>
            <a:off x="395288" y="942975"/>
            <a:ext cx="8459787" cy="5294313"/>
          </a:xfrm>
        </p:spPr>
        <p:txBody>
          <a:bodyPr/>
          <a:lstStyle/>
          <a:p>
            <a:pPr eaLnBrk="1" hangingPunct="1">
              <a:lnSpc>
                <a:spcPct val="90000"/>
              </a:lnSpc>
            </a:pPr>
            <a:r>
              <a:rPr lang="zh-CN" altLang="en-US" sz="2400" dirty="0"/>
              <a:t>由于段是信息的逻辑单位，因而分段系统易于实现共享和保护，这也是分段系统的突出优点之一。</a:t>
            </a:r>
          </a:p>
          <a:p>
            <a:pPr eaLnBrk="1" hangingPunct="1">
              <a:lnSpc>
                <a:spcPct val="90000"/>
              </a:lnSpc>
            </a:pPr>
            <a:r>
              <a:rPr lang="zh-CN" altLang="en-US" sz="2400" dirty="0"/>
              <a:t>假定一个多用户系统可容纳</a:t>
            </a:r>
            <a:r>
              <a:rPr lang="en-US" altLang="zh-CN" sz="2400" dirty="0"/>
              <a:t>40</a:t>
            </a:r>
            <a:r>
              <a:rPr lang="zh-CN" altLang="en-US" sz="2400" dirty="0"/>
              <a:t>个用户，某应用程序包括</a:t>
            </a:r>
            <a:r>
              <a:rPr lang="en-US" altLang="zh-CN" sz="2400" dirty="0"/>
              <a:t>160KB</a:t>
            </a:r>
            <a:r>
              <a:rPr lang="zh-CN" altLang="en-US" sz="2400" dirty="0"/>
              <a:t>的</a:t>
            </a:r>
            <a:r>
              <a:rPr lang="en-US" altLang="zh-CN" sz="2400" dirty="0"/>
              <a:t>Text Editor</a:t>
            </a:r>
            <a:r>
              <a:rPr lang="zh-CN" altLang="en-US" sz="2400" dirty="0"/>
              <a:t>代码区和</a:t>
            </a:r>
            <a:r>
              <a:rPr lang="en-US" altLang="zh-CN" sz="2400" dirty="0"/>
              <a:t>40KB</a:t>
            </a:r>
            <a:r>
              <a:rPr lang="zh-CN" altLang="en-US" sz="2400" dirty="0"/>
              <a:t>的数据区</a:t>
            </a:r>
            <a:r>
              <a:rPr lang="en-US" altLang="zh-CN" sz="2400" dirty="0"/>
              <a:t>(</a:t>
            </a:r>
            <a:r>
              <a:rPr lang="zh-CN" altLang="en-US" sz="2400" dirty="0"/>
              <a:t>共</a:t>
            </a:r>
            <a:r>
              <a:rPr lang="en-US" altLang="zh-CN" sz="2400" dirty="0"/>
              <a:t>200K)</a:t>
            </a:r>
            <a:r>
              <a:rPr lang="zh-CN" altLang="en-US" sz="2400" dirty="0"/>
              <a:t>，则需多少内存支持？</a:t>
            </a:r>
          </a:p>
          <a:p>
            <a:pPr eaLnBrk="1" hangingPunct="1">
              <a:lnSpc>
                <a:spcPct val="90000"/>
              </a:lnSpc>
              <a:buFont typeface="Wingdings" panose="05000000000000000000" pitchFamily="2" charset="2"/>
              <a:buNone/>
            </a:pPr>
            <a:r>
              <a:rPr lang="zh-CN" altLang="en-US" sz="2400" dirty="0"/>
              <a:t>  则需</a:t>
            </a:r>
            <a:r>
              <a:rPr lang="en-US" altLang="zh-CN" sz="2400" dirty="0"/>
              <a:t>200K*40=8000K</a:t>
            </a:r>
            <a:r>
              <a:rPr lang="zh-CN" altLang="en-US" sz="2400" dirty="0"/>
              <a:t>约</a:t>
            </a:r>
            <a:r>
              <a:rPr lang="en-US" altLang="zh-CN" sz="2400" dirty="0"/>
              <a:t>8M</a:t>
            </a:r>
            <a:r>
              <a:rPr lang="zh-CN" altLang="en-US" sz="2400" dirty="0"/>
              <a:t>内存支持；</a:t>
            </a:r>
          </a:p>
          <a:p>
            <a:pPr eaLnBrk="1" hangingPunct="1">
              <a:lnSpc>
                <a:spcPct val="90000"/>
              </a:lnSpc>
            </a:pPr>
            <a:r>
              <a:rPr lang="zh-CN" altLang="en-US" sz="2400" dirty="0"/>
              <a:t>若代码是可重入的</a:t>
            </a:r>
            <a:r>
              <a:rPr lang="en-US" altLang="zh-CN" sz="2400" dirty="0"/>
              <a:t>(Reentrant)</a:t>
            </a:r>
            <a:r>
              <a:rPr lang="zh-CN" altLang="en-US" sz="2400" dirty="0"/>
              <a:t>，则代码可共享，因而其所需内存空间为</a:t>
            </a:r>
            <a:r>
              <a:rPr lang="en-US" altLang="zh-CN" sz="2400" dirty="0"/>
              <a:t>1760KB (=160+40x40)</a:t>
            </a:r>
            <a:r>
              <a:rPr lang="zh-CN" altLang="en-US" sz="2400" dirty="0"/>
              <a:t>。</a:t>
            </a:r>
          </a:p>
          <a:p>
            <a:pPr eaLnBrk="1" hangingPunct="1">
              <a:lnSpc>
                <a:spcPct val="90000"/>
              </a:lnSpc>
            </a:pPr>
            <a:r>
              <a:rPr lang="zh-CN" altLang="en-US" sz="2400" dirty="0"/>
              <a:t>在分页系统中，假定每个页面大小</a:t>
            </a:r>
            <a:r>
              <a:rPr lang="en-US" altLang="zh-CN" sz="2400" dirty="0"/>
              <a:t>4K</a:t>
            </a:r>
            <a:r>
              <a:rPr lang="zh-CN" altLang="en-US" sz="2400" dirty="0"/>
              <a:t>，该如何实现？</a:t>
            </a:r>
          </a:p>
          <a:p>
            <a:pPr eaLnBrk="1" hangingPunct="1">
              <a:lnSpc>
                <a:spcPct val="90000"/>
              </a:lnSpc>
              <a:buFont typeface="Wingdings" panose="05000000000000000000" pitchFamily="2" charset="2"/>
              <a:buNone/>
            </a:pPr>
            <a:r>
              <a:rPr lang="zh-CN" altLang="en-US" sz="2400" dirty="0"/>
              <a:t> 那么代码区占</a:t>
            </a:r>
            <a:r>
              <a:rPr lang="en-US" altLang="zh-CN" sz="2400" dirty="0"/>
              <a:t>40</a:t>
            </a:r>
            <a:r>
              <a:rPr lang="zh-CN" altLang="en-US" sz="2400" dirty="0"/>
              <a:t>个页面，数据区占</a:t>
            </a:r>
            <a:r>
              <a:rPr lang="en-US" altLang="zh-CN" sz="2400" dirty="0"/>
              <a:t>10</a:t>
            </a:r>
            <a:r>
              <a:rPr lang="zh-CN" altLang="en-US" sz="2400" dirty="0"/>
              <a:t>个页面。为了实现共享，每个进程的页表中都建立</a:t>
            </a:r>
            <a:r>
              <a:rPr lang="en-US" altLang="zh-CN" sz="2400" dirty="0"/>
              <a:t>40</a:t>
            </a:r>
            <a:r>
              <a:rPr lang="zh-CN" altLang="en-US" sz="2400" dirty="0"/>
              <a:t>个页表项使用相同的物理块号</a:t>
            </a:r>
            <a:r>
              <a:rPr lang="en-US" altLang="zh-CN" sz="2400" dirty="0"/>
              <a:t>(</a:t>
            </a:r>
            <a:r>
              <a:rPr lang="zh-CN" altLang="en-US" sz="2400" dirty="0"/>
              <a:t>代码区</a:t>
            </a:r>
            <a:r>
              <a:rPr lang="en-US" altLang="zh-CN" sz="2400" dirty="0"/>
              <a:t>)</a:t>
            </a:r>
            <a:r>
              <a:rPr lang="zh-CN" altLang="en-US" sz="2400" dirty="0"/>
              <a:t>，另外建立</a:t>
            </a:r>
            <a:r>
              <a:rPr lang="en-US" altLang="zh-CN" sz="2400" dirty="0"/>
              <a:t>10</a:t>
            </a:r>
            <a:r>
              <a:rPr lang="zh-CN" altLang="en-US" sz="2400" dirty="0"/>
              <a:t>个数据区的页表项</a:t>
            </a:r>
          </a:p>
          <a:p>
            <a:pPr eaLnBrk="1" hangingPunct="1">
              <a:lnSpc>
                <a:spcPct val="90000"/>
              </a:lnSpc>
            </a:pPr>
            <a:r>
              <a:rPr lang="zh-CN" altLang="en-US" sz="2400" dirty="0"/>
              <a:t>在分段系统中，实现共享则容易得多，如图所示。</a:t>
            </a:r>
          </a:p>
        </p:txBody>
      </p:sp>
    </p:spTree>
    <p:extLst>
      <p:ext uri="{BB962C8B-B14F-4D97-AF65-F5344CB8AC3E}">
        <p14:creationId xmlns:p14="http://schemas.microsoft.com/office/powerpoint/2010/main" val="4172799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2" end="2"/>
                                            </p:txEl>
                                          </p:spTgt>
                                        </p:tgtEl>
                                        <p:attrNameLst>
                                          <p:attrName>style.visibility</p:attrName>
                                        </p:attrNameLst>
                                      </p:cBhvr>
                                      <p:to>
                                        <p:strVal val="visible"/>
                                      </p:to>
                                    </p:set>
                                    <p:animEffect transition="in" filter="blinds(horizontal)">
                                      <p:cBhvr>
                                        <p:cTn id="7" dur="500"/>
                                        <p:tgtEl>
                                          <p:spTgt spid="25293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12" dur="500"/>
                                        <p:tgtEl>
                                          <p:spTgt spid="25293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17" dur="500"/>
                                        <p:tgtEl>
                                          <p:spTgt spid="25293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5" end="5"/>
                                            </p:txEl>
                                          </p:spTgt>
                                        </p:tgtEl>
                                        <p:attrNameLst>
                                          <p:attrName>style.visibility</p:attrName>
                                        </p:attrNameLst>
                                      </p:cBhvr>
                                      <p:to>
                                        <p:strVal val="visible"/>
                                      </p:to>
                                    </p:set>
                                    <p:animEffect transition="in" filter="blinds(horizontal)">
                                      <p:cBhvr>
                                        <p:cTn id="22" dur="500"/>
                                        <p:tgtEl>
                                          <p:spTgt spid="25293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52931">
                                            <p:txEl>
                                              <p:pRg st="6" end="6"/>
                                            </p:txEl>
                                          </p:spTgt>
                                        </p:tgtEl>
                                        <p:attrNameLst>
                                          <p:attrName>style.visibility</p:attrName>
                                        </p:attrNameLst>
                                      </p:cBhvr>
                                      <p:to>
                                        <p:strVal val="visible"/>
                                      </p:to>
                                    </p:set>
                                    <p:animEffect transition="in" filter="blinds(horizontal)">
                                      <p:cBhvr>
                                        <p:cTn id="25" dur="500"/>
                                        <p:tgtEl>
                                          <p:spTgt spid="25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60538" y="722313"/>
            <a:ext cx="7045325" cy="5964237"/>
            <a:chOff x="1109" y="455"/>
            <a:chExt cx="4438" cy="3757"/>
          </a:xfrm>
        </p:grpSpPr>
        <p:sp>
          <p:nvSpPr>
            <p:cNvPr id="185347" name="Rectangle 3"/>
            <p:cNvSpPr>
              <a:spLocks noChangeArrowheads="1"/>
            </p:cNvSpPr>
            <p:nvPr/>
          </p:nvSpPr>
          <p:spPr bwMode="auto">
            <a:xfrm>
              <a:off x="1109" y="678"/>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48" name="Rectangle 4"/>
            <p:cNvSpPr>
              <a:spLocks noChangeArrowheads="1"/>
            </p:cNvSpPr>
            <p:nvPr/>
          </p:nvSpPr>
          <p:spPr bwMode="auto">
            <a:xfrm>
              <a:off x="1332" y="665"/>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49" name="Rectangle 5"/>
            <p:cNvSpPr>
              <a:spLocks noChangeArrowheads="1"/>
            </p:cNvSpPr>
            <p:nvPr/>
          </p:nvSpPr>
          <p:spPr bwMode="auto">
            <a:xfrm>
              <a:off x="1109" y="861"/>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0" name="Rectangle 6"/>
            <p:cNvSpPr>
              <a:spLocks noChangeArrowheads="1"/>
            </p:cNvSpPr>
            <p:nvPr/>
          </p:nvSpPr>
          <p:spPr bwMode="auto">
            <a:xfrm>
              <a:off x="1332" y="849"/>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51" name="Rectangle 7"/>
            <p:cNvSpPr>
              <a:spLocks noChangeArrowheads="1"/>
            </p:cNvSpPr>
            <p:nvPr/>
          </p:nvSpPr>
          <p:spPr bwMode="auto">
            <a:xfrm>
              <a:off x="1109" y="1058"/>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2" name="Rectangle 8"/>
            <p:cNvSpPr>
              <a:spLocks noChangeArrowheads="1"/>
            </p:cNvSpPr>
            <p:nvPr/>
          </p:nvSpPr>
          <p:spPr bwMode="auto">
            <a:xfrm rot="5400000">
              <a:off x="1407"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3" name="Rectangle 9"/>
            <p:cNvSpPr>
              <a:spLocks noChangeArrowheads="1"/>
            </p:cNvSpPr>
            <p:nvPr/>
          </p:nvSpPr>
          <p:spPr bwMode="auto">
            <a:xfrm>
              <a:off x="1109" y="1360"/>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4" name="Rectangle 10"/>
            <p:cNvSpPr>
              <a:spLocks noChangeArrowheads="1"/>
            </p:cNvSpPr>
            <p:nvPr/>
          </p:nvSpPr>
          <p:spPr bwMode="auto">
            <a:xfrm>
              <a:off x="1293" y="1347"/>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55" name="Rectangle 11"/>
            <p:cNvSpPr>
              <a:spLocks noChangeArrowheads="1"/>
            </p:cNvSpPr>
            <p:nvPr/>
          </p:nvSpPr>
          <p:spPr bwMode="auto">
            <a:xfrm>
              <a:off x="1109" y="1543"/>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6" name="Rectangle 12"/>
            <p:cNvSpPr>
              <a:spLocks noChangeArrowheads="1"/>
            </p:cNvSpPr>
            <p:nvPr/>
          </p:nvSpPr>
          <p:spPr bwMode="auto">
            <a:xfrm>
              <a:off x="1266" y="1531"/>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57" name="Rectangle 13"/>
            <p:cNvSpPr>
              <a:spLocks noChangeArrowheads="1"/>
            </p:cNvSpPr>
            <p:nvPr/>
          </p:nvSpPr>
          <p:spPr bwMode="auto">
            <a:xfrm>
              <a:off x="1109" y="1727"/>
              <a:ext cx="749"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58" name="Rectangle 14"/>
            <p:cNvSpPr>
              <a:spLocks noChangeArrowheads="1"/>
            </p:cNvSpPr>
            <p:nvPr/>
          </p:nvSpPr>
          <p:spPr bwMode="auto">
            <a:xfrm rot="5400000">
              <a:off x="1407"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59" name="Rectangle 15"/>
            <p:cNvSpPr>
              <a:spLocks noChangeArrowheads="1"/>
            </p:cNvSpPr>
            <p:nvPr/>
          </p:nvSpPr>
          <p:spPr bwMode="auto">
            <a:xfrm>
              <a:off x="1109" y="2042"/>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0" name="Rectangle 16"/>
            <p:cNvSpPr>
              <a:spLocks noChangeArrowheads="1"/>
            </p:cNvSpPr>
            <p:nvPr/>
          </p:nvSpPr>
          <p:spPr bwMode="auto">
            <a:xfrm>
              <a:off x="1227" y="2029"/>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61" name="Rectangle 17"/>
            <p:cNvSpPr>
              <a:spLocks noChangeArrowheads="1"/>
            </p:cNvSpPr>
            <p:nvPr/>
          </p:nvSpPr>
          <p:spPr bwMode="auto">
            <a:xfrm>
              <a:off x="1266"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进程</a:t>
              </a:r>
              <a:endParaRPr lang="zh-CN" altLang="en-US" b="1"/>
            </a:p>
          </p:txBody>
        </p:sp>
        <p:sp>
          <p:nvSpPr>
            <p:cNvPr id="185362" name="Rectangle 18"/>
            <p:cNvSpPr>
              <a:spLocks noChangeArrowheads="1"/>
            </p:cNvSpPr>
            <p:nvPr/>
          </p:nvSpPr>
          <p:spPr bwMode="auto">
            <a:xfrm>
              <a:off x="1608" y="4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1</a:t>
              </a:r>
              <a:endParaRPr lang="zh-CN" altLang="en-US" b="1"/>
            </a:p>
          </p:txBody>
        </p:sp>
        <p:sp>
          <p:nvSpPr>
            <p:cNvPr id="185363" name="Rectangle 19"/>
            <p:cNvSpPr>
              <a:spLocks noChangeArrowheads="1"/>
            </p:cNvSpPr>
            <p:nvPr/>
          </p:nvSpPr>
          <p:spPr bwMode="auto">
            <a:xfrm>
              <a:off x="2357" y="678"/>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4" name="Rectangle 20"/>
            <p:cNvSpPr>
              <a:spLocks noChangeArrowheads="1"/>
            </p:cNvSpPr>
            <p:nvPr/>
          </p:nvSpPr>
          <p:spPr bwMode="auto">
            <a:xfrm>
              <a:off x="2646" y="66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65" name="Rectangle 21"/>
            <p:cNvSpPr>
              <a:spLocks noChangeArrowheads="1"/>
            </p:cNvSpPr>
            <p:nvPr/>
          </p:nvSpPr>
          <p:spPr bwMode="auto">
            <a:xfrm>
              <a:off x="2357" y="861"/>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6" name="Rectangle 22"/>
            <p:cNvSpPr>
              <a:spLocks noChangeArrowheads="1"/>
            </p:cNvSpPr>
            <p:nvPr/>
          </p:nvSpPr>
          <p:spPr bwMode="auto">
            <a:xfrm>
              <a:off x="2646" y="84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67" name="Rectangle 23"/>
            <p:cNvSpPr>
              <a:spLocks noChangeArrowheads="1"/>
            </p:cNvSpPr>
            <p:nvPr/>
          </p:nvSpPr>
          <p:spPr bwMode="auto">
            <a:xfrm>
              <a:off x="2357" y="1058"/>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68" name="Rectangle 24"/>
            <p:cNvSpPr>
              <a:spLocks noChangeArrowheads="1"/>
            </p:cNvSpPr>
            <p:nvPr/>
          </p:nvSpPr>
          <p:spPr bwMode="auto">
            <a:xfrm rot="5400000">
              <a:off x="2642" y="113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69" name="Rectangle 25"/>
            <p:cNvSpPr>
              <a:spLocks noChangeArrowheads="1"/>
            </p:cNvSpPr>
            <p:nvPr/>
          </p:nvSpPr>
          <p:spPr bwMode="auto">
            <a:xfrm>
              <a:off x="2357" y="1360"/>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0" name="Rectangle 26"/>
            <p:cNvSpPr>
              <a:spLocks noChangeArrowheads="1"/>
            </p:cNvSpPr>
            <p:nvPr/>
          </p:nvSpPr>
          <p:spPr bwMode="auto">
            <a:xfrm>
              <a:off x="2646" y="134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371" name="Rectangle 27"/>
            <p:cNvSpPr>
              <a:spLocks noChangeArrowheads="1"/>
            </p:cNvSpPr>
            <p:nvPr/>
          </p:nvSpPr>
          <p:spPr bwMode="auto">
            <a:xfrm>
              <a:off x="2357" y="1543"/>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2" name="Rectangle 28"/>
            <p:cNvSpPr>
              <a:spLocks noChangeArrowheads="1"/>
            </p:cNvSpPr>
            <p:nvPr/>
          </p:nvSpPr>
          <p:spPr bwMode="auto">
            <a:xfrm>
              <a:off x="2646"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373" name="Rectangle 29"/>
            <p:cNvSpPr>
              <a:spLocks noChangeArrowheads="1"/>
            </p:cNvSpPr>
            <p:nvPr/>
          </p:nvSpPr>
          <p:spPr bwMode="auto">
            <a:xfrm>
              <a:off x="2357" y="1727"/>
              <a:ext cx="736" cy="31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4" name="Rectangle 30"/>
            <p:cNvSpPr>
              <a:spLocks noChangeArrowheads="1"/>
            </p:cNvSpPr>
            <p:nvPr/>
          </p:nvSpPr>
          <p:spPr bwMode="auto">
            <a:xfrm rot="5400000">
              <a:off x="2642" y="1814"/>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75" name="Rectangle 31"/>
            <p:cNvSpPr>
              <a:spLocks noChangeArrowheads="1"/>
            </p:cNvSpPr>
            <p:nvPr/>
          </p:nvSpPr>
          <p:spPr bwMode="auto">
            <a:xfrm>
              <a:off x="2357" y="2042"/>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6" name="Rectangle 32"/>
            <p:cNvSpPr>
              <a:spLocks noChangeArrowheads="1"/>
            </p:cNvSpPr>
            <p:nvPr/>
          </p:nvSpPr>
          <p:spPr bwMode="auto">
            <a:xfrm>
              <a:off x="2646" y="2029"/>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377" name="Rectangle 33"/>
            <p:cNvSpPr>
              <a:spLocks noChangeArrowheads="1"/>
            </p:cNvSpPr>
            <p:nvPr/>
          </p:nvSpPr>
          <p:spPr bwMode="auto">
            <a:xfrm>
              <a:off x="2554" y="468"/>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sp>
          <p:nvSpPr>
            <p:cNvPr id="185378" name="Rectangle 34"/>
            <p:cNvSpPr>
              <a:spLocks noChangeArrowheads="1"/>
            </p:cNvSpPr>
            <p:nvPr/>
          </p:nvSpPr>
          <p:spPr bwMode="auto">
            <a:xfrm>
              <a:off x="1109" y="2659"/>
              <a:ext cx="749"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79" name="Rectangle 35"/>
            <p:cNvSpPr>
              <a:spLocks noChangeArrowheads="1"/>
            </p:cNvSpPr>
            <p:nvPr/>
          </p:nvSpPr>
          <p:spPr bwMode="auto">
            <a:xfrm>
              <a:off x="1332" y="2646"/>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1</a:t>
              </a:r>
              <a:endParaRPr lang="en-US" altLang="zh-CN" b="1"/>
            </a:p>
          </p:txBody>
        </p:sp>
        <p:sp>
          <p:nvSpPr>
            <p:cNvPr id="185380" name="Rectangle 36"/>
            <p:cNvSpPr>
              <a:spLocks noChangeArrowheads="1"/>
            </p:cNvSpPr>
            <p:nvPr/>
          </p:nvSpPr>
          <p:spPr bwMode="auto">
            <a:xfrm>
              <a:off x="1109" y="2855"/>
              <a:ext cx="7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1" name="Rectangle 37"/>
            <p:cNvSpPr>
              <a:spLocks noChangeArrowheads="1"/>
            </p:cNvSpPr>
            <p:nvPr/>
          </p:nvSpPr>
          <p:spPr bwMode="auto">
            <a:xfrm>
              <a:off x="1332" y="2843"/>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2</a:t>
              </a:r>
              <a:endParaRPr lang="en-US" altLang="zh-CN" b="1"/>
            </a:p>
          </p:txBody>
        </p:sp>
        <p:sp>
          <p:nvSpPr>
            <p:cNvPr id="185382" name="Rectangle 38"/>
            <p:cNvSpPr>
              <a:spLocks noChangeArrowheads="1"/>
            </p:cNvSpPr>
            <p:nvPr/>
          </p:nvSpPr>
          <p:spPr bwMode="auto">
            <a:xfrm>
              <a:off x="1109" y="3039"/>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3" name="Rectangle 39"/>
            <p:cNvSpPr>
              <a:spLocks noChangeArrowheads="1"/>
            </p:cNvSpPr>
            <p:nvPr/>
          </p:nvSpPr>
          <p:spPr bwMode="auto">
            <a:xfrm rot="5400000">
              <a:off x="1407"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84" name="Rectangle 40"/>
            <p:cNvSpPr>
              <a:spLocks noChangeArrowheads="1"/>
            </p:cNvSpPr>
            <p:nvPr/>
          </p:nvSpPr>
          <p:spPr bwMode="auto">
            <a:xfrm>
              <a:off x="1109" y="3341"/>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5" name="Rectangle 41"/>
            <p:cNvSpPr>
              <a:spLocks noChangeArrowheads="1"/>
            </p:cNvSpPr>
            <p:nvPr/>
          </p:nvSpPr>
          <p:spPr bwMode="auto">
            <a:xfrm>
              <a:off x="1293" y="3328"/>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ed 40</a:t>
              </a:r>
              <a:endParaRPr lang="en-US" altLang="zh-CN" b="1"/>
            </a:p>
          </p:txBody>
        </p:sp>
        <p:sp>
          <p:nvSpPr>
            <p:cNvPr id="185386" name="Rectangle 42"/>
            <p:cNvSpPr>
              <a:spLocks noChangeArrowheads="1"/>
            </p:cNvSpPr>
            <p:nvPr/>
          </p:nvSpPr>
          <p:spPr bwMode="auto">
            <a:xfrm>
              <a:off x="1109" y="3524"/>
              <a:ext cx="7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7" name="Rectangle 43"/>
            <p:cNvSpPr>
              <a:spLocks noChangeArrowheads="1"/>
            </p:cNvSpPr>
            <p:nvPr/>
          </p:nvSpPr>
          <p:spPr bwMode="auto">
            <a:xfrm>
              <a:off x="1266" y="3525"/>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388" name="Rectangle 44"/>
            <p:cNvSpPr>
              <a:spLocks noChangeArrowheads="1"/>
            </p:cNvSpPr>
            <p:nvPr/>
          </p:nvSpPr>
          <p:spPr bwMode="auto">
            <a:xfrm>
              <a:off x="1109" y="3721"/>
              <a:ext cx="7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89" name="Rectangle 45"/>
            <p:cNvSpPr>
              <a:spLocks noChangeArrowheads="1"/>
            </p:cNvSpPr>
            <p:nvPr/>
          </p:nvSpPr>
          <p:spPr bwMode="auto">
            <a:xfrm rot="5400000">
              <a:off x="1407"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0" name="Rectangle 46"/>
            <p:cNvSpPr>
              <a:spLocks noChangeArrowheads="1"/>
            </p:cNvSpPr>
            <p:nvPr/>
          </p:nvSpPr>
          <p:spPr bwMode="auto">
            <a:xfrm>
              <a:off x="1109" y="4023"/>
              <a:ext cx="7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1" name="Rectangle 47"/>
            <p:cNvSpPr>
              <a:spLocks noChangeArrowheads="1"/>
            </p:cNvSpPr>
            <p:nvPr/>
          </p:nvSpPr>
          <p:spPr bwMode="auto">
            <a:xfrm>
              <a:off x="1227" y="4010"/>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392" name="Rectangle 48"/>
            <p:cNvSpPr>
              <a:spLocks noChangeArrowheads="1"/>
            </p:cNvSpPr>
            <p:nvPr/>
          </p:nvSpPr>
          <p:spPr bwMode="auto">
            <a:xfrm>
              <a:off x="1319" y="2436"/>
              <a:ext cx="42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进程2</a:t>
              </a:r>
              <a:endParaRPr lang="zh-CN" altLang="en-US" b="1"/>
            </a:p>
          </p:txBody>
        </p:sp>
        <p:sp>
          <p:nvSpPr>
            <p:cNvPr id="185393" name="Rectangle 49"/>
            <p:cNvSpPr>
              <a:spLocks noChangeArrowheads="1"/>
            </p:cNvSpPr>
            <p:nvPr/>
          </p:nvSpPr>
          <p:spPr bwMode="auto">
            <a:xfrm>
              <a:off x="2357" y="2659"/>
              <a:ext cx="736" cy="19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4" name="Rectangle 50"/>
            <p:cNvSpPr>
              <a:spLocks noChangeArrowheads="1"/>
            </p:cNvSpPr>
            <p:nvPr/>
          </p:nvSpPr>
          <p:spPr bwMode="auto">
            <a:xfrm>
              <a:off x="2646" y="264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395" name="Rectangle 51"/>
            <p:cNvSpPr>
              <a:spLocks noChangeArrowheads="1"/>
            </p:cNvSpPr>
            <p:nvPr/>
          </p:nvSpPr>
          <p:spPr bwMode="auto">
            <a:xfrm>
              <a:off x="2357" y="2855"/>
              <a:ext cx="736"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6" name="Rectangle 52"/>
            <p:cNvSpPr>
              <a:spLocks noChangeArrowheads="1"/>
            </p:cNvSpPr>
            <p:nvPr/>
          </p:nvSpPr>
          <p:spPr bwMode="auto">
            <a:xfrm>
              <a:off x="2646" y="284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397" name="Rectangle 53"/>
            <p:cNvSpPr>
              <a:spLocks noChangeArrowheads="1"/>
            </p:cNvSpPr>
            <p:nvPr/>
          </p:nvSpPr>
          <p:spPr bwMode="auto">
            <a:xfrm>
              <a:off x="2357" y="3039"/>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398" name="Rectangle 54"/>
            <p:cNvSpPr>
              <a:spLocks noChangeArrowheads="1"/>
            </p:cNvSpPr>
            <p:nvPr/>
          </p:nvSpPr>
          <p:spPr bwMode="auto">
            <a:xfrm rot="5400000">
              <a:off x="2642" y="31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399" name="Rectangle 55"/>
            <p:cNvSpPr>
              <a:spLocks noChangeArrowheads="1"/>
            </p:cNvSpPr>
            <p:nvPr/>
          </p:nvSpPr>
          <p:spPr bwMode="auto">
            <a:xfrm>
              <a:off x="2357" y="3341"/>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0" name="Rectangle 56"/>
            <p:cNvSpPr>
              <a:spLocks noChangeArrowheads="1"/>
            </p:cNvSpPr>
            <p:nvPr/>
          </p:nvSpPr>
          <p:spPr bwMode="auto">
            <a:xfrm>
              <a:off x="2646" y="33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01" name="Rectangle 57"/>
            <p:cNvSpPr>
              <a:spLocks noChangeArrowheads="1"/>
            </p:cNvSpPr>
            <p:nvPr/>
          </p:nvSpPr>
          <p:spPr bwMode="auto">
            <a:xfrm>
              <a:off x="2357" y="3524"/>
              <a:ext cx="736"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2" name="Rectangle 58"/>
            <p:cNvSpPr>
              <a:spLocks noChangeArrowheads="1"/>
            </p:cNvSpPr>
            <p:nvPr/>
          </p:nvSpPr>
          <p:spPr bwMode="auto">
            <a:xfrm>
              <a:off x="2646" y="352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03" name="Rectangle 59"/>
            <p:cNvSpPr>
              <a:spLocks noChangeArrowheads="1"/>
            </p:cNvSpPr>
            <p:nvPr/>
          </p:nvSpPr>
          <p:spPr bwMode="auto">
            <a:xfrm>
              <a:off x="2357" y="3721"/>
              <a:ext cx="736"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4" name="Rectangle 60"/>
            <p:cNvSpPr>
              <a:spLocks noChangeArrowheads="1"/>
            </p:cNvSpPr>
            <p:nvPr/>
          </p:nvSpPr>
          <p:spPr bwMode="auto">
            <a:xfrm rot="5400000">
              <a:off x="2642" y="37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05" name="Rectangle 61"/>
            <p:cNvSpPr>
              <a:spLocks noChangeArrowheads="1"/>
            </p:cNvSpPr>
            <p:nvPr/>
          </p:nvSpPr>
          <p:spPr bwMode="auto">
            <a:xfrm>
              <a:off x="2357" y="4023"/>
              <a:ext cx="736"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6" name="Rectangle 62"/>
            <p:cNvSpPr>
              <a:spLocks noChangeArrowheads="1"/>
            </p:cNvSpPr>
            <p:nvPr/>
          </p:nvSpPr>
          <p:spPr bwMode="auto">
            <a:xfrm>
              <a:off x="2646" y="40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07" name="Rectangle 63"/>
            <p:cNvSpPr>
              <a:spLocks noChangeArrowheads="1"/>
            </p:cNvSpPr>
            <p:nvPr/>
          </p:nvSpPr>
          <p:spPr bwMode="auto">
            <a:xfrm>
              <a:off x="4091" y="1058"/>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8" name="Rectangle 64"/>
            <p:cNvSpPr>
              <a:spLocks noChangeArrowheads="1"/>
            </p:cNvSpPr>
            <p:nvPr/>
          </p:nvSpPr>
          <p:spPr bwMode="auto">
            <a:xfrm>
              <a:off x="4091" y="1242"/>
              <a:ext cx="1249" cy="30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09" name="Rectangle 65"/>
            <p:cNvSpPr>
              <a:spLocks noChangeArrowheads="1"/>
            </p:cNvSpPr>
            <p:nvPr/>
          </p:nvSpPr>
          <p:spPr bwMode="auto">
            <a:xfrm rot="5400000">
              <a:off x="4626" y="1316"/>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0" name="Rectangle 66"/>
            <p:cNvSpPr>
              <a:spLocks noChangeArrowheads="1"/>
            </p:cNvSpPr>
            <p:nvPr/>
          </p:nvSpPr>
          <p:spPr bwMode="auto">
            <a:xfrm>
              <a:off x="4091" y="1543"/>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1" name="Rectangle 67"/>
            <p:cNvSpPr>
              <a:spLocks noChangeArrowheads="1"/>
            </p:cNvSpPr>
            <p:nvPr/>
          </p:nvSpPr>
          <p:spPr bwMode="auto">
            <a:xfrm>
              <a:off x="4564" y="1531"/>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1</a:t>
              </a:r>
              <a:endParaRPr lang="en-US" altLang="zh-CN" b="1">
                <a:solidFill>
                  <a:srgbClr val="0000CC"/>
                </a:solidFill>
              </a:endParaRPr>
            </a:p>
          </p:txBody>
        </p:sp>
        <p:sp>
          <p:nvSpPr>
            <p:cNvPr id="185412" name="Rectangle 68"/>
            <p:cNvSpPr>
              <a:spLocks noChangeArrowheads="1"/>
            </p:cNvSpPr>
            <p:nvPr/>
          </p:nvSpPr>
          <p:spPr bwMode="auto">
            <a:xfrm>
              <a:off x="4091" y="1727"/>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3" name="Rectangle 69"/>
            <p:cNvSpPr>
              <a:spLocks noChangeArrowheads="1"/>
            </p:cNvSpPr>
            <p:nvPr/>
          </p:nvSpPr>
          <p:spPr bwMode="auto">
            <a:xfrm>
              <a:off x="4564" y="1728"/>
              <a:ext cx="294"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2</a:t>
              </a:r>
              <a:endParaRPr lang="en-US" altLang="zh-CN" b="1">
                <a:solidFill>
                  <a:srgbClr val="0000CC"/>
                </a:solidFill>
              </a:endParaRPr>
            </a:p>
          </p:txBody>
        </p:sp>
        <p:sp>
          <p:nvSpPr>
            <p:cNvPr id="185414" name="Rectangle 70"/>
            <p:cNvSpPr>
              <a:spLocks noChangeArrowheads="1"/>
            </p:cNvSpPr>
            <p:nvPr/>
          </p:nvSpPr>
          <p:spPr bwMode="auto">
            <a:xfrm>
              <a:off x="4091" y="1924"/>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5" name="Rectangle 71"/>
            <p:cNvSpPr>
              <a:spLocks noChangeArrowheads="1"/>
            </p:cNvSpPr>
            <p:nvPr/>
          </p:nvSpPr>
          <p:spPr bwMode="auto">
            <a:xfrm rot="5400000">
              <a:off x="4626" y="199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16" name="Rectangle 72"/>
            <p:cNvSpPr>
              <a:spLocks noChangeArrowheads="1"/>
            </p:cNvSpPr>
            <p:nvPr/>
          </p:nvSpPr>
          <p:spPr bwMode="auto">
            <a:xfrm>
              <a:off x="4091" y="2226"/>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7" name="Rectangle 73"/>
            <p:cNvSpPr>
              <a:spLocks noChangeArrowheads="1"/>
            </p:cNvSpPr>
            <p:nvPr/>
          </p:nvSpPr>
          <p:spPr bwMode="auto">
            <a:xfrm>
              <a:off x="4525" y="2213"/>
              <a:ext cx="3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ed 40</a:t>
              </a:r>
              <a:endParaRPr lang="en-US" altLang="zh-CN" b="1">
                <a:solidFill>
                  <a:srgbClr val="0000CC"/>
                </a:solidFill>
              </a:endParaRPr>
            </a:p>
          </p:txBody>
        </p:sp>
        <p:sp>
          <p:nvSpPr>
            <p:cNvPr id="185418" name="Rectangle 74"/>
            <p:cNvSpPr>
              <a:spLocks noChangeArrowheads="1"/>
            </p:cNvSpPr>
            <p:nvPr/>
          </p:nvSpPr>
          <p:spPr bwMode="auto">
            <a:xfrm>
              <a:off x="4091" y="2409"/>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19" name="Rectangle 75"/>
            <p:cNvSpPr>
              <a:spLocks noChangeArrowheads="1"/>
            </p:cNvSpPr>
            <p:nvPr/>
          </p:nvSpPr>
          <p:spPr bwMode="auto">
            <a:xfrm>
              <a:off x="4499" y="2410"/>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a:t>
              </a:r>
              <a:endParaRPr lang="en-US" altLang="zh-CN" b="1"/>
            </a:p>
          </p:txBody>
        </p:sp>
        <p:sp>
          <p:nvSpPr>
            <p:cNvPr id="185420" name="Rectangle 76"/>
            <p:cNvSpPr>
              <a:spLocks noChangeArrowheads="1"/>
            </p:cNvSpPr>
            <p:nvPr/>
          </p:nvSpPr>
          <p:spPr bwMode="auto">
            <a:xfrm>
              <a:off x="4091" y="2606"/>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1" name="Rectangle 77"/>
            <p:cNvSpPr>
              <a:spLocks noChangeArrowheads="1"/>
            </p:cNvSpPr>
            <p:nvPr/>
          </p:nvSpPr>
          <p:spPr bwMode="auto">
            <a:xfrm rot="5400000">
              <a:off x="4626" y="268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2" name="Rectangle 78"/>
            <p:cNvSpPr>
              <a:spLocks noChangeArrowheads="1"/>
            </p:cNvSpPr>
            <p:nvPr/>
          </p:nvSpPr>
          <p:spPr bwMode="auto">
            <a:xfrm>
              <a:off x="4091" y="2908"/>
              <a:ext cx="1249" cy="1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3" name="Rectangle 79"/>
            <p:cNvSpPr>
              <a:spLocks noChangeArrowheads="1"/>
            </p:cNvSpPr>
            <p:nvPr/>
          </p:nvSpPr>
          <p:spPr bwMode="auto">
            <a:xfrm>
              <a:off x="4459" y="2895"/>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data 10</a:t>
              </a:r>
              <a:endParaRPr lang="en-US" altLang="zh-CN" b="1"/>
            </a:p>
          </p:txBody>
        </p:sp>
        <p:sp>
          <p:nvSpPr>
            <p:cNvPr id="185424" name="Rectangle 80"/>
            <p:cNvSpPr>
              <a:spLocks noChangeArrowheads="1"/>
            </p:cNvSpPr>
            <p:nvPr/>
          </p:nvSpPr>
          <p:spPr bwMode="auto">
            <a:xfrm>
              <a:off x="4091" y="3091"/>
              <a:ext cx="1249" cy="19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5" name="Rectangle 81"/>
            <p:cNvSpPr>
              <a:spLocks noChangeArrowheads="1"/>
            </p:cNvSpPr>
            <p:nvPr/>
          </p:nvSpPr>
          <p:spPr bwMode="auto">
            <a:xfrm>
              <a:off x="4499" y="3092"/>
              <a:ext cx="443"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a:t>
              </a:r>
              <a:endParaRPr lang="en-US" altLang="zh-CN" b="1">
                <a:solidFill>
                  <a:srgbClr val="0000CC"/>
                </a:solidFill>
              </a:endParaRPr>
            </a:p>
          </p:txBody>
        </p:sp>
        <p:sp>
          <p:nvSpPr>
            <p:cNvPr id="185426" name="Rectangle 82"/>
            <p:cNvSpPr>
              <a:spLocks noChangeArrowheads="1"/>
            </p:cNvSpPr>
            <p:nvPr/>
          </p:nvSpPr>
          <p:spPr bwMode="auto">
            <a:xfrm>
              <a:off x="4091" y="3288"/>
              <a:ext cx="1249" cy="30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7" name="Rectangle 83"/>
            <p:cNvSpPr>
              <a:spLocks noChangeArrowheads="1"/>
            </p:cNvSpPr>
            <p:nvPr/>
          </p:nvSpPr>
          <p:spPr bwMode="auto">
            <a:xfrm rot="5400000">
              <a:off x="4626" y="336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a:p>
          </p:txBody>
        </p:sp>
        <p:sp>
          <p:nvSpPr>
            <p:cNvPr id="185428" name="Rectangle 84"/>
            <p:cNvSpPr>
              <a:spLocks noChangeArrowheads="1"/>
            </p:cNvSpPr>
            <p:nvPr/>
          </p:nvSpPr>
          <p:spPr bwMode="auto">
            <a:xfrm>
              <a:off x="4091" y="3590"/>
              <a:ext cx="1249" cy="1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5429" name="Rectangle 85"/>
            <p:cNvSpPr>
              <a:spLocks noChangeArrowheads="1"/>
            </p:cNvSpPr>
            <p:nvPr/>
          </p:nvSpPr>
          <p:spPr bwMode="auto">
            <a:xfrm>
              <a:off x="4459" y="3577"/>
              <a:ext cx="527" cy="202"/>
            </a:xfrm>
            <a:prstGeom prst="rect">
              <a:avLst/>
            </a:prstGeom>
            <a:noFill/>
            <a:ln w="22225">
              <a:noFill/>
              <a:miter lim="800000"/>
              <a:headEnd/>
              <a:tailEnd/>
            </a:ln>
          </p:spPr>
          <p:txBody>
            <a:bodyPr wrap="none" lIns="0" tIns="0" rIns="0" bIns="0">
              <a:spAutoFit/>
            </a:bodyPr>
            <a:lstStyle/>
            <a:p>
              <a:r>
                <a:rPr lang="en-US" altLang="zh-CN" sz="2100" b="1" baseline="0">
                  <a:solidFill>
                    <a:srgbClr val="0000CC"/>
                  </a:solidFill>
                  <a:latin typeface="Times" charset="0"/>
                </a:rPr>
                <a:t>data 10</a:t>
              </a:r>
              <a:endParaRPr lang="en-US" altLang="zh-CN" b="1">
                <a:solidFill>
                  <a:srgbClr val="0000CC"/>
                </a:solidFill>
              </a:endParaRPr>
            </a:p>
          </p:txBody>
        </p:sp>
        <p:sp>
          <p:nvSpPr>
            <p:cNvPr id="185430" name="Rectangle 86"/>
            <p:cNvSpPr>
              <a:spLocks noChangeArrowheads="1"/>
            </p:cNvSpPr>
            <p:nvPr/>
          </p:nvSpPr>
          <p:spPr bwMode="auto">
            <a:xfrm>
              <a:off x="4538" y="83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主存</a:t>
              </a:r>
              <a:endParaRPr lang="zh-CN" altLang="en-US" b="1"/>
            </a:p>
          </p:txBody>
        </p:sp>
        <p:sp>
          <p:nvSpPr>
            <p:cNvPr id="185431" name="Rectangle 87"/>
            <p:cNvSpPr>
              <a:spLocks noChangeArrowheads="1"/>
            </p:cNvSpPr>
            <p:nvPr/>
          </p:nvSpPr>
          <p:spPr bwMode="auto">
            <a:xfrm>
              <a:off x="5379" y="104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a:p>
          </p:txBody>
        </p:sp>
        <p:sp>
          <p:nvSpPr>
            <p:cNvPr id="185432" name="Rectangle 88"/>
            <p:cNvSpPr>
              <a:spLocks noChangeArrowheads="1"/>
            </p:cNvSpPr>
            <p:nvPr/>
          </p:nvSpPr>
          <p:spPr bwMode="auto">
            <a:xfrm>
              <a:off x="5379" y="1531"/>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21</a:t>
              </a:r>
              <a:endParaRPr lang="zh-CN" altLang="en-US" b="1"/>
            </a:p>
          </p:txBody>
        </p:sp>
        <p:sp>
          <p:nvSpPr>
            <p:cNvPr id="185433" name="Rectangle 89"/>
            <p:cNvSpPr>
              <a:spLocks noChangeArrowheads="1"/>
            </p:cNvSpPr>
            <p:nvPr/>
          </p:nvSpPr>
          <p:spPr bwMode="auto">
            <a:xfrm>
              <a:off x="5379" y="1728"/>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22</a:t>
              </a:r>
              <a:endParaRPr lang="zh-CN" altLang="en-US" b="1"/>
            </a:p>
          </p:txBody>
        </p:sp>
        <p:sp>
          <p:nvSpPr>
            <p:cNvPr id="185434" name="Rectangle 90"/>
            <p:cNvSpPr>
              <a:spLocks noChangeArrowheads="1"/>
            </p:cNvSpPr>
            <p:nvPr/>
          </p:nvSpPr>
          <p:spPr bwMode="auto">
            <a:xfrm>
              <a:off x="5379" y="2213"/>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60</a:t>
              </a:r>
              <a:endParaRPr lang="zh-CN" altLang="en-US" b="1"/>
            </a:p>
          </p:txBody>
        </p:sp>
        <p:sp>
          <p:nvSpPr>
            <p:cNvPr id="185435" name="Rectangle 91"/>
            <p:cNvSpPr>
              <a:spLocks noChangeArrowheads="1"/>
            </p:cNvSpPr>
            <p:nvPr/>
          </p:nvSpPr>
          <p:spPr bwMode="auto">
            <a:xfrm>
              <a:off x="5379" y="2410"/>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61</a:t>
              </a:r>
              <a:endParaRPr lang="zh-CN" altLang="en-US" b="1"/>
            </a:p>
          </p:txBody>
        </p:sp>
        <p:sp>
          <p:nvSpPr>
            <p:cNvPr id="185436" name="Rectangle 92"/>
            <p:cNvSpPr>
              <a:spLocks noChangeArrowheads="1"/>
            </p:cNvSpPr>
            <p:nvPr/>
          </p:nvSpPr>
          <p:spPr bwMode="auto">
            <a:xfrm>
              <a:off x="5379" y="2895"/>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70</a:t>
              </a:r>
              <a:endParaRPr lang="zh-CN" altLang="en-US" b="1"/>
            </a:p>
          </p:txBody>
        </p:sp>
        <p:sp>
          <p:nvSpPr>
            <p:cNvPr id="185437" name="Rectangle 93"/>
            <p:cNvSpPr>
              <a:spLocks noChangeArrowheads="1"/>
            </p:cNvSpPr>
            <p:nvPr/>
          </p:nvSpPr>
          <p:spPr bwMode="auto">
            <a:xfrm>
              <a:off x="5379" y="3092"/>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71</a:t>
              </a:r>
              <a:endParaRPr lang="zh-CN" altLang="en-US" b="1"/>
            </a:p>
          </p:txBody>
        </p:sp>
        <p:sp>
          <p:nvSpPr>
            <p:cNvPr id="185438" name="Rectangle 94"/>
            <p:cNvSpPr>
              <a:spLocks noChangeArrowheads="1"/>
            </p:cNvSpPr>
            <p:nvPr/>
          </p:nvSpPr>
          <p:spPr bwMode="auto">
            <a:xfrm>
              <a:off x="5379" y="3577"/>
              <a:ext cx="16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80</a:t>
              </a:r>
              <a:endParaRPr lang="zh-CN" altLang="en-US" b="1"/>
            </a:p>
          </p:txBody>
        </p:sp>
        <p:sp>
          <p:nvSpPr>
            <p:cNvPr id="185439" name="Line 95"/>
            <p:cNvSpPr>
              <a:spLocks noChangeShapeType="1"/>
            </p:cNvSpPr>
            <p:nvPr/>
          </p:nvSpPr>
          <p:spPr bwMode="auto">
            <a:xfrm>
              <a:off x="3093" y="770"/>
              <a:ext cx="998" cy="773"/>
            </a:xfrm>
            <a:prstGeom prst="line">
              <a:avLst/>
            </a:prstGeom>
            <a:noFill/>
            <a:ln w="22225">
              <a:solidFill>
                <a:srgbClr val="000000"/>
              </a:solidFill>
              <a:round/>
              <a:headEnd/>
              <a:tailEnd/>
            </a:ln>
          </p:spPr>
          <p:txBody>
            <a:bodyPr/>
            <a:lstStyle/>
            <a:p>
              <a:endParaRPr lang="zh-CN" altLang="en-US"/>
            </a:p>
          </p:txBody>
        </p:sp>
        <p:sp>
          <p:nvSpPr>
            <p:cNvPr id="185440" name="Line 96"/>
            <p:cNvSpPr>
              <a:spLocks noChangeShapeType="1"/>
            </p:cNvSpPr>
            <p:nvPr/>
          </p:nvSpPr>
          <p:spPr bwMode="auto">
            <a:xfrm>
              <a:off x="3093" y="953"/>
              <a:ext cx="998" cy="774"/>
            </a:xfrm>
            <a:prstGeom prst="line">
              <a:avLst/>
            </a:prstGeom>
            <a:noFill/>
            <a:ln w="22225">
              <a:solidFill>
                <a:srgbClr val="000000"/>
              </a:solidFill>
              <a:round/>
              <a:headEnd/>
              <a:tailEnd/>
            </a:ln>
          </p:spPr>
          <p:txBody>
            <a:bodyPr/>
            <a:lstStyle/>
            <a:p>
              <a:endParaRPr lang="zh-CN" altLang="en-US"/>
            </a:p>
          </p:txBody>
        </p:sp>
        <p:sp>
          <p:nvSpPr>
            <p:cNvPr id="185441" name="Line 97"/>
            <p:cNvSpPr>
              <a:spLocks noChangeShapeType="1"/>
            </p:cNvSpPr>
            <p:nvPr/>
          </p:nvSpPr>
          <p:spPr bwMode="auto">
            <a:xfrm>
              <a:off x="3093" y="1452"/>
              <a:ext cx="998" cy="774"/>
            </a:xfrm>
            <a:prstGeom prst="line">
              <a:avLst/>
            </a:prstGeom>
            <a:noFill/>
            <a:ln w="22225">
              <a:solidFill>
                <a:srgbClr val="000000"/>
              </a:solidFill>
              <a:round/>
              <a:headEnd/>
              <a:tailEnd/>
            </a:ln>
          </p:spPr>
          <p:txBody>
            <a:bodyPr/>
            <a:lstStyle/>
            <a:p>
              <a:endParaRPr lang="zh-CN" altLang="en-US"/>
            </a:p>
          </p:txBody>
        </p:sp>
        <p:sp>
          <p:nvSpPr>
            <p:cNvPr id="185442" name="Line 98"/>
            <p:cNvSpPr>
              <a:spLocks noChangeShapeType="1"/>
            </p:cNvSpPr>
            <p:nvPr/>
          </p:nvSpPr>
          <p:spPr bwMode="auto">
            <a:xfrm>
              <a:off x="3093" y="1635"/>
              <a:ext cx="998" cy="774"/>
            </a:xfrm>
            <a:prstGeom prst="line">
              <a:avLst/>
            </a:prstGeom>
            <a:noFill/>
            <a:ln w="22225">
              <a:solidFill>
                <a:srgbClr val="000000"/>
              </a:solidFill>
              <a:round/>
              <a:headEnd/>
              <a:tailEnd/>
            </a:ln>
          </p:spPr>
          <p:txBody>
            <a:bodyPr/>
            <a:lstStyle/>
            <a:p>
              <a:endParaRPr lang="zh-CN" altLang="en-US"/>
            </a:p>
          </p:txBody>
        </p:sp>
        <p:sp>
          <p:nvSpPr>
            <p:cNvPr id="185443" name="Line 99"/>
            <p:cNvSpPr>
              <a:spLocks noChangeShapeType="1"/>
            </p:cNvSpPr>
            <p:nvPr/>
          </p:nvSpPr>
          <p:spPr bwMode="auto">
            <a:xfrm flipV="1">
              <a:off x="3093" y="1543"/>
              <a:ext cx="998" cy="1207"/>
            </a:xfrm>
            <a:prstGeom prst="line">
              <a:avLst/>
            </a:prstGeom>
            <a:noFill/>
            <a:ln w="22225">
              <a:solidFill>
                <a:srgbClr val="000000"/>
              </a:solidFill>
              <a:round/>
              <a:headEnd/>
              <a:tailEnd/>
            </a:ln>
          </p:spPr>
          <p:txBody>
            <a:bodyPr/>
            <a:lstStyle/>
            <a:p>
              <a:endParaRPr lang="zh-CN" altLang="en-US"/>
            </a:p>
          </p:txBody>
        </p:sp>
        <p:sp>
          <p:nvSpPr>
            <p:cNvPr id="185444" name="Line 100"/>
            <p:cNvSpPr>
              <a:spLocks noChangeShapeType="1"/>
            </p:cNvSpPr>
            <p:nvPr/>
          </p:nvSpPr>
          <p:spPr bwMode="auto">
            <a:xfrm flipV="1">
              <a:off x="3093" y="1727"/>
              <a:ext cx="998" cy="1220"/>
            </a:xfrm>
            <a:prstGeom prst="line">
              <a:avLst/>
            </a:prstGeom>
            <a:noFill/>
            <a:ln w="22225">
              <a:solidFill>
                <a:srgbClr val="000000"/>
              </a:solidFill>
              <a:round/>
              <a:headEnd/>
              <a:tailEnd/>
            </a:ln>
          </p:spPr>
          <p:txBody>
            <a:bodyPr/>
            <a:lstStyle/>
            <a:p>
              <a:endParaRPr lang="zh-CN" altLang="en-US"/>
            </a:p>
          </p:txBody>
        </p:sp>
        <p:sp>
          <p:nvSpPr>
            <p:cNvPr id="185445" name="Line 101"/>
            <p:cNvSpPr>
              <a:spLocks noChangeShapeType="1"/>
            </p:cNvSpPr>
            <p:nvPr/>
          </p:nvSpPr>
          <p:spPr bwMode="auto">
            <a:xfrm flipV="1">
              <a:off x="3093" y="2409"/>
              <a:ext cx="998" cy="1023"/>
            </a:xfrm>
            <a:prstGeom prst="line">
              <a:avLst/>
            </a:prstGeom>
            <a:noFill/>
            <a:ln w="22225">
              <a:solidFill>
                <a:srgbClr val="000000"/>
              </a:solidFill>
              <a:round/>
              <a:headEnd/>
              <a:tailEnd/>
            </a:ln>
          </p:spPr>
          <p:txBody>
            <a:bodyPr/>
            <a:lstStyle/>
            <a:p>
              <a:endParaRPr lang="zh-CN" altLang="en-US"/>
            </a:p>
          </p:txBody>
        </p:sp>
        <p:sp>
          <p:nvSpPr>
            <p:cNvPr id="185446" name="Line 102"/>
            <p:cNvSpPr>
              <a:spLocks noChangeShapeType="1"/>
            </p:cNvSpPr>
            <p:nvPr/>
          </p:nvSpPr>
          <p:spPr bwMode="auto">
            <a:xfrm>
              <a:off x="3093" y="2134"/>
              <a:ext cx="998" cy="774"/>
            </a:xfrm>
            <a:prstGeom prst="line">
              <a:avLst/>
            </a:prstGeom>
            <a:noFill/>
            <a:ln w="22225">
              <a:solidFill>
                <a:srgbClr val="000000"/>
              </a:solidFill>
              <a:round/>
              <a:headEnd/>
              <a:tailEnd/>
            </a:ln>
          </p:spPr>
          <p:txBody>
            <a:bodyPr/>
            <a:lstStyle/>
            <a:p>
              <a:endParaRPr lang="zh-CN" altLang="en-US"/>
            </a:p>
          </p:txBody>
        </p:sp>
        <p:sp>
          <p:nvSpPr>
            <p:cNvPr id="185447" name="Line 103"/>
            <p:cNvSpPr>
              <a:spLocks noChangeShapeType="1"/>
            </p:cNvSpPr>
            <p:nvPr/>
          </p:nvSpPr>
          <p:spPr bwMode="auto">
            <a:xfrm flipV="1">
              <a:off x="3093" y="3091"/>
              <a:ext cx="998" cy="538"/>
            </a:xfrm>
            <a:prstGeom prst="line">
              <a:avLst/>
            </a:prstGeom>
            <a:noFill/>
            <a:ln w="22225">
              <a:solidFill>
                <a:srgbClr val="000000"/>
              </a:solidFill>
              <a:round/>
              <a:headEnd/>
              <a:tailEnd/>
            </a:ln>
          </p:spPr>
          <p:txBody>
            <a:bodyPr/>
            <a:lstStyle/>
            <a:p>
              <a:endParaRPr lang="zh-CN" altLang="en-US"/>
            </a:p>
          </p:txBody>
        </p:sp>
        <p:sp>
          <p:nvSpPr>
            <p:cNvPr id="185448" name="Line 104"/>
            <p:cNvSpPr>
              <a:spLocks noChangeShapeType="1"/>
            </p:cNvSpPr>
            <p:nvPr/>
          </p:nvSpPr>
          <p:spPr bwMode="auto">
            <a:xfrm flipV="1">
              <a:off x="3093" y="3590"/>
              <a:ext cx="998" cy="525"/>
            </a:xfrm>
            <a:prstGeom prst="line">
              <a:avLst/>
            </a:prstGeom>
            <a:noFill/>
            <a:ln w="22225">
              <a:solidFill>
                <a:srgbClr val="000000"/>
              </a:solidFill>
              <a:round/>
              <a:headEnd/>
              <a:tailEnd/>
            </a:ln>
          </p:spPr>
          <p:txBody>
            <a:bodyPr/>
            <a:lstStyle/>
            <a:p>
              <a:endParaRPr lang="zh-CN" altLang="en-US"/>
            </a:p>
          </p:txBody>
        </p:sp>
        <p:sp>
          <p:nvSpPr>
            <p:cNvPr id="185449" name="Freeform 105"/>
            <p:cNvSpPr>
              <a:spLocks/>
            </p:cNvSpPr>
            <p:nvPr/>
          </p:nvSpPr>
          <p:spPr bwMode="auto">
            <a:xfrm>
              <a:off x="3960" y="1439"/>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0" name="Freeform 106"/>
            <p:cNvSpPr>
              <a:spLocks/>
            </p:cNvSpPr>
            <p:nvPr/>
          </p:nvSpPr>
          <p:spPr bwMode="auto">
            <a:xfrm>
              <a:off x="3947" y="1609"/>
              <a:ext cx="144" cy="131"/>
            </a:xfrm>
            <a:custGeom>
              <a:avLst/>
              <a:gdLst/>
              <a:ahLst/>
              <a:cxnLst>
                <a:cxn ang="0">
                  <a:pos x="39" y="0"/>
                </a:cxn>
                <a:cxn ang="0">
                  <a:pos x="39" y="39"/>
                </a:cxn>
                <a:cxn ang="0">
                  <a:pos x="0" y="53"/>
                </a:cxn>
                <a:cxn ang="0">
                  <a:pos x="144" y="131"/>
                </a:cxn>
                <a:cxn ang="0">
                  <a:pos x="39" y="0"/>
                </a:cxn>
              </a:cxnLst>
              <a:rect l="0" t="0" r="r" b="b"/>
              <a:pathLst>
                <a:path w="144" h="131">
                  <a:moveTo>
                    <a:pt x="39" y="0"/>
                  </a:moveTo>
                  <a:lnTo>
                    <a:pt x="39" y="39"/>
                  </a:lnTo>
                  <a:lnTo>
                    <a:pt x="0" y="53"/>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1" name="Freeform 107"/>
            <p:cNvSpPr>
              <a:spLocks/>
            </p:cNvSpPr>
            <p:nvPr/>
          </p:nvSpPr>
          <p:spPr bwMode="auto">
            <a:xfrm>
              <a:off x="3960" y="172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2" name="Freeform 108"/>
            <p:cNvSpPr>
              <a:spLocks/>
            </p:cNvSpPr>
            <p:nvPr/>
          </p:nvSpPr>
          <p:spPr bwMode="auto">
            <a:xfrm>
              <a:off x="3947" y="2108"/>
              <a:ext cx="144" cy="131"/>
            </a:xfrm>
            <a:custGeom>
              <a:avLst/>
              <a:gdLst/>
              <a:ahLst/>
              <a:cxnLst>
                <a:cxn ang="0">
                  <a:pos x="39" y="0"/>
                </a:cxn>
                <a:cxn ang="0">
                  <a:pos x="39" y="39"/>
                </a:cxn>
                <a:cxn ang="0">
                  <a:pos x="0" y="39"/>
                </a:cxn>
                <a:cxn ang="0">
                  <a:pos x="144" y="131"/>
                </a:cxn>
                <a:cxn ang="0">
                  <a:pos x="39" y="0"/>
                </a:cxn>
              </a:cxnLst>
              <a:rect l="0" t="0" r="r" b="b"/>
              <a:pathLst>
                <a:path w="144" h="131">
                  <a:moveTo>
                    <a:pt x="39" y="0"/>
                  </a:moveTo>
                  <a:lnTo>
                    <a:pt x="39" y="39"/>
                  </a:lnTo>
                  <a:lnTo>
                    <a:pt x="0" y="39"/>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3" name="Freeform 109"/>
            <p:cNvSpPr>
              <a:spLocks/>
            </p:cNvSpPr>
            <p:nvPr/>
          </p:nvSpPr>
          <p:spPr bwMode="auto">
            <a:xfrm>
              <a:off x="3947" y="2291"/>
              <a:ext cx="144" cy="131"/>
            </a:xfrm>
            <a:custGeom>
              <a:avLst/>
              <a:gdLst/>
              <a:ahLst/>
              <a:cxnLst>
                <a:cxn ang="0">
                  <a:pos x="39" y="0"/>
                </a:cxn>
                <a:cxn ang="0">
                  <a:pos x="39" y="40"/>
                </a:cxn>
                <a:cxn ang="0">
                  <a:pos x="0" y="40"/>
                </a:cxn>
                <a:cxn ang="0">
                  <a:pos x="144" y="131"/>
                </a:cxn>
                <a:cxn ang="0">
                  <a:pos x="39" y="0"/>
                </a:cxn>
              </a:cxnLst>
              <a:rect l="0" t="0" r="r" b="b"/>
              <a:pathLst>
                <a:path w="144" h="131">
                  <a:moveTo>
                    <a:pt x="39" y="0"/>
                  </a:moveTo>
                  <a:lnTo>
                    <a:pt x="39" y="40"/>
                  </a:lnTo>
                  <a:lnTo>
                    <a:pt x="0" y="40"/>
                  </a:lnTo>
                  <a:lnTo>
                    <a:pt x="144" y="131"/>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4" name="Freeform 110"/>
            <p:cNvSpPr>
              <a:spLocks/>
            </p:cNvSpPr>
            <p:nvPr/>
          </p:nvSpPr>
          <p:spPr bwMode="auto">
            <a:xfrm>
              <a:off x="3960" y="2409"/>
              <a:ext cx="131" cy="145"/>
            </a:xfrm>
            <a:custGeom>
              <a:avLst/>
              <a:gdLst/>
              <a:ahLst/>
              <a:cxnLst>
                <a:cxn ang="0">
                  <a:pos x="0" y="105"/>
                </a:cxn>
                <a:cxn ang="0">
                  <a:pos x="52" y="105"/>
                </a:cxn>
                <a:cxn ang="0">
                  <a:pos x="52" y="145"/>
                </a:cxn>
                <a:cxn ang="0">
                  <a:pos x="131" y="0"/>
                </a:cxn>
                <a:cxn ang="0">
                  <a:pos x="0" y="105"/>
                </a:cxn>
              </a:cxnLst>
              <a:rect l="0" t="0" r="r" b="b"/>
              <a:pathLst>
                <a:path w="131" h="145">
                  <a:moveTo>
                    <a:pt x="0" y="105"/>
                  </a:moveTo>
                  <a:lnTo>
                    <a:pt x="52" y="105"/>
                  </a:lnTo>
                  <a:lnTo>
                    <a:pt x="52" y="145"/>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5" name="Freeform 111"/>
            <p:cNvSpPr>
              <a:spLocks/>
            </p:cNvSpPr>
            <p:nvPr/>
          </p:nvSpPr>
          <p:spPr bwMode="auto">
            <a:xfrm>
              <a:off x="3947" y="2790"/>
              <a:ext cx="144" cy="118"/>
            </a:xfrm>
            <a:custGeom>
              <a:avLst/>
              <a:gdLst/>
              <a:ahLst/>
              <a:cxnLst>
                <a:cxn ang="0">
                  <a:pos x="39" y="0"/>
                </a:cxn>
                <a:cxn ang="0">
                  <a:pos x="39" y="39"/>
                </a:cxn>
                <a:cxn ang="0">
                  <a:pos x="0" y="39"/>
                </a:cxn>
                <a:cxn ang="0">
                  <a:pos x="144" y="118"/>
                </a:cxn>
                <a:cxn ang="0">
                  <a:pos x="39" y="0"/>
                </a:cxn>
              </a:cxnLst>
              <a:rect l="0" t="0" r="r" b="b"/>
              <a:pathLst>
                <a:path w="144" h="118">
                  <a:moveTo>
                    <a:pt x="39" y="0"/>
                  </a:moveTo>
                  <a:lnTo>
                    <a:pt x="39" y="39"/>
                  </a:lnTo>
                  <a:lnTo>
                    <a:pt x="0" y="39"/>
                  </a:lnTo>
                  <a:lnTo>
                    <a:pt x="144" y="118"/>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6" name="Freeform 112"/>
            <p:cNvSpPr>
              <a:spLocks/>
            </p:cNvSpPr>
            <p:nvPr/>
          </p:nvSpPr>
          <p:spPr bwMode="auto">
            <a:xfrm>
              <a:off x="3934" y="3105"/>
              <a:ext cx="157" cy="91"/>
            </a:xfrm>
            <a:custGeom>
              <a:avLst/>
              <a:gdLst/>
              <a:ahLst/>
              <a:cxnLst>
                <a:cxn ang="0">
                  <a:pos x="0" y="39"/>
                </a:cxn>
                <a:cxn ang="0">
                  <a:pos x="39" y="52"/>
                </a:cxn>
                <a:cxn ang="0">
                  <a:pos x="26" y="91"/>
                </a:cxn>
                <a:cxn ang="0">
                  <a:pos x="157" y="0"/>
                </a:cxn>
                <a:cxn ang="0">
                  <a:pos x="0" y="39"/>
                </a:cxn>
              </a:cxnLst>
              <a:rect l="0" t="0" r="r" b="b"/>
              <a:pathLst>
                <a:path w="157" h="91">
                  <a:moveTo>
                    <a:pt x="0" y="39"/>
                  </a:moveTo>
                  <a:lnTo>
                    <a:pt x="39" y="52"/>
                  </a:lnTo>
                  <a:lnTo>
                    <a:pt x="26" y="91"/>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7" name="Freeform 113"/>
            <p:cNvSpPr>
              <a:spLocks/>
            </p:cNvSpPr>
            <p:nvPr/>
          </p:nvSpPr>
          <p:spPr bwMode="auto">
            <a:xfrm>
              <a:off x="3934" y="3590"/>
              <a:ext cx="157" cy="105"/>
            </a:xfrm>
            <a:custGeom>
              <a:avLst/>
              <a:gdLst/>
              <a:ahLst/>
              <a:cxnLst>
                <a:cxn ang="0">
                  <a:pos x="0" y="39"/>
                </a:cxn>
                <a:cxn ang="0">
                  <a:pos x="39" y="65"/>
                </a:cxn>
                <a:cxn ang="0">
                  <a:pos x="26" y="105"/>
                </a:cxn>
                <a:cxn ang="0">
                  <a:pos x="157" y="0"/>
                </a:cxn>
                <a:cxn ang="0">
                  <a:pos x="0" y="39"/>
                </a:cxn>
              </a:cxnLst>
              <a:rect l="0" t="0" r="r" b="b"/>
              <a:pathLst>
                <a:path w="157" h="105">
                  <a:moveTo>
                    <a:pt x="0" y="39"/>
                  </a:moveTo>
                  <a:lnTo>
                    <a:pt x="39" y="65"/>
                  </a:lnTo>
                  <a:lnTo>
                    <a:pt x="26" y="105"/>
                  </a:lnTo>
                  <a:lnTo>
                    <a:pt x="157" y="0"/>
                  </a:lnTo>
                  <a:lnTo>
                    <a:pt x="0" y="3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8" name="Freeform 114"/>
            <p:cNvSpPr>
              <a:spLocks/>
            </p:cNvSpPr>
            <p:nvPr/>
          </p:nvSpPr>
          <p:spPr bwMode="auto">
            <a:xfrm>
              <a:off x="3960" y="1557"/>
              <a:ext cx="131" cy="144"/>
            </a:xfrm>
            <a:custGeom>
              <a:avLst/>
              <a:gdLst/>
              <a:ahLst/>
              <a:cxnLst>
                <a:cxn ang="0">
                  <a:pos x="0" y="105"/>
                </a:cxn>
                <a:cxn ang="0">
                  <a:pos x="52" y="105"/>
                </a:cxn>
                <a:cxn ang="0">
                  <a:pos x="52" y="144"/>
                </a:cxn>
                <a:cxn ang="0">
                  <a:pos x="131" y="0"/>
                </a:cxn>
                <a:cxn ang="0">
                  <a:pos x="0" y="105"/>
                </a:cxn>
              </a:cxnLst>
              <a:rect l="0" t="0" r="r" b="b"/>
              <a:pathLst>
                <a:path w="131" h="144">
                  <a:moveTo>
                    <a:pt x="0" y="105"/>
                  </a:moveTo>
                  <a:lnTo>
                    <a:pt x="52" y="105"/>
                  </a:lnTo>
                  <a:lnTo>
                    <a:pt x="52" y="144"/>
                  </a:lnTo>
                  <a:lnTo>
                    <a:pt x="131" y="0"/>
                  </a:lnTo>
                  <a:lnTo>
                    <a:pt x="0" y="10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5459" name="Rectangle 115"/>
            <p:cNvSpPr>
              <a:spLocks noChangeArrowheads="1"/>
            </p:cNvSpPr>
            <p:nvPr/>
          </p:nvSpPr>
          <p:spPr bwMode="auto">
            <a:xfrm>
              <a:off x="2554" y="2449"/>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页表</a:t>
              </a:r>
              <a:endParaRPr lang="zh-CN" altLang="en-US" b="1"/>
            </a:p>
          </p:txBody>
        </p:sp>
      </p:grpSp>
      <p:sp>
        <p:nvSpPr>
          <p:cNvPr id="185460" name="Text Box 116"/>
          <p:cNvSpPr txBox="1">
            <a:spLocks noChangeArrowheads="1"/>
          </p:cNvSpPr>
          <p:nvPr/>
        </p:nvSpPr>
        <p:spPr bwMode="auto">
          <a:xfrm>
            <a:off x="1066800" y="152400"/>
            <a:ext cx="4724400" cy="457200"/>
          </a:xfrm>
          <a:prstGeom prst="rect">
            <a:avLst/>
          </a:prstGeom>
          <a:noFill/>
          <a:ln w="9525">
            <a:noFill/>
            <a:miter lim="800000"/>
            <a:headEnd/>
            <a:tailEnd/>
          </a:ln>
          <a:effectLst/>
        </p:spPr>
        <p:txBody>
          <a:bodyPr>
            <a:spAutoFit/>
          </a:bodyPr>
          <a:lstStyle/>
          <a:p>
            <a:r>
              <a:rPr lang="zh-CN" altLang="en-US" b="1" baseline="0">
                <a:latin typeface="Times New Roman" pitchFamily="18" charset="0"/>
              </a:rPr>
              <a:t>分页系统中共享</a:t>
            </a:r>
            <a:r>
              <a:rPr lang="en-US" altLang="zh-CN" b="1" baseline="0">
                <a:latin typeface="Times New Roman" pitchFamily="18" charset="0"/>
              </a:rPr>
              <a:t>editor</a:t>
            </a:r>
            <a:r>
              <a:rPr lang="zh-CN" altLang="en-US" b="1" baseline="0">
                <a:latin typeface="Times New Roman" pitchFamily="18" charset="0"/>
              </a:rPr>
              <a:t>的示意图</a:t>
            </a:r>
            <a:endParaRPr lang="zh-CN" altLang="en-US" b="1" baseline="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5250" y="1614488"/>
            <a:ext cx="8796338" cy="3292475"/>
            <a:chOff x="60" y="1017"/>
            <a:chExt cx="5541" cy="2074"/>
          </a:xfrm>
        </p:grpSpPr>
        <p:sp>
          <p:nvSpPr>
            <p:cNvPr id="186371" name="Rectangle 3"/>
            <p:cNvSpPr>
              <a:spLocks noChangeArrowheads="1"/>
            </p:cNvSpPr>
            <p:nvPr/>
          </p:nvSpPr>
          <p:spPr bwMode="auto">
            <a:xfrm>
              <a:off x="60" y="1255"/>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2" name="Rectangle 4"/>
            <p:cNvSpPr>
              <a:spLocks noChangeArrowheads="1"/>
            </p:cNvSpPr>
            <p:nvPr/>
          </p:nvSpPr>
          <p:spPr bwMode="auto">
            <a:xfrm>
              <a:off x="327" y="1285"/>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3" name="Rectangle 5"/>
            <p:cNvSpPr>
              <a:spLocks noChangeArrowheads="1"/>
            </p:cNvSpPr>
            <p:nvPr/>
          </p:nvSpPr>
          <p:spPr bwMode="auto">
            <a:xfrm>
              <a:off x="313" y="1017"/>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进程1</a:t>
              </a:r>
              <a:endParaRPr lang="zh-CN" altLang="en-US" b="1"/>
            </a:p>
          </p:txBody>
        </p:sp>
        <p:sp>
          <p:nvSpPr>
            <p:cNvPr id="186374" name="Rectangle 6"/>
            <p:cNvSpPr>
              <a:spLocks noChangeArrowheads="1"/>
            </p:cNvSpPr>
            <p:nvPr/>
          </p:nvSpPr>
          <p:spPr bwMode="auto">
            <a:xfrm>
              <a:off x="60" y="1539"/>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5" name="Rectangle 7"/>
            <p:cNvSpPr>
              <a:spLocks noChangeArrowheads="1"/>
            </p:cNvSpPr>
            <p:nvPr/>
          </p:nvSpPr>
          <p:spPr bwMode="auto">
            <a:xfrm>
              <a:off x="313" y="1569"/>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1</a:t>
              </a:r>
              <a:endParaRPr lang="en-US" altLang="zh-CN" b="1"/>
            </a:p>
          </p:txBody>
        </p:sp>
        <p:sp>
          <p:nvSpPr>
            <p:cNvPr id="186376" name="Rectangle 8"/>
            <p:cNvSpPr>
              <a:spLocks noChangeArrowheads="1"/>
            </p:cNvSpPr>
            <p:nvPr/>
          </p:nvSpPr>
          <p:spPr bwMode="auto">
            <a:xfrm>
              <a:off x="313" y="2002"/>
              <a:ext cx="483"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进程2</a:t>
              </a:r>
              <a:endParaRPr lang="zh-CN" altLang="en-US" b="1"/>
            </a:p>
          </p:txBody>
        </p:sp>
        <p:sp>
          <p:nvSpPr>
            <p:cNvPr id="186377" name="Rectangle 9"/>
            <p:cNvSpPr>
              <a:spLocks noChangeArrowheads="1"/>
            </p:cNvSpPr>
            <p:nvPr/>
          </p:nvSpPr>
          <p:spPr bwMode="auto">
            <a:xfrm>
              <a:off x="60" y="2240"/>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78" name="Rectangle 10"/>
            <p:cNvSpPr>
              <a:spLocks noChangeArrowheads="1"/>
            </p:cNvSpPr>
            <p:nvPr/>
          </p:nvSpPr>
          <p:spPr bwMode="auto">
            <a:xfrm>
              <a:off x="327" y="227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379" name="Rectangle 11"/>
            <p:cNvSpPr>
              <a:spLocks noChangeArrowheads="1"/>
            </p:cNvSpPr>
            <p:nvPr/>
          </p:nvSpPr>
          <p:spPr bwMode="auto">
            <a:xfrm>
              <a:off x="60" y="2524"/>
              <a:ext cx="982"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0" name="Rectangle 12"/>
            <p:cNvSpPr>
              <a:spLocks noChangeArrowheads="1"/>
            </p:cNvSpPr>
            <p:nvPr/>
          </p:nvSpPr>
          <p:spPr bwMode="auto">
            <a:xfrm>
              <a:off x="313" y="2554"/>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2</a:t>
              </a:r>
              <a:endParaRPr lang="en-US" altLang="zh-CN" b="1"/>
            </a:p>
          </p:txBody>
        </p:sp>
        <p:sp>
          <p:nvSpPr>
            <p:cNvPr id="186381" name="Rectangle 13"/>
            <p:cNvSpPr>
              <a:spLocks noChangeArrowheads="1"/>
            </p:cNvSpPr>
            <p:nvPr/>
          </p:nvSpPr>
          <p:spPr bwMode="auto">
            <a:xfrm>
              <a:off x="2262" y="1017"/>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段表</a:t>
              </a:r>
              <a:endParaRPr lang="zh-CN" altLang="en-US" b="1"/>
            </a:p>
          </p:txBody>
        </p:sp>
        <p:sp>
          <p:nvSpPr>
            <p:cNvPr id="186382" name="Rectangle 14"/>
            <p:cNvSpPr>
              <a:spLocks noChangeArrowheads="1"/>
            </p:cNvSpPr>
            <p:nvPr/>
          </p:nvSpPr>
          <p:spPr bwMode="auto">
            <a:xfrm>
              <a:off x="1890" y="1255"/>
              <a:ext cx="566" cy="284"/>
            </a:xfrm>
            <a:prstGeom prst="rect">
              <a:avLst/>
            </a:prstGeom>
            <a:noFill/>
            <a:ln w="22225">
              <a:solidFill>
                <a:srgbClr val="000000"/>
              </a:solidFill>
              <a:miter lim="800000"/>
              <a:headEnd/>
              <a:tailEnd/>
            </a:ln>
          </p:spPr>
          <p:txBody>
            <a:bodyPr/>
            <a:lstStyle/>
            <a:p>
              <a:endParaRPr lang="zh-CN" altLang="en-US"/>
            </a:p>
          </p:txBody>
        </p:sp>
        <p:sp>
          <p:nvSpPr>
            <p:cNvPr id="186383" name="Rectangle 15"/>
            <p:cNvSpPr>
              <a:spLocks noChangeArrowheads="1"/>
            </p:cNvSpPr>
            <p:nvPr/>
          </p:nvSpPr>
          <p:spPr bwMode="auto">
            <a:xfrm>
              <a:off x="1980"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段长</a:t>
              </a:r>
              <a:endParaRPr lang="zh-CN" altLang="en-US" b="1"/>
            </a:p>
          </p:txBody>
        </p:sp>
        <p:sp>
          <p:nvSpPr>
            <p:cNvPr id="186384" name="Rectangle 16"/>
            <p:cNvSpPr>
              <a:spLocks noChangeArrowheads="1"/>
            </p:cNvSpPr>
            <p:nvPr/>
          </p:nvSpPr>
          <p:spPr bwMode="auto">
            <a:xfrm>
              <a:off x="2456" y="1255"/>
              <a:ext cx="565" cy="284"/>
            </a:xfrm>
            <a:prstGeom prst="rect">
              <a:avLst/>
            </a:prstGeom>
            <a:noFill/>
            <a:ln w="22225">
              <a:solidFill>
                <a:srgbClr val="000000"/>
              </a:solidFill>
              <a:miter lim="800000"/>
              <a:headEnd/>
              <a:tailEnd/>
            </a:ln>
          </p:spPr>
          <p:txBody>
            <a:bodyPr/>
            <a:lstStyle/>
            <a:p>
              <a:endParaRPr lang="zh-CN" altLang="en-US"/>
            </a:p>
          </p:txBody>
        </p:sp>
        <p:sp>
          <p:nvSpPr>
            <p:cNvPr id="186385" name="Rectangle 17"/>
            <p:cNvSpPr>
              <a:spLocks noChangeArrowheads="1"/>
            </p:cNvSpPr>
            <p:nvPr/>
          </p:nvSpPr>
          <p:spPr bwMode="auto">
            <a:xfrm>
              <a:off x="2545" y="1300"/>
              <a:ext cx="386"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基址</a:t>
              </a:r>
              <a:endParaRPr lang="zh-CN" altLang="en-US" b="1"/>
            </a:p>
          </p:txBody>
        </p:sp>
        <p:sp>
          <p:nvSpPr>
            <p:cNvPr id="186386" name="Rectangle 18"/>
            <p:cNvSpPr>
              <a:spLocks noChangeArrowheads="1"/>
            </p:cNvSpPr>
            <p:nvPr/>
          </p:nvSpPr>
          <p:spPr bwMode="auto">
            <a:xfrm>
              <a:off x="1890" y="1539"/>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7" name="Rectangle 19"/>
            <p:cNvSpPr>
              <a:spLocks noChangeArrowheads="1"/>
            </p:cNvSpPr>
            <p:nvPr/>
          </p:nvSpPr>
          <p:spPr bwMode="auto">
            <a:xfrm>
              <a:off x="2039" y="1569"/>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160</a:t>
              </a:r>
              <a:endParaRPr lang="zh-CN" altLang="en-US" b="1"/>
            </a:p>
          </p:txBody>
        </p:sp>
        <p:sp>
          <p:nvSpPr>
            <p:cNvPr id="186388" name="Rectangle 20"/>
            <p:cNvSpPr>
              <a:spLocks noChangeArrowheads="1"/>
            </p:cNvSpPr>
            <p:nvPr/>
          </p:nvSpPr>
          <p:spPr bwMode="auto">
            <a:xfrm>
              <a:off x="2456" y="1539"/>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89" name="Rectangle 21"/>
            <p:cNvSpPr>
              <a:spLocks noChangeArrowheads="1"/>
            </p:cNvSpPr>
            <p:nvPr/>
          </p:nvSpPr>
          <p:spPr bwMode="auto">
            <a:xfrm>
              <a:off x="2649" y="1569"/>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390" name="Rectangle 22"/>
            <p:cNvSpPr>
              <a:spLocks noChangeArrowheads="1"/>
            </p:cNvSpPr>
            <p:nvPr/>
          </p:nvSpPr>
          <p:spPr bwMode="auto">
            <a:xfrm>
              <a:off x="1890" y="1823"/>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1" name="Rectangle 23"/>
            <p:cNvSpPr>
              <a:spLocks noChangeArrowheads="1"/>
            </p:cNvSpPr>
            <p:nvPr/>
          </p:nvSpPr>
          <p:spPr bwMode="auto">
            <a:xfrm>
              <a:off x="2084" y="183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392" name="Rectangle 24"/>
            <p:cNvSpPr>
              <a:spLocks noChangeArrowheads="1"/>
            </p:cNvSpPr>
            <p:nvPr/>
          </p:nvSpPr>
          <p:spPr bwMode="auto">
            <a:xfrm>
              <a:off x="2456" y="1823"/>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3" name="Rectangle 25"/>
            <p:cNvSpPr>
              <a:spLocks noChangeArrowheads="1"/>
            </p:cNvSpPr>
            <p:nvPr/>
          </p:nvSpPr>
          <p:spPr bwMode="auto">
            <a:xfrm>
              <a:off x="2605"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394" name="Rectangle 26"/>
            <p:cNvSpPr>
              <a:spLocks noChangeArrowheads="1"/>
            </p:cNvSpPr>
            <p:nvPr/>
          </p:nvSpPr>
          <p:spPr bwMode="auto">
            <a:xfrm>
              <a:off x="1890" y="2390"/>
              <a:ext cx="566"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5" name="Rectangle 27"/>
            <p:cNvSpPr>
              <a:spLocks noChangeArrowheads="1"/>
            </p:cNvSpPr>
            <p:nvPr/>
          </p:nvSpPr>
          <p:spPr bwMode="auto">
            <a:xfrm>
              <a:off x="2039" y="2405"/>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160</a:t>
              </a:r>
              <a:endParaRPr lang="zh-CN" altLang="en-US" b="1"/>
            </a:p>
          </p:txBody>
        </p:sp>
        <p:sp>
          <p:nvSpPr>
            <p:cNvPr id="186396" name="Rectangle 28"/>
            <p:cNvSpPr>
              <a:spLocks noChangeArrowheads="1"/>
            </p:cNvSpPr>
            <p:nvPr/>
          </p:nvSpPr>
          <p:spPr bwMode="auto">
            <a:xfrm>
              <a:off x="2456" y="2390"/>
              <a:ext cx="5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7" name="Rectangle 29"/>
            <p:cNvSpPr>
              <a:spLocks noChangeArrowheads="1"/>
            </p:cNvSpPr>
            <p:nvPr/>
          </p:nvSpPr>
          <p:spPr bwMode="auto">
            <a:xfrm>
              <a:off x="2649" y="240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398" name="Rectangle 30"/>
            <p:cNvSpPr>
              <a:spLocks noChangeArrowheads="1"/>
            </p:cNvSpPr>
            <p:nvPr/>
          </p:nvSpPr>
          <p:spPr bwMode="auto">
            <a:xfrm>
              <a:off x="1890" y="2673"/>
              <a:ext cx="566"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399" name="Rectangle 31"/>
            <p:cNvSpPr>
              <a:spLocks noChangeArrowheads="1"/>
            </p:cNvSpPr>
            <p:nvPr/>
          </p:nvSpPr>
          <p:spPr bwMode="auto">
            <a:xfrm>
              <a:off x="2084" y="2688"/>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40</a:t>
              </a:r>
              <a:endParaRPr lang="zh-CN" altLang="en-US" b="1"/>
            </a:p>
          </p:txBody>
        </p:sp>
        <p:sp>
          <p:nvSpPr>
            <p:cNvPr id="186400" name="Rectangle 32"/>
            <p:cNvSpPr>
              <a:spLocks noChangeArrowheads="1"/>
            </p:cNvSpPr>
            <p:nvPr/>
          </p:nvSpPr>
          <p:spPr bwMode="auto">
            <a:xfrm>
              <a:off x="2456" y="2673"/>
              <a:ext cx="5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1" name="Rectangle 33"/>
            <p:cNvSpPr>
              <a:spLocks noChangeArrowheads="1"/>
            </p:cNvSpPr>
            <p:nvPr/>
          </p:nvSpPr>
          <p:spPr bwMode="auto">
            <a:xfrm>
              <a:off x="2605" y="268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02" name="Rectangle 34"/>
            <p:cNvSpPr>
              <a:spLocks noChangeArrowheads="1"/>
            </p:cNvSpPr>
            <p:nvPr/>
          </p:nvSpPr>
          <p:spPr bwMode="auto">
            <a:xfrm>
              <a:off x="4004" y="1121"/>
              <a:ext cx="1265" cy="28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3" name="Rectangle 35"/>
            <p:cNvSpPr>
              <a:spLocks noChangeArrowheads="1"/>
            </p:cNvSpPr>
            <p:nvPr/>
          </p:nvSpPr>
          <p:spPr bwMode="auto">
            <a:xfrm>
              <a:off x="4004" y="1405"/>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4" name="Rectangle 36"/>
            <p:cNvSpPr>
              <a:spLocks noChangeArrowheads="1"/>
            </p:cNvSpPr>
            <p:nvPr/>
          </p:nvSpPr>
          <p:spPr bwMode="auto">
            <a:xfrm>
              <a:off x="4406" y="1420"/>
              <a:ext cx="490"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editor</a:t>
              </a:r>
              <a:endParaRPr lang="en-US" altLang="zh-CN" b="1"/>
            </a:p>
          </p:txBody>
        </p:sp>
        <p:sp>
          <p:nvSpPr>
            <p:cNvPr id="186405" name="Rectangle 37"/>
            <p:cNvSpPr>
              <a:spLocks noChangeArrowheads="1"/>
            </p:cNvSpPr>
            <p:nvPr/>
          </p:nvSpPr>
          <p:spPr bwMode="auto">
            <a:xfrm>
              <a:off x="4004" y="1688"/>
              <a:ext cx="1265" cy="26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6" name="Rectangle 38"/>
            <p:cNvSpPr>
              <a:spLocks noChangeArrowheads="1"/>
            </p:cNvSpPr>
            <p:nvPr/>
          </p:nvSpPr>
          <p:spPr bwMode="auto">
            <a:xfrm>
              <a:off x="4391" y="1703"/>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1</a:t>
              </a:r>
              <a:endParaRPr lang="en-US" altLang="zh-CN" b="1"/>
            </a:p>
          </p:txBody>
        </p:sp>
        <p:sp>
          <p:nvSpPr>
            <p:cNvPr id="186407" name="Rectangle 39"/>
            <p:cNvSpPr>
              <a:spLocks noChangeArrowheads="1"/>
            </p:cNvSpPr>
            <p:nvPr/>
          </p:nvSpPr>
          <p:spPr bwMode="auto">
            <a:xfrm>
              <a:off x="4004" y="1957"/>
              <a:ext cx="1265" cy="43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08" name="Rectangle 40"/>
            <p:cNvSpPr>
              <a:spLocks noChangeArrowheads="1"/>
            </p:cNvSpPr>
            <p:nvPr/>
          </p:nvSpPr>
          <p:spPr bwMode="auto">
            <a:xfrm rot="5400000">
              <a:off x="4535" y="2056"/>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New Roman"/>
                </a:rPr>
                <a:t>…</a:t>
              </a:r>
              <a:endParaRPr lang="zh-CN" altLang="en-US" b="1"/>
            </a:p>
          </p:txBody>
        </p:sp>
        <p:sp>
          <p:nvSpPr>
            <p:cNvPr id="186409" name="Rectangle 41"/>
            <p:cNvSpPr>
              <a:spLocks noChangeArrowheads="1"/>
            </p:cNvSpPr>
            <p:nvPr/>
          </p:nvSpPr>
          <p:spPr bwMode="auto">
            <a:xfrm>
              <a:off x="4004" y="2390"/>
              <a:ext cx="1265" cy="28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0" name="Rectangle 42"/>
            <p:cNvSpPr>
              <a:spLocks noChangeArrowheads="1"/>
            </p:cNvSpPr>
            <p:nvPr/>
          </p:nvSpPr>
          <p:spPr bwMode="auto">
            <a:xfrm>
              <a:off x="4391" y="2405"/>
              <a:ext cx="507" cy="230"/>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data 2</a:t>
              </a:r>
              <a:endParaRPr lang="en-US" altLang="zh-CN" b="1"/>
            </a:p>
          </p:txBody>
        </p:sp>
        <p:sp>
          <p:nvSpPr>
            <p:cNvPr id="186411" name="Rectangle 43"/>
            <p:cNvSpPr>
              <a:spLocks noChangeArrowheads="1"/>
            </p:cNvSpPr>
            <p:nvPr/>
          </p:nvSpPr>
          <p:spPr bwMode="auto">
            <a:xfrm>
              <a:off x="4004" y="2673"/>
              <a:ext cx="1265" cy="4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6412" name="Rectangle 44"/>
            <p:cNvSpPr>
              <a:spLocks noChangeArrowheads="1"/>
            </p:cNvSpPr>
            <p:nvPr/>
          </p:nvSpPr>
          <p:spPr bwMode="auto">
            <a:xfrm>
              <a:off x="5313" y="1285"/>
              <a:ext cx="192"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80</a:t>
              </a:r>
              <a:endParaRPr lang="zh-CN" altLang="en-US" b="1"/>
            </a:p>
          </p:txBody>
        </p:sp>
        <p:sp>
          <p:nvSpPr>
            <p:cNvPr id="186413" name="Rectangle 45"/>
            <p:cNvSpPr>
              <a:spLocks noChangeArrowheads="1"/>
            </p:cNvSpPr>
            <p:nvPr/>
          </p:nvSpPr>
          <p:spPr bwMode="auto">
            <a:xfrm>
              <a:off x="5313" y="1569"/>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240</a:t>
              </a:r>
              <a:endParaRPr lang="zh-CN" altLang="en-US" b="1"/>
            </a:p>
          </p:txBody>
        </p:sp>
        <p:sp>
          <p:nvSpPr>
            <p:cNvPr id="186414" name="Rectangle 46"/>
            <p:cNvSpPr>
              <a:spLocks noChangeArrowheads="1"/>
            </p:cNvSpPr>
            <p:nvPr/>
          </p:nvSpPr>
          <p:spPr bwMode="auto">
            <a:xfrm>
              <a:off x="5313" y="1838"/>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280</a:t>
              </a:r>
              <a:endParaRPr lang="zh-CN" altLang="en-US" b="1"/>
            </a:p>
          </p:txBody>
        </p:sp>
        <p:sp>
          <p:nvSpPr>
            <p:cNvPr id="186415" name="Rectangle 47"/>
            <p:cNvSpPr>
              <a:spLocks noChangeArrowheads="1"/>
            </p:cNvSpPr>
            <p:nvPr/>
          </p:nvSpPr>
          <p:spPr bwMode="auto">
            <a:xfrm>
              <a:off x="5313" y="2270"/>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380</a:t>
              </a:r>
              <a:endParaRPr lang="zh-CN" altLang="en-US" b="1"/>
            </a:p>
          </p:txBody>
        </p:sp>
        <p:sp>
          <p:nvSpPr>
            <p:cNvPr id="186416" name="Rectangle 48"/>
            <p:cNvSpPr>
              <a:spLocks noChangeArrowheads="1"/>
            </p:cNvSpPr>
            <p:nvPr/>
          </p:nvSpPr>
          <p:spPr bwMode="auto">
            <a:xfrm>
              <a:off x="5313" y="2554"/>
              <a:ext cx="288" cy="230"/>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420</a:t>
              </a:r>
              <a:endParaRPr lang="zh-CN" altLang="en-US" b="1"/>
            </a:p>
          </p:txBody>
        </p:sp>
        <p:sp>
          <p:nvSpPr>
            <p:cNvPr id="186417" name="Line 49"/>
            <p:cNvSpPr>
              <a:spLocks noChangeShapeType="1"/>
            </p:cNvSpPr>
            <p:nvPr/>
          </p:nvSpPr>
          <p:spPr bwMode="auto">
            <a:xfrm flipH="1">
              <a:off x="3021" y="1405"/>
              <a:ext cx="983" cy="283"/>
            </a:xfrm>
            <a:prstGeom prst="line">
              <a:avLst/>
            </a:prstGeom>
            <a:noFill/>
            <a:ln w="22225">
              <a:solidFill>
                <a:srgbClr val="000000"/>
              </a:solidFill>
              <a:round/>
              <a:headEnd/>
              <a:tailEnd/>
            </a:ln>
          </p:spPr>
          <p:txBody>
            <a:bodyPr/>
            <a:lstStyle/>
            <a:p>
              <a:endParaRPr lang="zh-CN" altLang="en-US"/>
            </a:p>
          </p:txBody>
        </p:sp>
        <p:sp>
          <p:nvSpPr>
            <p:cNvPr id="186418" name="Line 50"/>
            <p:cNvSpPr>
              <a:spLocks noChangeShapeType="1"/>
            </p:cNvSpPr>
            <p:nvPr/>
          </p:nvSpPr>
          <p:spPr bwMode="auto">
            <a:xfrm flipH="1">
              <a:off x="3021" y="1688"/>
              <a:ext cx="983" cy="269"/>
            </a:xfrm>
            <a:prstGeom prst="line">
              <a:avLst/>
            </a:prstGeom>
            <a:noFill/>
            <a:ln w="22225">
              <a:solidFill>
                <a:srgbClr val="000000"/>
              </a:solidFill>
              <a:round/>
              <a:headEnd/>
              <a:tailEnd/>
            </a:ln>
          </p:spPr>
          <p:txBody>
            <a:bodyPr/>
            <a:lstStyle/>
            <a:p>
              <a:endParaRPr lang="zh-CN" altLang="en-US"/>
            </a:p>
          </p:txBody>
        </p:sp>
        <p:sp>
          <p:nvSpPr>
            <p:cNvPr id="186419" name="Line 51"/>
            <p:cNvSpPr>
              <a:spLocks noChangeShapeType="1"/>
            </p:cNvSpPr>
            <p:nvPr/>
          </p:nvSpPr>
          <p:spPr bwMode="auto">
            <a:xfrm flipH="1">
              <a:off x="3021" y="1405"/>
              <a:ext cx="983" cy="1119"/>
            </a:xfrm>
            <a:prstGeom prst="line">
              <a:avLst/>
            </a:prstGeom>
            <a:noFill/>
            <a:ln w="22225">
              <a:solidFill>
                <a:srgbClr val="000000"/>
              </a:solidFill>
              <a:round/>
              <a:headEnd/>
              <a:tailEnd/>
            </a:ln>
          </p:spPr>
          <p:txBody>
            <a:bodyPr/>
            <a:lstStyle/>
            <a:p>
              <a:endParaRPr lang="zh-CN" altLang="en-US"/>
            </a:p>
          </p:txBody>
        </p:sp>
        <p:sp>
          <p:nvSpPr>
            <p:cNvPr id="186420" name="Line 52"/>
            <p:cNvSpPr>
              <a:spLocks noChangeShapeType="1"/>
            </p:cNvSpPr>
            <p:nvPr/>
          </p:nvSpPr>
          <p:spPr bwMode="auto">
            <a:xfrm flipH="1">
              <a:off x="3021" y="2390"/>
              <a:ext cx="983" cy="418"/>
            </a:xfrm>
            <a:prstGeom prst="line">
              <a:avLst/>
            </a:prstGeom>
            <a:noFill/>
            <a:ln w="22225">
              <a:solidFill>
                <a:srgbClr val="000000"/>
              </a:solidFill>
              <a:round/>
              <a:headEnd/>
              <a:tailEnd/>
            </a:ln>
          </p:spPr>
          <p:txBody>
            <a:bodyPr/>
            <a:lstStyle/>
            <a:p>
              <a:endParaRPr lang="zh-CN" altLang="en-US"/>
            </a:p>
          </p:txBody>
        </p:sp>
        <p:sp>
          <p:nvSpPr>
            <p:cNvPr id="186421" name="Freeform 53"/>
            <p:cNvSpPr>
              <a:spLocks/>
            </p:cNvSpPr>
            <p:nvPr/>
          </p:nvSpPr>
          <p:spPr bwMode="auto">
            <a:xfrm>
              <a:off x="3810" y="1390"/>
              <a:ext cx="194" cy="89"/>
            </a:xfrm>
            <a:custGeom>
              <a:avLst/>
              <a:gdLst/>
              <a:ahLst/>
              <a:cxnLst>
                <a:cxn ang="0">
                  <a:pos x="0" y="30"/>
                </a:cxn>
                <a:cxn ang="0">
                  <a:pos x="45" y="44"/>
                </a:cxn>
                <a:cxn ang="0">
                  <a:pos x="30" y="89"/>
                </a:cxn>
                <a:cxn ang="0">
                  <a:pos x="194" y="0"/>
                </a:cxn>
                <a:cxn ang="0">
                  <a:pos x="0" y="30"/>
                </a:cxn>
              </a:cxnLst>
              <a:rect l="0" t="0" r="r" b="b"/>
              <a:pathLst>
                <a:path w="194" h="89">
                  <a:moveTo>
                    <a:pt x="0" y="30"/>
                  </a:moveTo>
                  <a:lnTo>
                    <a:pt x="45" y="44"/>
                  </a:lnTo>
                  <a:lnTo>
                    <a:pt x="30" y="89"/>
                  </a:lnTo>
                  <a:lnTo>
                    <a:pt x="194"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2" name="Freeform 54"/>
            <p:cNvSpPr>
              <a:spLocks/>
            </p:cNvSpPr>
            <p:nvPr/>
          </p:nvSpPr>
          <p:spPr bwMode="auto">
            <a:xfrm>
              <a:off x="3855" y="1405"/>
              <a:ext cx="149" cy="164"/>
            </a:xfrm>
            <a:custGeom>
              <a:avLst/>
              <a:gdLst/>
              <a:ahLst/>
              <a:cxnLst>
                <a:cxn ang="0">
                  <a:pos x="0" y="119"/>
                </a:cxn>
                <a:cxn ang="0">
                  <a:pos x="45" y="104"/>
                </a:cxn>
                <a:cxn ang="0">
                  <a:pos x="59" y="164"/>
                </a:cxn>
                <a:cxn ang="0">
                  <a:pos x="149" y="0"/>
                </a:cxn>
                <a:cxn ang="0">
                  <a:pos x="0" y="119"/>
                </a:cxn>
              </a:cxnLst>
              <a:rect l="0" t="0" r="r" b="b"/>
              <a:pathLst>
                <a:path w="149" h="164">
                  <a:moveTo>
                    <a:pt x="0" y="119"/>
                  </a:moveTo>
                  <a:lnTo>
                    <a:pt x="45" y="104"/>
                  </a:lnTo>
                  <a:lnTo>
                    <a:pt x="59" y="164"/>
                  </a:lnTo>
                  <a:lnTo>
                    <a:pt x="149" y="0"/>
                  </a:lnTo>
                  <a:lnTo>
                    <a:pt x="0" y="1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3" name="Freeform 55"/>
            <p:cNvSpPr>
              <a:spLocks/>
            </p:cNvSpPr>
            <p:nvPr/>
          </p:nvSpPr>
          <p:spPr bwMode="auto">
            <a:xfrm>
              <a:off x="3825" y="1688"/>
              <a:ext cx="179" cy="75"/>
            </a:xfrm>
            <a:custGeom>
              <a:avLst/>
              <a:gdLst/>
              <a:ahLst/>
              <a:cxnLst>
                <a:cxn ang="0">
                  <a:pos x="0" y="0"/>
                </a:cxn>
                <a:cxn ang="0">
                  <a:pos x="45" y="30"/>
                </a:cxn>
                <a:cxn ang="0">
                  <a:pos x="15" y="75"/>
                </a:cxn>
                <a:cxn ang="0">
                  <a:pos x="179" y="0"/>
                </a:cxn>
                <a:cxn ang="0">
                  <a:pos x="0" y="0"/>
                </a:cxn>
              </a:cxnLst>
              <a:rect l="0" t="0" r="r" b="b"/>
              <a:pathLst>
                <a:path w="179" h="75">
                  <a:moveTo>
                    <a:pt x="0" y="0"/>
                  </a:moveTo>
                  <a:lnTo>
                    <a:pt x="45" y="30"/>
                  </a:lnTo>
                  <a:lnTo>
                    <a:pt x="15" y="75"/>
                  </a:lnTo>
                  <a:lnTo>
                    <a:pt x="179" y="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6424" name="Freeform 56"/>
            <p:cNvSpPr>
              <a:spLocks/>
            </p:cNvSpPr>
            <p:nvPr/>
          </p:nvSpPr>
          <p:spPr bwMode="auto">
            <a:xfrm>
              <a:off x="3825" y="2390"/>
              <a:ext cx="179" cy="89"/>
            </a:xfrm>
            <a:custGeom>
              <a:avLst/>
              <a:gdLst/>
              <a:ahLst/>
              <a:cxnLst>
                <a:cxn ang="0">
                  <a:pos x="0" y="30"/>
                </a:cxn>
                <a:cxn ang="0">
                  <a:pos x="45" y="45"/>
                </a:cxn>
                <a:cxn ang="0">
                  <a:pos x="30" y="89"/>
                </a:cxn>
                <a:cxn ang="0">
                  <a:pos x="179" y="0"/>
                </a:cxn>
                <a:cxn ang="0">
                  <a:pos x="0" y="30"/>
                </a:cxn>
              </a:cxnLst>
              <a:rect l="0" t="0" r="r" b="b"/>
              <a:pathLst>
                <a:path w="179" h="89">
                  <a:moveTo>
                    <a:pt x="0" y="30"/>
                  </a:moveTo>
                  <a:lnTo>
                    <a:pt x="45" y="45"/>
                  </a:lnTo>
                  <a:lnTo>
                    <a:pt x="30" y="89"/>
                  </a:lnTo>
                  <a:lnTo>
                    <a:pt x="179"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186425" name="Text Box 57"/>
          <p:cNvSpPr txBox="1">
            <a:spLocks noChangeArrowheads="1"/>
          </p:cNvSpPr>
          <p:nvPr/>
        </p:nvSpPr>
        <p:spPr bwMode="auto">
          <a:xfrm>
            <a:off x="990600" y="228600"/>
            <a:ext cx="44084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分段系统中共享</a:t>
            </a:r>
            <a:r>
              <a:rPr lang="en-US" altLang="zh-CN" b="1" baseline="0">
                <a:latin typeface="Times New Roman" pitchFamily="18" charset="0"/>
              </a:rPr>
              <a:t>editor</a:t>
            </a:r>
            <a:r>
              <a:rPr lang="zh-CN" altLang="en-US" b="1" baseline="0">
                <a:latin typeface="Times New Roman" pitchFamily="18" charset="0"/>
              </a:rPr>
              <a:t>的示意图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739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段页式存储管理方式</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引入</a:t>
            </a:r>
          </a:p>
          <a:p>
            <a:pPr marL="1066800" lvl="1" indent="-609600">
              <a:lnSpc>
                <a:spcPct val="120000"/>
              </a:lnSpc>
              <a:spcBef>
                <a:spcPct val="20000"/>
              </a:spcBef>
            </a:pPr>
            <a:r>
              <a:rPr lang="zh-CN" altLang="en-US" sz="3200" b="1" baseline="0" dirty="0">
                <a:latin typeface="隶书" pitchFamily="49" charset="-122"/>
                <a:ea typeface="隶书" pitchFamily="49" charset="-122"/>
              </a:rPr>
              <a:t>   </a:t>
            </a:r>
            <a:r>
              <a:rPr lang="zh-CN" altLang="en-US" sz="2800" b="1" baseline="0" dirty="0">
                <a:latin typeface="宋体" pitchFamily="2" charset="-122"/>
              </a:rPr>
              <a:t>分页和分段管理方式各有其优缺点，分页系统能有效提高内存的利用率，而分段则能更好地满足用户的需要，因此可以将两者结合成一种新的存储管理方式系统称为</a:t>
            </a:r>
            <a:r>
              <a:rPr lang="zh-CN" altLang="en-US" sz="2800" b="1" baseline="0" dirty="0">
                <a:latin typeface="Times New Roman"/>
              </a:rPr>
              <a:t>“</a:t>
            </a:r>
            <a:r>
              <a:rPr lang="zh-CN" altLang="en-US" sz="2800" b="1" baseline="0" dirty="0">
                <a:solidFill>
                  <a:srgbClr val="FF0000"/>
                </a:solidFill>
                <a:latin typeface="宋体" pitchFamily="2" charset="-122"/>
              </a:rPr>
              <a:t>段页式系统</a:t>
            </a:r>
            <a:r>
              <a:rPr lang="zh-CN" altLang="en-US" sz="2800" b="1" baseline="0" dirty="0">
                <a:latin typeface="Times New Roman"/>
              </a:rPr>
              <a:t>”</a:t>
            </a:r>
            <a:r>
              <a:rPr lang="zh-CN" altLang="en-US" sz="2800" b="1" baseline="0" dirty="0">
                <a:latin typeface="宋体" pitchFamily="2" charset="-122"/>
              </a:rPr>
              <a:t>。</a:t>
            </a:r>
          </a:p>
          <a:p>
            <a:pPr marL="685800" indent="-685800" algn="just">
              <a:spcBef>
                <a:spcPct val="20000"/>
              </a:spcBef>
              <a:buClr>
                <a:srgbClr val="0000CC"/>
              </a:buClr>
              <a:buFont typeface="Wingdings" pitchFamily="2" charset="2"/>
              <a:buChar char="Ø"/>
            </a:pPr>
            <a:endParaRPr lang="zh-CN" altLang="en-US" sz="3200" b="1" baseline="0" dirty="0">
              <a:solidFill>
                <a:srgbClr val="0000CC"/>
              </a:solidFill>
              <a:latin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486400" y="3527425"/>
            <a:ext cx="1409700" cy="457200"/>
          </a:xfrm>
          <a:prstGeom prst="rect">
            <a:avLst/>
          </a:prstGeom>
          <a:noFill/>
          <a:ln w="9525">
            <a:noFill/>
            <a:miter lim="800000"/>
            <a:headEnd/>
            <a:tailEnd/>
          </a:ln>
          <a:effectLst/>
        </p:spPr>
        <p:txBody>
          <a:bodyPr wrap="none">
            <a:spAutoFit/>
          </a:bodyPr>
          <a:lstStyle/>
          <a:p>
            <a:r>
              <a:rPr lang="zh-CN" altLang="zh-CN" b="1" baseline="0">
                <a:solidFill>
                  <a:schemeClr val="tx2"/>
                </a:solidFill>
                <a:latin typeface="Times New Roman" pitchFamily="18" charset="0"/>
                <a:ea typeface="楷体_GB2312" pitchFamily="49" charset="-122"/>
              </a:rPr>
              <a:t>地址映射</a:t>
            </a:r>
            <a:endParaRPr lang="zh-CN" altLang="en-US" b="1" baseline="0">
              <a:solidFill>
                <a:schemeClr val="tx2"/>
              </a:solidFill>
              <a:latin typeface="Times New Roman" pitchFamily="18" charset="0"/>
              <a:ea typeface="楷体_GB2312" pitchFamily="49" charset="-122"/>
            </a:endParaRPr>
          </a:p>
        </p:txBody>
      </p:sp>
      <p:sp>
        <p:nvSpPr>
          <p:cNvPr id="17411" name="Rectangle 3"/>
          <p:cNvSpPr>
            <a:spLocks noChangeArrowheads="1"/>
          </p:cNvSpPr>
          <p:nvPr/>
        </p:nvSpPr>
        <p:spPr bwMode="auto">
          <a:xfrm>
            <a:off x="6934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200</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 3456</a:t>
            </a:r>
          </a:p>
          <a:p>
            <a:pPr algn="ctr"/>
            <a:r>
              <a:rPr lang="en-US" altLang="zh-CN" sz="2000" b="1" baseline="0">
                <a:solidFill>
                  <a:srgbClr val="FFFF00"/>
                </a:solidFill>
                <a:latin typeface="Times New Roman" pitchFamily="18" charset="0"/>
                <a:ea typeface="楷体_GB2312" pitchFamily="49" charset="-122"/>
              </a:rPr>
              <a:t>  。</a:t>
            </a:r>
          </a:p>
          <a:p>
            <a:pPr algn="ctr"/>
            <a:r>
              <a:rPr lang="en-US" altLang="zh-CN" sz="2000" b="1" baseline="0">
                <a:solidFill>
                  <a:srgbClr val="FFFF00"/>
                </a:solidFill>
                <a:latin typeface="Times New Roman" pitchFamily="18" charset="0"/>
                <a:ea typeface="楷体_GB2312" pitchFamily="49" charset="-122"/>
              </a:rPr>
              <a:t>  。</a:t>
            </a:r>
            <a:endParaRPr lang="en-US" altLang="zh-CN" b="1" baseline="0">
              <a:solidFill>
                <a:srgbClr val="FFFF00"/>
              </a:solidFill>
              <a:latin typeface="Times New Roman" pitchFamily="18" charset="0"/>
              <a:ea typeface="楷体_GB2312" pitchFamily="49" charset="-122"/>
            </a:endParaRPr>
          </a:p>
        </p:txBody>
      </p:sp>
      <p:sp>
        <p:nvSpPr>
          <p:cNvPr id="17412" name="Text Box 4"/>
          <p:cNvSpPr txBox="1">
            <a:spLocks noChangeArrowheads="1"/>
          </p:cNvSpPr>
          <p:nvPr/>
        </p:nvSpPr>
        <p:spPr bwMode="auto">
          <a:xfrm>
            <a:off x="6140450" y="4281488"/>
            <a:ext cx="692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1200</a:t>
            </a:r>
          </a:p>
        </p:txBody>
      </p:sp>
      <p:sp>
        <p:nvSpPr>
          <p:cNvPr id="17413" name="Rectangle 5"/>
          <p:cNvSpPr>
            <a:spLocks noChangeArrowheads="1"/>
          </p:cNvSpPr>
          <p:nvPr/>
        </p:nvSpPr>
        <p:spPr bwMode="auto">
          <a:xfrm>
            <a:off x="4572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data1</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data1 3456</a:t>
            </a:r>
            <a:endParaRPr lang="en-US" altLang="zh-CN" b="1" baseline="0">
              <a:solidFill>
                <a:srgbClr val="FFFF00"/>
              </a:solidFill>
              <a:latin typeface="Times New Roman" pitchFamily="18" charset="0"/>
              <a:ea typeface="楷体_GB2312" pitchFamily="49" charset="-122"/>
            </a:endParaRPr>
          </a:p>
        </p:txBody>
      </p:sp>
      <p:sp>
        <p:nvSpPr>
          <p:cNvPr id="17414" name="Text Box 6"/>
          <p:cNvSpPr txBox="1">
            <a:spLocks noChangeArrowheads="1"/>
          </p:cNvSpPr>
          <p:nvPr/>
        </p:nvSpPr>
        <p:spPr bwMode="auto">
          <a:xfrm>
            <a:off x="838200" y="1081088"/>
            <a:ext cx="1103313"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源程序</a:t>
            </a:r>
          </a:p>
        </p:txBody>
      </p:sp>
      <p:sp>
        <p:nvSpPr>
          <p:cNvPr id="17415" name="Line 7"/>
          <p:cNvSpPr>
            <a:spLocks noChangeShapeType="1"/>
          </p:cNvSpPr>
          <p:nvPr/>
        </p:nvSpPr>
        <p:spPr bwMode="auto">
          <a:xfrm>
            <a:off x="22479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16" name="Rectangle 8"/>
          <p:cNvSpPr>
            <a:spLocks noChangeArrowheads="1"/>
          </p:cNvSpPr>
          <p:nvPr/>
        </p:nvSpPr>
        <p:spPr bwMode="auto">
          <a:xfrm>
            <a:off x="3657600" y="1766888"/>
            <a:ext cx="1752600" cy="3581400"/>
          </a:xfrm>
          <a:prstGeom prst="rect">
            <a:avLst/>
          </a:prstGeom>
          <a:solidFill>
            <a:srgbClr val="003399"/>
          </a:solidFill>
          <a:ln w="38100">
            <a:solidFill>
              <a:srgbClr val="FFFF00"/>
            </a:solidFill>
            <a:miter lim="800000"/>
            <a:headEnd/>
            <a:tailEnd/>
          </a:ln>
          <a:effectLst/>
        </p:spPr>
        <p:txBody>
          <a:bodyPr wrap="none" anchor="ctr"/>
          <a:lstStyle/>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endParaRPr lang="zh-CN" altLang="en-US"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Load A 200</a:t>
            </a: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endParaRPr lang="en-US" altLang="zh-CN" sz="2000" b="1" baseline="0">
              <a:solidFill>
                <a:srgbClr val="FFFF00"/>
              </a:solidFill>
              <a:latin typeface="Times New Roman" pitchFamily="18" charset="0"/>
              <a:ea typeface="楷体_GB2312" pitchFamily="49" charset="-122"/>
            </a:endParaRPr>
          </a:p>
          <a:p>
            <a:pPr algn="ctr"/>
            <a:r>
              <a:rPr lang="en-US" altLang="zh-CN" sz="2000" b="1" baseline="0">
                <a:solidFill>
                  <a:srgbClr val="FFFF00"/>
                </a:solidFill>
                <a:latin typeface="Times New Roman" pitchFamily="18" charset="0"/>
                <a:ea typeface="楷体_GB2312" pitchFamily="49" charset="-122"/>
              </a:rPr>
              <a:t> 3456</a:t>
            </a:r>
            <a:endParaRPr lang="en-US" altLang="zh-CN" b="1" baseline="0">
              <a:solidFill>
                <a:srgbClr val="FFFF00"/>
              </a:solidFill>
              <a:latin typeface="Times New Roman" pitchFamily="18" charset="0"/>
              <a:ea typeface="楷体_GB2312" pitchFamily="49" charset="-122"/>
            </a:endParaRPr>
          </a:p>
        </p:txBody>
      </p:sp>
      <p:sp>
        <p:nvSpPr>
          <p:cNvPr id="17417" name="Text Box 9"/>
          <p:cNvSpPr txBox="1">
            <a:spLocks noChangeArrowheads="1"/>
          </p:cNvSpPr>
          <p:nvPr/>
        </p:nvSpPr>
        <p:spPr bwMode="auto">
          <a:xfrm>
            <a:off x="3184525" y="1614488"/>
            <a:ext cx="311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0</a:t>
            </a:r>
          </a:p>
        </p:txBody>
      </p:sp>
      <p:sp>
        <p:nvSpPr>
          <p:cNvPr id="17418" name="Text Box 10"/>
          <p:cNvSpPr txBox="1">
            <a:spLocks noChangeArrowheads="1"/>
          </p:cNvSpPr>
          <p:nvPr/>
        </p:nvSpPr>
        <p:spPr bwMode="auto">
          <a:xfrm>
            <a:off x="2895600" y="2909888"/>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100</a:t>
            </a:r>
          </a:p>
        </p:txBody>
      </p:sp>
      <p:sp>
        <p:nvSpPr>
          <p:cNvPr id="17419" name="Text Box 11"/>
          <p:cNvSpPr txBox="1">
            <a:spLocks noChangeArrowheads="1"/>
          </p:cNvSpPr>
          <p:nvPr/>
        </p:nvSpPr>
        <p:spPr bwMode="auto">
          <a:xfrm>
            <a:off x="2895600" y="4708525"/>
            <a:ext cx="565150" cy="396875"/>
          </a:xfrm>
          <a:prstGeom prst="rect">
            <a:avLst/>
          </a:prstGeom>
          <a:noFill/>
          <a:ln w="9525">
            <a:noFill/>
            <a:miter lim="800000"/>
            <a:headEnd/>
            <a:tailEnd/>
          </a:ln>
          <a:effectLst/>
        </p:spPr>
        <p:txBody>
          <a:bodyPr wrap="none">
            <a:spAutoFit/>
          </a:bodyPr>
          <a:lstStyle/>
          <a:p>
            <a:r>
              <a:rPr lang="zh-CN" altLang="en-US" sz="2000" b="1" baseline="0">
                <a:solidFill>
                  <a:schemeClr val="tx2"/>
                </a:solidFill>
                <a:latin typeface="Times New Roman" pitchFamily="18" charset="0"/>
                <a:ea typeface="楷体_GB2312" pitchFamily="49" charset="-122"/>
              </a:rPr>
              <a:t>200</a:t>
            </a:r>
          </a:p>
        </p:txBody>
      </p:sp>
      <p:sp>
        <p:nvSpPr>
          <p:cNvPr id="17420" name="Text Box 12"/>
          <p:cNvSpPr txBox="1">
            <a:spLocks noChangeArrowheads="1"/>
          </p:cNvSpPr>
          <p:nvPr/>
        </p:nvSpPr>
        <p:spPr bwMode="auto">
          <a:xfrm>
            <a:off x="2362200" y="3579813"/>
            <a:ext cx="1206500" cy="822325"/>
          </a:xfrm>
          <a:prstGeom prst="rect">
            <a:avLst/>
          </a:prstGeom>
          <a:noFill/>
          <a:ln w="9525">
            <a:noFill/>
            <a:miter lim="800000"/>
            <a:headEnd/>
            <a:tailEnd/>
          </a:ln>
          <a:effectLst/>
        </p:spPr>
        <p:txBody>
          <a:bodyPr>
            <a:spAutoFit/>
          </a:bodyPr>
          <a:lstStyle/>
          <a:p>
            <a:r>
              <a:rPr lang="zh-CN" altLang="zh-CN" b="1" baseline="0">
                <a:solidFill>
                  <a:schemeClr val="tx2"/>
                </a:solidFill>
                <a:latin typeface="Times New Roman" pitchFamily="18" charset="0"/>
                <a:ea typeface="楷体_GB2312" pitchFamily="49" charset="-122"/>
              </a:rPr>
              <a:t>编译</a:t>
            </a:r>
            <a:endParaRPr lang="zh-CN" altLang="en-US" b="1" baseline="0">
              <a:solidFill>
                <a:schemeClr val="tx2"/>
              </a:solidFill>
              <a:latin typeface="Times New Roman" pitchFamily="18" charset="0"/>
              <a:ea typeface="楷体_GB2312" pitchFamily="49" charset="-122"/>
            </a:endParaRPr>
          </a:p>
          <a:p>
            <a:r>
              <a:rPr lang="zh-CN" altLang="zh-CN" b="1" baseline="0">
                <a:solidFill>
                  <a:schemeClr val="tx2"/>
                </a:solidFill>
                <a:latin typeface="Times New Roman" pitchFamily="18" charset="0"/>
                <a:ea typeface="楷体_GB2312" pitchFamily="49" charset="-122"/>
              </a:rPr>
              <a:t>连接</a:t>
            </a:r>
            <a:endParaRPr lang="zh-CN" altLang="en-US" b="1" baseline="0">
              <a:solidFill>
                <a:schemeClr val="tx2"/>
              </a:solidFill>
              <a:latin typeface="Times New Roman" pitchFamily="18" charset="0"/>
              <a:ea typeface="楷体_GB2312" pitchFamily="49" charset="-122"/>
            </a:endParaRPr>
          </a:p>
        </p:txBody>
      </p:sp>
      <p:sp>
        <p:nvSpPr>
          <p:cNvPr id="17421" name="Text Box 13"/>
          <p:cNvSpPr txBox="1">
            <a:spLocks noChangeArrowheads="1"/>
          </p:cNvSpPr>
          <p:nvPr/>
        </p:nvSpPr>
        <p:spPr bwMode="auto">
          <a:xfrm>
            <a:off x="3505200" y="1157288"/>
            <a:ext cx="2022475" cy="457200"/>
          </a:xfrm>
          <a:prstGeom prst="rect">
            <a:avLst/>
          </a:prstGeom>
          <a:noFill/>
          <a:ln w="9525">
            <a:noFill/>
            <a:miter lim="800000"/>
            <a:headEnd/>
            <a:tailEnd/>
          </a:ln>
          <a:effectLst/>
        </p:spPr>
        <p:txBody>
          <a:bodyPr wrap="none">
            <a:spAutoFit/>
          </a:bodyPr>
          <a:lstStyle/>
          <a:p>
            <a:r>
              <a:rPr lang="zh-CN" altLang="en-US" b="1" baseline="0">
                <a:solidFill>
                  <a:schemeClr val="tx2"/>
                </a:solidFill>
                <a:latin typeface="Times New Roman" pitchFamily="18" charset="0"/>
                <a:ea typeface="楷体_GB2312" pitchFamily="49" charset="-122"/>
              </a:rPr>
              <a:t>逻辑地址空间</a:t>
            </a:r>
          </a:p>
        </p:txBody>
      </p:sp>
      <p:sp>
        <p:nvSpPr>
          <p:cNvPr id="17422" name="Line 14"/>
          <p:cNvSpPr>
            <a:spLocks noChangeShapeType="1"/>
          </p:cNvSpPr>
          <p:nvPr/>
        </p:nvSpPr>
        <p:spPr bwMode="auto">
          <a:xfrm>
            <a:off x="3886200" y="23764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3" name="Line 15"/>
          <p:cNvSpPr>
            <a:spLocks noChangeShapeType="1"/>
          </p:cNvSpPr>
          <p:nvPr/>
        </p:nvSpPr>
        <p:spPr bwMode="auto">
          <a:xfrm>
            <a:off x="3886200" y="4433888"/>
            <a:ext cx="1295400" cy="0"/>
          </a:xfrm>
          <a:prstGeom prst="line">
            <a:avLst/>
          </a:prstGeom>
          <a:noFill/>
          <a:ln w="38100">
            <a:solidFill>
              <a:srgbClr val="FFFF00"/>
            </a:solidFill>
            <a:round/>
            <a:headEnd/>
            <a:tailEnd/>
          </a:ln>
          <a:effectLst/>
        </p:spPr>
        <p:txBody>
          <a:bodyPr wrap="none" anchor="ctr"/>
          <a:lstStyle/>
          <a:p>
            <a:endParaRPr lang="zh-CN" altLang="en-US"/>
          </a:p>
        </p:txBody>
      </p:sp>
      <p:sp>
        <p:nvSpPr>
          <p:cNvPr id="17424" name="Line 16"/>
          <p:cNvSpPr>
            <a:spLocks noChangeShapeType="1"/>
          </p:cNvSpPr>
          <p:nvPr/>
        </p:nvSpPr>
        <p:spPr bwMode="auto">
          <a:xfrm>
            <a:off x="5511800" y="3519488"/>
            <a:ext cx="13716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7425" name="Text Box 17"/>
          <p:cNvSpPr txBox="1">
            <a:spLocks noChangeArrowheads="1"/>
          </p:cNvSpPr>
          <p:nvPr/>
        </p:nvSpPr>
        <p:spPr bwMode="auto">
          <a:xfrm>
            <a:off x="5638800" y="2300288"/>
            <a:ext cx="1190625" cy="396875"/>
          </a:xfrm>
          <a:prstGeom prst="rect">
            <a:avLst/>
          </a:prstGeom>
          <a:noFill/>
          <a:ln w="9525">
            <a:noFill/>
            <a:miter lim="800000"/>
            <a:headEnd/>
            <a:tailEnd/>
          </a:ln>
          <a:effectLst/>
        </p:spPr>
        <p:txBody>
          <a:bodyPr wrap="none">
            <a:spAutoFit/>
          </a:bodyPr>
          <a:lstStyle/>
          <a:p>
            <a:r>
              <a:rPr lang="en-US" altLang="zh-CN" sz="2000" b="1" baseline="0">
                <a:solidFill>
                  <a:schemeClr val="tx2"/>
                </a:solidFill>
                <a:latin typeface="Times New Roman" pitchFamily="18" charset="0"/>
                <a:ea typeface="楷体_GB2312" pitchFamily="49" charset="-122"/>
              </a:rPr>
              <a:t>BA=1000</a:t>
            </a:r>
          </a:p>
        </p:txBody>
      </p:sp>
      <p:sp>
        <p:nvSpPr>
          <p:cNvPr id="17426" name="Rectangle 18"/>
          <p:cNvSpPr>
            <a:spLocks noChangeArrowheads="1"/>
          </p:cNvSpPr>
          <p:nvPr/>
        </p:nvSpPr>
        <p:spPr bwMode="auto">
          <a:xfrm>
            <a:off x="3505200" y="5729288"/>
            <a:ext cx="5162550" cy="519112"/>
          </a:xfrm>
          <a:prstGeom prst="rect">
            <a:avLst/>
          </a:prstGeom>
          <a:noFill/>
          <a:ln w="12700" cap="sq">
            <a:noFill/>
            <a:miter lim="800000"/>
            <a:headEnd type="none" w="sm" len="sm"/>
            <a:tailEnd type="none" w="sm" len="sm"/>
          </a:ln>
          <a:effectLst/>
        </p:spPr>
        <p:txBody>
          <a:bodyPr wrap="none">
            <a:spAutoFit/>
          </a:bodyPr>
          <a:lstStyle/>
          <a:p>
            <a:r>
              <a:rPr kumimoji="0" lang="zh-CN" altLang="en-US" sz="2800" baseline="0">
                <a:solidFill>
                  <a:schemeClr val="tx2"/>
                </a:solidFill>
                <a:latin typeface="黑体" pitchFamily="49" charset="-122"/>
                <a:ea typeface="黑体" pitchFamily="49" charset="-122"/>
              </a:rPr>
              <a:t>  地址空间          存储空间</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分段存储管理方式</a:t>
            </a:r>
          </a:p>
        </p:txBody>
      </p:sp>
      <p:sp>
        <p:nvSpPr>
          <p:cNvPr id="188419" name="Rectangle 3"/>
          <p:cNvSpPr>
            <a:spLocks noChangeArrowheads="1"/>
          </p:cNvSpPr>
          <p:nvPr/>
        </p:nvSpPr>
        <p:spPr bwMode="auto">
          <a:xfrm>
            <a:off x="457200" y="1295400"/>
            <a:ext cx="8534400" cy="2819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段页式存储管理方式</a:t>
            </a:r>
          </a:p>
          <a:p>
            <a:pPr marL="1066800" lvl="1" indent="-609600" algn="just">
              <a:spcBef>
                <a:spcPct val="20000"/>
              </a:spcBef>
              <a:buClr>
                <a:srgbClr val="0000CC"/>
              </a:buClr>
              <a:buFont typeface="Wingdings" pitchFamily="2" charset="2"/>
              <a:buChar char="Ø"/>
            </a:pPr>
            <a:r>
              <a:rPr lang="zh-CN" altLang="en-US" sz="2800" b="1" baseline="0">
                <a:solidFill>
                  <a:srgbClr val="0000CC"/>
                </a:solidFill>
                <a:latin typeface="Times New Roman" pitchFamily="18" charset="0"/>
              </a:rPr>
              <a:t>原理</a:t>
            </a:r>
          </a:p>
          <a:p>
            <a:pPr marL="1066800" lvl="1" indent="-609600">
              <a:lnSpc>
                <a:spcPct val="120000"/>
              </a:lnSpc>
              <a:spcBef>
                <a:spcPct val="20000"/>
              </a:spcBef>
            </a:pPr>
            <a:r>
              <a:rPr lang="zh-CN" altLang="en-US" sz="2800" b="1" baseline="0">
                <a:latin typeface="隶书" pitchFamily="49" charset="-122"/>
                <a:ea typeface="隶书" pitchFamily="49" charset="-122"/>
              </a:rPr>
              <a:t>   </a:t>
            </a:r>
            <a:r>
              <a:rPr lang="zh-CN" altLang="en-US" sz="2800" b="1" baseline="0">
                <a:latin typeface="隶书" pitchFamily="49" charset="-122"/>
              </a:rPr>
              <a:t>先将程序分成若干个段，再把每个段分成若干个页，并为每一个段赋予一个段名。</a:t>
            </a:r>
            <a:endParaRPr lang="zh-CN" altLang="en-US" sz="2800" b="1" baseline="0">
              <a:solidFill>
                <a:srgbClr val="0000CC"/>
              </a:solidFill>
              <a:latin typeface="宋体"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957263" y="1897063"/>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3" name="Rectangle 3"/>
          <p:cNvSpPr>
            <a:spLocks noChangeArrowheads="1"/>
          </p:cNvSpPr>
          <p:nvPr/>
        </p:nvSpPr>
        <p:spPr bwMode="auto">
          <a:xfrm>
            <a:off x="957263" y="2330450"/>
            <a:ext cx="1938337"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4" name="Rectangle 4"/>
          <p:cNvSpPr>
            <a:spLocks noChangeArrowheads="1"/>
          </p:cNvSpPr>
          <p:nvPr/>
        </p:nvSpPr>
        <p:spPr bwMode="auto">
          <a:xfrm>
            <a:off x="957263" y="2763838"/>
            <a:ext cx="1938337"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45" name="Rectangle 5"/>
          <p:cNvSpPr>
            <a:spLocks noChangeArrowheads="1"/>
          </p:cNvSpPr>
          <p:nvPr/>
        </p:nvSpPr>
        <p:spPr bwMode="auto">
          <a:xfrm>
            <a:off x="7524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46" name="Rectangle 6"/>
          <p:cNvSpPr>
            <a:spLocks noChangeArrowheads="1"/>
          </p:cNvSpPr>
          <p:nvPr/>
        </p:nvSpPr>
        <p:spPr bwMode="auto">
          <a:xfrm>
            <a:off x="5476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47" name="Rectangle 7"/>
          <p:cNvSpPr>
            <a:spLocks noChangeArrowheads="1"/>
          </p:cNvSpPr>
          <p:nvPr/>
        </p:nvSpPr>
        <p:spPr bwMode="auto">
          <a:xfrm>
            <a:off x="5476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48" name="Rectangle 8"/>
          <p:cNvSpPr>
            <a:spLocks noChangeArrowheads="1"/>
          </p:cNvSpPr>
          <p:nvPr/>
        </p:nvSpPr>
        <p:spPr bwMode="auto">
          <a:xfrm>
            <a:off x="411163" y="3014663"/>
            <a:ext cx="51911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189449" name="Rectangle 9"/>
          <p:cNvSpPr>
            <a:spLocks noChangeArrowheads="1"/>
          </p:cNvSpPr>
          <p:nvPr/>
        </p:nvSpPr>
        <p:spPr bwMode="auto">
          <a:xfrm>
            <a:off x="957263" y="3197225"/>
            <a:ext cx="1938337" cy="52387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50" name="Line 10"/>
          <p:cNvSpPr>
            <a:spLocks noChangeShapeType="1"/>
          </p:cNvSpPr>
          <p:nvPr/>
        </p:nvSpPr>
        <p:spPr bwMode="auto">
          <a:xfrm>
            <a:off x="957263" y="3630613"/>
            <a:ext cx="114300" cy="1587"/>
          </a:xfrm>
          <a:prstGeom prst="line">
            <a:avLst/>
          </a:prstGeom>
          <a:noFill/>
          <a:ln w="22225">
            <a:solidFill>
              <a:srgbClr val="000000"/>
            </a:solidFill>
            <a:round/>
            <a:headEnd/>
            <a:tailEnd/>
          </a:ln>
        </p:spPr>
        <p:txBody>
          <a:bodyPr/>
          <a:lstStyle/>
          <a:p>
            <a:endParaRPr lang="zh-CN" altLang="en-US"/>
          </a:p>
        </p:txBody>
      </p:sp>
      <p:sp>
        <p:nvSpPr>
          <p:cNvPr id="189451" name="Line 11"/>
          <p:cNvSpPr>
            <a:spLocks noChangeShapeType="1"/>
          </p:cNvSpPr>
          <p:nvPr/>
        </p:nvSpPr>
        <p:spPr bwMode="auto">
          <a:xfrm>
            <a:off x="1185863" y="3630613"/>
            <a:ext cx="114300" cy="1587"/>
          </a:xfrm>
          <a:prstGeom prst="line">
            <a:avLst/>
          </a:prstGeom>
          <a:noFill/>
          <a:ln w="22225">
            <a:solidFill>
              <a:srgbClr val="000000"/>
            </a:solidFill>
            <a:round/>
            <a:headEnd/>
            <a:tailEnd/>
          </a:ln>
        </p:spPr>
        <p:txBody>
          <a:bodyPr/>
          <a:lstStyle/>
          <a:p>
            <a:endParaRPr lang="zh-CN" altLang="en-US"/>
          </a:p>
        </p:txBody>
      </p:sp>
      <p:sp>
        <p:nvSpPr>
          <p:cNvPr id="189452" name="Line 12"/>
          <p:cNvSpPr>
            <a:spLocks noChangeShapeType="1"/>
          </p:cNvSpPr>
          <p:nvPr/>
        </p:nvSpPr>
        <p:spPr bwMode="auto">
          <a:xfrm>
            <a:off x="1414463" y="3630613"/>
            <a:ext cx="112712" cy="1587"/>
          </a:xfrm>
          <a:prstGeom prst="line">
            <a:avLst/>
          </a:prstGeom>
          <a:noFill/>
          <a:ln w="22225">
            <a:solidFill>
              <a:srgbClr val="000000"/>
            </a:solidFill>
            <a:round/>
            <a:headEnd/>
            <a:tailEnd/>
          </a:ln>
        </p:spPr>
        <p:txBody>
          <a:bodyPr/>
          <a:lstStyle/>
          <a:p>
            <a:endParaRPr lang="zh-CN" altLang="en-US"/>
          </a:p>
        </p:txBody>
      </p:sp>
      <p:sp>
        <p:nvSpPr>
          <p:cNvPr id="189453" name="Line 13"/>
          <p:cNvSpPr>
            <a:spLocks noChangeShapeType="1"/>
          </p:cNvSpPr>
          <p:nvPr/>
        </p:nvSpPr>
        <p:spPr bwMode="auto">
          <a:xfrm>
            <a:off x="1641475" y="3630613"/>
            <a:ext cx="114300" cy="1587"/>
          </a:xfrm>
          <a:prstGeom prst="line">
            <a:avLst/>
          </a:prstGeom>
          <a:noFill/>
          <a:ln w="22225">
            <a:solidFill>
              <a:srgbClr val="000000"/>
            </a:solidFill>
            <a:round/>
            <a:headEnd/>
            <a:tailEnd/>
          </a:ln>
        </p:spPr>
        <p:txBody>
          <a:bodyPr/>
          <a:lstStyle/>
          <a:p>
            <a:endParaRPr lang="zh-CN" altLang="en-US"/>
          </a:p>
        </p:txBody>
      </p:sp>
      <p:sp>
        <p:nvSpPr>
          <p:cNvPr id="189454" name="Line 14"/>
          <p:cNvSpPr>
            <a:spLocks noChangeShapeType="1"/>
          </p:cNvSpPr>
          <p:nvPr/>
        </p:nvSpPr>
        <p:spPr bwMode="auto">
          <a:xfrm>
            <a:off x="1870075" y="3630613"/>
            <a:ext cx="114300" cy="1587"/>
          </a:xfrm>
          <a:prstGeom prst="line">
            <a:avLst/>
          </a:prstGeom>
          <a:noFill/>
          <a:ln w="22225">
            <a:solidFill>
              <a:srgbClr val="000000"/>
            </a:solidFill>
            <a:round/>
            <a:headEnd/>
            <a:tailEnd/>
          </a:ln>
        </p:spPr>
        <p:txBody>
          <a:bodyPr/>
          <a:lstStyle/>
          <a:p>
            <a:endParaRPr lang="zh-CN" altLang="en-US"/>
          </a:p>
        </p:txBody>
      </p:sp>
      <p:sp>
        <p:nvSpPr>
          <p:cNvPr id="189455" name="Line 15"/>
          <p:cNvSpPr>
            <a:spLocks noChangeShapeType="1"/>
          </p:cNvSpPr>
          <p:nvPr/>
        </p:nvSpPr>
        <p:spPr bwMode="auto">
          <a:xfrm>
            <a:off x="2097088" y="3630613"/>
            <a:ext cx="114300" cy="1587"/>
          </a:xfrm>
          <a:prstGeom prst="line">
            <a:avLst/>
          </a:prstGeom>
          <a:noFill/>
          <a:ln w="22225">
            <a:solidFill>
              <a:srgbClr val="000000"/>
            </a:solidFill>
            <a:round/>
            <a:headEnd/>
            <a:tailEnd/>
          </a:ln>
        </p:spPr>
        <p:txBody>
          <a:bodyPr/>
          <a:lstStyle/>
          <a:p>
            <a:endParaRPr lang="zh-CN" altLang="en-US"/>
          </a:p>
        </p:txBody>
      </p:sp>
      <p:sp>
        <p:nvSpPr>
          <p:cNvPr id="189456" name="Line 16"/>
          <p:cNvSpPr>
            <a:spLocks noChangeShapeType="1"/>
          </p:cNvSpPr>
          <p:nvPr/>
        </p:nvSpPr>
        <p:spPr bwMode="auto">
          <a:xfrm>
            <a:off x="2325688" y="3630613"/>
            <a:ext cx="114300" cy="1587"/>
          </a:xfrm>
          <a:prstGeom prst="line">
            <a:avLst/>
          </a:prstGeom>
          <a:noFill/>
          <a:ln w="22225">
            <a:solidFill>
              <a:srgbClr val="000000"/>
            </a:solidFill>
            <a:round/>
            <a:headEnd/>
            <a:tailEnd/>
          </a:ln>
        </p:spPr>
        <p:txBody>
          <a:bodyPr/>
          <a:lstStyle/>
          <a:p>
            <a:endParaRPr lang="zh-CN" altLang="en-US"/>
          </a:p>
        </p:txBody>
      </p:sp>
      <p:sp>
        <p:nvSpPr>
          <p:cNvPr id="189457" name="Line 17"/>
          <p:cNvSpPr>
            <a:spLocks noChangeShapeType="1"/>
          </p:cNvSpPr>
          <p:nvPr/>
        </p:nvSpPr>
        <p:spPr bwMode="auto">
          <a:xfrm>
            <a:off x="2554288" y="3630613"/>
            <a:ext cx="114300" cy="1587"/>
          </a:xfrm>
          <a:prstGeom prst="line">
            <a:avLst/>
          </a:prstGeom>
          <a:noFill/>
          <a:ln w="22225">
            <a:solidFill>
              <a:srgbClr val="000000"/>
            </a:solidFill>
            <a:round/>
            <a:headEnd/>
            <a:tailEnd/>
          </a:ln>
        </p:spPr>
        <p:txBody>
          <a:bodyPr/>
          <a:lstStyle/>
          <a:p>
            <a:endParaRPr lang="zh-CN" altLang="en-US"/>
          </a:p>
        </p:txBody>
      </p:sp>
      <p:sp>
        <p:nvSpPr>
          <p:cNvPr id="189458" name="Line 18"/>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189459" name="Line 19"/>
          <p:cNvSpPr>
            <a:spLocks noChangeShapeType="1"/>
          </p:cNvSpPr>
          <p:nvPr/>
        </p:nvSpPr>
        <p:spPr bwMode="auto">
          <a:xfrm>
            <a:off x="2781300" y="3630613"/>
            <a:ext cx="114300" cy="1587"/>
          </a:xfrm>
          <a:prstGeom prst="line">
            <a:avLst/>
          </a:prstGeom>
          <a:noFill/>
          <a:ln w="22225">
            <a:solidFill>
              <a:srgbClr val="000000"/>
            </a:solidFill>
            <a:round/>
            <a:headEnd/>
            <a:tailEnd/>
          </a:ln>
        </p:spPr>
        <p:txBody>
          <a:bodyPr/>
          <a:lstStyle/>
          <a:p>
            <a:endParaRPr lang="zh-CN" altLang="en-US"/>
          </a:p>
        </p:txBody>
      </p:sp>
      <p:sp>
        <p:nvSpPr>
          <p:cNvPr id="189460" name="Rectangle 20"/>
          <p:cNvSpPr>
            <a:spLocks noChangeArrowheads="1"/>
          </p:cNvSpPr>
          <p:nvPr/>
        </p:nvSpPr>
        <p:spPr bwMode="auto">
          <a:xfrm>
            <a:off x="411163" y="3333750"/>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15</a:t>
            </a:r>
            <a:r>
              <a:rPr lang="en-US" altLang="zh-CN" sz="2300" b="1" baseline="0">
                <a:solidFill>
                  <a:srgbClr val="000000"/>
                </a:solidFill>
                <a:latin typeface="Times" charset="0"/>
              </a:rPr>
              <a:t>K</a:t>
            </a:r>
            <a:endParaRPr lang="en-US" altLang="zh-CN" b="1"/>
          </a:p>
        </p:txBody>
      </p:sp>
      <p:sp>
        <p:nvSpPr>
          <p:cNvPr id="189461" name="Rectangle 21"/>
          <p:cNvSpPr>
            <a:spLocks noChangeArrowheads="1"/>
          </p:cNvSpPr>
          <p:nvPr/>
        </p:nvSpPr>
        <p:spPr bwMode="auto">
          <a:xfrm>
            <a:off x="411163" y="3654425"/>
            <a:ext cx="51911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16</a:t>
            </a:r>
            <a:r>
              <a:rPr lang="en-US" altLang="zh-CN" sz="2300" b="1" baseline="0">
                <a:solidFill>
                  <a:srgbClr val="000000"/>
                </a:solidFill>
                <a:latin typeface="Times" charset="0"/>
              </a:rPr>
              <a:t>K</a:t>
            </a:r>
            <a:endParaRPr lang="en-US" altLang="zh-CN" b="1"/>
          </a:p>
        </p:txBody>
      </p:sp>
      <p:sp>
        <p:nvSpPr>
          <p:cNvPr id="189462" name="Rectangle 22"/>
          <p:cNvSpPr>
            <a:spLocks noChangeArrowheads="1"/>
          </p:cNvSpPr>
          <p:nvPr/>
        </p:nvSpPr>
        <p:spPr bwMode="auto">
          <a:xfrm>
            <a:off x="3967163"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63" name="Rectangle 23"/>
          <p:cNvSpPr>
            <a:spLocks noChangeArrowheads="1"/>
          </p:cNvSpPr>
          <p:nvPr/>
        </p:nvSpPr>
        <p:spPr bwMode="auto">
          <a:xfrm>
            <a:off x="4100513"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子程序段</a:t>
            </a:r>
            <a:endParaRPr lang="zh-CN" altLang="en-US" b="1"/>
          </a:p>
        </p:txBody>
      </p:sp>
      <p:sp>
        <p:nvSpPr>
          <p:cNvPr id="189464" name="Rectangle 24"/>
          <p:cNvSpPr>
            <a:spLocks noChangeArrowheads="1"/>
          </p:cNvSpPr>
          <p:nvPr/>
        </p:nvSpPr>
        <p:spPr bwMode="auto">
          <a:xfrm>
            <a:off x="3762375"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65" name="Rectangle 25"/>
          <p:cNvSpPr>
            <a:spLocks noChangeArrowheads="1"/>
          </p:cNvSpPr>
          <p:nvPr/>
        </p:nvSpPr>
        <p:spPr bwMode="auto">
          <a:xfrm>
            <a:off x="3557588" y="2147888"/>
            <a:ext cx="373062"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66" name="Rectangle 26"/>
          <p:cNvSpPr>
            <a:spLocks noChangeArrowheads="1"/>
          </p:cNvSpPr>
          <p:nvPr/>
        </p:nvSpPr>
        <p:spPr bwMode="auto">
          <a:xfrm>
            <a:off x="3967163"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67" name="Rectangle 27"/>
          <p:cNvSpPr>
            <a:spLocks noChangeArrowheads="1"/>
          </p:cNvSpPr>
          <p:nvPr/>
        </p:nvSpPr>
        <p:spPr bwMode="auto">
          <a:xfrm>
            <a:off x="3557588" y="2581275"/>
            <a:ext cx="373062"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68" name="Rectangle 28"/>
          <p:cNvSpPr>
            <a:spLocks noChangeArrowheads="1"/>
          </p:cNvSpPr>
          <p:nvPr/>
        </p:nvSpPr>
        <p:spPr bwMode="auto">
          <a:xfrm>
            <a:off x="6677025" y="1509713"/>
            <a:ext cx="881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数据段</a:t>
            </a:r>
            <a:endParaRPr lang="zh-CN" altLang="en-US" b="1"/>
          </a:p>
        </p:txBody>
      </p:sp>
      <p:sp>
        <p:nvSpPr>
          <p:cNvPr id="189469" name="Rectangle 29"/>
          <p:cNvSpPr>
            <a:spLocks noChangeArrowheads="1"/>
          </p:cNvSpPr>
          <p:nvPr/>
        </p:nvSpPr>
        <p:spPr bwMode="auto">
          <a:xfrm>
            <a:off x="6453188" y="1897063"/>
            <a:ext cx="1504950" cy="4333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70" name="Rectangle 30"/>
          <p:cNvSpPr>
            <a:spLocks noChangeArrowheads="1"/>
          </p:cNvSpPr>
          <p:nvPr/>
        </p:nvSpPr>
        <p:spPr bwMode="auto">
          <a:xfrm>
            <a:off x="6453188" y="2330450"/>
            <a:ext cx="1504950" cy="43338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71" name="Rectangle 31"/>
          <p:cNvSpPr>
            <a:spLocks noChangeArrowheads="1"/>
          </p:cNvSpPr>
          <p:nvPr/>
        </p:nvSpPr>
        <p:spPr bwMode="auto">
          <a:xfrm>
            <a:off x="6248400" y="1714500"/>
            <a:ext cx="146050"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0</a:t>
            </a:r>
            <a:endParaRPr lang="zh-CN" altLang="en-US" b="1"/>
          </a:p>
        </p:txBody>
      </p:sp>
      <p:sp>
        <p:nvSpPr>
          <p:cNvPr id="189472" name="Rectangle 32"/>
          <p:cNvSpPr>
            <a:spLocks noChangeArrowheads="1"/>
          </p:cNvSpPr>
          <p:nvPr/>
        </p:nvSpPr>
        <p:spPr bwMode="auto">
          <a:xfrm>
            <a:off x="6042025" y="2147888"/>
            <a:ext cx="37306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4</a:t>
            </a:r>
            <a:r>
              <a:rPr lang="en-US" altLang="zh-CN" sz="2300" b="1" baseline="0">
                <a:solidFill>
                  <a:srgbClr val="000000"/>
                </a:solidFill>
                <a:latin typeface="Times" charset="0"/>
              </a:rPr>
              <a:t>K</a:t>
            </a:r>
            <a:endParaRPr lang="en-US" altLang="zh-CN" b="1"/>
          </a:p>
        </p:txBody>
      </p:sp>
      <p:sp>
        <p:nvSpPr>
          <p:cNvPr id="189473" name="Line 33"/>
          <p:cNvSpPr>
            <a:spLocks noChangeShapeType="1"/>
          </p:cNvSpPr>
          <p:nvPr/>
        </p:nvSpPr>
        <p:spPr bwMode="auto">
          <a:xfrm>
            <a:off x="6453188" y="3197225"/>
            <a:ext cx="114300" cy="1588"/>
          </a:xfrm>
          <a:prstGeom prst="line">
            <a:avLst/>
          </a:prstGeom>
          <a:noFill/>
          <a:ln w="22225">
            <a:solidFill>
              <a:srgbClr val="000000"/>
            </a:solidFill>
            <a:round/>
            <a:headEnd/>
            <a:tailEnd/>
          </a:ln>
        </p:spPr>
        <p:txBody>
          <a:bodyPr/>
          <a:lstStyle/>
          <a:p>
            <a:endParaRPr lang="zh-CN" altLang="en-US"/>
          </a:p>
        </p:txBody>
      </p:sp>
      <p:sp>
        <p:nvSpPr>
          <p:cNvPr id="189474" name="Line 34"/>
          <p:cNvSpPr>
            <a:spLocks noChangeShapeType="1"/>
          </p:cNvSpPr>
          <p:nvPr/>
        </p:nvSpPr>
        <p:spPr bwMode="auto">
          <a:xfrm>
            <a:off x="6681788" y="3197225"/>
            <a:ext cx="112712" cy="1588"/>
          </a:xfrm>
          <a:prstGeom prst="line">
            <a:avLst/>
          </a:prstGeom>
          <a:noFill/>
          <a:ln w="22225">
            <a:solidFill>
              <a:srgbClr val="000000"/>
            </a:solidFill>
            <a:round/>
            <a:headEnd/>
            <a:tailEnd/>
          </a:ln>
        </p:spPr>
        <p:txBody>
          <a:bodyPr/>
          <a:lstStyle/>
          <a:p>
            <a:endParaRPr lang="zh-CN" altLang="en-US"/>
          </a:p>
        </p:txBody>
      </p:sp>
      <p:sp>
        <p:nvSpPr>
          <p:cNvPr id="189475" name="Line 35"/>
          <p:cNvSpPr>
            <a:spLocks noChangeShapeType="1"/>
          </p:cNvSpPr>
          <p:nvPr/>
        </p:nvSpPr>
        <p:spPr bwMode="auto">
          <a:xfrm>
            <a:off x="6908800" y="3197225"/>
            <a:ext cx="114300" cy="1588"/>
          </a:xfrm>
          <a:prstGeom prst="line">
            <a:avLst/>
          </a:prstGeom>
          <a:noFill/>
          <a:ln w="22225">
            <a:solidFill>
              <a:srgbClr val="000000"/>
            </a:solidFill>
            <a:round/>
            <a:headEnd/>
            <a:tailEnd/>
          </a:ln>
        </p:spPr>
        <p:txBody>
          <a:bodyPr/>
          <a:lstStyle/>
          <a:p>
            <a:endParaRPr lang="zh-CN" altLang="en-US"/>
          </a:p>
        </p:txBody>
      </p:sp>
      <p:sp>
        <p:nvSpPr>
          <p:cNvPr id="189476" name="Line 36"/>
          <p:cNvSpPr>
            <a:spLocks noChangeShapeType="1"/>
          </p:cNvSpPr>
          <p:nvPr/>
        </p:nvSpPr>
        <p:spPr bwMode="auto">
          <a:xfrm>
            <a:off x="7137400" y="3197225"/>
            <a:ext cx="114300" cy="1588"/>
          </a:xfrm>
          <a:prstGeom prst="line">
            <a:avLst/>
          </a:prstGeom>
          <a:noFill/>
          <a:ln w="22225">
            <a:solidFill>
              <a:srgbClr val="000000"/>
            </a:solidFill>
            <a:round/>
            <a:headEnd/>
            <a:tailEnd/>
          </a:ln>
        </p:spPr>
        <p:txBody>
          <a:bodyPr/>
          <a:lstStyle/>
          <a:p>
            <a:endParaRPr lang="zh-CN" altLang="en-US"/>
          </a:p>
        </p:txBody>
      </p:sp>
      <p:sp>
        <p:nvSpPr>
          <p:cNvPr id="189477" name="Line 37"/>
          <p:cNvSpPr>
            <a:spLocks noChangeShapeType="1"/>
          </p:cNvSpPr>
          <p:nvPr/>
        </p:nvSpPr>
        <p:spPr bwMode="auto">
          <a:xfrm>
            <a:off x="7366000" y="3197225"/>
            <a:ext cx="112713" cy="1588"/>
          </a:xfrm>
          <a:prstGeom prst="line">
            <a:avLst/>
          </a:prstGeom>
          <a:noFill/>
          <a:ln w="22225">
            <a:solidFill>
              <a:srgbClr val="000000"/>
            </a:solidFill>
            <a:round/>
            <a:headEnd/>
            <a:tailEnd/>
          </a:ln>
        </p:spPr>
        <p:txBody>
          <a:bodyPr/>
          <a:lstStyle/>
          <a:p>
            <a:endParaRPr lang="zh-CN" altLang="en-US"/>
          </a:p>
        </p:txBody>
      </p:sp>
      <p:sp>
        <p:nvSpPr>
          <p:cNvPr id="189478" name="Line 38"/>
          <p:cNvSpPr>
            <a:spLocks noChangeShapeType="1"/>
          </p:cNvSpPr>
          <p:nvPr/>
        </p:nvSpPr>
        <p:spPr bwMode="auto">
          <a:xfrm>
            <a:off x="7593013" y="3197225"/>
            <a:ext cx="114300" cy="1588"/>
          </a:xfrm>
          <a:prstGeom prst="line">
            <a:avLst/>
          </a:prstGeom>
          <a:noFill/>
          <a:ln w="22225">
            <a:solidFill>
              <a:srgbClr val="000000"/>
            </a:solidFill>
            <a:round/>
            <a:headEnd/>
            <a:tailEnd/>
          </a:ln>
        </p:spPr>
        <p:txBody>
          <a:bodyPr/>
          <a:lstStyle/>
          <a:p>
            <a:endParaRPr lang="zh-CN" altLang="en-US"/>
          </a:p>
        </p:txBody>
      </p:sp>
      <p:sp>
        <p:nvSpPr>
          <p:cNvPr id="189479" name="Line 39"/>
          <p:cNvSpPr>
            <a:spLocks noChangeShapeType="1"/>
          </p:cNvSpPr>
          <p:nvPr/>
        </p:nvSpPr>
        <p:spPr bwMode="auto">
          <a:xfrm>
            <a:off x="7821613" y="3197225"/>
            <a:ext cx="114300" cy="1588"/>
          </a:xfrm>
          <a:prstGeom prst="line">
            <a:avLst/>
          </a:prstGeom>
          <a:noFill/>
          <a:ln w="22225">
            <a:solidFill>
              <a:srgbClr val="000000"/>
            </a:solidFill>
            <a:round/>
            <a:headEnd/>
            <a:tailEnd/>
          </a:ln>
        </p:spPr>
        <p:txBody>
          <a:bodyPr/>
          <a:lstStyle/>
          <a:p>
            <a:endParaRPr lang="zh-CN" altLang="en-US"/>
          </a:p>
        </p:txBody>
      </p:sp>
      <p:sp>
        <p:nvSpPr>
          <p:cNvPr id="189480" name="Line 40"/>
          <p:cNvSpPr>
            <a:spLocks noChangeShapeType="1"/>
          </p:cNvSpPr>
          <p:nvPr/>
        </p:nvSpPr>
        <p:spPr bwMode="auto">
          <a:xfrm>
            <a:off x="6453188" y="2968625"/>
            <a:ext cx="1587" cy="228600"/>
          </a:xfrm>
          <a:prstGeom prst="line">
            <a:avLst/>
          </a:prstGeom>
          <a:noFill/>
          <a:ln w="22225">
            <a:solidFill>
              <a:srgbClr val="000000"/>
            </a:solidFill>
            <a:round/>
            <a:headEnd/>
            <a:tailEnd/>
          </a:ln>
        </p:spPr>
        <p:txBody>
          <a:bodyPr/>
          <a:lstStyle/>
          <a:p>
            <a:endParaRPr lang="zh-CN" altLang="en-US"/>
          </a:p>
        </p:txBody>
      </p:sp>
      <p:sp>
        <p:nvSpPr>
          <p:cNvPr id="189481" name="Rectangle 41"/>
          <p:cNvSpPr>
            <a:spLocks noChangeArrowheads="1"/>
          </p:cNvSpPr>
          <p:nvPr/>
        </p:nvSpPr>
        <p:spPr bwMode="auto">
          <a:xfrm>
            <a:off x="6453188" y="2763838"/>
            <a:ext cx="1504950" cy="2047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9482" name="Line 42"/>
          <p:cNvSpPr>
            <a:spLocks noChangeShapeType="1"/>
          </p:cNvSpPr>
          <p:nvPr/>
        </p:nvSpPr>
        <p:spPr bwMode="auto">
          <a:xfrm>
            <a:off x="7958138" y="2968625"/>
            <a:ext cx="1587" cy="228600"/>
          </a:xfrm>
          <a:prstGeom prst="line">
            <a:avLst/>
          </a:prstGeom>
          <a:noFill/>
          <a:ln w="22225">
            <a:solidFill>
              <a:srgbClr val="000000"/>
            </a:solidFill>
            <a:round/>
            <a:headEnd/>
            <a:tailEnd/>
          </a:ln>
        </p:spPr>
        <p:txBody>
          <a:bodyPr/>
          <a:lstStyle/>
          <a:p>
            <a:endParaRPr lang="zh-CN" altLang="en-US"/>
          </a:p>
        </p:txBody>
      </p:sp>
      <p:sp>
        <p:nvSpPr>
          <p:cNvPr id="189483" name="Rectangle 43"/>
          <p:cNvSpPr>
            <a:spLocks noChangeArrowheads="1"/>
          </p:cNvSpPr>
          <p:nvPr/>
        </p:nvSpPr>
        <p:spPr bwMode="auto">
          <a:xfrm>
            <a:off x="6042025" y="2581275"/>
            <a:ext cx="373063"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8</a:t>
            </a:r>
            <a:r>
              <a:rPr lang="en-US" altLang="zh-CN" sz="2300" b="1" baseline="0">
                <a:solidFill>
                  <a:srgbClr val="000000"/>
                </a:solidFill>
                <a:latin typeface="Times" charset="0"/>
              </a:rPr>
              <a:t>K</a:t>
            </a:r>
            <a:endParaRPr lang="en-US" altLang="zh-CN" b="1"/>
          </a:p>
        </p:txBody>
      </p:sp>
      <p:sp>
        <p:nvSpPr>
          <p:cNvPr id="189484" name="Rectangle 44"/>
          <p:cNvSpPr>
            <a:spLocks noChangeArrowheads="1"/>
          </p:cNvSpPr>
          <p:nvPr/>
        </p:nvSpPr>
        <p:spPr bwMode="auto">
          <a:xfrm>
            <a:off x="5905500" y="285591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10</a:t>
            </a:r>
            <a:r>
              <a:rPr lang="en-US" altLang="zh-CN" sz="2300" b="1" baseline="0">
                <a:solidFill>
                  <a:srgbClr val="000000"/>
                </a:solidFill>
                <a:latin typeface="Times" charset="0"/>
              </a:rPr>
              <a:t>K</a:t>
            </a:r>
            <a:endParaRPr lang="en-US" altLang="zh-CN" b="1"/>
          </a:p>
        </p:txBody>
      </p:sp>
      <p:sp>
        <p:nvSpPr>
          <p:cNvPr id="189485" name="Rectangle 45"/>
          <p:cNvSpPr>
            <a:spLocks noChangeArrowheads="1"/>
          </p:cNvSpPr>
          <p:nvPr/>
        </p:nvSpPr>
        <p:spPr bwMode="auto">
          <a:xfrm>
            <a:off x="5905500" y="3128963"/>
            <a:ext cx="519113"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12</a:t>
            </a:r>
            <a:r>
              <a:rPr lang="en-US" altLang="zh-CN" sz="2300" b="1" baseline="0">
                <a:solidFill>
                  <a:srgbClr val="000000"/>
                </a:solidFill>
                <a:latin typeface="Times" charset="0"/>
              </a:rPr>
              <a:t>K</a:t>
            </a:r>
            <a:endParaRPr lang="en-US" altLang="zh-CN" b="1"/>
          </a:p>
        </p:txBody>
      </p:sp>
      <p:sp>
        <p:nvSpPr>
          <p:cNvPr id="189486" name="Rectangle 46"/>
          <p:cNvSpPr>
            <a:spLocks noChangeArrowheads="1"/>
          </p:cNvSpPr>
          <p:nvPr/>
        </p:nvSpPr>
        <p:spPr bwMode="auto">
          <a:xfrm>
            <a:off x="4332288"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87" name="Rectangle 47"/>
          <p:cNvSpPr>
            <a:spLocks noChangeArrowheads="1"/>
          </p:cNvSpPr>
          <p:nvPr/>
        </p:nvSpPr>
        <p:spPr bwMode="auto">
          <a:xfrm>
            <a:off x="4424363" y="3881438"/>
            <a:ext cx="146050" cy="350837"/>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a</a:t>
            </a:r>
            <a:endParaRPr lang="en-US" altLang="zh-CN" b="1"/>
          </a:p>
        </p:txBody>
      </p:sp>
      <p:sp>
        <p:nvSpPr>
          <p:cNvPr id="189488" name="Rectangle 48"/>
          <p:cNvSpPr>
            <a:spLocks noChangeArrowheads="1"/>
          </p:cNvSpPr>
          <p:nvPr/>
        </p:nvSpPr>
        <p:spPr bwMode="auto">
          <a:xfrm>
            <a:off x="4583113" y="3881438"/>
            <a:ext cx="96837"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89" name="Rectangle 49"/>
          <p:cNvSpPr>
            <a:spLocks noChangeArrowheads="1"/>
          </p:cNvSpPr>
          <p:nvPr/>
        </p:nvSpPr>
        <p:spPr bwMode="auto">
          <a:xfrm>
            <a:off x="1824038" y="4497388"/>
            <a:ext cx="1938337" cy="411162"/>
          </a:xfrm>
          <a:prstGeom prst="rect">
            <a:avLst/>
          </a:prstGeom>
          <a:noFill/>
          <a:ln w="22225">
            <a:solidFill>
              <a:srgbClr val="000000"/>
            </a:solidFill>
            <a:miter lim="800000"/>
            <a:headEnd/>
            <a:tailEnd/>
          </a:ln>
        </p:spPr>
        <p:txBody>
          <a:bodyPr/>
          <a:lstStyle/>
          <a:p>
            <a:endParaRPr lang="zh-CN" altLang="en-US"/>
          </a:p>
        </p:txBody>
      </p:sp>
      <p:sp>
        <p:nvSpPr>
          <p:cNvPr id="189490" name="Rectangle 50"/>
          <p:cNvSpPr>
            <a:spLocks noChangeArrowheads="1"/>
          </p:cNvSpPr>
          <p:nvPr/>
        </p:nvSpPr>
        <p:spPr bwMode="auto">
          <a:xfrm>
            <a:off x="2417763" y="4521200"/>
            <a:ext cx="94297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段号(</a:t>
            </a:r>
            <a:r>
              <a:rPr lang="en-US" altLang="zh-CN" sz="2300" b="1" baseline="0">
                <a:solidFill>
                  <a:srgbClr val="000000"/>
                </a:solidFill>
                <a:latin typeface="Times" charset="0"/>
              </a:rPr>
              <a:t>S)</a:t>
            </a:r>
            <a:endParaRPr lang="en-US" altLang="zh-CN" b="1"/>
          </a:p>
        </p:txBody>
      </p:sp>
      <p:sp>
        <p:nvSpPr>
          <p:cNvPr id="189491" name="Rectangle 51"/>
          <p:cNvSpPr>
            <a:spLocks noChangeArrowheads="1"/>
          </p:cNvSpPr>
          <p:nvPr/>
        </p:nvSpPr>
        <p:spPr bwMode="auto">
          <a:xfrm>
            <a:off x="3762375" y="4497388"/>
            <a:ext cx="1938338" cy="411162"/>
          </a:xfrm>
          <a:prstGeom prst="rect">
            <a:avLst/>
          </a:prstGeom>
          <a:noFill/>
          <a:ln w="22225">
            <a:solidFill>
              <a:srgbClr val="000000"/>
            </a:solidFill>
            <a:miter lim="800000"/>
            <a:headEnd/>
            <a:tailEnd/>
          </a:ln>
        </p:spPr>
        <p:txBody>
          <a:bodyPr/>
          <a:lstStyle/>
          <a:p>
            <a:endParaRPr lang="zh-CN" altLang="en-US"/>
          </a:p>
        </p:txBody>
      </p:sp>
      <p:sp>
        <p:nvSpPr>
          <p:cNvPr id="189492" name="Rectangle 52"/>
          <p:cNvSpPr>
            <a:spLocks noChangeArrowheads="1"/>
          </p:cNvSpPr>
          <p:nvPr/>
        </p:nvSpPr>
        <p:spPr bwMode="auto">
          <a:xfrm>
            <a:off x="3962400" y="4521200"/>
            <a:ext cx="15462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段内页号(</a:t>
            </a:r>
            <a:r>
              <a:rPr lang="en-US" altLang="zh-CN" sz="2300" b="1" baseline="0">
                <a:solidFill>
                  <a:srgbClr val="000000"/>
                </a:solidFill>
                <a:latin typeface="Times" charset="0"/>
              </a:rPr>
              <a:t>P)</a:t>
            </a:r>
            <a:endParaRPr lang="en-US" altLang="zh-CN" b="1"/>
          </a:p>
        </p:txBody>
      </p:sp>
      <p:sp>
        <p:nvSpPr>
          <p:cNvPr id="189493" name="Rectangle 53"/>
          <p:cNvSpPr>
            <a:spLocks noChangeArrowheads="1"/>
          </p:cNvSpPr>
          <p:nvPr/>
        </p:nvSpPr>
        <p:spPr bwMode="auto">
          <a:xfrm>
            <a:off x="5700713" y="4497388"/>
            <a:ext cx="1938337" cy="411162"/>
          </a:xfrm>
          <a:prstGeom prst="rect">
            <a:avLst/>
          </a:prstGeom>
          <a:noFill/>
          <a:ln w="22225">
            <a:solidFill>
              <a:srgbClr val="000000"/>
            </a:solidFill>
            <a:miter lim="800000"/>
            <a:headEnd/>
            <a:tailEnd/>
          </a:ln>
        </p:spPr>
        <p:txBody>
          <a:bodyPr/>
          <a:lstStyle/>
          <a:p>
            <a:endParaRPr lang="zh-CN" altLang="en-US"/>
          </a:p>
        </p:txBody>
      </p:sp>
      <p:sp>
        <p:nvSpPr>
          <p:cNvPr id="189494" name="Rectangle 54"/>
          <p:cNvSpPr>
            <a:spLocks noChangeArrowheads="1"/>
          </p:cNvSpPr>
          <p:nvPr/>
        </p:nvSpPr>
        <p:spPr bwMode="auto">
          <a:xfrm>
            <a:off x="5832475" y="4521200"/>
            <a:ext cx="1660525"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段内地址(</a:t>
            </a:r>
            <a:r>
              <a:rPr lang="en-US" altLang="zh-CN" sz="2300" b="1" baseline="0">
                <a:solidFill>
                  <a:srgbClr val="000000"/>
                </a:solidFill>
                <a:latin typeface="Times" charset="0"/>
              </a:rPr>
              <a:t>W)</a:t>
            </a:r>
            <a:endParaRPr lang="en-US" altLang="zh-CN" b="1"/>
          </a:p>
        </p:txBody>
      </p:sp>
      <p:sp>
        <p:nvSpPr>
          <p:cNvPr id="189495" name="Rectangle 55"/>
          <p:cNvSpPr>
            <a:spLocks noChangeArrowheads="1"/>
          </p:cNvSpPr>
          <p:nvPr/>
        </p:nvSpPr>
        <p:spPr bwMode="auto">
          <a:xfrm>
            <a:off x="4332288" y="5159375"/>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96" name="Rectangle 56"/>
          <p:cNvSpPr>
            <a:spLocks noChangeArrowheads="1"/>
          </p:cNvSpPr>
          <p:nvPr/>
        </p:nvSpPr>
        <p:spPr bwMode="auto">
          <a:xfrm>
            <a:off x="4424363" y="5159375"/>
            <a:ext cx="146050" cy="350838"/>
          </a:xfrm>
          <a:prstGeom prst="rect">
            <a:avLst/>
          </a:prstGeom>
          <a:noFill/>
          <a:ln w="22225">
            <a:noFill/>
            <a:miter lim="800000"/>
            <a:headEnd/>
            <a:tailEnd/>
          </a:ln>
        </p:spPr>
        <p:txBody>
          <a:bodyPr wrap="none" lIns="0" tIns="0" rIns="0" bIns="0">
            <a:spAutoFit/>
          </a:bodyPr>
          <a:lstStyle/>
          <a:p>
            <a:r>
              <a:rPr lang="en-US" altLang="zh-CN" sz="2300" b="1" i="1" baseline="0">
                <a:solidFill>
                  <a:srgbClr val="000000"/>
                </a:solidFill>
                <a:latin typeface="Times" charset="0"/>
              </a:rPr>
              <a:t>b</a:t>
            </a:r>
            <a:endParaRPr lang="en-US" altLang="zh-CN" b="1"/>
          </a:p>
        </p:txBody>
      </p:sp>
      <p:sp>
        <p:nvSpPr>
          <p:cNvPr id="189497" name="Rectangle 57"/>
          <p:cNvSpPr>
            <a:spLocks noChangeArrowheads="1"/>
          </p:cNvSpPr>
          <p:nvPr/>
        </p:nvSpPr>
        <p:spPr bwMode="auto">
          <a:xfrm>
            <a:off x="4583113" y="5159375"/>
            <a:ext cx="96837" cy="350838"/>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a:t>
            </a:r>
            <a:endParaRPr lang="zh-CN" altLang="en-US" b="1"/>
          </a:p>
        </p:txBody>
      </p:sp>
      <p:sp>
        <p:nvSpPr>
          <p:cNvPr id="189498" name="Rectangle 58"/>
          <p:cNvSpPr>
            <a:spLocks noChangeArrowheads="1"/>
          </p:cNvSpPr>
          <p:nvPr/>
        </p:nvSpPr>
        <p:spPr bwMode="auto">
          <a:xfrm>
            <a:off x="1295400" y="1509713"/>
            <a:ext cx="1174750" cy="350837"/>
          </a:xfrm>
          <a:prstGeom prst="rect">
            <a:avLst/>
          </a:prstGeom>
          <a:noFill/>
          <a:ln w="22225">
            <a:noFill/>
            <a:miter lim="800000"/>
            <a:headEnd/>
            <a:tailEnd/>
          </a:ln>
        </p:spPr>
        <p:txBody>
          <a:bodyPr wrap="none" lIns="0" tIns="0" rIns="0" bIns="0">
            <a:spAutoFit/>
          </a:bodyPr>
          <a:lstStyle/>
          <a:p>
            <a:r>
              <a:rPr lang="zh-CN" altLang="en-US" sz="2300" b="1" baseline="0">
                <a:solidFill>
                  <a:srgbClr val="000000"/>
                </a:solidFill>
                <a:latin typeface="Times" charset="0"/>
              </a:rPr>
              <a:t>主程序段</a:t>
            </a:r>
            <a:endParaRPr lang="zh-CN" altLang="en-US" b="1"/>
          </a:p>
        </p:txBody>
      </p:sp>
      <p:sp>
        <p:nvSpPr>
          <p:cNvPr id="189499" name="Text Box 59"/>
          <p:cNvSpPr txBox="1">
            <a:spLocks noChangeArrowheads="1"/>
          </p:cNvSpPr>
          <p:nvPr/>
        </p:nvSpPr>
        <p:spPr bwMode="auto">
          <a:xfrm>
            <a:off x="2743200" y="5715000"/>
            <a:ext cx="3630613"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作业地址空间和地址结构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1281113"/>
            <a:ext cx="8301038" cy="3902075"/>
            <a:chOff x="204" y="807"/>
            <a:chExt cx="5229" cy="2458"/>
          </a:xfrm>
        </p:grpSpPr>
        <p:sp>
          <p:nvSpPr>
            <p:cNvPr id="190467" name="Rectangle 3"/>
            <p:cNvSpPr>
              <a:spLocks noChangeArrowheads="1"/>
            </p:cNvSpPr>
            <p:nvPr/>
          </p:nvSpPr>
          <p:spPr bwMode="auto">
            <a:xfrm>
              <a:off x="224" y="1605"/>
              <a:ext cx="37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68" name="Rectangle 4"/>
            <p:cNvSpPr>
              <a:spLocks noChangeArrowheads="1"/>
            </p:cNvSpPr>
            <p:nvPr/>
          </p:nvSpPr>
          <p:spPr bwMode="auto">
            <a:xfrm>
              <a:off x="283"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段号</a:t>
              </a:r>
              <a:endParaRPr lang="zh-CN" altLang="en-US" b="1"/>
            </a:p>
          </p:txBody>
        </p:sp>
        <p:sp>
          <p:nvSpPr>
            <p:cNvPr id="190469" name="Rectangle 5"/>
            <p:cNvSpPr>
              <a:spLocks noChangeArrowheads="1"/>
            </p:cNvSpPr>
            <p:nvPr/>
          </p:nvSpPr>
          <p:spPr bwMode="auto">
            <a:xfrm>
              <a:off x="598" y="1605"/>
              <a:ext cx="364"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0" name="Rectangle 6"/>
            <p:cNvSpPr>
              <a:spLocks noChangeArrowheads="1"/>
            </p:cNvSpPr>
            <p:nvPr/>
          </p:nvSpPr>
          <p:spPr bwMode="auto">
            <a:xfrm>
              <a:off x="647" y="16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471" name="Rectangle 7"/>
            <p:cNvSpPr>
              <a:spLocks noChangeArrowheads="1"/>
            </p:cNvSpPr>
            <p:nvPr/>
          </p:nvSpPr>
          <p:spPr bwMode="auto">
            <a:xfrm>
              <a:off x="962" y="1605"/>
              <a:ext cx="66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2" name="Rectangle 8"/>
            <p:cNvSpPr>
              <a:spLocks noChangeArrowheads="1"/>
            </p:cNvSpPr>
            <p:nvPr/>
          </p:nvSpPr>
          <p:spPr bwMode="auto">
            <a:xfrm>
              <a:off x="103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页表大小</a:t>
              </a:r>
              <a:endParaRPr lang="zh-CN" altLang="en-US" b="1"/>
            </a:p>
          </p:txBody>
        </p:sp>
        <p:sp>
          <p:nvSpPr>
            <p:cNvPr id="190473" name="Rectangle 9"/>
            <p:cNvSpPr>
              <a:spLocks noChangeArrowheads="1"/>
            </p:cNvSpPr>
            <p:nvPr/>
          </p:nvSpPr>
          <p:spPr bwMode="auto">
            <a:xfrm>
              <a:off x="1622" y="1605"/>
              <a:ext cx="650" cy="1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4" name="Rectangle 10"/>
            <p:cNvSpPr>
              <a:spLocks noChangeArrowheads="1"/>
            </p:cNvSpPr>
            <p:nvPr/>
          </p:nvSpPr>
          <p:spPr bwMode="auto">
            <a:xfrm>
              <a:off x="1691" y="162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页表始址</a:t>
              </a:r>
              <a:endParaRPr lang="zh-CN" altLang="en-US" b="1"/>
            </a:p>
          </p:txBody>
        </p:sp>
        <p:sp>
          <p:nvSpPr>
            <p:cNvPr id="190475" name="Rectangle 11"/>
            <p:cNvSpPr>
              <a:spLocks noChangeArrowheads="1"/>
            </p:cNvSpPr>
            <p:nvPr/>
          </p:nvSpPr>
          <p:spPr bwMode="auto">
            <a:xfrm>
              <a:off x="224" y="1782"/>
              <a:ext cx="37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6" name="Rectangle 12"/>
            <p:cNvSpPr>
              <a:spLocks noChangeArrowheads="1"/>
            </p:cNvSpPr>
            <p:nvPr/>
          </p:nvSpPr>
          <p:spPr bwMode="auto">
            <a:xfrm>
              <a:off x="382"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77" name="Rectangle 13"/>
            <p:cNvSpPr>
              <a:spLocks noChangeArrowheads="1"/>
            </p:cNvSpPr>
            <p:nvPr/>
          </p:nvSpPr>
          <p:spPr bwMode="auto">
            <a:xfrm>
              <a:off x="598" y="1782"/>
              <a:ext cx="364"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78" name="Rectangle 14"/>
            <p:cNvSpPr>
              <a:spLocks noChangeArrowheads="1"/>
            </p:cNvSpPr>
            <p:nvPr/>
          </p:nvSpPr>
          <p:spPr bwMode="auto">
            <a:xfrm>
              <a:off x="746" y="178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79" name="Rectangle 15"/>
            <p:cNvSpPr>
              <a:spLocks noChangeArrowheads="1"/>
            </p:cNvSpPr>
            <p:nvPr/>
          </p:nvSpPr>
          <p:spPr bwMode="auto">
            <a:xfrm>
              <a:off x="962" y="1782"/>
              <a:ext cx="66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0" name="Rectangle 16"/>
            <p:cNvSpPr>
              <a:spLocks noChangeArrowheads="1"/>
            </p:cNvSpPr>
            <p:nvPr/>
          </p:nvSpPr>
          <p:spPr bwMode="auto">
            <a:xfrm>
              <a:off x="1622" y="1782"/>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1" name="Rectangle 17"/>
            <p:cNvSpPr>
              <a:spLocks noChangeArrowheads="1"/>
            </p:cNvSpPr>
            <p:nvPr/>
          </p:nvSpPr>
          <p:spPr bwMode="auto">
            <a:xfrm>
              <a:off x="224" y="192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2" name="Rectangle 18"/>
            <p:cNvSpPr>
              <a:spLocks noChangeArrowheads="1"/>
            </p:cNvSpPr>
            <p:nvPr/>
          </p:nvSpPr>
          <p:spPr bwMode="auto">
            <a:xfrm>
              <a:off x="382"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3" name="Rectangle 19"/>
            <p:cNvSpPr>
              <a:spLocks noChangeArrowheads="1"/>
            </p:cNvSpPr>
            <p:nvPr/>
          </p:nvSpPr>
          <p:spPr bwMode="auto">
            <a:xfrm>
              <a:off x="598" y="1929"/>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4" name="Rectangle 20"/>
            <p:cNvSpPr>
              <a:spLocks noChangeArrowheads="1"/>
            </p:cNvSpPr>
            <p:nvPr/>
          </p:nvSpPr>
          <p:spPr bwMode="auto">
            <a:xfrm>
              <a:off x="746" y="1920"/>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85" name="Rectangle 21"/>
            <p:cNvSpPr>
              <a:spLocks noChangeArrowheads="1"/>
            </p:cNvSpPr>
            <p:nvPr/>
          </p:nvSpPr>
          <p:spPr bwMode="auto">
            <a:xfrm>
              <a:off x="962" y="1929"/>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6" name="Rectangle 22"/>
            <p:cNvSpPr>
              <a:spLocks noChangeArrowheads="1"/>
            </p:cNvSpPr>
            <p:nvPr/>
          </p:nvSpPr>
          <p:spPr bwMode="auto">
            <a:xfrm>
              <a:off x="1622" y="192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7" name="Rectangle 23"/>
            <p:cNvSpPr>
              <a:spLocks noChangeArrowheads="1"/>
            </p:cNvSpPr>
            <p:nvPr/>
          </p:nvSpPr>
          <p:spPr bwMode="auto">
            <a:xfrm>
              <a:off x="224" y="20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88" name="Rectangle 24"/>
            <p:cNvSpPr>
              <a:spLocks noChangeArrowheads="1"/>
            </p:cNvSpPr>
            <p:nvPr/>
          </p:nvSpPr>
          <p:spPr bwMode="auto">
            <a:xfrm>
              <a:off x="382"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489" name="Rectangle 25"/>
            <p:cNvSpPr>
              <a:spLocks noChangeArrowheads="1"/>
            </p:cNvSpPr>
            <p:nvPr/>
          </p:nvSpPr>
          <p:spPr bwMode="auto">
            <a:xfrm>
              <a:off x="598" y="2067"/>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0" name="Rectangle 26"/>
            <p:cNvSpPr>
              <a:spLocks noChangeArrowheads="1"/>
            </p:cNvSpPr>
            <p:nvPr/>
          </p:nvSpPr>
          <p:spPr bwMode="auto">
            <a:xfrm>
              <a:off x="746" y="20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491" name="Rectangle 27"/>
            <p:cNvSpPr>
              <a:spLocks noChangeArrowheads="1"/>
            </p:cNvSpPr>
            <p:nvPr/>
          </p:nvSpPr>
          <p:spPr bwMode="auto">
            <a:xfrm>
              <a:off x="962" y="2067"/>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2" name="Rectangle 28"/>
            <p:cNvSpPr>
              <a:spLocks noChangeArrowheads="1"/>
            </p:cNvSpPr>
            <p:nvPr/>
          </p:nvSpPr>
          <p:spPr bwMode="auto">
            <a:xfrm>
              <a:off x="1622" y="20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3" name="Rectangle 29"/>
            <p:cNvSpPr>
              <a:spLocks noChangeArrowheads="1"/>
            </p:cNvSpPr>
            <p:nvPr/>
          </p:nvSpPr>
          <p:spPr bwMode="auto">
            <a:xfrm>
              <a:off x="224" y="2205"/>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4" name="Rectangle 30"/>
            <p:cNvSpPr>
              <a:spLocks noChangeArrowheads="1"/>
            </p:cNvSpPr>
            <p:nvPr/>
          </p:nvSpPr>
          <p:spPr bwMode="auto">
            <a:xfrm>
              <a:off x="382"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495" name="Rectangle 31"/>
            <p:cNvSpPr>
              <a:spLocks noChangeArrowheads="1"/>
            </p:cNvSpPr>
            <p:nvPr/>
          </p:nvSpPr>
          <p:spPr bwMode="auto">
            <a:xfrm>
              <a:off x="598" y="2205"/>
              <a:ext cx="36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6" name="Rectangle 32"/>
            <p:cNvSpPr>
              <a:spLocks noChangeArrowheads="1"/>
            </p:cNvSpPr>
            <p:nvPr/>
          </p:nvSpPr>
          <p:spPr bwMode="auto">
            <a:xfrm>
              <a:off x="746" y="21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497" name="Rectangle 33"/>
            <p:cNvSpPr>
              <a:spLocks noChangeArrowheads="1"/>
            </p:cNvSpPr>
            <p:nvPr/>
          </p:nvSpPr>
          <p:spPr bwMode="auto">
            <a:xfrm>
              <a:off x="962" y="2205"/>
              <a:ext cx="66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8" name="Rectangle 34"/>
            <p:cNvSpPr>
              <a:spLocks noChangeArrowheads="1"/>
            </p:cNvSpPr>
            <p:nvPr/>
          </p:nvSpPr>
          <p:spPr bwMode="auto">
            <a:xfrm>
              <a:off x="1622" y="220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499" name="Rectangle 35"/>
            <p:cNvSpPr>
              <a:spLocks noChangeArrowheads="1"/>
            </p:cNvSpPr>
            <p:nvPr/>
          </p:nvSpPr>
          <p:spPr bwMode="auto">
            <a:xfrm>
              <a:off x="224" y="2343"/>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0" name="Rectangle 36"/>
            <p:cNvSpPr>
              <a:spLocks noChangeArrowheads="1"/>
            </p:cNvSpPr>
            <p:nvPr/>
          </p:nvSpPr>
          <p:spPr bwMode="auto">
            <a:xfrm>
              <a:off x="382"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01" name="Rectangle 37"/>
            <p:cNvSpPr>
              <a:spLocks noChangeArrowheads="1"/>
            </p:cNvSpPr>
            <p:nvPr/>
          </p:nvSpPr>
          <p:spPr bwMode="auto">
            <a:xfrm>
              <a:off x="598" y="2343"/>
              <a:ext cx="36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2" name="Rectangle 38"/>
            <p:cNvSpPr>
              <a:spLocks noChangeArrowheads="1"/>
            </p:cNvSpPr>
            <p:nvPr/>
          </p:nvSpPr>
          <p:spPr bwMode="auto">
            <a:xfrm>
              <a:off x="746" y="23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03" name="Rectangle 39"/>
            <p:cNvSpPr>
              <a:spLocks noChangeArrowheads="1"/>
            </p:cNvSpPr>
            <p:nvPr/>
          </p:nvSpPr>
          <p:spPr bwMode="auto">
            <a:xfrm>
              <a:off x="962" y="2343"/>
              <a:ext cx="66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4" name="Rectangle 40"/>
            <p:cNvSpPr>
              <a:spLocks noChangeArrowheads="1"/>
            </p:cNvSpPr>
            <p:nvPr/>
          </p:nvSpPr>
          <p:spPr bwMode="auto">
            <a:xfrm>
              <a:off x="1622" y="2343"/>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5" name="Rectangle 41"/>
            <p:cNvSpPr>
              <a:spLocks noChangeArrowheads="1"/>
            </p:cNvSpPr>
            <p:nvPr/>
          </p:nvSpPr>
          <p:spPr bwMode="auto">
            <a:xfrm>
              <a:off x="2823" y="994"/>
              <a:ext cx="375"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6" name="Rectangle 42"/>
            <p:cNvSpPr>
              <a:spLocks noChangeArrowheads="1"/>
            </p:cNvSpPr>
            <p:nvPr/>
          </p:nvSpPr>
          <p:spPr bwMode="auto">
            <a:xfrm>
              <a:off x="2882"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页号</a:t>
              </a:r>
              <a:endParaRPr lang="zh-CN" altLang="en-US" b="1"/>
            </a:p>
          </p:txBody>
        </p:sp>
        <p:sp>
          <p:nvSpPr>
            <p:cNvPr id="190507" name="Rectangle 43"/>
            <p:cNvSpPr>
              <a:spLocks noChangeArrowheads="1"/>
            </p:cNvSpPr>
            <p:nvPr/>
          </p:nvSpPr>
          <p:spPr bwMode="auto">
            <a:xfrm>
              <a:off x="3198" y="994"/>
              <a:ext cx="374"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08" name="Rectangle 44"/>
            <p:cNvSpPr>
              <a:spLocks noChangeArrowheads="1"/>
            </p:cNvSpPr>
            <p:nvPr/>
          </p:nvSpPr>
          <p:spPr bwMode="auto">
            <a:xfrm>
              <a:off x="3257" y="1024"/>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状态</a:t>
              </a:r>
              <a:endParaRPr lang="zh-CN" altLang="en-US" b="1"/>
            </a:p>
          </p:txBody>
        </p:sp>
        <p:sp>
          <p:nvSpPr>
            <p:cNvPr id="190509" name="Rectangle 45"/>
            <p:cNvSpPr>
              <a:spLocks noChangeArrowheads="1"/>
            </p:cNvSpPr>
            <p:nvPr/>
          </p:nvSpPr>
          <p:spPr bwMode="auto">
            <a:xfrm>
              <a:off x="3572" y="99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0" name="Rectangle 46"/>
            <p:cNvSpPr>
              <a:spLocks noChangeArrowheads="1"/>
            </p:cNvSpPr>
            <p:nvPr/>
          </p:nvSpPr>
          <p:spPr bwMode="auto">
            <a:xfrm>
              <a:off x="3670" y="1024"/>
              <a:ext cx="452"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存储块#</a:t>
              </a:r>
              <a:endParaRPr lang="zh-CN" altLang="en-US" b="1"/>
            </a:p>
          </p:txBody>
        </p:sp>
        <p:sp>
          <p:nvSpPr>
            <p:cNvPr id="190511" name="Rectangle 47"/>
            <p:cNvSpPr>
              <a:spLocks noChangeArrowheads="1"/>
            </p:cNvSpPr>
            <p:nvPr/>
          </p:nvSpPr>
          <p:spPr bwMode="auto">
            <a:xfrm>
              <a:off x="2823" y="1181"/>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2" name="Rectangle 48"/>
            <p:cNvSpPr>
              <a:spLocks noChangeArrowheads="1"/>
            </p:cNvSpPr>
            <p:nvPr/>
          </p:nvSpPr>
          <p:spPr bwMode="auto">
            <a:xfrm>
              <a:off x="2981"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13" name="Rectangle 49"/>
            <p:cNvSpPr>
              <a:spLocks noChangeArrowheads="1"/>
            </p:cNvSpPr>
            <p:nvPr/>
          </p:nvSpPr>
          <p:spPr bwMode="auto">
            <a:xfrm>
              <a:off x="3198" y="1181"/>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4" name="Rectangle 50"/>
            <p:cNvSpPr>
              <a:spLocks noChangeArrowheads="1"/>
            </p:cNvSpPr>
            <p:nvPr/>
          </p:nvSpPr>
          <p:spPr bwMode="auto">
            <a:xfrm>
              <a:off x="3355" y="1172"/>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5" name="Rectangle 51"/>
            <p:cNvSpPr>
              <a:spLocks noChangeArrowheads="1"/>
            </p:cNvSpPr>
            <p:nvPr/>
          </p:nvSpPr>
          <p:spPr bwMode="auto">
            <a:xfrm>
              <a:off x="3572" y="118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6" name="Rectangle 52"/>
            <p:cNvSpPr>
              <a:spLocks noChangeArrowheads="1"/>
            </p:cNvSpPr>
            <p:nvPr/>
          </p:nvSpPr>
          <p:spPr bwMode="auto">
            <a:xfrm>
              <a:off x="2823" y="1319"/>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7" name="Rectangle 53"/>
            <p:cNvSpPr>
              <a:spLocks noChangeArrowheads="1"/>
            </p:cNvSpPr>
            <p:nvPr/>
          </p:nvSpPr>
          <p:spPr bwMode="auto">
            <a:xfrm>
              <a:off x="2981"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18" name="Rectangle 54"/>
            <p:cNvSpPr>
              <a:spLocks noChangeArrowheads="1"/>
            </p:cNvSpPr>
            <p:nvPr/>
          </p:nvSpPr>
          <p:spPr bwMode="auto">
            <a:xfrm>
              <a:off x="3198" y="1319"/>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19" name="Rectangle 55"/>
            <p:cNvSpPr>
              <a:spLocks noChangeArrowheads="1"/>
            </p:cNvSpPr>
            <p:nvPr/>
          </p:nvSpPr>
          <p:spPr bwMode="auto">
            <a:xfrm>
              <a:off x="3355" y="1309"/>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0" name="Rectangle 56"/>
            <p:cNvSpPr>
              <a:spLocks noChangeArrowheads="1"/>
            </p:cNvSpPr>
            <p:nvPr/>
          </p:nvSpPr>
          <p:spPr bwMode="auto">
            <a:xfrm>
              <a:off x="3572" y="1319"/>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1" name="Rectangle 57"/>
            <p:cNvSpPr>
              <a:spLocks noChangeArrowheads="1"/>
            </p:cNvSpPr>
            <p:nvPr/>
          </p:nvSpPr>
          <p:spPr bwMode="auto">
            <a:xfrm>
              <a:off x="2823" y="1457"/>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2" name="Rectangle 58"/>
            <p:cNvSpPr>
              <a:spLocks noChangeArrowheads="1"/>
            </p:cNvSpPr>
            <p:nvPr/>
          </p:nvSpPr>
          <p:spPr bwMode="auto">
            <a:xfrm>
              <a:off x="2981"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2</a:t>
              </a:r>
              <a:endParaRPr lang="zh-CN" altLang="en-US" b="1"/>
            </a:p>
          </p:txBody>
        </p:sp>
        <p:sp>
          <p:nvSpPr>
            <p:cNvPr id="190523" name="Rectangle 59"/>
            <p:cNvSpPr>
              <a:spLocks noChangeArrowheads="1"/>
            </p:cNvSpPr>
            <p:nvPr/>
          </p:nvSpPr>
          <p:spPr bwMode="auto">
            <a:xfrm>
              <a:off x="3198" y="1457"/>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4" name="Rectangle 60"/>
            <p:cNvSpPr>
              <a:spLocks noChangeArrowheads="1"/>
            </p:cNvSpPr>
            <p:nvPr/>
          </p:nvSpPr>
          <p:spPr bwMode="auto">
            <a:xfrm>
              <a:off x="3355" y="1457"/>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25" name="Rectangle 61"/>
            <p:cNvSpPr>
              <a:spLocks noChangeArrowheads="1"/>
            </p:cNvSpPr>
            <p:nvPr/>
          </p:nvSpPr>
          <p:spPr bwMode="auto">
            <a:xfrm>
              <a:off x="3572" y="1457"/>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6" name="Rectangle 62"/>
            <p:cNvSpPr>
              <a:spLocks noChangeArrowheads="1"/>
            </p:cNvSpPr>
            <p:nvPr/>
          </p:nvSpPr>
          <p:spPr bwMode="auto">
            <a:xfrm>
              <a:off x="2823" y="1605"/>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7" name="Rectangle 63"/>
            <p:cNvSpPr>
              <a:spLocks noChangeArrowheads="1"/>
            </p:cNvSpPr>
            <p:nvPr/>
          </p:nvSpPr>
          <p:spPr bwMode="auto">
            <a:xfrm>
              <a:off x="2981"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3</a:t>
              </a:r>
              <a:endParaRPr lang="zh-CN" altLang="en-US" b="1"/>
            </a:p>
          </p:txBody>
        </p:sp>
        <p:sp>
          <p:nvSpPr>
            <p:cNvPr id="190528" name="Rectangle 64"/>
            <p:cNvSpPr>
              <a:spLocks noChangeArrowheads="1"/>
            </p:cNvSpPr>
            <p:nvPr/>
          </p:nvSpPr>
          <p:spPr bwMode="auto">
            <a:xfrm>
              <a:off x="3198" y="1605"/>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29" name="Rectangle 65"/>
            <p:cNvSpPr>
              <a:spLocks noChangeArrowheads="1"/>
            </p:cNvSpPr>
            <p:nvPr/>
          </p:nvSpPr>
          <p:spPr bwMode="auto">
            <a:xfrm>
              <a:off x="3355" y="1595"/>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0</a:t>
              </a:r>
              <a:endParaRPr lang="zh-CN" altLang="en-US" b="1"/>
            </a:p>
          </p:txBody>
        </p:sp>
        <p:sp>
          <p:nvSpPr>
            <p:cNvPr id="190530" name="Rectangle 66"/>
            <p:cNvSpPr>
              <a:spLocks noChangeArrowheads="1"/>
            </p:cNvSpPr>
            <p:nvPr/>
          </p:nvSpPr>
          <p:spPr bwMode="auto">
            <a:xfrm>
              <a:off x="3572" y="1605"/>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1" name="Rectangle 67"/>
            <p:cNvSpPr>
              <a:spLocks noChangeArrowheads="1"/>
            </p:cNvSpPr>
            <p:nvPr/>
          </p:nvSpPr>
          <p:spPr bwMode="auto">
            <a:xfrm>
              <a:off x="2823" y="174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2" name="Rectangle 68"/>
            <p:cNvSpPr>
              <a:spLocks noChangeArrowheads="1"/>
            </p:cNvSpPr>
            <p:nvPr/>
          </p:nvSpPr>
          <p:spPr bwMode="auto">
            <a:xfrm>
              <a:off x="2981"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4</a:t>
              </a:r>
              <a:endParaRPr lang="zh-CN" altLang="en-US" b="1"/>
            </a:p>
          </p:txBody>
        </p:sp>
        <p:sp>
          <p:nvSpPr>
            <p:cNvPr id="190533" name="Rectangle 69"/>
            <p:cNvSpPr>
              <a:spLocks noChangeArrowheads="1"/>
            </p:cNvSpPr>
            <p:nvPr/>
          </p:nvSpPr>
          <p:spPr bwMode="auto">
            <a:xfrm>
              <a:off x="3198" y="174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4" name="Rectangle 70"/>
            <p:cNvSpPr>
              <a:spLocks noChangeArrowheads="1"/>
            </p:cNvSpPr>
            <p:nvPr/>
          </p:nvSpPr>
          <p:spPr bwMode="auto">
            <a:xfrm>
              <a:off x="3355" y="1733"/>
              <a:ext cx="64"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Times" charset="0"/>
                </a:rPr>
                <a:t>1</a:t>
              </a:r>
              <a:endParaRPr lang="zh-CN" altLang="en-US" b="1"/>
            </a:p>
          </p:txBody>
        </p:sp>
        <p:sp>
          <p:nvSpPr>
            <p:cNvPr id="190535" name="Rectangle 71"/>
            <p:cNvSpPr>
              <a:spLocks noChangeArrowheads="1"/>
            </p:cNvSpPr>
            <p:nvPr/>
          </p:nvSpPr>
          <p:spPr bwMode="auto">
            <a:xfrm>
              <a:off x="3572" y="174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6" name="Rectangle 72"/>
            <p:cNvSpPr>
              <a:spLocks noChangeArrowheads="1"/>
            </p:cNvSpPr>
            <p:nvPr/>
          </p:nvSpPr>
          <p:spPr bwMode="auto">
            <a:xfrm>
              <a:off x="2823" y="2254"/>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7" name="Rectangle 73"/>
            <p:cNvSpPr>
              <a:spLocks noChangeArrowheads="1"/>
            </p:cNvSpPr>
            <p:nvPr/>
          </p:nvSpPr>
          <p:spPr bwMode="auto">
            <a:xfrm>
              <a:off x="3198" y="2254"/>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8" name="Rectangle 74"/>
            <p:cNvSpPr>
              <a:spLocks noChangeArrowheads="1"/>
            </p:cNvSpPr>
            <p:nvPr/>
          </p:nvSpPr>
          <p:spPr bwMode="auto">
            <a:xfrm>
              <a:off x="3572"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39" name="Rectangle 75"/>
            <p:cNvSpPr>
              <a:spLocks noChangeArrowheads="1"/>
            </p:cNvSpPr>
            <p:nvPr/>
          </p:nvSpPr>
          <p:spPr bwMode="auto">
            <a:xfrm>
              <a:off x="4783" y="807"/>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0" name="Rectangle 76"/>
            <p:cNvSpPr>
              <a:spLocks noChangeArrowheads="1"/>
            </p:cNvSpPr>
            <p:nvPr/>
          </p:nvSpPr>
          <p:spPr bwMode="auto">
            <a:xfrm>
              <a:off x="4852" y="837"/>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操作系统</a:t>
              </a:r>
              <a:endParaRPr lang="zh-CN" altLang="en-US" b="1"/>
            </a:p>
          </p:txBody>
        </p:sp>
        <p:sp>
          <p:nvSpPr>
            <p:cNvPr id="190541" name="Rectangle 77"/>
            <p:cNvSpPr>
              <a:spLocks noChangeArrowheads="1"/>
            </p:cNvSpPr>
            <p:nvPr/>
          </p:nvSpPr>
          <p:spPr bwMode="auto">
            <a:xfrm>
              <a:off x="4783" y="99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2" name="Rectangle 78"/>
            <p:cNvSpPr>
              <a:spLocks noChangeArrowheads="1"/>
            </p:cNvSpPr>
            <p:nvPr/>
          </p:nvSpPr>
          <p:spPr bwMode="auto">
            <a:xfrm>
              <a:off x="4783" y="1132"/>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3" name="Rectangle 79"/>
            <p:cNvSpPr>
              <a:spLocks noChangeArrowheads="1"/>
            </p:cNvSpPr>
            <p:nvPr/>
          </p:nvSpPr>
          <p:spPr bwMode="auto">
            <a:xfrm>
              <a:off x="4783" y="1280"/>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4" name="Rectangle 80"/>
            <p:cNvSpPr>
              <a:spLocks noChangeArrowheads="1"/>
            </p:cNvSpPr>
            <p:nvPr/>
          </p:nvSpPr>
          <p:spPr bwMode="auto">
            <a:xfrm>
              <a:off x="4783" y="1418"/>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5" name="Rectangle 81"/>
            <p:cNvSpPr>
              <a:spLocks noChangeArrowheads="1"/>
            </p:cNvSpPr>
            <p:nvPr/>
          </p:nvSpPr>
          <p:spPr bwMode="auto">
            <a:xfrm>
              <a:off x="4783" y="1555"/>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6" name="Rectangle 82"/>
            <p:cNvSpPr>
              <a:spLocks noChangeArrowheads="1"/>
            </p:cNvSpPr>
            <p:nvPr/>
          </p:nvSpPr>
          <p:spPr bwMode="auto">
            <a:xfrm>
              <a:off x="4783" y="169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7" name="Rectangle 83"/>
            <p:cNvSpPr>
              <a:spLocks noChangeArrowheads="1"/>
            </p:cNvSpPr>
            <p:nvPr/>
          </p:nvSpPr>
          <p:spPr bwMode="auto">
            <a:xfrm>
              <a:off x="4783" y="1831"/>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8" name="Rectangle 84"/>
            <p:cNvSpPr>
              <a:spLocks noChangeArrowheads="1"/>
            </p:cNvSpPr>
            <p:nvPr/>
          </p:nvSpPr>
          <p:spPr bwMode="auto">
            <a:xfrm>
              <a:off x="4783" y="1969"/>
              <a:ext cx="650" cy="1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49" name="Rectangle 85"/>
            <p:cNvSpPr>
              <a:spLocks noChangeArrowheads="1"/>
            </p:cNvSpPr>
            <p:nvPr/>
          </p:nvSpPr>
          <p:spPr bwMode="auto">
            <a:xfrm>
              <a:off x="4783" y="2116"/>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0" name="Rectangle 86"/>
            <p:cNvSpPr>
              <a:spLocks noChangeArrowheads="1"/>
            </p:cNvSpPr>
            <p:nvPr/>
          </p:nvSpPr>
          <p:spPr bwMode="auto">
            <a:xfrm>
              <a:off x="4783" y="2254"/>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1" name="Rectangle 87"/>
            <p:cNvSpPr>
              <a:spLocks noChangeArrowheads="1"/>
            </p:cNvSpPr>
            <p:nvPr/>
          </p:nvSpPr>
          <p:spPr bwMode="auto">
            <a:xfrm>
              <a:off x="4783"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2" name="Rectangle 88"/>
            <p:cNvSpPr>
              <a:spLocks noChangeArrowheads="1"/>
            </p:cNvSpPr>
            <p:nvPr/>
          </p:nvSpPr>
          <p:spPr bwMode="auto">
            <a:xfrm>
              <a:off x="4783"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3" name="Rectangle 89"/>
            <p:cNvSpPr>
              <a:spLocks noChangeArrowheads="1"/>
            </p:cNvSpPr>
            <p:nvPr/>
          </p:nvSpPr>
          <p:spPr bwMode="auto">
            <a:xfrm>
              <a:off x="4783"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4" name="Rectangle 90"/>
            <p:cNvSpPr>
              <a:spLocks noChangeArrowheads="1"/>
            </p:cNvSpPr>
            <p:nvPr/>
          </p:nvSpPr>
          <p:spPr bwMode="auto">
            <a:xfrm>
              <a:off x="4783"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5" name="Rectangle 91"/>
            <p:cNvSpPr>
              <a:spLocks noChangeArrowheads="1"/>
            </p:cNvSpPr>
            <p:nvPr/>
          </p:nvSpPr>
          <p:spPr bwMode="auto">
            <a:xfrm>
              <a:off x="4783" y="2953"/>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6" name="Rectangle 92"/>
            <p:cNvSpPr>
              <a:spLocks noChangeArrowheads="1"/>
            </p:cNvSpPr>
            <p:nvPr/>
          </p:nvSpPr>
          <p:spPr bwMode="auto">
            <a:xfrm>
              <a:off x="2823" y="2392"/>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7" name="Rectangle 93"/>
            <p:cNvSpPr>
              <a:spLocks noChangeArrowheads="1"/>
            </p:cNvSpPr>
            <p:nvPr/>
          </p:nvSpPr>
          <p:spPr bwMode="auto">
            <a:xfrm>
              <a:off x="2823" y="2530"/>
              <a:ext cx="375"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8" name="Rectangle 94"/>
            <p:cNvSpPr>
              <a:spLocks noChangeArrowheads="1"/>
            </p:cNvSpPr>
            <p:nvPr/>
          </p:nvSpPr>
          <p:spPr bwMode="auto">
            <a:xfrm>
              <a:off x="2823" y="2667"/>
              <a:ext cx="375"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59" name="Rectangle 95"/>
            <p:cNvSpPr>
              <a:spLocks noChangeArrowheads="1"/>
            </p:cNvSpPr>
            <p:nvPr/>
          </p:nvSpPr>
          <p:spPr bwMode="auto">
            <a:xfrm>
              <a:off x="2823" y="2805"/>
              <a:ext cx="375"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0" name="Rectangle 96"/>
            <p:cNvSpPr>
              <a:spLocks noChangeArrowheads="1"/>
            </p:cNvSpPr>
            <p:nvPr/>
          </p:nvSpPr>
          <p:spPr bwMode="auto">
            <a:xfrm>
              <a:off x="3198" y="2392"/>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1" name="Rectangle 97"/>
            <p:cNvSpPr>
              <a:spLocks noChangeArrowheads="1"/>
            </p:cNvSpPr>
            <p:nvPr/>
          </p:nvSpPr>
          <p:spPr bwMode="auto">
            <a:xfrm>
              <a:off x="3198" y="2530"/>
              <a:ext cx="374"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2" name="Rectangle 98"/>
            <p:cNvSpPr>
              <a:spLocks noChangeArrowheads="1"/>
            </p:cNvSpPr>
            <p:nvPr/>
          </p:nvSpPr>
          <p:spPr bwMode="auto">
            <a:xfrm>
              <a:off x="3198" y="2667"/>
              <a:ext cx="374"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3" name="Rectangle 99"/>
            <p:cNvSpPr>
              <a:spLocks noChangeArrowheads="1"/>
            </p:cNvSpPr>
            <p:nvPr/>
          </p:nvSpPr>
          <p:spPr bwMode="auto">
            <a:xfrm>
              <a:off x="3198" y="2805"/>
              <a:ext cx="374"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4" name="Rectangle 100"/>
            <p:cNvSpPr>
              <a:spLocks noChangeArrowheads="1"/>
            </p:cNvSpPr>
            <p:nvPr/>
          </p:nvSpPr>
          <p:spPr bwMode="auto">
            <a:xfrm>
              <a:off x="3572" y="2392"/>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5" name="Rectangle 101"/>
            <p:cNvSpPr>
              <a:spLocks noChangeArrowheads="1"/>
            </p:cNvSpPr>
            <p:nvPr/>
          </p:nvSpPr>
          <p:spPr bwMode="auto">
            <a:xfrm>
              <a:off x="3572" y="2530"/>
              <a:ext cx="650" cy="13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6" name="Rectangle 102"/>
            <p:cNvSpPr>
              <a:spLocks noChangeArrowheads="1"/>
            </p:cNvSpPr>
            <p:nvPr/>
          </p:nvSpPr>
          <p:spPr bwMode="auto">
            <a:xfrm>
              <a:off x="3572" y="2667"/>
              <a:ext cx="650" cy="13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7" name="Rectangle 103"/>
            <p:cNvSpPr>
              <a:spLocks noChangeArrowheads="1"/>
            </p:cNvSpPr>
            <p:nvPr/>
          </p:nvSpPr>
          <p:spPr bwMode="auto">
            <a:xfrm>
              <a:off x="3572" y="2805"/>
              <a:ext cx="650" cy="14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568" name="Line 104"/>
            <p:cNvSpPr>
              <a:spLocks noChangeShapeType="1"/>
            </p:cNvSpPr>
            <p:nvPr/>
          </p:nvSpPr>
          <p:spPr bwMode="auto">
            <a:xfrm flipH="1">
              <a:off x="2203" y="994"/>
              <a:ext cx="620" cy="866"/>
            </a:xfrm>
            <a:prstGeom prst="line">
              <a:avLst/>
            </a:prstGeom>
            <a:noFill/>
            <a:ln w="22225">
              <a:solidFill>
                <a:srgbClr val="000000"/>
              </a:solidFill>
              <a:round/>
              <a:headEnd/>
              <a:tailEnd/>
            </a:ln>
          </p:spPr>
          <p:txBody>
            <a:bodyPr/>
            <a:lstStyle/>
            <a:p>
              <a:endParaRPr lang="zh-CN" altLang="en-US"/>
            </a:p>
          </p:txBody>
        </p:sp>
        <p:sp>
          <p:nvSpPr>
            <p:cNvPr id="190569" name="Line 105"/>
            <p:cNvSpPr>
              <a:spLocks noChangeShapeType="1"/>
            </p:cNvSpPr>
            <p:nvPr/>
          </p:nvSpPr>
          <p:spPr bwMode="auto">
            <a:xfrm flipH="1" flipV="1">
              <a:off x="2203" y="1969"/>
              <a:ext cx="620" cy="285"/>
            </a:xfrm>
            <a:prstGeom prst="line">
              <a:avLst/>
            </a:prstGeom>
            <a:noFill/>
            <a:ln w="22225">
              <a:solidFill>
                <a:srgbClr val="000000"/>
              </a:solidFill>
              <a:round/>
              <a:headEnd/>
              <a:tailEnd/>
            </a:ln>
          </p:spPr>
          <p:txBody>
            <a:bodyPr/>
            <a:lstStyle/>
            <a:p>
              <a:endParaRPr lang="zh-CN" altLang="en-US"/>
            </a:p>
          </p:txBody>
        </p:sp>
        <p:sp>
          <p:nvSpPr>
            <p:cNvPr id="190570" name="Freeform 106"/>
            <p:cNvSpPr>
              <a:spLocks/>
            </p:cNvSpPr>
            <p:nvPr/>
          </p:nvSpPr>
          <p:spPr bwMode="auto">
            <a:xfrm>
              <a:off x="2735" y="994"/>
              <a:ext cx="88" cy="118"/>
            </a:xfrm>
            <a:custGeom>
              <a:avLst/>
              <a:gdLst/>
              <a:ahLst/>
              <a:cxnLst>
                <a:cxn ang="0">
                  <a:pos x="0" y="89"/>
                </a:cxn>
                <a:cxn ang="0">
                  <a:pos x="39" y="79"/>
                </a:cxn>
                <a:cxn ang="0">
                  <a:pos x="39" y="118"/>
                </a:cxn>
                <a:cxn ang="0">
                  <a:pos x="88" y="0"/>
                </a:cxn>
                <a:cxn ang="0">
                  <a:pos x="0" y="89"/>
                </a:cxn>
              </a:cxnLst>
              <a:rect l="0" t="0" r="r" b="b"/>
              <a:pathLst>
                <a:path w="88" h="118">
                  <a:moveTo>
                    <a:pt x="0" y="89"/>
                  </a:moveTo>
                  <a:lnTo>
                    <a:pt x="39" y="79"/>
                  </a:lnTo>
                  <a:lnTo>
                    <a:pt x="39" y="118"/>
                  </a:lnTo>
                  <a:lnTo>
                    <a:pt x="88" y="0"/>
                  </a:lnTo>
                  <a:lnTo>
                    <a:pt x="0" y="8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1" name="Freeform 107"/>
            <p:cNvSpPr>
              <a:spLocks/>
            </p:cNvSpPr>
            <p:nvPr/>
          </p:nvSpPr>
          <p:spPr bwMode="auto">
            <a:xfrm>
              <a:off x="2705" y="2175"/>
              <a:ext cx="118" cy="79"/>
            </a:xfrm>
            <a:custGeom>
              <a:avLst/>
              <a:gdLst/>
              <a:ahLst/>
              <a:cxnLst>
                <a:cxn ang="0">
                  <a:pos x="20" y="0"/>
                </a:cxn>
                <a:cxn ang="0">
                  <a:pos x="30" y="30"/>
                </a:cxn>
                <a:cxn ang="0">
                  <a:pos x="0" y="50"/>
                </a:cxn>
                <a:cxn ang="0">
                  <a:pos x="118" y="79"/>
                </a:cxn>
                <a:cxn ang="0">
                  <a:pos x="20" y="0"/>
                </a:cxn>
              </a:cxnLst>
              <a:rect l="0" t="0" r="r" b="b"/>
              <a:pathLst>
                <a:path w="118" h="79">
                  <a:moveTo>
                    <a:pt x="20" y="0"/>
                  </a:moveTo>
                  <a:lnTo>
                    <a:pt x="30" y="30"/>
                  </a:lnTo>
                  <a:lnTo>
                    <a:pt x="0" y="50"/>
                  </a:lnTo>
                  <a:lnTo>
                    <a:pt x="118" y="79"/>
                  </a:lnTo>
                  <a:lnTo>
                    <a:pt x="2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72" name="Line 108"/>
            <p:cNvSpPr>
              <a:spLocks noChangeShapeType="1"/>
            </p:cNvSpPr>
            <p:nvPr/>
          </p:nvSpPr>
          <p:spPr bwMode="auto">
            <a:xfrm flipH="1">
              <a:off x="4743" y="1063"/>
              <a:ext cx="40" cy="10"/>
            </a:xfrm>
            <a:prstGeom prst="line">
              <a:avLst/>
            </a:prstGeom>
            <a:noFill/>
            <a:ln w="22225">
              <a:solidFill>
                <a:srgbClr val="000000"/>
              </a:solidFill>
              <a:round/>
              <a:headEnd/>
              <a:tailEnd/>
            </a:ln>
          </p:spPr>
          <p:txBody>
            <a:bodyPr/>
            <a:lstStyle/>
            <a:p>
              <a:endParaRPr lang="zh-CN" altLang="en-US"/>
            </a:p>
          </p:txBody>
        </p:sp>
        <p:sp>
          <p:nvSpPr>
            <p:cNvPr id="190573" name="Line 109"/>
            <p:cNvSpPr>
              <a:spLocks noChangeShapeType="1"/>
            </p:cNvSpPr>
            <p:nvPr/>
          </p:nvSpPr>
          <p:spPr bwMode="auto">
            <a:xfrm flipH="1">
              <a:off x="4665" y="1083"/>
              <a:ext cx="39" cy="10"/>
            </a:xfrm>
            <a:prstGeom prst="line">
              <a:avLst/>
            </a:prstGeom>
            <a:noFill/>
            <a:ln w="22225">
              <a:solidFill>
                <a:srgbClr val="000000"/>
              </a:solidFill>
              <a:round/>
              <a:headEnd/>
              <a:tailEnd/>
            </a:ln>
          </p:spPr>
          <p:txBody>
            <a:bodyPr/>
            <a:lstStyle/>
            <a:p>
              <a:endParaRPr lang="zh-CN" altLang="en-US"/>
            </a:p>
          </p:txBody>
        </p:sp>
        <p:sp>
          <p:nvSpPr>
            <p:cNvPr id="190574" name="Line 110"/>
            <p:cNvSpPr>
              <a:spLocks noChangeShapeType="1"/>
            </p:cNvSpPr>
            <p:nvPr/>
          </p:nvSpPr>
          <p:spPr bwMode="auto">
            <a:xfrm flipH="1">
              <a:off x="4586" y="1112"/>
              <a:ext cx="39" cy="10"/>
            </a:xfrm>
            <a:prstGeom prst="line">
              <a:avLst/>
            </a:prstGeom>
            <a:noFill/>
            <a:ln w="22225">
              <a:solidFill>
                <a:srgbClr val="000000"/>
              </a:solidFill>
              <a:round/>
              <a:headEnd/>
              <a:tailEnd/>
            </a:ln>
          </p:spPr>
          <p:txBody>
            <a:bodyPr/>
            <a:lstStyle/>
            <a:p>
              <a:endParaRPr lang="zh-CN" altLang="en-US"/>
            </a:p>
          </p:txBody>
        </p:sp>
        <p:sp>
          <p:nvSpPr>
            <p:cNvPr id="190575" name="Line 111"/>
            <p:cNvSpPr>
              <a:spLocks noChangeShapeType="1"/>
            </p:cNvSpPr>
            <p:nvPr/>
          </p:nvSpPr>
          <p:spPr bwMode="auto">
            <a:xfrm flipH="1">
              <a:off x="4507" y="1132"/>
              <a:ext cx="39" cy="10"/>
            </a:xfrm>
            <a:prstGeom prst="line">
              <a:avLst/>
            </a:prstGeom>
            <a:noFill/>
            <a:ln w="22225">
              <a:solidFill>
                <a:srgbClr val="000000"/>
              </a:solidFill>
              <a:round/>
              <a:headEnd/>
              <a:tailEnd/>
            </a:ln>
          </p:spPr>
          <p:txBody>
            <a:bodyPr/>
            <a:lstStyle/>
            <a:p>
              <a:endParaRPr lang="zh-CN" altLang="en-US"/>
            </a:p>
          </p:txBody>
        </p:sp>
        <p:sp>
          <p:nvSpPr>
            <p:cNvPr id="190576" name="Line 112"/>
            <p:cNvSpPr>
              <a:spLocks noChangeShapeType="1"/>
            </p:cNvSpPr>
            <p:nvPr/>
          </p:nvSpPr>
          <p:spPr bwMode="auto">
            <a:xfrm flipH="1">
              <a:off x="4428" y="1152"/>
              <a:ext cx="40" cy="20"/>
            </a:xfrm>
            <a:prstGeom prst="line">
              <a:avLst/>
            </a:prstGeom>
            <a:noFill/>
            <a:ln w="22225">
              <a:solidFill>
                <a:srgbClr val="000000"/>
              </a:solidFill>
              <a:round/>
              <a:headEnd/>
              <a:tailEnd/>
            </a:ln>
          </p:spPr>
          <p:txBody>
            <a:bodyPr/>
            <a:lstStyle/>
            <a:p>
              <a:endParaRPr lang="zh-CN" altLang="en-US"/>
            </a:p>
          </p:txBody>
        </p:sp>
        <p:sp>
          <p:nvSpPr>
            <p:cNvPr id="190577" name="Line 113"/>
            <p:cNvSpPr>
              <a:spLocks noChangeShapeType="1"/>
            </p:cNvSpPr>
            <p:nvPr/>
          </p:nvSpPr>
          <p:spPr bwMode="auto">
            <a:xfrm flipH="1">
              <a:off x="4350" y="1181"/>
              <a:ext cx="39" cy="10"/>
            </a:xfrm>
            <a:prstGeom prst="line">
              <a:avLst/>
            </a:prstGeom>
            <a:noFill/>
            <a:ln w="22225">
              <a:solidFill>
                <a:srgbClr val="000000"/>
              </a:solidFill>
              <a:round/>
              <a:headEnd/>
              <a:tailEnd/>
            </a:ln>
          </p:spPr>
          <p:txBody>
            <a:bodyPr/>
            <a:lstStyle/>
            <a:p>
              <a:endParaRPr lang="zh-CN" altLang="en-US"/>
            </a:p>
          </p:txBody>
        </p:sp>
        <p:sp>
          <p:nvSpPr>
            <p:cNvPr id="190578" name="Line 114"/>
            <p:cNvSpPr>
              <a:spLocks noChangeShapeType="1"/>
            </p:cNvSpPr>
            <p:nvPr/>
          </p:nvSpPr>
          <p:spPr bwMode="auto">
            <a:xfrm flipH="1">
              <a:off x="4271" y="1201"/>
              <a:ext cx="39" cy="10"/>
            </a:xfrm>
            <a:prstGeom prst="line">
              <a:avLst/>
            </a:prstGeom>
            <a:noFill/>
            <a:ln w="22225">
              <a:solidFill>
                <a:srgbClr val="000000"/>
              </a:solidFill>
              <a:round/>
              <a:headEnd/>
              <a:tailEnd/>
            </a:ln>
          </p:spPr>
          <p:txBody>
            <a:bodyPr/>
            <a:lstStyle/>
            <a:p>
              <a:endParaRPr lang="zh-CN" altLang="en-US"/>
            </a:p>
          </p:txBody>
        </p:sp>
        <p:sp>
          <p:nvSpPr>
            <p:cNvPr id="190579" name="Line 115"/>
            <p:cNvSpPr>
              <a:spLocks noChangeShapeType="1"/>
            </p:cNvSpPr>
            <p:nvPr/>
          </p:nvSpPr>
          <p:spPr bwMode="auto">
            <a:xfrm flipH="1">
              <a:off x="4192" y="1231"/>
              <a:ext cx="39" cy="9"/>
            </a:xfrm>
            <a:prstGeom prst="line">
              <a:avLst/>
            </a:prstGeom>
            <a:noFill/>
            <a:ln w="22225">
              <a:solidFill>
                <a:srgbClr val="000000"/>
              </a:solidFill>
              <a:round/>
              <a:headEnd/>
              <a:tailEnd/>
            </a:ln>
          </p:spPr>
          <p:txBody>
            <a:bodyPr/>
            <a:lstStyle/>
            <a:p>
              <a:endParaRPr lang="zh-CN" altLang="en-US"/>
            </a:p>
          </p:txBody>
        </p:sp>
        <p:sp>
          <p:nvSpPr>
            <p:cNvPr id="190580" name="Freeform 116"/>
            <p:cNvSpPr>
              <a:spLocks/>
            </p:cNvSpPr>
            <p:nvPr/>
          </p:nvSpPr>
          <p:spPr bwMode="auto">
            <a:xfrm>
              <a:off x="4133" y="1231"/>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1" name="Freeform 117"/>
            <p:cNvSpPr>
              <a:spLocks/>
            </p:cNvSpPr>
            <p:nvPr/>
          </p:nvSpPr>
          <p:spPr bwMode="auto">
            <a:xfrm>
              <a:off x="4133" y="1368"/>
              <a:ext cx="39" cy="40"/>
            </a:xfrm>
            <a:custGeom>
              <a:avLst/>
              <a:gdLst/>
              <a:ahLst/>
              <a:cxnLst>
                <a:cxn ang="0">
                  <a:pos x="0" y="20"/>
                </a:cxn>
                <a:cxn ang="0">
                  <a:pos x="10" y="0"/>
                </a:cxn>
                <a:cxn ang="0">
                  <a:pos x="29" y="0"/>
                </a:cxn>
                <a:cxn ang="0">
                  <a:pos x="39" y="20"/>
                </a:cxn>
                <a:cxn ang="0">
                  <a:pos x="29" y="40"/>
                </a:cxn>
                <a:cxn ang="0">
                  <a:pos x="10" y="40"/>
                </a:cxn>
                <a:cxn ang="0">
                  <a:pos x="0" y="20"/>
                </a:cxn>
              </a:cxnLst>
              <a:rect l="0" t="0" r="r" b="b"/>
              <a:pathLst>
                <a:path w="39" h="40">
                  <a:moveTo>
                    <a:pt x="0" y="20"/>
                  </a:moveTo>
                  <a:lnTo>
                    <a:pt x="10" y="0"/>
                  </a:lnTo>
                  <a:lnTo>
                    <a:pt x="29" y="0"/>
                  </a:lnTo>
                  <a:lnTo>
                    <a:pt x="39" y="20"/>
                  </a:lnTo>
                  <a:lnTo>
                    <a:pt x="29"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2" name="Freeform 118"/>
            <p:cNvSpPr>
              <a:spLocks/>
            </p:cNvSpPr>
            <p:nvPr/>
          </p:nvSpPr>
          <p:spPr bwMode="auto">
            <a:xfrm>
              <a:off x="4133" y="1506"/>
              <a:ext cx="39" cy="49"/>
            </a:xfrm>
            <a:custGeom>
              <a:avLst/>
              <a:gdLst/>
              <a:ahLst/>
              <a:cxnLst>
                <a:cxn ang="0">
                  <a:pos x="0" y="30"/>
                </a:cxn>
                <a:cxn ang="0">
                  <a:pos x="10" y="0"/>
                </a:cxn>
                <a:cxn ang="0">
                  <a:pos x="29" y="0"/>
                </a:cxn>
                <a:cxn ang="0">
                  <a:pos x="39" y="30"/>
                </a:cxn>
                <a:cxn ang="0">
                  <a:pos x="29" y="49"/>
                </a:cxn>
                <a:cxn ang="0">
                  <a:pos x="10" y="49"/>
                </a:cxn>
                <a:cxn ang="0">
                  <a:pos x="0" y="30"/>
                </a:cxn>
              </a:cxnLst>
              <a:rect l="0" t="0" r="r" b="b"/>
              <a:pathLst>
                <a:path w="39" h="49">
                  <a:moveTo>
                    <a:pt x="0" y="30"/>
                  </a:moveTo>
                  <a:lnTo>
                    <a:pt x="10" y="0"/>
                  </a:lnTo>
                  <a:lnTo>
                    <a:pt x="29" y="0"/>
                  </a:lnTo>
                  <a:lnTo>
                    <a:pt x="39" y="30"/>
                  </a:lnTo>
                  <a:lnTo>
                    <a:pt x="29" y="49"/>
                  </a:lnTo>
                  <a:lnTo>
                    <a:pt x="10" y="49"/>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3" name="Freeform 119"/>
            <p:cNvSpPr>
              <a:spLocks/>
            </p:cNvSpPr>
            <p:nvPr/>
          </p:nvSpPr>
          <p:spPr bwMode="auto">
            <a:xfrm>
              <a:off x="4133" y="1792"/>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584" name="Line 120"/>
            <p:cNvSpPr>
              <a:spLocks noChangeShapeType="1"/>
            </p:cNvSpPr>
            <p:nvPr/>
          </p:nvSpPr>
          <p:spPr bwMode="auto">
            <a:xfrm flipH="1">
              <a:off x="4743" y="1349"/>
              <a:ext cx="40" cy="1"/>
            </a:xfrm>
            <a:prstGeom prst="line">
              <a:avLst/>
            </a:prstGeom>
            <a:noFill/>
            <a:ln w="22225">
              <a:solidFill>
                <a:srgbClr val="000000"/>
              </a:solidFill>
              <a:round/>
              <a:headEnd/>
              <a:tailEnd/>
            </a:ln>
          </p:spPr>
          <p:txBody>
            <a:bodyPr/>
            <a:lstStyle/>
            <a:p>
              <a:endParaRPr lang="zh-CN" altLang="en-US"/>
            </a:p>
          </p:txBody>
        </p:sp>
        <p:sp>
          <p:nvSpPr>
            <p:cNvPr id="190585" name="Line 121"/>
            <p:cNvSpPr>
              <a:spLocks noChangeShapeType="1"/>
            </p:cNvSpPr>
            <p:nvPr/>
          </p:nvSpPr>
          <p:spPr bwMode="auto">
            <a:xfrm flipH="1">
              <a:off x="4665" y="1349"/>
              <a:ext cx="39" cy="10"/>
            </a:xfrm>
            <a:prstGeom prst="line">
              <a:avLst/>
            </a:prstGeom>
            <a:noFill/>
            <a:ln w="22225">
              <a:solidFill>
                <a:srgbClr val="000000"/>
              </a:solidFill>
              <a:round/>
              <a:headEnd/>
              <a:tailEnd/>
            </a:ln>
          </p:spPr>
          <p:txBody>
            <a:bodyPr/>
            <a:lstStyle/>
            <a:p>
              <a:endParaRPr lang="zh-CN" altLang="en-US"/>
            </a:p>
          </p:txBody>
        </p:sp>
        <p:sp>
          <p:nvSpPr>
            <p:cNvPr id="190586" name="Line 122"/>
            <p:cNvSpPr>
              <a:spLocks noChangeShapeType="1"/>
            </p:cNvSpPr>
            <p:nvPr/>
          </p:nvSpPr>
          <p:spPr bwMode="auto">
            <a:xfrm flipH="1">
              <a:off x="4586" y="1359"/>
              <a:ext cx="39" cy="1"/>
            </a:xfrm>
            <a:prstGeom prst="line">
              <a:avLst/>
            </a:prstGeom>
            <a:noFill/>
            <a:ln w="22225">
              <a:solidFill>
                <a:srgbClr val="000000"/>
              </a:solidFill>
              <a:round/>
              <a:headEnd/>
              <a:tailEnd/>
            </a:ln>
          </p:spPr>
          <p:txBody>
            <a:bodyPr/>
            <a:lstStyle/>
            <a:p>
              <a:endParaRPr lang="zh-CN" altLang="en-US"/>
            </a:p>
          </p:txBody>
        </p:sp>
        <p:sp>
          <p:nvSpPr>
            <p:cNvPr id="190587" name="Line 123"/>
            <p:cNvSpPr>
              <a:spLocks noChangeShapeType="1"/>
            </p:cNvSpPr>
            <p:nvPr/>
          </p:nvSpPr>
          <p:spPr bwMode="auto">
            <a:xfrm flipH="1">
              <a:off x="4507" y="1359"/>
              <a:ext cx="39" cy="9"/>
            </a:xfrm>
            <a:prstGeom prst="line">
              <a:avLst/>
            </a:prstGeom>
            <a:noFill/>
            <a:ln w="22225">
              <a:solidFill>
                <a:srgbClr val="000000"/>
              </a:solidFill>
              <a:round/>
              <a:headEnd/>
              <a:tailEnd/>
            </a:ln>
          </p:spPr>
          <p:txBody>
            <a:bodyPr/>
            <a:lstStyle/>
            <a:p>
              <a:endParaRPr lang="zh-CN" altLang="en-US"/>
            </a:p>
          </p:txBody>
        </p:sp>
        <p:sp>
          <p:nvSpPr>
            <p:cNvPr id="190588" name="Line 124"/>
            <p:cNvSpPr>
              <a:spLocks noChangeShapeType="1"/>
            </p:cNvSpPr>
            <p:nvPr/>
          </p:nvSpPr>
          <p:spPr bwMode="auto">
            <a:xfrm flipH="1">
              <a:off x="4428" y="1368"/>
              <a:ext cx="40" cy="1"/>
            </a:xfrm>
            <a:prstGeom prst="line">
              <a:avLst/>
            </a:prstGeom>
            <a:noFill/>
            <a:ln w="22225">
              <a:solidFill>
                <a:srgbClr val="000000"/>
              </a:solidFill>
              <a:round/>
              <a:headEnd/>
              <a:tailEnd/>
            </a:ln>
          </p:spPr>
          <p:txBody>
            <a:bodyPr/>
            <a:lstStyle/>
            <a:p>
              <a:endParaRPr lang="zh-CN" altLang="en-US"/>
            </a:p>
          </p:txBody>
        </p:sp>
        <p:sp>
          <p:nvSpPr>
            <p:cNvPr id="190589" name="Line 125"/>
            <p:cNvSpPr>
              <a:spLocks noChangeShapeType="1"/>
            </p:cNvSpPr>
            <p:nvPr/>
          </p:nvSpPr>
          <p:spPr bwMode="auto">
            <a:xfrm flipH="1">
              <a:off x="4350" y="1368"/>
              <a:ext cx="39" cy="10"/>
            </a:xfrm>
            <a:prstGeom prst="line">
              <a:avLst/>
            </a:prstGeom>
            <a:noFill/>
            <a:ln w="22225">
              <a:solidFill>
                <a:srgbClr val="000000"/>
              </a:solidFill>
              <a:round/>
              <a:headEnd/>
              <a:tailEnd/>
            </a:ln>
          </p:spPr>
          <p:txBody>
            <a:bodyPr/>
            <a:lstStyle/>
            <a:p>
              <a:endParaRPr lang="zh-CN" altLang="en-US"/>
            </a:p>
          </p:txBody>
        </p:sp>
        <p:sp>
          <p:nvSpPr>
            <p:cNvPr id="190590" name="Line 126"/>
            <p:cNvSpPr>
              <a:spLocks noChangeShapeType="1"/>
            </p:cNvSpPr>
            <p:nvPr/>
          </p:nvSpPr>
          <p:spPr bwMode="auto">
            <a:xfrm flipH="1">
              <a:off x="4271" y="1378"/>
              <a:ext cx="39" cy="1"/>
            </a:xfrm>
            <a:prstGeom prst="line">
              <a:avLst/>
            </a:prstGeom>
            <a:noFill/>
            <a:ln w="22225">
              <a:solidFill>
                <a:srgbClr val="000000"/>
              </a:solidFill>
              <a:round/>
              <a:headEnd/>
              <a:tailEnd/>
            </a:ln>
          </p:spPr>
          <p:txBody>
            <a:bodyPr/>
            <a:lstStyle/>
            <a:p>
              <a:endParaRPr lang="zh-CN" altLang="en-US"/>
            </a:p>
          </p:txBody>
        </p:sp>
        <p:sp>
          <p:nvSpPr>
            <p:cNvPr id="190591" name="Line 127"/>
            <p:cNvSpPr>
              <a:spLocks noChangeShapeType="1"/>
            </p:cNvSpPr>
            <p:nvPr/>
          </p:nvSpPr>
          <p:spPr bwMode="auto">
            <a:xfrm flipH="1">
              <a:off x="4192" y="1378"/>
              <a:ext cx="39" cy="10"/>
            </a:xfrm>
            <a:prstGeom prst="line">
              <a:avLst/>
            </a:prstGeom>
            <a:noFill/>
            <a:ln w="22225">
              <a:solidFill>
                <a:srgbClr val="000000"/>
              </a:solidFill>
              <a:round/>
              <a:headEnd/>
              <a:tailEnd/>
            </a:ln>
          </p:spPr>
          <p:txBody>
            <a:bodyPr/>
            <a:lstStyle/>
            <a:p>
              <a:endParaRPr lang="zh-CN" altLang="en-US"/>
            </a:p>
          </p:txBody>
        </p:sp>
        <p:sp>
          <p:nvSpPr>
            <p:cNvPr id="190592" name="Line 128"/>
            <p:cNvSpPr>
              <a:spLocks noChangeShapeType="1"/>
            </p:cNvSpPr>
            <p:nvPr/>
          </p:nvSpPr>
          <p:spPr bwMode="auto">
            <a:xfrm flipH="1">
              <a:off x="4743" y="1486"/>
              <a:ext cx="40" cy="1"/>
            </a:xfrm>
            <a:prstGeom prst="line">
              <a:avLst/>
            </a:prstGeom>
            <a:noFill/>
            <a:ln w="22225">
              <a:solidFill>
                <a:srgbClr val="000000"/>
              </a:solidFill>
              <a:round/>
              <a:headEnd/>
              <a:tailEnd/>
            </a:ln>
          </p:spPr>
          <p:txBody>
            <a:bodyPr/>
            <a:lstStyle/>
            <a:p>
              <a:endParaRPr lang="zh-CN" altLang="en-US"/>
            </a:p>
          </p:txBody>
        </p:sp>
        <p:sp>
          <p:nvSpPr>
            <p:cNvPr id="190593" name="Line 129"/>
            <p:cNvSpPr>
              <a:spLocks noChangeShapeType="1"/>
            </p:cNvSpPr>
            <p:nvPr/>
          </p:nvSpPr>
          <p:spPr bwMode="auto">
            <a:xfrm flipH="1">
              <a:off x="4665" y="1496"/>
              <a:ext cx="39" cy="1"/>
            </a:xfrm>
            <a:prstGeom prst="line">
              <a:avLst/>
            </a:prstGeom>
            <a:noFill/>
            <a:ln w="22225">
              <a:solidFill>
                <a:srgbClr val="000000"/>
              </a:solidFill>
              <a:round/>
              <a:headEnd/>
              <a:tailEnd/>
            </a:ln>
          </p:spPr>
          <p:txBody>
            <a:bodyPr/>
            <a:lstStyle/>
            <a:p>
              <a:endParaRPr lang="zh-CN" altLang="en-US"/>
            </a:p>
          </p:txBody>
        </p:sp>
        <p:sp>
          <p:nvSpPr>
            <p:cNvPr id="190594" name="Line 130"/>
            <p:cNvSpPr>
              <a:spLocks noChangeShapeType="1"/>
            </p:cNvSpPr>
            <p:nvPr/>
          </p:nvSpPr>
          <p:spPr bwMode="auto">
            <a:xfrm flipH="1">
              <a:off x="4586" y="1496"/>
              <a:ext cx="39" cy="10"/>
            </a:xfrm>
            <a:prstGeom prst="line">
              <a:avLst/>
            </a:prstGeom>
            <a:noFill/>
            <a:ln w="22225">
              <a:solidFill>
                <a:srgbClr val="000000"/>
              </a:solidFill>
              <a:round/>
              <a:headEnd/>
              <a:tailEnd/>
            </a:ln>
          </p:spPr>
          <p:txBody>
            <a:bodyPr/>
            <a:lstStyle/>
            <a:p>
              <a:endParaRPr lang="zh-CN" altLang="en-US"/>
            </a:p>
          </p:txBody>
        </p:sp>
        <p:sp>
          <p:nvSpPr>
            <p:cNvPr id="190595" name="Line 131"/>
            <p:cNvSpPr>
              <a:spLocks noChangeShapeType="1"/>
            </p:cNvSpPr>
            <p:nvPr/>
          </p:nvSpPr>
          <p:spPr bwMode="auto">
            <a:xfrm flipH="1">
              <a:off x="4507" y="1506"/>
              <a:ext cx="39" cy="1"/>
            </a:xfrm>
            <a:prstGeom prst="line">
              <a:avLst/>
            </a:prstGeom>
            <a:noFill/>
            <a:ln w="22225">
              <a:solidFill>
                <a:srgbClr val="000000"/>
              </a:solidFill>
              <a:round/>
              <a:headEnd/>
              <a:tailEnd/>
            </a:ln>
          </p:spPr>
          <p:txBody>
            <a:bodyPr/>
            <a:lstStyle/>
            <a:p>
              <a:endParaRPr lang="zh-CN" altLang="en-US"/>
            </a:p>
          </p:txBody>
        </p:sp>
        <p:sp>
          <p:nvSpPr>
            <p:cNvPr id="190596" name="Line 132"/>
            <p:cNvSpPr>
              <a:spLocks noChangeShapeType="1"/>
            </p:cNvSpPr>
            <p:nvPr/>
          </p:nvSpPr>
          <p:spPr bwMode="auto">
            <a:xfrm flipH="1">
              <a:off x="4428" y="1506"/>
              <a:ext cx="40" cy="10"/>
            </a:xfrm>
            <a:prstGeom prst="line">
              <a:avLst/>
            </a:prstGeom>
            <a:noFill/>
            <a:ln w="22225">
              <a:solidFill>
                <a:srgbClr val="000000"/>
              </a:solidFill>
              <a:round/>
              <a:headEnd/>
              <a:tailEnd/>
            </a:ln>
          </p:spPr>
          <p:txBody>
            <a:bodyPr/>
            <a:lstStyle/>
            <a:p>
              <a:endParaRPr lang="zh-CN" altLang="en-US"/>
            </a:p>
          </p:txBody>
        </p:sp>
        <p:sp>
          <p:nvSpPr>
            <p:cNvPr id="190597" name="Line 133"/>
            <p:cNvSpPr>
              <a:spLocks noChangeShapeType="1"/>
            </p:cNvSpPr>
            <p:nvPr/>
          </p:nvSpPr>
          <p:spPr bwMode="auto">
            <a:xfrm flipH="1">
              <a:off x="4350" y="1516"/>
              <a:ext cx="39" cy="1"/>
            </a:xfrm>
            <a:prstGeom prst="line">
              <a:avLst/>
            </a:prstGeom>
            <a:noFill/>
            <a:ln w="22225">
              <a:solidFill>
                <a:srgbClr val="000000"/>
              </a:solidFill>
              <a:round/>
              <a:headEnd/>
              <a:tailEnd/>
            </a:ln>
          </p:spPr>
          <p:txBody>
            <a:bodyPr/>
            <a:lstStyle/>
            <a:p>
              <a:endParaRPr lang="zh-CN" altLang="en-US"/>
            </a:p>
          </p:txBody>
        </p:sp>
        <p:sp>
          <p:nvSpPr>
            <p:cNvPr id="190598" name="Line 134"/>
            <p:cNvSpPr>
              <a:spLocks noChangeShapeType="1"/>
            </p:cNvSpPr>
            <p:nvPr/>
          </p:nvSpPr>
          <p:spPr bwMode="auto">
            <a:xfrm flipH="1">
              <a:off x="4271" y="1526"/>
              <a:ext cx="39" cy="1"/>
            </a:xfrm>
            <a:prstGeom prst="line">
              <a:avLst/>
            </a:prstGeom>
            <a:noFill/>
            <a:ln w="22225">
              <a:solidFill>
                <a:srgbClr val="000000"/>
              </a:solidFill>
              <a:round/>
              <a:headEnd/>
              <a:tailEnd/>
            </a:ln>
          </p:spPr>
          <p:txBody>
            <a:bodyPr/>
            <a:lstStyle/>
            <a:p>
              <a:endParaRPr lang="zh-CN" altLang="en-US"/>
            </a:p>
          </p:txBody>
        </p:sp>
        <p:sp>
          <p:nvSpPr>
            <p:cNvPr id="190599" name="Line 135"/>
            <p:cNvSpPr>
              <a:spLocks noChangeShapeType="1"/>
            </p:cNvSpPr>
            <p:nvPr/>
          </p:nvSpPr>
          <p:spPr bwMode="auto">
            <a:xfrm flipH="1">
              <a:off x="4192" y="1526"/>
              <a:ext cx="39" cy="10"/>
            </a:xfrm>
            <a:prstGeom prst="line">
              <a:avLst/>
            </a:prstGeom>
            <a:noFill/>
            <a:ln w="22225">
              <a:solidFill>
                <a:srgbClr val="000000"/>
              </a:solidFill>
              <a:round/>
              <a:headEnd/>
              <a:tailEnd/>
            </a:ln>
          </p:spPr>
          <p:txBody>
            <a:bodyPr/>
            <a:lstStyle/>
            <a:p>
              <a:endParaRPr lang="zh-CN" altLang="en-US"/>
            </a:p>
          </p:txBody>
        </p:sp>
        <p:sp>
          <p:nvSpPr>
            <p:cNvPr id="190600" name="Freeform 136"/>
            <p:cNvSpPr>
              <a:spLocks/>
            </p:cNvSpPr>
            <p:nvPr/>
          </p:nvSpPr>
          <p:spPr bwMode="auto">
            <a:xfrm>
              <a:off x="4665" y="1063"/>
              <a:ext cx="118" cy="49"/>
            </a:xfrm>
            <a:custGeom>
              <a:avLst/>
              <a:gdLst/>
              <a:ahLst/>
              <a:cxnLst>
                <a:cxn ang="0">
                  <a:pos x="0" y="10"/>
                </a:cxn>
                <a:cxn ang="0">
                  <a:pos x="19" y="30"/>
                </a:cxn>
                <a:cxn ang="0">
                  <a:pos x="9" y="49"/>
                </a:cxn>
                <a:cxn ang="0">
                  <a:pos x="118" y="0"/>
                </a:cxn>
                <a:cxn ang="0">
                  <a:pos x="0" y="10"/>
                </a:cxn>
              </a:cxnLst>
              <a:rect l="0" t="0" r="r" b="b"/>
              <a:pathLst>
                <a:path w="118" h="49">
                  <a:moveTo>
                    <a:pt x="0" y="10"/>
                  </a:moveTo>
                  <a:lnTo>
                    <a:pt x="19" y="30"/>
                  </a:lnTo>
                  <a:lnTo>
                    <a:pt x="9" y="49"/>
                  </a:lnTo>
                  <a:lnTo>
                    <a:pt x="118" y="0"/>
                  </a:lnTo>
                  <a:lnTo>
                    <a:pt x="0" y="1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1" name="Freeform 137"/>
            <p:cNvSpPr>
              <a:spLocks/>
            </p:cNvSpPr>
            <p:nvPr/>
          </p:nvSpPr>
          <p:spPr bwMode="auto">
            <a:xfrm>
              <a:off x="4655" y="1329"/>
              <a:ext cx="128" cy="49"/>
            </a:xfrm>
            <a:custGeom>
              <a:avLst/>
              <a:gdLst/>
              <a:ahLst/>
              <a:cxnLst>
                <a:cxn ang="0">
                  <a:pos x="0" y="0"/>
                </a:cxn>
                <a:cxn ang="0">
                  <a:pos x="29" y="20"/>
                </a:cxn>
                <a:cxn ang="0">
                  <a:pos x="10" y="49"/>
                </a:cxn>
                <a:cxn ang="0">
                  <a:pos x="128" y="10"/>
                </a:cxn>
                <a:cxn ang="0">
                  <a:pos x="0" y="0"/>
                </a:cxn>
              </a:cxnLst>
              <a:rect l="0" t="0" r="r" b="b"/>
              <a:pathLst>
                <a:path w="128" h="49">
                  <a:moveTo>
                    <a:pt x="0" y="0"/>
                  </a:moveTo>
                  <a:lnTo>
                    <a:pt x="29" y="20"/>
                  </a:lnTo>
                  <a:lnTo>
                    <a:pt x="10" y="49"/>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2" name="Freeform 138"/>
            <p:cNvSpPr>
              <a:spLocks/>
            </p:cNvSpPr>
            <p:nvPr/>
          </p:nvSpPr>
          <p:spPr bwMode="auto">
            <a:xfrm>
              <a:off x="4655" y="1467"/>
              <a:ext cx="118" cy="49"/>
            </a:xfrm>
            <a:custGeom>
              <a:avLst/>
              <a:gdLst/>
              <a:ahLst/>
              <a:cxnLst>
                <a:cxn ang="0">
                  <a:pos x="0" y="0"/>
                </a:cxn>
                <a:cxn ang="0">
                  <a:pos x="19" y="29"/>
                </a:cxn>
                <a:cxn ang="0">
                  <a:pos x="0" y="49"/>
                </a:cxn>
                <a:cxn ang="0">
                  <a:pos x="118" y="19"/>
                </a:cxn>
                <a:cxn ang="0">
                  <a:pos x="0" y="0"/>
                </a:cxn>
              </a:cxnLst>
              <a:rect l="0" t="0" r="r" b="b"/>
              <a:pathLst>
                <a:path w="118" h="49">
                  <a:moveTo>
                    <a:pt x="0" y="0"/>
                  </a:moveTo>
                  <a:lnTo>
                    <a:pt x="19" y="2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03" name="Line 139"/>
            <p:cNvSpPr>
              <a:spLocks noChangeShapeType="1"/>
            </p:cNvSpPr>
            <p:nvPr/>
          </p:nvSpPr>
          <p:spPr bwMode="auto">
            <a:xfrm flipH="1">
              <a:off x="4743" y="1762"/>
              <a:ext cx="40" cy="1"/>
            </a:xfrm>
            <a:prstGeom prst="line">
              <a:avLst/>
            </a:prstGeom>
            <a:noFill/>
            <a:ln w="22225">
              <a:solidFill>
                <a:srgbClr val="000000"/>
              </a:solidFill>
              <a:round/>
              <a:headEnd/>
              <a:tailEnd/>
            </a:ln>
          </p:spPr>
          <p:txBody>
            <a:bodyPr/>
            <a:lstStyle/>
            <a:p>
              <a:endParaRPr lang="zh-CN" altLang="en-US"/>
            </a:p>
          </p:txBody>
        </p:sp>
        <p:sp>
          <p:nvSpPr>
            <p:cNvPr id="190604" name="Line 140"/>
            <p:cNvSpPr>
              <a:spLocks noChangeShapeType="1"/>
            </p:cNvSpPr>
            <p:nvPr/>
          </p:nvSpPr>
          <p:spPr bwMode="auto">
            <a:xfrm flipH="1">
              <a:off x="4665" y="1772"/>
              <a:ext cx="39" cy="1"/>
            </a:xfrm>
            <a:prstGeom prst="line">
              <a:avLst/>
            </a:prstGeom>
            <a:noFill/>
            <a:ln w="22225">
              <a:solidFill>
                <a:srgbClr val="000000"/>
              </a:solidFill>
              <a:round/>
              <a:headEnd/>
              <a:tailEnd/>
            </a:ln>
          </p:spPr>
          <p:txBody>
            <a:bodyPr/>
            <a:lstStyle/>
            <a:p>
              <a:endParaRPr lang="zh-CN" altLang="en-US"/>
            </a:p>
          </p:txBody>
        </p:sp>
        <p:sp>
          <p:nvSpPr>
            <p:cNvPr id="190605" name="Line 141"/>
            <p:cNvSpPr>
              <a:spLocks noChangeShapeType="1"/>
            </p:cNvSpPr>
            <p:nvPr/>
          </p:nvSpPr>
          <p:spPr bwMode="auto">
            <a:xfrm flipH="1">
              <a:off x="4586" y="1772"/>
              <a:ext cx="39" cy="10"/>
            </a:xfrm>
            <a:prstGeom prst="line">
              <a:avLst/>
            </a:prstGeom>
            <a:noFill/>
            <a:ln w="22225">
              <a:solidFill>
                <a:srgbClr val="000000"/>
              </a:solidFill>
              <a:round/>
              <a:headEnd/>
              <a:tailEnd/>
            </a:ln>
          </p:spPr>
          <p:txBody>
            <a:bodyPr/>
            <a:lstStyle/>
            <a:p>
              <a:endParaRPr lang="zh-CN" altLang="en-US"/>
            </a:p>
          </p:txBody>
        </p:sp>
        <p:sp>
          <p:nvSpPr>
            <p:cNvPr id="190606" name="Line 142"/>
            <p:cNvSpPr>
              <a:spLocks noChangeShapeType="1"/>
            </p:cNvSpPr>
            <p:nvPr/>
          </p:nvSpPr>
          <p:spPr bwMode="auto">
            <a:xfrm flipH="1">
              <a:off x="4507" y="1782"/>
              <a:ext cx="39" cy="1"/>
            </a:xfrm>
            <a:prstGeom prst="line">
              <a:avLst/>
            </a:prstGeom>
            <a:noFill/>
            <a:ln w="22225">
              <a:solidFill>
                <a:srgbClr val="000000"/>
              </a:solidFill>
              <a:round/>
              <a:headEnd/>
              <a:tailEnd/>
            </a:ln>
          </p:spPr>
          <p:txBody>
            <a:bodyPr/>
            <a:lstStyle/>
            <a:p>
              <a:endParaRPr lang="zh-CN" altLang="en-US"/>
            </a:p>
          </p:txBody>
        </p:sp>
        <p:sp>
          <p:nvSpPr>
            <p:cNvPr id="190607" name="Line 143"/>
            <p:cNvSpPr>
              <a:spLocks noChangeShapeType="1"/>
            </p:cNvSpPr>
            <p:nvPr/>
          </p:nvSpPr>
          <p:spPr bwMode="auto">
            <a:xfrm flipH="1">
              <a:off x="4428" y="1782"/>
              <a:ext cx="40" cy="10"/>
            </a:xfrm>
            <a:prstGeom prst="line">
              <a:avLst/>
            </a:prstGeom>
            <a:noFill/>
            <a:ln w="22225">
              <a:solidFill>
                <a:srgbClr val="000000"/>
              </a:solidFill>
              <a:round/>
              <a:headEnd/>
              <a:tailEnd/>
            </a:ln>
          </p:spPr>
          <p:txBody>
            <a:bodyPr/>
            <a:lstStyle/>
            <a:p>
              <a:endParaRPr lang="zh-CN" altLang="en-US"/>
            </a:p>
          </p:txBody>
        </p:sp>
        <p:sp>
          <p:nvSpPr>
            <p:cNvPr id="190608" name="Line 144"/>
            <p:cNvSpPr>
              <a:spLocks noChangeShapeType="1"/>
            </p:cNvSpPr>
            <p:nvPr/>
          </p:nvSpPr>
          <p:spPr bwMode="auto">
            <a:xfrm flipH="1">
              <a:off x="4350" y="1792"/>
              <a:ext cx="39" cy="1"/>
            </a:xfrm>
            <a:prstGeom prst="line">
              <a:avLst/>
            </a:prstGeom>
            <a:noFill/>
            <a:ln w="22225">
              <a:solidFill>
                <a:srgbClr val="000000"/>
              </a:solidFill>
              <a:round/>
              <a:headEnd/>
              <a:tailEnd/>
            </a:ln>
          </p:spPr>
          <p:txBody>
            <a:bodyPr/>
            <a:lstStyle/>
            <a:p>
              <a:endParaRPr lang="zh-CN" altLang="en-US"/>
            </a:p>
          </p:txBody>
        </p:sp>
        <p:sp>
          <p:nvSpPr>
            <p:cNvPr id="190609" name="Line 145"/>
            <p:cNvSpPr>
              <a:spLocks noChangeShapeType="1"/>
            </p:cNvSpPr>
            <p:nvPr/>
          </p:nvSpPr>
          <p:spPr bwMode="auto">
            <a:xfrm flipH="1">
              <a:off x="4271" y="1801"/>
              <a:ext cx="39" cy="1"/>
            </a:xfrm>
            <a:prstGeom prst="line">
              <a:avLst/>
            </a:prstGeom>
            <a:noFill/>
            <a:ln w="22225">
              <a:solidFill>
                <a:srgbClr val="000000"/>
              </a:solidFill>
              <a:round/>
              <a:headEnd/>
              <a:tailEnd/>
            </a:ln>
          </p:spPr>
          <p:txBody>
            <a:bodyPr/>
            <a:lstStyle/>
            <a:p>
              <a:endParaRPr lang="zh-CN" altLang="en-US"/>
            </a:p>
          </p:txBody>
        </p:sp>
        <p:sp>
          <p:nvSpPr>
            <p:cNvPr id="190610" name="Line 146"/>
            <p:cNvSpPr>
              <a:spLocks noChangeShapeType="1"/>
            </p:cNvSpPr>
            <p:nvPr/>
          </p:nvSpPr>
          <p:spPr bwMode="auto">
            <a:xfrm flipH="1">
              <a:off x="4192" y="1801"/>
              <a:ext cx="39" cy="10"/>
            </a:xfrm>
            <a:prstGeom prst="line">
              <a:avLst/>
            </a:prstGeom>
            <a:noFill/>
            <a:ln w="22225">
              <a:solidFill>
                <a:srgbClr val="000000"/>
              </a:solidFill>
              <a:round/>
              <a:headEnd/>
              <a:tailEnd/>
            </a:ln>
          </p:spPr>
          <p:txBody>
            <a:bodyPr/>
            <a:lstStyle/>
            <a:p>
              <a:endParaRPr lang="zh-CN" altLang="en-US"/>
            </a:p>
          </p:txBody>
        </p:sp>
        <p:sp>
          <p:nvSpPr>
            <p:cNvPr id="190611" name="Freeform 147"/>
            <p:cNvSpPr>
              <a:spLocks/>
            </p:cNvSpPr>
            <p:nvPr/>
          </p:nvSpPr>
          <p:spPr bwMode="auto">
            <a:xfrm>
              <a:off x="4655" y="1752"/>
              <a:ext cx="128" cy="40"/>
            </a:xfrm>
            <a:custGeom>
              <a:avLst/>
              <a:gdLst/>
              <a:ahLst/>
              <a:cxnLst>
                <a:cxn ang="0">
                  <a:pos x="0" y="0"/>
                </a:cxn>
                <a:cxn ang="0">
                  <a:pos x="29" y="20"/>
                </a:cxn>
                <a:cxn ang="0">
                  <a:pos x="10" y="40"/>
                </a:cxn>
                <a:cxn ang="0">
                  <a:pos x="128" y="10"/>
                </a:cxn>
                <a:cxn ang="0">
                  <a:pos x="0" y="0"/>
                </a:cxn>
              </a:cxnLst>
              <a:rect l="0" t="0" r="r" b="b"/>
              <a:pathLst>
                <a:path w="128" h="40">
                  <a:moveTo>
                    <a:pt x="0" y="0"/>
                  </a:moveTo>
                  <a:lnTo>
                    <a:pt x="29" y="20"/>
                  </a:lnTo>
                  <a:lnTo>
                    <a:pt x="10" y="40"/>
                  </a:lnTo>
                  <a:lnTo>
                    <a:pt x="128" y="1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2" name="Freeform 148"/>
            <p:cNvSpPr>
              <a:spLocks/>
            </p:cNvSpPr>
            <p:nvPr/>
          </p:nvSpPr>
          <p:spPr bwMode="auto">
            <a:xfrm>
              <a:off x="4133" y="2441"/>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3" name="Freeform 149"/>
            <p:cNvSpPr>
              <a:spLocks/>
            </p:cNvSpPr>
            <p:nvPr/>
          </p:nvSpPr>
          <p:spPr bwMode="auto">
            <a:xfrm>
              <a:off x="4133" y="2579"/>
              <a:ext cx="39" cy="39"/>
            </a:xfrm>
            <a:custGeom>
              <a:avLst/>
              <a:gdLst/>
              <a:ahLst/>
              <a:cxnLst>
                <a:cxn ang="0">
                  <a:pos x="0" y="20"/>
                </a:cxn>
                <a:cxn ang="0">
                  <a:pos x="10" y="0"/>
                </a:cxn>
                <a:cxn ang="0">
                  <a:pos x="29" y="0"/>
                </a:cxn>
                <a:cxn ang="0">
                  <a:pos x="39" y="20"/>
                </a:cxn>
                <a:cxn ang="0">
                  <a:pos x="29" y="39"/>
                </a:cxn>
                <a:cxn ang="0">
                  <a:pos x="10" y="39"/>
                </a:cxn>
                <a:cxn ang="0">
                  <a:pos x="0" y="20"/>
                </a:cxn>
              </a:cxnLst>
              <a:rect l="0" t="0" r="r" b="b"/>
              <a:pathLst>
                <a:path w="39" h="39">
                  <a:moveTo>
                    <a:pt x="0" y="20"/>
                  </a:moveTo>
                  <a:lnTo>
                    <a:pt x="10" y="0"/>
                  </a:lnTo>
                  <a:lnTo>
                    <a:pt x="29" y="0"/>
                  </a:lnTo>
                  <a:lnTo>
                    <a:pt x="39" y="20"/>
                  </a:lnTo>
                  <a:lnTo>
                    <a:pt x="29" y="39"/>
                  </a:lnTo>
                  <a:lnTo>
                    <a:pt x="10" y="39"/>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4" name="Freeform 150"/>
            <p:cNvSpPr>
              <a:spLocks/>
            </p:cNvSpPr>
            <p:nvPr/>
          </p:nvSpPr>
          <p:spPr bwMode="auto">
            <a:xfrm>
              <a:off x="4133" y="2717"/>
              <a:ext cx="39" cy="39"/>
            </a:xfrm>
            <a:custGeom>
              <a:avLst/>
              <a:gdLst/>
              <a:ahLst/>
              <a:cxnLst>
                <a:cxn ang="0">
                  <a:pos x="0" y="19"/>
                </a:cxn>
                <a:cxn ang="0">
                  <a:pos x="10" y="0"/>
                </a:cxn>
                <a:cxn ang="0">
                  <a:pos x="29" y="0"/>
                </a:cxn>
                <a:cxn ang="0">
                  <a:pos x="39" y="19"/>
                </a:cxn>
                <a:cxn ang="0">
                  <a:pos x="29" y="39"/>
                </a:cxn>
                <a:cxn ang="0">
                  <a:pos x="10" y="39"/>
                </a:cxn>
                <a:cxn ang="0">
                  <a:pos x="0" y="19"/>
                </a:cxn>
              </a:cxnLst>
              <a:rect l="0" t="0" r="r" b="b"/>
              <a:pathLst>
                <a:path w="39" h="39">
                  <a:moveTo>
                    <a:pt x="0" y="19"/>
                  </a:moveTo>
                  <a:lnTo>
                    <a:pt x="10" y="0"/>
                  </a:lnTo>
                  <a:lnTo>
                    <a:pt x="29" y="0"/>
                  </a:lnTo>
                  <a:lnTo>
                    <a:pt x="39" y="19"/>
                  </a:lnTo>
                  <a:lnTo>
                    <a:pt x="29" y="39"/>
                  </a:lnTo>
                  <a:lnTo>
                    <a:pt x="10" y="39"/>
                  </a:lnTo>
                  <a:lnTo>
                    <a:pt x="0" y="1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5" name="Freeform 151"/>
            <p:cNvSpPr>
              <a:spLocks/>
            </p:cNvSpPr>
            <p:nvPr/>
          </p:nvSpPr>
          <p:spPr bwMode="auto">
            <a:xfrm>
              <a:off x="4133" y="2854"/>
              <a:ext cx="39" cy="50"/>
            </a:xfrm>
            <a:custGeom>
              <a:avLst/>
              <a:gdLst/>
              <a:ahLst/>
              <a:cxnLst>
                <a:cxn ang="0">
                  <a:pos x="0" y="30"/>
                </a:cxn>
                <a:cxn ang="0">
                  <a:pos x="10" y="0"/>
                </a:cxn>
                <a:cxn ang="0">
                  <a:pos x="29" y="0"/>
                </a:cxn>
                <a:cxn ang="0">
                  <a:pos x="39" y="30"/>
                </a:cxn>
                <a:cxn ang="0">
                  <a:pos x="29" y="50"/>
                </a:cxn>
                <a:cxn ang="0">
                  <a:pos x="10" y="50"/>
                </a:cxn>
                <a:cxn ang="0">
                  <a:pos x="0" y="30"/>
                </a:cxn>
              </a:cxnLst>
              <a:rect l="0" t="0" r="r" b="b"/>
              <a:pathLst>
                <a:path w="39" h="50">
                  <a:moveTo>
                    <a:pt x="0" y="30"/>
                  </a:moveTo>
                  <a:lnTo>
                    <a:pt x="10" y="0"/>
                  </a:lnTo>
                  <a:lnTo>
                    <a:pt x="29" y="0"/>
                  </a:lnTo>
                  <a:lnTo>
                    <a:pt x="39" y="30"/>
                  </a:lnTo>
                  <a:lnTo>
                    <a:pt x="29" y="50"/>
                  </a:lnTo>
                  <a:lnTo>
                    <a:pt x="10" y="5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16" name="Line 152"/>
            <p:cNvSpPr>
              <a:spLocks noChangeShapeType="1"/>
            </p:cNvSpPr>
            <p:nvPr/>
          </p:nvSpPr>
          <p:spPr bwMode="auto">
            <a:xfrm flipH="1" flipV="1">
              <a:off x="4743" y="2589"/>
              <a:ext cx="40" cy="10"/>
            </a:xfrm>
            <a:prstGeom prst="line">
              <a:avLst/>
            </a:prstGeom>
            <a:noFill/>
            <a:ln w="22225">
              <a:solidFill>
                <a:srgbClr val="000000"/>
              </a:solidFill>
              <a:round/>
              <a:headEnd/>
              <a:tailEnd/>
            </a:ln>
          </p:spPr>
          <p:txBody>
            <a:bodyPr/>
            <a:lstStyle/>
            <a:p>
              <a:endParaRPr lang="zh-CN" altLang="en-US"/>
            </a:p>
          </p:txBody>
        </p:sp>
        <p:sp>
          <p:nvSpPr>
            <p:cNvPr id="190617" name="Line 153"/>
            <p:cNvSpPr>
              <a:spLocks noChangeShapeType="1"/>
            </p:cNvSpPr>
            <p:nvPr/>
          </p:nvSpPr>
          <p:spPr bwMode="auto">
            <a:xfrm flipH="1" flipV="1">
              <a:off x="4665" y="2569"/>
              <a:ext cx="39" cy="10"/>
            </a:xfrm>
            <a:prstGeom prst="line">
              <a:avLst/>
            </a:prstGeom>
            <a:noFill/>
            <a:ln w="22225">
              <a:solidFill>
                <a:srgbClr val="000000"/>
              </a:solidFill>
              <a:round/>
              <a:headEnd/>
              <a:tailEnd/>
            </a:ln>
          </p:spPr>
          <p:txBody>
            <a:bodyPr/>
            <a:lstStyle/>
            <a:p>
              <a:endParaRPr lang="zh-CN" altLang="en-US"/>
            </a:p>
          </p:txBody>
        </p:sp>
        <p:sp>
          <p:nvSpPr>
            <p:cNvPr id="190618" name="Line 154"/>
            <p:cNvSpPr>
              <a:spLocks noChangeShapeType="1"/>
            </p:cNvSpPr>
            <p:nvPr/>
          </p:nvSpPr>
          <p:spPr bwMode="auto">
            <a:xfrm flipH="1" flipV="1">
              <a:off x="4586" y="2559"/>
              <a:ext cx="39" cy="10"/>
            </a:xfrm>
            <a:prstGeom prst="line">
              <a:avLst/>
            </a:prstGeom>
            <a:noFill/>
            <a:ln w="22225">
              <a:solidFill>
                <a:srgbClr val="000000"/>
              </a:solidFill>
              <a:round/>
              <a:headEnd/>
              <a:tailEnd/>
            </a:ln>
          </p:spPr>
          <p:txBody>
            <a:bodyPr/>
            <a:lstStyle/>
            <a:p>
              <a:endParaRPr lang="zh-CN" altLang="en-US"/>
            </a:p>
          </p:txBody>
        </p:sp>
        <p:sp>
          <p:nvSpPr>
            <p:cNvPr id="190619" name="Line 155"/>
            <p:cNvSpPr>
              <a:spLocks noChangeShapeType="1"/>
            </p:cNvSpPr>
            <p:nvPr/>
          </p:nvSpPr>
          <p:spPr bwMode="auto">
            <a:xfrm flipH="1" flipV="1">
              <a:off x="4507" y="2540"/>
              <a:ext cx="39" cy="9"/>
            </a:xfrm>
            <a:prstGeom prst="line">
              <a:avLst/>
            </a:prstGeom>
            <a:noFill/>
            <a:ln w="22225">
              <a:solidFill>
                <a:srgbClr val="000000"/>
              </a:solidFill>
              <a:round/>
              <a:headEnd/>
              <a:tailEnd/>
            </a:ln>
          </p:spPr>
          <p:txBody>
            <a:bodyPr/>
            <a:lstStyle/>
            <a:p>
              <a:endParaRPr lang="zh-CN" altLang="en-US"/>
            </a:p>
          </p:txBody>
        </p:sp>
        <p:sp>
          <p:nvSpPr>
            <p:cNvPr id="190620" name="Line 156"/>
            <p:cNvSpPr>
              <a:spLocks noChangeShapeType="1"/>
            </p:cNvSpPr>
            <p:nvPr/>
          </p:nvSpPr>
          <p:spPr bwMode="auto">
            <a:xfrm flipH="1" flipV="1">
              <a:off x="4428" y="2520"/>
              <a:ext cx="40" cy="10"/>
            </a:xfrm>
            <a:prstGeom prst="line">
              <a:avLst/>
            </a:prstGeom>
            <a:noFill/>
            <a:ln w="22225">
              <a:solidFill>
                <a:srgbClr val="000000"/>
              </a:solidFill>
              <a:round/>
              <a:headEnd/>
              <a:tailEnd/>
            </a:ln>
          </p:spPr>
          <p:txBody>
            <a:bodyPr/>
            <a:lstStyle/>
            <a:p>
              <a:endParaRPr lang="zh-CN" altLang="en-US"/>
            </a:p>
          </p:txBody>
        </p:sp>
        <p:sp>
          <p:nvSpPr>
            <p:cNvPr id="190621" name="Line 157"/>
            <p:cNvSpPr>
              <a:spLocks noChangeShapeType="1"/>
            </p:cNvSpPr>
            <p:nvPr/>
          </p:nvSpPr>
          <p:spPr bwMode="auto">
            <a:xfrm flipH="1" flipV="1">
              <a:off x="4350" y="2500"/>
              <a:ext cx="39" cy="10"/>
            </a:xfrm>
            <a:prstGeom prst="line">
              <a:avLst/>
            </a:prstGeom>
            <a:noFill/>
            <a:ln w="22225">
              <a:solidFill>
                <a:srgbClr val="000000"/>
              </a:solidFill>
              <a:round/>
              <a:headEnd/>
              <a:tailEnd/>
            </a:ln>
          </p:spPr>
          <p:txBody>
            <a:bodyPr/>
            <a:lstStyle/>
            <a:p>
              <a:endParaRPr lang="zh-CN" altLang="en-US"/>
            </a:p>
          </p:txBody>
        </p:sp>
        <p:sp>
          <p:nvSpPr>
            <p:cNvPr id="190622" name="Line 158"/>
            <p:cNvSpPr>
              <a:spLocks noChangeShapeType="1"/>
            </p:cNvSpPr>
            <p:nvPr/>
          </p:nvSpPr>
          <p:spPr bwMode="auto">
            <a:xfrm flipH="1" flipV="1">
              <a:off x="4271" y="2490"/>
              <a:ext cx="39" cy="10"/>
            </a:xfrm>
            <a:prstGeom prst="line">
              <a:avLst/>
            </a:prstGeom>
            <a:noFill/>
            <a:ln w="22225">
              <a:solidFill>
                <a:srgbClr val="000000"/>
              </a:solidFill>
              <a:round/>
              <a:headEnd/>
              <a:tailEnd/>
            </a:ln>
          </p:spPr>
          <p:txBody>
            <a:bodyPr/>
            <a:lstStyle/>
            <a:p>
              <a:endParaRPr lang="zh-CN" altLang="en-US"/>
            </a:p>
          </p:txBody>
        </p:sp>
        <p:sp>
          <p:nvSpPr>
            <p:cNvPr id="190623" name="Line 159"/>
            <p:cNvSpPr>
              <a:spLocks noChangeShapeType="1"/>
            </p:cNvSpPr>
            <p:nvPr/>
          </p:nvSpPr>
          <p:spPr bwMode="auto">
            <a:xfrm flipH="1" flipV="1">
              <a:off x="4192" y="2471"/>
              <a:ext cx="39" cy="9"/>
            </a:xfrm>
            <a:prstGeom prst="line">
              <a:avLst/>
            </a:prstGeom>
            <a:noFill/>
            <a:ln w="22225">
              <a:solidFill>
                <a:srgbClr val="000000"/>
              </a:solidFill>
              <a:round/>
              <a:headEnd/>
              <a:tailEnd/>
            </a:ln>
          </p:spPr>
          <p:txBody>
            <a:bodyPr/>
            <a:lstStyle/>
            <a:p>
              <a:endParaRPr lang="zh-CN" altLang="en-US"/>
            </a:p>
          </p:txBody>
        </p:sp>
        <p:sp>
          <p:nvSpPr>
            <p:cNvPr id="190624" name="Line 160"/>
            <p:cNvSpPr>
              <a:spLocks noChangeShapeType="1"/>
            </p:cNvSpPr>
            <p:nvPr/>
          </p:nvSpPr>
          <p:spPr bwMode="auto">
            <a:xfrm flipH="1">
              <a:off x="4743" y="2736"/>
              <a:ext cx="40" cy="1"/>
            </a:xfrm>
            <a:prstGeom prst="line">
              <a:avLst/>
            </a:prstGeom>
            <a:noFill/>
            <a:ln w="22225">
              <a:solidFill>
                <a:srgbClr val="000000"/>
              </a:solidFill>
              <a:round/>
              <a:headEnd/>
              <a:tailEnd/>
            </a:ln>
          </p:spPr>
          <p:txBody>
            <a:bodyPr/>
            <a:lstStyle/>
            <a:p>
              <a:endParaRPr lang="zh-CN" altLang="en-US"/>
            </a:p>
          </p:txBody>
        </p:sp>
        <p:sp>
          <p:nvSpPr>
            <p:cNvPr id="190625" name="Line 161"/>
            <p:cNvSpPr>
              <a:spLocks noChangeShapeType="1"/>
            </p:cNvSpPr>
            <p:nvPr/>
          </p:nvSpPr>
          <p:spPr bwMode="auto">
            <a:xfrm flipH="1">
              <a:off x="4665" y="2736"/>
              <a:ext cx="39" cy="1"/>
            </a:xfrm>
            <a:prstGeom prst="line">
              <a:avLst/>
            </a:prstGeom>
            <a:noFill/>
            <a:ln w="22225">
              <a:solidFill>
                <a:srgbClr val="000000"/>
              </a:solidFill>
              <a:round/>
              <a:headEnd/>
              <a:tailEnd/>
            </a:ln>
          </p:spPr>
          <p:txBody>
            <a:bodyPr/>
            <a:lstStyle/>
            <a:p>
              <a:endParaRPr lang="zh-CN" altLang="en-US"/>
            </a:p>
          </p:txBody>
        </p:sp>
        <p:sp>
          <p:nvSpPr>
            <p:cNvPr id="190626" name="Line 162"/>
            <p:cNvSpPr>
              <a:spLocks noChangeShapeType="1"/>
            </p:cNvSpPr>
            <p:nvPr/>
          </p:nvSpPr>
          <p:spPr bwMode="auto">
            <a:xfrm flipH="1">
              <a:off x="4586" y="2736"/>
              <a:ext cx="39" cy="1"/>
            </a:xfrm>
            <a:prstGeom prst="line">
              <a:avLst/>
            </a:prstGeom>
            <a:noFill/>
            <a:ln w="22225">
              <a:solidFill>
                <a:srgbClr val="000000"/>
              </a:solidFill>
              <a:round/>
              <a:headEnd/>
              <a:tailEnd/>
            </a:ln>
          </p:spPr>
          <p:txBody>
            <a:bodyPr/>
            <a:lstStyle/>
            <a:p>
              <a:endParaRPr lang="zh-CN" altLang="en-US"/>
            </a:p>
          </p:txBody>
        </p:sp>
        <p:sp>
          <p:nvSpPr>
            <p:cNvPr id="190627" name="Line 163"/>
            <p:cNvSpPr>
              <a:spLocks noChangeShapeType="1"/>
            </p:cNvSpPr>
            <p:nvPr/>
          </p:nvSpPr>
          <p:spPr bwMode="auto">
            <a:xfrm flipH="1">
              <a:off x="4507" y="2736"/>
              <a:ext cx="39" cy="1"/>
            </a:xfrm>
            <a:prstGeom prst="line">
              <a:avLst/>
            </a:prstGeom>
            <a:noFill/>
            <a:ln w="22225">
              <a:solidFill>
                <a:srgbClr val="000000"/>
              </a:solidFill>
              <a:round/>
              <a:headEnd/>
              <a:tailEnd/>
            </a:ln>
          </p:spPr>
          <p:txBody>
            <a:bodyPr/>
            <a:lstStyle/>
            <a:p>
              <a:endParaRPr lang="zh-CN" altLang="en-US"/>
            </a:p>
          </p:txBody>
        </p:sp>
        <p:sp>
          <p:nvSpPr>
            <p:cNvPr id="190628" name="Line 164"/>
            <p:cNvSpPr>
              <a:spLocks noChangeShapeType="1"/>
            </p:cNvSpPr>
            <p:nvPr/>
          </p:nvSpPr>
          <p:spPr bwMode="auto">
            <a:xfrm flipH="1">
              <a:off x="4428" y="2736"/>
              <a:ext cx="40" cy="1"/>
            </a:xfrm>
            <a:prstGeom prst="line">
              <a:avLst/>
            </a:prstGeom>
            <a:noFill/>
            <a:ln w="22225">
              <a:solidFill>
                <a:srgbClr val="000000"/>
              </a:solidFill>
              <a:round/>
              <a:headEnd/>
              <a:tailEnd/>
            </a:ln>
          </p:spPr>
          <p:txBody>
            <a:bodyPr/>
            <a:lstStyle/>
            <a:p>
              <a:endParaRPr lang="zh-CN" altLang="en-US"/>
            </a:p>
          </p:txBody>
        </p:sp>
        <p:sp>
          <p:nvSpPr>
            <p:cNvPr id="190629" name="Line 165"/>
            <p:cNvSpPr>
              <a:spLocks noChangeShapeType="1"/>
            </p:cNvSpPr>
            <p:nvPr/>
          </p:nvSpPr>
          <p:spPr bwMode="auto">
            <a:xfrm flipH="1">
              <a:off x="4350" y="2736"/>
              <a:ext cx="39" cy="1"/>
            </a:xfrm>
            <a:prstGeom prst="line">
              <a:avLst/>
            </a:prstGeom>
            <a:noFill/>
            <a:ln w="22225">
              <a:solidFill>
                <a:srgbClr val="000000"/>
              </a:solidFill>
              <a:round/>
              <a:headEnd/>
              <a:tailEnd/>
            </a:ln>
          </p:spPr>
          <p:txBody>
            <a:bodyPr/>
            <a:lstStyle/>
            <a:p>
              <a:endParaRPr lang="zh-CN" altLang="en-US"/>
            </a:p>
          </p:txBody>
        </p:sp>
        <p:sp>
          <p:nvSpPr>
            <p:cNvPr id="190630" name="Line 166"/>
            <p:cNvSpPr>
              <a:spLocks noChangeShapeType="1"/>
            </p:cNvSpPr>
            <p:nvPr/>
          </p:nvSpPr>
          <p:spPr bwMode="auto">
            <a:xfrm flipH="1">
              <a:off x="4271" y="2736"/>
              <a:ext cx="39" cy="1"/>
            </a:xfrm>
            <a:prstGeom prst="line">
              <a:avLst/>
            </a:prstGeom>
            <a:noFill/>
            <a:ln w="22225">
              <a:solidFill>
                <a:srgbClr val="000000"/>
              </a:solidFill>
              <a:round/>
              <a:headEnd/>
              <a:tailEnd/>
            </a:ln>
          </p:spPr>
          <p:txBody>
            <a:bodyPr/>
            <a:lstStyle/>
            <a:p>
              <a:endParaRPr lang="zh-CN" altLang="en-US"/>
            </a:p>
          </p:txBody>
        </p:sp>
        <p:sp>
          <p:nvSpPr>
            <p:cNvPr id="190631" name="Line 167"/>
            <p:cNvSpPr>
              <a:spLocks noChangeShapeType="1"/>
            </p:cNvSpPr>
            <p:nvPr/>
          </p:nvSpPr>
          <p:spPr bwMode="auto">
            <a:xfrm flipH="1">
              <a:off x="4192" y="2736"/>
              <a:ext cx="39" cy="1"/>
            </a:xfrm>
            <a:prstGeom prst="line">
              <a:avLst/>
            </a:prstGeom>
            <a:noFill/>
            <a:ln w="22225">
              <a:solidFill>
                <a:srgbClr val="000000"/>
              </a:solidFill>
              <a:round/>
              <a:headEnd/>
              <a:tailEnd/>
            </a:ln>
          </p:spPr>
          <p:txBody>
            <a:bodyPr/>
            <a:lstStyle/>
            <a:p>
              <a:endParaRPr lang="zh-CN" altLang="en-US"/>
            </a:p>
          </p:txBody>
        </p:sp>
        <p:sp>
          <p:nvSpPr>
            <p:cNvPr id="190632" name="Line 168"/>
            <p:cNvSpPr>
              <a:spLocks noChangeShapeType="1"/>
            </p:cNvSpPr>
            <p:nvPr/>
          </p:nvSpPr>
          <p:spPr bwMode="auto">
            <a:xfrm flipH="1">
              <a:off x="4743" y="2323"/>
              <a:ext cx="40" cy="20"/>
            </a:xfrm>
            <a:prstGeom prst="line">
              <a:avLst/>
            </a:prstGeom>
            <a:noFill/>
            <a:ln w="22225">
              <a:solidFill>
                <a:srgbClr val="000000"/>
              </a:solidFill>
              <a:round/>
              <a:headEnd/>
              <a:tailEnd/>
            </a:ln>
          </p:spPr>
          <p:txBody>
            <a:bodyPr/>
            <a:lstStyle/>
            <a:p>
              <a:endParaRPr lang="zh-CN" altLang="en-US"/>
            </a:p>
          </p:txBody>
        </p:sp>
        <p:sp>
          <p:nvSpPr>
            <p:cNvPr id="190633" name="Line 169"/>
            <p:cNvSpPr>
              <a:spLocks noChangeShapeType="1"/>
            </p:cNvSpPr>
            <p:nvPr/>
          </p:nvSpPr>
          <p:spPr bwMode="auto">
            <a:xfrm flipH="1">
              <a:off x="4674" y="2353"/>
              <a:ext cx="30" cy="19"/>
            </a:xfrm>
            <a:prstGeom prst="line">
              <a:avLst/>
            </a:prstGeom>
            <a:noFill/>
            <a:ln w="22225">
              <a:solidFill>
                <a:srgbClr val="000000"/>
              </a:solidFill>
              <a:round/>
              <a:headEnd/>
              <a:tailEnd/>
            </a:ln>
          </p:spPr>
          <p:txBody>
            <a:bodyPr/>
            <a:lstStyle/>
            <a:p>
              <a:endParaRPr lang="zh-CN" altLang="en-US"/>
            </a:p>
          </p:txBody>
        </p:sp>
        <p:sp>
          <p:nvSpPr>
            <p:cNvPr id="190634" name="Line 170"/>
            <p:cNvSpPr>
              <a:spLocks noChangeShapeType="1"/>
            </p:cNvSpPr>
            <p:nvPr/>
          </p:nvSpPr>
          <p:spPr bwMode="auto">
            <a:xfrm flipH="1">
              <a:off x="4606" y="2382"/>
              <a:ext cx="29" cy="20"/>
            </a:xfrm>
            <a:prstGeom prst="line">
              <a:avLst/>
            </a:prstGeom>
            <a:noFill/>
            <a:ln w="22225">
              <a:solidFill>
                <a:srgbClr val="000000"/>
              </a:solidFill>
              <a:round/>
              <a:headEnd/>
              <a:tailEnd/>
            </a:ln>
          </p:spPr>
          <p:txBody>
            <a:bodyPr/>
            <a:lstStyle/>
            <a:p>
              <a:endParaRPr lang="zh-CN" altLang="en-US"/>
            </a:p>
          </p:txBody>
        </p:sp>
        <p:sp>
          <p:nvSpPr>
            <p:cNvPr id="190635" name="Line 171"/>
            <p:cNvSpPr>
              <a:spLocks noChangeShapeType="1"/>
            </p:cNvSpPr>
            <p:nvPr/>
          </p:nvSpPr>
          <p:spPr bwMode="auto">
            <a:xfrm flipH="1">
              <a:off x="4537" y="2412"/>
              <a:ext cx="29" cy="19"/>
            </a:xfrm>
            <a:prstGeom prst="line">
              <a:avLst/>
            </a:prstGeom>
            <a:noFill/>
            <a:ln w="22225">
              <a:solidFill>
                <a:srgbClr val="000000"/>
              </a:solidFill>
              <a:round/>
              <a:headEnd/>
              <a:tailEnd/>
            </a:ln>
          </p:spPr>
          <p:txBody>
            <a:bodyPr/>
            <a:lstStyle/>
            <a:p>
              <a:endParaRPr lang="zh-CN" altLang="en-US"/>
            </a:p>
          </p:txBody>
        </p:sp>
        <p:sp>
          <p:nvSpPr>
            <p:cNvPr id="190636" name="Line 172"/>
            <p:cNvSpPr>
              <a:spLocks noChangeShapeType="1"/>
            </p:cNvSpPr>
            <p:nvPr/>
          </p:nvSpPr>
          <p:spPr bwMode="auto">
            <a:xfrm flipH="1">
              <a:off x="4458" y="2451"/>
              <a:ext cx="39" cy="10"/>
            </a:xfrm>
            <a:prstGeom prst="line">
              <a:avLst/>
            </a:prstGeom>
            <a:noFill/>
            <a:ln w="22225">
              <a:solidFill>
                <a:srgbClr val="000000"/>
              </a:solidFill>
              <a:round/>
              <a:headEnd/>
              <a:tailEnd/>
            </a:ln>
          </p:spPr>
          <p:txBody>
            <a:bodyPr/>
            <a:lstStyle/>
            <a:p>
              <a:endParaRPr lang="zh-CN" altLang="en-US"/>
            </a:p>
          </p:txBody>
        </p:sp>
        <p:sp>
          <p:nvSpPr>
            <p:cNvPr id="190637" name="Line 173"/>
            <p:cNvSpPr>
              <a:spLocks noChangeShapeType="1"/>
            </p:cNvSpPr>
            <p:nvPr/>
          </p:nvSpPr>
          <p:spPr bwMode="auto">
            <a:xfrm flipH="1">
              <a:off x="4379" y="2480"/>
              <a:ext cx="39" cy="20"/>
            </a:xfrm>
            <a:prstGeom prst="line">
              <a:avLst/>
            </a:prstGeom>
            <a:noFill/>
            <a:ln w="22225">
              <a:solidFill>
                <a:srgbClr val="000000"/>
              </a:solidFill>
              <a:round/>
              <a:headEnd/>
              <a:tailEnd/>
            </a:ln>
          </p:spPr>
          <p:txBody>
            <a:bodyPr/>
            <a:lstStyle/>
            <a:p>
              <a:endParaRPr lang="zh-CN" altLang="en-US"/>
            </a:p>
          </p:txBody>
        </p:sp>
        <p:sp>
          <p:nvSpPr>
            <p:cNvPr id="190638" name="Line 174"/>
            <p:cNvSpPr>
              <a:spLocks noChangeShapeType="1"/>
            </p:cNvSpPr>
            <p:nvPr/>
          </p:nvSpPr>
          <p:spPr bwMode="auto">
            <a:xfrm flipH="1">
              <a:off x="4300" y="2520"/>
              <a:ext cx="40" cy="10"/>
            </a:xfrm>
            <a:prstGeom prst="line">
              <a:avLst/>
            </a:prstGeom>
            <a:noFill/>
            <a:ln w="22225">
              <a:solidFill>
                <a:srgbClr val="000000"/>
              </a:solidFill>
              <a:round/>
              <a:headEnd/>
              <a:tailEnd/>
            </a:ln>
          </p:spPr>
          <p:txBody>
            <a:bodyPr/>
            <a:lstStyle/>
            <a:p>
              <a:endParaRPr lang="zh-CN" altLang="en-US"/>
            </a:p>
          </p:txBody>
        </p:sp>
        <p:sp>
          <p:nvSpPr>
            <p:cNvPr id="190639" name="Line 175"/>
            <p:cNvSpPr>
              <a:spLocks noChangeShapeType="1"/>
            </p:cNvSpPr>
            <p:nvPr/>
          </p:nvSpPr>
          <p:spPr bwMode="auto">
            <a:xfrm flipH="1">
              <a:off x="4231" y="2549"/>
              <a:ext cx="40" cy="10"/>
            </a:xfrm>
            <a:prstGeom prst="line">
              <a:avLst/>
            </a:prstGeom>
            <a:noFill/>
            <a:ln w="22225">
              <a:solidFill>
                <a:srgbClr val="000000"/>
              </a:solidFill>
              <a:round/>
              <a:headEnd/>
              <a:tailEnd/>
            </a:ln>
          </p:spPr>
          <p:txBody>
            <a:bodyPr/>
            <a:lstStyle/>
            <a:p>
              <a:endParaRPr lang="zh-CN" altLang="en-US"/>
            </a:p>
          </p:txBody>
        </p:sp>
        <p:sp>
          <p:nvSpPr>
            <p:cNvPr id="190640" name="Line 176"/>
            <p:cNvSpPr>
              <a:spLocks noChangeShapeType="1"/>
            </p:cNvSpPr>
            <p:nvPr/>
          </p:nvSpPr>
          <p:spPr bwMode="auto">
            <a:xfrm flipH="1">
              <a:off x="4162" y="2579"/>
              <a:ext cx="40" cy="10"/>
            </a:xfrm>
            <a:prstGeom prst="line">
              <a:avLst/>
            </a:prstGeom>
            <a:noFill/>
            <a:ln w="22225">
              <a:solidFill>
                <a:srgbClr val="000000"/>
              </a:solidFill>
              <a:round/>
              <a:headEnd/>
              <a:tailEnd/>
            </a:ln>
          </p:spPr>
          <p:txBody>
            <a:bodyPr/>
            <a:lstStyle/>
            <a:p>
              <a:endParaRPr lang="zh-CN" altLang="en-US"/>
            </a:p>
          </p:txBody>
        </p:sp>
        <p:sp>
          <p:nvSpPr>
            <p:cNvPr id="190641" name="Line 177"/>
            <p:cNvSpPr>
              <a:spLocks noChangeShapeType="1"/>
            </p:cNvSpPr>
            <p:nvPr/>
          </p:nvSpPr>
          <p:spPr bwMode="auto">
            <a:xfrm flipH="1">
              <a:off x="4753" y="2185"/>
              <a:ext cx="30" cy="30"/>
            </a:xfrm>
            <a:prstGeom prst="line">
              <a:avLst/>
            </a:prstGeom>
            <a:noFill/>
            <a:ln w="22225">
              <a:solidFill>
                <a:srgbClr val="000000"/>
              </a:solidFill>
              <a:round/>
              <a:headEnd/>
              <a:tailEnd/>
            </a:ln>
          </p:spPr>
          <p:txBody>
            <a:bodyPr/>
            <a:lstStyle/>
            <a:p>
              <a:endParaRPr lang="zh-CN" altLang="en-US"/>
            </a:p>
          </p:txBody>
        </p:sp>
        <p:sp>
          <p:nvSpPr>
            <p:cNvPr id="190642" name="Line 178"/>
            <p:cNvSpPr>
              <a:spLocks noChangeShapeType="1"/>
            </p:cNvSpPr>
            <p:nvPr/>
          </p:nvSpPr>
          <p:spPr bwMode="auto">
            <a:xfrm flipH="1">
              <a:off x="4704" y="2244"/>
              <a:ext cx="20" cy="30"/>
            </a:xfrm>
            <a:prstGeom prst="line">
              <a:avLst/>
            </a:prstGeom>
            <a:noFill/>
            <a:ln w="22225">
              <a:solidFill>
                <a:srgbClr val="000000"/>
              </a:solidFill>
              <a:round/>
              <a:headEnd/>
              <a:tailEnd/>
            </a:ln>
          </p:spPr>
          <p:txBody>
            <a:bodyPr/>
            <a:lstStyle/>
            <a:p>
              <a:endParaRPr lang="zh-CN" altLang="en-US"/>
            </a:p>
          </p:txBody>
        </p:sp>
        <p:sp>
          <p:nvSpPr>
            <p:cNvPr id="190643" name="Line 179"/>
            <p:cNvSpPr>
              <a:spLocks noChangeShapeType="1"/>
            </p:cNvSpPr>
            <p:nvPr/>
          </p:nvSpPr>
          <p:spPr bwMode="auto">
            <a:xfrm flipH="1">
              <a:off x="4645" y="2303"/>
              <a:ext cx="29" cy="30"/>
            </a:xfrm>
            <a:prstGeom prst="line">
              <a:avLst/>
            </a:prstGeom>
            <a:noFill/>
            <a:ln w="22225">
              <a:solidFill>
                <a:srgbClr val="000000"/>
              </a:solidFill>
              <a:round/>
              <a:headEnd/>
              <a:tailEnd/>
            </a:ln>
          </p:spPr>
          <p:txBody>
            <a:bodyPr/>
            <a:lstStyle/>
            <a:p>
              <a:endParaRPr lang="zh-CN" altLang="en-US"/>
            </a:p>
          </p:txBody>
        </p:sp>
        <p:sp>
          <p:nvSpPr>
            <p:cNvPr id="190644" name="Line 180"/>
            <p:cNvSpPr>
              <a:spLocks noChangeShapeType="1"/>
            </p:cNvSpPr>
            <p:nvPr/>
          </p:nvSpPr>
          <p:spPr bwMode="auto">
            <a:xfrm flipH="1">
              <a:off x="4596" y="2362"/>
              <a:ext cx="29" cy="30"/>
            </a:xfrm>
            <a:prstGeom prst="line">
              <a:avLst/>
            </a:prstGeom>
            <a:noFill/>
            <a:ln w="22225">
              <a:solidFill>
                <a:srgbClr val="000000"/>
              </a:solidFill>
              <a:round/>
              <a:headEnd/>
              <a:tailEnd/>
            </a:ln>
          </p:spPr>
          <p:txBody>
            <a:bodyPr/>
            <a:lstStyle/>
            <a:p>
              <a:endParaRPr lang="zh-CN" altLang="en-US"/>
            </a:p>
          </p:txBody>
        </p:sp>
        <p:sp>
          <p:nvSpPr>
            <p:cNvPr id="190645" name="Line 181"/>
            <p:cNvSpPr>
              <a:spLocks noChangeShapeType="1"/>
            </p:cNvSpPr>
            <p:nvPr/>
          </p:nvSpPr>
          <p:spPr bwMode="auto">
            <a:xfrm flipH="1">
              <a:off x="4546" y="2421"/>
              <a:ext cx="20" cy="30"/>
            </a:xfrm>
            <a:prstGeom prst="line">
              <a:avLst/>
            </a:prstGeom>
            <a:noFill/>
            <a:ln w="22225">
              <a:solidFill>
                <a:srgbClr val="000000"/>
              </a:solidFill>
              <a:round/>
              <a:headEnd/>
              <a:tailEnd/>
            </a:ln>
          </p:spPr>
          <p:txBody>
            <a:bodyPr/>
            <a:lstStyle/>
            <a:p>
              <a:endParaRPr lang="zh-CN" altLang="en-US"/>
            </a:p>
          </p:txBody>
        </p:sp>
        <p:sp>
          <p:nvSpPr>
            <p:cNvPr id="190646" name="Line 182"/>
            <p:cNvSpPr>
              <a:spLocks noChangeShapeType="1"/>
            </p:cNvSpPr>
            <p:nvPr/>
          </p:nvSpPr>
          <p:spPr bwMode="auto">
            <a:xfrm flipH="1">
              <a:off x="4487" y="2480"/>
              <a:ext cx="30" cy="30"/>
            </a:xfrm>
            <a:prstGeom prst="line">
              <a:avLst/>
            </a:prstGeom>
            <a:noFill/>
            <a:ln w="22225">
              <a:solidFill>
                <a:srgbClr val="000000"/>
              </a:solidFill>
              <a:round/>
              <a:headEnd/>
              <a:tailEnd/>
            </a:ln>
          </p:spPr>
          <p:txBody>
            <a:bodyPr/>
            <a:lstStyle/>
            <a:p>
              <a:endParaRPr lang="zh-CN" altLang="en-US"/>
            </a:p>
          </p:txBody>
        </p:sp>
        <p:sp>
          <p:nvSpPr>
            <p:cNvPr id="190647" name="Line 183"/>
            <p:cNvSpPr>
              <a:spLocks noChangeShapeType="1"/>
            </p:cNvSpPr>
            <p:nvPr/>
          </p:nvSpPr>
          <p:spPr bwMode="auto">
            <a:xfrm flipH="1">
              <a:off x="4438" y="2540"/>
              <a:ext cx="20" cy="29"/>
            </a:xfrm>
            <a:prstGeom prst="line">
              <a:avLst/>
            </a:prstGeom>
            <a:noFill/>
            <a:ln w="22225">
              <a:solidFill>
                <a:srgbClr val="000000"/>
              </a:solidFill>
              <a:round/>
              <a:headEnd/>
              <a:tailEnd/>
            </a:ln>
          </p:spPr>
          <p:txBody>
            <a:bodyPr/>
            <a:lstStyle/>
            <a:p>
              <a:endParaRPr lang="zh-CN" altLang="en-US"/>
            </a:p>
          </p:txBody>
        </p:sp>
        <p:sp>
          <p:nvSpPr>
            <p:cNvPr id="190648" name="Line 184"/>
            <p:cNvSpPr>
              <a:spLocks noChangeShapeType="1"/>
            </p:cNvSpPr>
            <p:nvPr/>
          </p:nvSpPr>
          <p:spPr bwMode="auto">
            <a:xfrm flipH="1">
              <a:off x="4379" y="2599"/>
              <a:ext cx="30" cy="29"/>
            </a:xfrm>
            <a:prstGeom prst="line">
              <a:avLst/>
            </a:prstGeom>
            <a:noFill/>
            <a:ln w="22225">
              <a:solidFill>
                <a:srgbClr val="000000"/>
              </a:solidFill>
              <a:round/>
              <a:headEnd/>
              <a:tailEnd/>
            </a:ln>
          </p:spPr>
          <p:txBody>
            <a:bodyPr/>
            <a:lstStyle/>
            <a:p>
              <a:endParaRPr lang="zh-CN" altLang="en-US"/>
            </a:p>
          </p:txBody>
        </p:sp>
        <p:sp>
          <p:nvSpPr>
            <p:cNvPr id="190649" name="Line 185"/>
            <p:cNvSpPr>
              <a:spLocks noChangeShapeType="1"/>
            </p:cNvSpPr>
            <p:nvPr/>
          </p:nvSpPr>
          <p:spPr bwMode="auto">
            <a:xfrm flipH="1">
              <a:off x="4330" y="2658"/>
              <a:ext cx="29" cy="29"/>
            </a:xfrm>
            <a:prstGeom prst="line">
              <a:avLst/>
            </a:prstGeom>
            <a:noFill/>
            <a:ln w="22225">
              <a:solidFill>
                <a:srgbClr val="000000"/>
              </a:solidFill>
              <a:round/>
              <a:headEnd/>
              <a:tailEnd/>
            </a:ln>
          </p:spPr>
          <p:txBody>
            <a:bodyPr/>
            <a:lstStyle/>
            <a:p>
              <a:endParaRPr lang="zh-CN" altLang="en-US"/>
            </a:p>
          </p:txBody>
        </p:sp>
        <p:sp>
          <p:nvSpPr>
            <p:cNvPr id="190650" name="Line 186"/>
            <p:cNvSpPr>
              <a:spLocks noChangeShapeType="1"/>
            </p:cNvSpPr>
            <p:nvPr/>
          </p:nvSpPr>
          <p:spPr bwMode="auto">
            <a:xfrm flipH="1">
              <a:off x="4281" y="2717"/>
              <a:ext cx="19" cy="29"/>
            </a:xfrm>
            <a:prstGeom prst="line">
              <a:avLst/>
            </a:prstGeom>
            <a:noFill/>
            <a:ln w="22225">
              <a:solidFill>
                <a:srgbClr val="000000"/>
              </a:solidFill>
              <a:round/>
              <a:headEnd/>
              <a:tailEnd/>
            </a:ln>
          </p:spPr>
          <p:txBody>
            <a:bodyPr/>
            <a:lstStyle/>
            <a:p>
              <a:endParaRPr lang="zh-CN" altLang="en-US"/>
            </a:p>
          </p:txBody>
        </p:sp>
        <p:sp>
          <p:nvSpPr>
            <p:cNvPr id="190651" name="Line 187"/>
            <p:cNvSpPr>
              <a:spLocks noChangeShapeType="1"/>
            </p:cNvSpPr>
            <p:nvPr/>
          </p:nvSpPr>
          <p:spPr bwMode="auto">
            <a:xfrm flipH="1">
              <a:off x="4222" y="2776"/>
              <a:ext cx="29" cy="29"/>
            </a:xfrm>
            <a:prstGeom prst="line">
              <a:avLst/>
            </a:prstGeom>
            <a:noFill/>
            <a:ln w="22225">
              <a:solidFill>
                <a:srgbClr val="000000"/>
              </a:solidFill>
              <a:round/>
              <a:headEnd/>
              <a:tailEnd/>
            </a:ln>
          </p:spPr>
          <p:txBody>
            <a:bodyPr/>
            <a:lstStyle/>
            <a:p>
              <a:endParaRPr lang="zh-CN" altLang="en-US"/>
            </a:p>
          </p:txBody>
        </p:sp>
        <p:sp>
          <p:nvSpPr>
            <p:cNvPr id="190652" name="Line 188"/>
            <p:cNvSpPr>
              <a:spLocks noChangeShapeType="1"/>
            </p:cNvSpPr>
            <p:nvPr/>
          </p:nvSpPr>
          <p:spPr bwMode="auto">
            <a:xfrm flipH="1">
              <a:off x="4172" y="2835"/>
              <a:ext cx="20" cy="29"/>
            </a:xfrm>
            <a:prstGeom prst="line">
              <a:avLst/>
            </a:prstGeom>
            <a:noFill/>
            <a:ln w="22225">
              <a:solidFill>
                <a:srgbClr val="000000"/>
              </a:solidFill>
              <a:round/>
              <a:headEnd/>
              <a:tailEnd/>
            </a:ln>
          </p:spPr>
          <p:txBody>
            <a:bodyPr/>
            <a:lstStyle/>
            <a:p>
              <a:endParaRPr lang="zh-CN" altLang="en-US"/>
            </a:p>
          </p:txBody>
        </p:sp>
        <p:sp>
          <p:nvSpPr>
            <p:cNvPr id="190653" name="Freeform 189"/>
            <p:cNvSpPr>
              <a:spLocks/>
            </p:cNvSpPr>
            <p:nvPr/>
          </p:nvSpPr>
          <p:spPr bwMode="auto">
            <a:xfrm>
              <a:off x="4674" y="2185"/>
              <a:ext cx="99" cy="108"/>
            </a:xfrm>
            <a:custGeom>
              <a:avLst/>
              <a:gdLst/>
              <a:ahLst/>
              <a:cxnLst>
                <a:cxn ang="0">
                  <a:pos x="0" y="69"/>
                </a:cxn>
                <a:cxn ang="0">
                  <a:pos x="30" y="69"/>
                </a:cxn>
                <a:cxn ang="0">
                  <a:pos x="30" y="108"/>
                </a:cxn>
                <a:cxn ang="0">
                  <a:pos x="99" y="0"/>
                </a:cxn>
                <a:cxn ang="0">
                  <a:pos x="0" y="69"/>
                </a:cxn>
              </a:cxnLst>
              <a:rect l="0" t="0" r="r" b="b"/>
              <a:pathLst>
                <a:path w="99" h="108">
                  <a:moveTo>
                    <a:pt x="0" y="69"/>
                  </a:moveTo>
                  <a:lnTo>
                    <a:pt x="30" y="69"/>
                  </a:lnTo>
                  <a:lnTo>
                    <a:pt x="30" y="108"/>
                  </a:lnTo>
                  <a:lnTo>
                    <a:pt x="99" y="0"/>
                  </a:lnTo>
                  <a:lnTo>
                    <a:pt x="0" y="6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4" name="Freeform 190"/>
            <p:cNvSpPr>
              <a:spLocks/>
            </p:cNvSpPr>
            <p:nvPr/>
          </p:nvSpPr>
          <p:spPr bwMode="auto">
            <a:xfrm>
              <a:off x="4665" y="2323"/>
              <a:ext cx="118" cy="79"/>
            </a:xfrm>
            <a:custGeom>
              <a:avLst/>
              <a:gdLst/>
              <a:ahLst/>
              <a:cxnLst>
                <a:cxn ang="0">
                  <a:pos x="0" y="30"/>
                </a:cxn>
                <a:cxn ang="0">
                  <a:pos x="29" y="49"/>
                </a:cxn>
                <a:cxn ang="0">
                  <a:pos x="19" y="79"/>
                </a:cxn>
                <a:cxn ang="0">
                  <a:pos x="118" y="0"/>
                </a:cxn>
                <a:cxn ang="0">
                  <a:pos x="0" y="30"/>
                </a:cxn>
              </a:cxnLst>
              <a:rect l="0" t="0" r="r" b="b"/>
              <a:pathLst>
                <a:path w="118" h="79">
                  <a:moveTo>
                    <a:pt x="0" y="30"/>
                  </a:moveTo>
                  <a:lnTo>
                    <a:pt x="29" y="49"/>
                  </a:lnTo>
                  <a:lnTo>
                    <a:pt x="19" y="79"/>
                  </a:lnTo>
                  <a:lnTo>
                    <a:pt x="118" y="0"/>
                  </a:lnTo>
                  <a:lnTo>
                    <a:pt x="0" y="3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5" name="Freeform 191"/>
            <p:cNvSpPr>
              <a:spLocks/>
            </p:cNvSpPr>
            <p:nvPr/>
          </p:nvSpPr>
          <p:spPr bwMode="auto">
            <a:xfrm>
              <a:off x="4665" y="2549"/>
              <a:ext cx="118" cy="59"/>
            </a:xfrm>
            <a:custGeom>
              <a:avLst/>
              <a:gdLst/>
              <a:ahLst/>
              <a:cxnLst>
                <a:cxn ang="0">
                  <a:pos x="9" y="0"/>
                </a:cxn>
                <a:cxn ang="0">
                  <a:pos x="29" y="30"/>
                </a:cxn>
                <a:cxn ang="0">
                  <a:pos x="0" y="50"/>
                </a:cxn>
                <a:cxn ang="0">
                  <a:pos x="118" y="59"/>
                </a:cxn>
                <a:cxn ang="0">
                  <a:pos x="9" y="0"/>
                </a:cxn>
              </a:cxnLst>
              <a:rect l="0" t="0" r="r" b="b"/>
              <a:pathLst>
                <a:path w="118" h="59">
                  <a:moveTo>
                    <a:pt x="9" y="0"/>
                  </a:moveTo>
                  <a:lnTo>
                    <a:pt x="29" y="30"/>
                  </a:lnTo>
                  <a:lnTo>
                    <a:pt x="0" y="50"/>
                  </a:lnTo>
                  <a:lnTo>
                    <a:pt x="118" y="59"/>
                  </a:lnTo>
                  <a:lnTo>
                    <a:pt x="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6" name="Freeform 192"/>
            <p:cNvSpPr>
              <a:spLocks/>
            </p:cNvSpPr>
            <p:nvPr/>
          </p:nvSpPr>
          <p:spPr bwMode="auto">
            <a:xfrm>
              <a:off x="4655" y="2717"/>
              <a:ext cx="118" cy="49"/>
            </a:xfrm>
            <a:custGeom>
              <a:avLst/>
              <a:gdLst/>
              <a:ahLst/>
              <a:cxnLst>
                <a:cxn ang="0">
                  <a:pos x="0" y="0"/>
                </a:cxn>
                <a:cxn ang="0">
                  <a:pos x="19" y="19"/>
                </a:cxn>
                <a:cxn ang="0">
                  <a:pos x="0" y="49"/>
                </a:cxn>
                <a:cxn ang="0">
                  <a:pos x="118" y="19"/>
                </a:cxn>
                <a:cxn ang="0">
                  <a:pos x="0" y="0"/>
                </a:cxn>
              </a:cxnLst>
              <a:rect l="0" t="0" r="r" b="b"/>
              <a:pathLst>
                <a:path w="118" h="49">
                  <a:moveTo>
                    <a:pt x="0" y="0"/>
                  </a:moveTo>
                  <a:lnTo>
                    <a:pt x="19" y="19"/>
                  </a:lnTo>
                  <a:lnTo>
                    <a:pt x="0" y="49"/>
                  </a:lnTo>
                  <a:lnTo>
                    <a:pt x="118"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57" name="Rectangle 193"/>
            <p:cNvSpPr>
              <a:spLocks noChangeArrowheads="1"/>
            </p:cNvSpPr>
            <p:nvPr/>
          </p:nvSpPr>
          <p:spPr bwMode="auto">
            <a:xfrm>
              <a:off x="4980" y="3111"/>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主存</a:t>
              </a:r>
              <a:endParaRPr lang="zh-CN" altLang="en-US" b="1"/>
            </a:p>
          </p:txBody>
        </p:sp>
        <p:sp>
          <p:nvSpPr>
            <p:cNvPr id="190658" name="Rectangle 194"/>
            <p:cNvSpPr>
              <a:spLocks noChangeArrowheads="1"/>
            </p:cNvSpPr>
            <p:nvPr/>
          </p:nvSpPr>
          <p:spPr bwMode="auto">
            <a:xfrm>
              <a:off x="3306" y="2973"/>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页表</a:t>
              </a:r>
              <a:endParaRPr lang="zh-CN" altLang="en-US" b="1"/>
            </a:p>
          </p:txBody>
        </p:sp>
        <p:sp>
          <p:nvSpPr>
            <p:cNvPr id="190659" name="Rectangle 195"/>
            <p:cNvSpPr>
              <a:spLocks noChangeArrowheads="1"/>
            </p:cNvSpPr>
            <p:nvPr/>
          </p:nvSpPr>
          <p:spPr bwMode="auto">
            <a:xfrm>
              <a:off x="1071" y="2697"/>
              <a:ext cx="258"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a:t>
              </a:r>
              <a:endParaRPr lang="zh-CN" altLang="en-US" b="1"/>
            </a:p>
          </p:txBody>
        </p:sp>
        <p:sp>
          <p:nvSpPr>
            <p:cNvPr id="190660" name="Rectangle 196"/>
            <p:cNvSpPr>
              <a:spLocks noChangeArrowheads="1"/>
            </p:cNvSpPr>
            <p:nvPr/>
          </p:nvSpPr>
          <p:spPr bwMode="auto">
            <a:xfrm>
              <a:off x="22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1" name="Rectangle 197"/>
            <p:cNvSpPr>
              <a:spLocks noChangeArrowheads="1"/>
            </p:cNvSpPr>
            <p:nvPr/>
          </p:nvSpPr>
          <p:spPr bwMode="auto">
            <a:xfrm>
              <a:off x="293" y="106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段表大小</a:t>
              </a:r>
              <a:endParaRPr lang="zh-CN" altLang="en-US" b="1"/>
            </a:p>
          </p:txBody>
        </p:sp>
        <p:sp>
          <p:nvSpPr>
            <p:cNvPr id="190662" name="Line 198"/>
            <p:cNvSpPr>
              <a:spLocks noChangeShapeType="1"/>
            </p:cNvSpPr>
            <p:nvPr/>
          </p:nvSpPr>
          <p:spPr bwMode="auto">
            <a:xfrm>
              <a:off x="224" y="1418"/>
              <a:ext cx="1" cy="187"/>
            </a:xfrm>
            <a:prstGeom prst="line">
              <a:avLst/>
            </a:prstGeom>
            <a:noFill/>
            <a:ln w="22225">
              <a:solidFill>
                <a:srgbClr val="000000"/>
              </a:solidFill>
              <a:round/>
              <a:headEnd/>
              <a:tailEnd/>
            </a:ln>
          </p:spPr>
          <p:txBody>
            <a:bodyPr/>
            <a:lstStyle/>
            <a:p>
              <a:endParaRPr lang="zh-CN" altLang="en-US"/>
            </a:p>
          </p:txBody>
        </p:sp>
        <p:sp>
          <p:nvSpPr>
            <p:cNvPr id="190663" name="Freeform 199"/>
            <p:cNvSpPr>
              <a:spLocks/>
            </p:cNvSpPr>
            <p:nvPr/>
          </p:nvSpPr>
          <p:spPr bwMode="auto">
            <a:xfrm>
              <a:off x="204" y="1477"/>
              <a:ext cx="40" cy="128"/>
            </a:xfrm>
            <a:custGeom>
              <a:avLst/>
              <a:gdLst/>
              <a:ahLst/>
              <a:cxnLst>
                <a:cxn ang="0">
                  <a:pos x="40" y="0"/>
                </a:cxn>
                <a:cxn ang="0">
                  <a:pos x="20" y="29"/>
                </a:cxn>
                <a:cxn ang="0">
                  <a:pos x="0" y="0"/>
                </a:cxn>
                <a:cxn ang="0">
                  <a:pos x="20" y="128"/>
                </a:cxn>
                <a:cxn ang="0">
                  <a:pos x="40" y="0"/>
                </a:cxn>
              </a:cxnLst>
              <a:rect l="0" t="0" r="r" b="b"/>
              <a:pathLst>
                <a:path w="40" h="128">
                  <a:moveTo>
                    <a:pt x="40" y="0"/>
                  </a:moveTo>
                  <a:lnTo>
                    <a:pt x="20" y="29"/>
                  </a:lnTo>
                  <a:lnTo>
                    <a:pt x="0" y="0"/>
                  </a:lnTo>
                  <a:lnTo>
                    <a:pt x="20" y="128"/>
                  </a:lnTo>
                  <a:lnTo>
                    <a:pt x="4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64" name="Line 200"/>
            <p:cNvSpPr>
              <a:spLocks noChangeShapeType="1"/>
            </p:cNvSpPr>
            <p:nvPr/>
          </p:nvSpPr>
          <p:spPr bwMode="auto">
            <a:xfrm flipH="1">
              <a:off x="224" y="1418"/>
              <a:ext cx="1487" cy="1"/>
            </a:xfrm>
            <a:prstGeom prst="line">
              <a:avLst/>
            </a:prstGeom>
            <a:noFill/>
            <a:ln w="22225">
              <a:solidFill>
                <a:srgbClr val="000000"/>
              </a:solidFill>
              <a:round/>
              <a:headEnd/>
              <a:tailEnd/>
            </a:ln>
          </p:spPr>
          <p:txBody>
            <a:bodyPr/>
            <a:lstStyle/>
            <a:p>
              <a:endParaRPr lang="zh-CN" altLang="en-US"/>
            </a:p>
          </p:txBody>
        </p:sp>
        <p:sp>
          <p:nvSpPr>
            <p:cNvPr id="190665" name="Rectangle 201"/>
            <p:cNvSpPr>
              <a:spLocks noChangeArrowheads="1"/>
            </p:cNvSpPr>
            <p:nvPr/>
          </p:nvSpPr>
          <p:spPr bwMode="auto">
            <a:xfrm>
              <a:off x="874" y="1044"/>
              <a:ext cx="650" cy="18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66" name="Rectangle 202"/>
            <p:cNvSpPr>
              <a:spLocks noChangeArrowheads="1"/>
            </p:cNvSpPr>
            <p:nvPr/>
          </p:nvSpPr>
          <p:spPr bwMode="auto">
            <a:xfrm>
              <a:off x="943" y="1064"/>
              <a:ext cx="516" cy="154"/>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段表始址</a:t>
              </a:r>
              <a:endParaRPr lang="zh-CN" altLang="en-US" b="1"/>
            </a:p>
          </p:txBody>
        </p:sp>
      </p:grpSp>
      <p:sp>
        <p:nvSpPr>
          <p:cNvPr id="190667" name="Line 203"/>
          <p:cNvSpPr>
            <a:spLocks noChangeShapeType="1"/>
          </p:cNvSpPr>
          <p:nvPr/>
        </p:nvSpPr>
        <p:spPr bwMode="auto">
          <a:xfrm>
            <a:off x="2716213" y="1797050"/>
            <a:ext cx="1587" cy="454025"/>
          </a:xfrm>
          <a:prstGeom prst="line">
            <a:avLst/>
          </a:prstGeom>
          <a:noFill/>
          <a:ln w="22225">
            <a:solidFill>
              <a:srgbClr val="000000"/>
            </a:solidFill>
            <a:round/>
            <a:headEnd/>
            <a:tailEnd/>
          </a:ln>
        </p:spPr>
        <p:txBody>
          <a:bodyPr/>
          <a:lstStyle/>
          <a:p>
            <a:endParaRPr lang="zh-CN" altLang="en-US"/>
          </a:p>
        </p:txBody>
      </p:sp>
      <p:sp>
        <p:nvSpPr>
          <p:cNvPr id="190668" name="Line 204"/>
          <p:cNvSpPr>
            <a:spLocks noChangeShapeType="1"/>
          </p:cNvSpPr>
          <p:nvPr/>
        </p:nvSpPr>
        <p:spPr bwMode="auto">
          <a:xfrm flipH="1">
            <a:off x="2419350" y="1797050"/>
            <a:ext cx="296863" cy="1588"/>
          </a:xfrm>
          <a:prstGeom prst="line">
            <a:avLst/>
          </a:prstGeom>
          <a:noFill/>
          <a:ln w="22225">
            <a:solidFill>
              <a:srgbClr val="000000"/>
            </a:solidFill>
            <a:round/>
            <a:headEnd/>
            <a:tailEnd/>
          </a:ln>
        </p:spPr>
        <p:txBody>
          <a:bodyPr/>
          <a:lstStyle/>
          <a:p>
            <a:endParaRPr lang="zh-CN" altLang="en-US"/>
          </a:p>
        </p:txBody>
      </p:sp>
      <p:sp>
        <p:nvSpPr>
          <p:cNvPr id="190669" name="Freeform 205"/>
          <p:cNvSpPr>
            <a:spLocks/>
          </p:cNvSpPr>
          <p:nvPr/>
        </p:nvSpPr>
        <p:spPr bwMode="auto">
          <a:xfrm>
            <a:off x="2419350" y="1765300"/>
            <a:ext cx="187325" cy="79375"/>
          </a:xfrm>
          <a:custGeom>
            <a:avLst/>
            <a:gdLst/>
            <a:ahLst/>
            <a:cxnLst>
              <a:cxn ang="0">
                <a:pos x="118" y="50"/>
              </a:cxn>
              <a:cxn ang="0">
                <a:pos x="98" y="20"/>
              </a:cxn>
              <a:cxn ang="0">
                <a:pos x="118" y="0"/>
              </a:cxn>
              <a:cxn ang="0">
                <a:pos x="0" y="20"/>
              </a:cxn>
              <a:cxn ang="0">
                <a:pos x="118" y="50"/>
              </a:cxn>
            </a:cxnLst>
            <a:rect l="0" t="0" r="r" b="b"/>
            <a:pathLst>
              <a:path w="118" h="50">
                <a:moveTo>
                  <a:pt x="118" y="50"/>
                </a:moveTo>
                <a:lnTo>
                  <a:pt x="98" y="20"/>
                </a:lnTo>
                <a:lnTo>
                  <a:pt x="118" y="0"/>
                </a:lnTo>
                <a:lnTo>
                  <a:pt x="0" y="20"/>
                </a:lnTo>
                <a:lnTo>
                  <a:pt x="118"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0670" name="Rectangle 206"/>
          <p:cNvSpPr>
            <a:spLocks noChangeArrowheads="1"/>
          </p:cNvSpPr>
          <p:nvPr/>
        </p:nvSpPr>
        <p:spPr bwMode="auto">
          <a:xfrm>
            <a:off x="871538" y="1392238"/>
            <a:ext cx="1023937" cy="244475"/>
          </a:xfrm>
          <a:prstGeom prst="rect">
            <a:avLst/>
          </a:prstGeom>
          <a:noFill/>
          <a:ln w="22225">
            <a:noFill/>
            <a:miter lim="800000"/>
            <a:headEnd/>
            <a:tailEnd/>
          </a:ln>
        </p:spPr>
        <p:txBody>
          <a:bodyPr wrap="none" lIns="0" tIns="0" rIns="0" bIns="0">
            <a:spAutoFit/>
          </a:bodyPr>
          <a:lstStyle/>
          <a:p>
            <a:r>
              <a:rPr lang="zh-CN" altLang="en-US" sz="1600" b="1" baseline="0">
                <a:solidFill>
                  <a:srgbClr val="000000"/>
                </a:solidFill>
                <a:latin typeface="宋体" pitchFamily="2" charset="-122"/>
              </a:rPr>
              <a:t>段表寄存器</a:t>
            </a:r>
            <a:endParaRPr lang="zh-CN" altLang="en-US" b="1"/>
          </a:p>
        </p:txBody>
      </p:sp>
      <p:sp>
        <p:nvSpPr>
          <p:cNvPr id="190671" name="Rectangle 207"/>
          <p:cNvSpPr>
            <a:spLocks noChangeArrowheads="1"/>
          </p:cNvSpPr>
          <p:nvPr/>
        </p:nvSpPr>
        <p:spPr bwMode="auto">
          <a:xfrm>
            <a:off x="355600" y="3937000"/>
            <a:ext cx="59372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2" name="Rectangle 208"/>
          <p:cNvSpPr>
            <a:spLocks noChangeArrowheads="1"/>
          </p:cNvSpPr>
          <p:nvPr/>
        </p:nvSpPr>
        <p:spPr bwMode="auto">
          <a:xfrm>
            <a:off x="949325" y="3937000"/>
            <a:ext cx="5778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3" name="Rectangle 209"/>
          <p:cNvSpPr>
            <a:spLocks noChangeArrowheads="1"/>
          </p:cNvSpPr>
          <p:nvPr/>
        </p:nvSpPr>
        <p:spPr bwMode="auto">
          <a:xfrm>
            <a:off x="1527175" y="3937000"/>
            <a:ext cx="1047750"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4" name="Rectangle 210"/>
          <p:cNvSpPr>
            <a:spLocks noChangeArrowheads="1"/>
          </p:cNvSpPr>
          <p:nvPr/>
        </p:nvSpPr>
        <p:spPr bwMode="auto">
          <a:xfrm>
            <a:off x="2574925" y="3937000"/>
            <a:ext cx="1031875" cy="2349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90675" name="Text Box 211"/>
          <p:cNvSpPr txBox="1">
            <a:spLocks noChangeArrowheads="1"/>
          </p:cNvSpPr>
          <p:nvPr/>
        </p:nvSpPr>
        <p:spPr bwMode="auto">
          <a:xfrm>
            <a:off x="2286000" y="5715000"/>
            <a:ext cx="42433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利用段表和页表实现地址映射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209800" y="5715000"/>
            <a:ext cx="43195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段页式系统中的地址变换机构 </a:t>
            </a:r>
          </a:p>
        </p:txBody>
      </p:sp>
      <p:sp>
        <p:nvSpPr>
          <p:cNvPr id="191491" name="Rectangle 3"/>
          <p:cNvSpPr>
            <a:spLocks noChangeArrowheads="1"/>
          </p:cNvSpPr>
          <p:nvPr/>
        </p:nvSpPr>
        <p:spPr bwMode="auto">
          <a:xfrm>
            <a:off x="900113" y="1257300"/>
            <a:ext cx="1150937"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段表寄存器</a:t>
            </a:r>
            <a:endParaRPr lang="zh-CN" altLang="en-US" b="1"/>
          </a:p>
        </p:txBody>
      </p:sp>
      <p:sp>
        <p:nvSpPr>
          <p:cNvPr id="191492" name="Rectangle 4"/>
          <p:cNvSpPr>
            <a:spLocks noChangeArrowheads="1"/>
          </p:cNvSpPr>
          <p:nvPr/>
        </p:nvSpPr>
        <p:spPr bwMode="auto">
          <a:xfrm>
            <a:off x="69850" y="1638300"/>
            <a:ext cx="1401763" cy="328613"/>
          </a:xfrm>
          <a:prstGeom prst="rect">
            <a:avLst/>
          </a:prstGeom>
          <a:noFill/>
          <a:ln w="22225">
            <a:solidFill>
              <a:srgbClr val="000000"/>
            </a:solidFill>
            <a:miter lim="800000"/>
            <a:headEnd/>
            <a:tailEnd/>
          </a:ln>
        </p:spPr>
        <p:txBody>
          <a:bodyPr/>
          <a:lstStyle/>
          <a:p>
            <a:endParaRPr lang="zh-CN" altLang="en-US"/>
          </a:p>
        </p:txBody>
      </p:sp>
      <p:sp>
        <p:nvSpPr>
          <p:cNvPr id="191493" name="Rectangle 5"/>
          <p:cNvSpPr>
            <a:spLocks noChangeArrowheads="1"/>
          </p:cNvSpPr>
          <p:nvPr/>
        </p:nvSpPr>
        <p:spPr bwMode="auto">
          <a:xfrm>
            <a:off x="311150"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段表始址</a:t>
            </a:r>
            <a:endParaRPr lang="zh-CN" altLang="en-US" b="1"/>
          </a:p>
        </p:txBody>
      </p:sp>
      <p:sp>
        <p:nvSpPr>
          <p:cNvPr id="191494" name="Rectangle 6"/>
          <p:cNvSpPr>
            <a:spLocks noChangeArrowheads="1"/>
          </p:cNvSpPr>
          <p:nvPr/>
        </p:nvSpPr>
        <p:spPr bwMode="auto">
          <a:xfrm>
            <a:off x="1471613" y="1638300"/>
            <a:ext cx="1298575" cy="328613"/>
          </a:xfrm>
          <a:prstGeom prst="rect">
            <a:avLst/>
          </a:prstGeom>
          <a:noFill/>
          <a:ln w="22225">
            <a:solidFill>
              <a:srgbClr val="000000"/>
            </a:solidFill>
            <a:miter lim="800000"/>
            <a:headEnd/>
            <a:tailEnd/>
          </a:ln>
        </p:spPr>
        <p:txBody>
          <a:bodyPr/>
          <a:lstStyle/>
          <a:p>
            <a:endParaRPr lang="zh-CN" altLang="en-US"/>
          </a:p>
        </p:txBody>
      </p:sp>
      <p:sp>
        <p:nvSpPr>
          <p:cNvPr id="191495" name="Rectangle 7"/>
          <p:cNvSpPr>
            <a:spLocks noChangeArrowheads="1"/>
          </p:cNvSpPr>
          <p:nvPr/>
        </p:nvSpPr>
        <p:spPr bwMode="auto">
          <a:xfrm>
            <a:off x="1662113"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段表长度</a:t>
            </a:r>
            <a:endParaRPr lang="zh-CN" altLang="en-US" b="1"/>
          </a:p>
        </p:txBody>
      </p:sp>
      <p:sp>
        <p:nvSpPr>
          <p:cNvPr id="191496" name="Freeform 8"/>
          <p:cNvSpPr>
            <a:spLocks/>
          </p:cNvSpPr>
          <p:nvPr/>
        </p:nvSpPr>
        <p:spPr bwMode="auto">
          <a:xfrm>
            <a:off x="3273425" y="1638300"/>
            <a:ext cx="311150" cy="311150"/>
          </a:xfrm>
          <a:custGeom>
            <a:avLst/>
            <a:gdLst/>
            <a:ahLst/>
            <a:cxnLst>
              <a:cxn ang="0">
                <a:pos x="0" y="98"/>
              </a:cxn>
              <a:cxn ang="0">
                <a:pos x="11" y="44"/>
              </a:cxn>
              <a:cxn ang="0">
                <a:pos x="65" y="0"/>
              </a:cxn>
              <a:cxn ang="0">
                <a:pos x="131" y="0"/>
              </a:cxn>
              <a:cxn ang="0">
                <a:pos x="185" y="44"/>
              </a:cxn>
              <a:cxn ang="0">
                <a:pos x="196" y="98"/>
              </a:cxn>
              <a:cxn ang="0">
                <a:pos x="185" y="164"/>
              </a:cxn>
              <a:cxn ang="0">
                <a:pos x="131" y="196"/>
              </a:cxn>
              <a:cxn ang="0">
                <a:pos x="65" y="196"/>
              </a:cxn>
              <a:cxn ang="0">
                <a:pos x="11" y="164"/>
              </a:cxn>
              <a:cxn ang="0">
                <a:pos x="0" y="98"/>
              </a:cxn>
            </a:cxnLst>
            <a:rect l="0" t="0" r="r" b="b"/>
            <a:pathLst>
              <a:path w="196" h="196">
                <a:moveTo>
                  <a:pt x="0" y="98"/>
                </a:moveTo>
                <a:lnTo>
                  <a:pt x="11" y="44"/>
                </a:lnTo>
                <a:lnTo>
                  <a:pt x="65" y="0"/>
                </a:lnTo>
                <a:lnTo>
                  <a:pt x="131" y="0"/>
                </a:lnTo>
                <a:lnTo>
                  <a:pt x="185" y="44"/>
                </a:lnTo>
                <a:lnTo>
                  <a:pt x="196" y="98"/>
                </a:lnTo>
                <a:lnTo>
                  <a:pt x="185" y="164"/>
                </a:lnTo>
                <a:lnTo>
                  <a:pt x="131" y="196"/>
                </a:lnTo>
                <a:lnTo>
                  <a:pt x="65" y="196"/>
                </a:lnTo>
                <a:lnTo>
                  <a:pt x="11" y="164"/>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497" name="Rectangle 9"/>
          <p:cNvSpPr>
            <a:spLocks noChangeArrowheads="1"/>
          </p:cNvSpPr>
          <p:nvPr/>
        </p:nvSpPr>
        <p:spPr bwMode="auto">
          <a:xfrm>
            <a:off x="3308350" y="1673225"/>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498" name="Rectangle 10"/>
          <p:cNvSpPr>
            <a:spLocks noChangeArrowheads="1"/>
          </p:cNvSpPr>
          <p:nvPr/>
        </p:nvSpPr>
        <p:spPr bwMode="auto">
          <a:xfrm>
            <a:off x="5143500" y="1638300"/>
            <a:ext cx="814388" cy="328613"/>
          </a:xfrm>
          <a:prstGeom prst="rect">
            <a:avLst/>
          </a:prstGeom>
          <a:noFill/>
          <a:ln w="22225">
            <a:solidFill>
              <a:srgbClr val="000000"/>
            </a:solidFill>
            <a:miter lim="800000"/>
            <a:headEnd/>
            <a:tailEnd/>
          </a:ln>
        </p:spPr>
        <p:txBody>
          <a:bodyPr/>
          <a:lstStyle/>
          <a:p>
            <a:endParaRPr lang="zh-CN" altLang="en-US"/>
          </a:p>
        </p:txBody>
      </p:sp>
      <p:sp>
        <p:nvSpPr>
          <p:cNvPr id="191499" name="Rectangle 11"/>
          <p:cNvSpPr>
            <a:spLocks noChangeArrowheads="1"/>
          </p:cNvSpPr>
          <p:nvPr/>
        </p:nvSpPr>
        <p:spPr bwMode="auto">
          <a:xfrm>
            <a:off x="5264150"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段号</a:t>
            </a:r>
            <a:endParaRPr lang="zh-CN" altLang="en-US" b="1"/>
          </a:p>
        </p:txBody>
      </p:sp>
      <p:sp>
        <p:nvSpPr>
          <p:cNvPr id="191500" name="Rectangle 12"/>
          <p:cNvSpPr>
            <a:spLocks noChangeArrowheads="1"/>
          </p:cNvSpPr>
          <p:nvPr/>
        </p:nvSpPr>
        <p:spPr bwMode="auto">
          <a:xfrm>
            <a:off x="5715000" y="1655763"/>
            <a:ext cx="1270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S</a:t>
            </a:r>
            <a:endParaRPr lang="en-US" altLang="zh-CN" b="1"/>
          </a:p>
        </p:txBody>
      </p:sp>
      <p:sp>
        <p:nvSpPr>
          <p:cNvPr id="191501" name="Rectangle 13"/>
          <p:cNvSpPr>
            <a:spLocks noChangeArrowheads="1"/>
          </p:cNvSpPr>
          <p:nvPr/>
        </p:nvSpPr>
        <p:spPr bwMode="auto">
          <a:xfrm>
            <a:off x="5957888" y="1638300"/>
            <a:ext cx="830262" cy="328613"/>
          </a:xfrm>
          <a:prstGeom prst="rect">
            <a:avLst/>
          </a:prstGeom>
          <a:noFill/>
          <a:ln w="22225">
            <a:solidFill>
              <a:srgbClr val="000000"/>
            </a:solidFill>
            <a:miter lim="800000"/>
            <a:headEnd/>
            <a:tailEnd/>
          </a:ln>
        </p:spPr>
        <p:txBody>
          <a:bodyPr/>
          <a:lstStyle/>
          <a:p>
            <a:endParaRPr lang="zh-CN" altLang="en-US"/>
          </a:p>
        </p:txBody>
      </p:sp>
      <p:sp>
        <p:nvSpPr>
          <p:cNvPr id="191502" name="Rectangle 14"/>
          <p:cNvSpPr>
            <a:spLocks noChangeArrowheads="1"/>
          </p:cNvSpPr>
          <p:nvPr/>
        </p:nvSpPr>
        <p:spPr bwMode="auto">
          <a:xfrm>
            <a:off x="6078538" y="1673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页号</a:t>
            </a:r>
            <a:endParaRPr lang="zh-CN" altLang="en-US" b="1"/>
          </a:p>
        </p:txBody>
      </p:sp>
      <p:sp>
        <p:nvSpPr>
          <p:cNvPr id="191503" name="Rectangle 15"/>
          <p:cNvSpPr>
            <a:spLocks noChangeArrowheads="1"/>
          </p:cNvSpPr>
          <p:nvPr/>
        </p:nvSpPr>
        <p:spPr bwMode="auto">
          <a:xfrm>
            <a:off x="6529388" y="1655763"/>
            <a:ext cx="139700"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P</a:t>
            </a:r>
            <a:endParaRPr lang="en-US" altLang="zh-CN" b="1"/>
          </a:p>
        </p:txBody>
      </p:sp>
      <p:sp>
        <p:nvSpPr>
          <p:cNvPr id="191504" name="Freeform 16"/>
          <p:cNvSpPr>
            <a:spLocks/>
          </p:cNvSpPr>
          <p:nvPr/>
        </p:nvSpPr>
        <p:spPr bwMode="auto">
          <a:xfrm>
            <a:off x="1143000" y="2297113"/>
            <a:ext cx="328613" cy="311150"/>
          </a:xfrm>
          <a:custGeom>
            <a:avLst/>
            <a:gdLst/>
            <a:ahLst/>
            <a:cxnLst>
              <a:cxn ang="0">
                <a:pos x="0" y="98"/>
              </a:cxn>
              <a:cxn ang="0">
                <a:pos x="11" y="32"/>
              </a:cxn>
              <a:cxn ang="0">
                <a:pos x="65" y="0"/>
              </a:cxn>
              <a:cxn ang="0">
                <a:pos x="131" y="0"/>
              </a:cxn>
              <a:cxn ang="0">
                <a:pos x="185" y="32"/>
              </a:cxn>
              <a:cxn ang="0">
                <a:pos x="207" y="98"/>
              </a:cxn>
              <a:cxn ang="0">
                <a:pos x="185" y="152"/>
              </a:cxn>
              <a:cxn ang="0">
                <a:pos x="131" y="196"/>
              </a:cxn>
              <a:cxn ang="0">
                <a:pos x="65" y="196"/>
              </a:cxn>
              <a:cxn ang="0">
                <a:pos x="11" y="152"/>
              </a:cxn>
              <a:cxn ang="0">
                <a:pos x="0" y="98"/>
              </a:cxn>
            </a:cxnLst>
            <a:rect l="0" t="0" r="r" b="b"/>
            <a:pathLst>
              <a:path w="207" h="196">
                <a:moveTo>
                  <a:pt x="0" y="98"/>
                </a:moveTo>
                <a:lnTo>
                  <a:pt x="11" y="32"/>
                </a:lnTo>
                <a:lnTo>
                  <a:pt x="65" y="0"/>
                </a:lnTo>
                <a:lnTo>
                  <a:pt x="131" y="0"/>
                </a:lnTo>
                <a:lnTo>
                  <a:pt x="185" y="32"/>
                </a:lnTo>
                <a:lnTo>
                  <a:pt x="207" y="98"/>
                </a:lnTo>
                <a:lnTo>
                  <a:pt x="185" y="152"/>
                </a:lnTo>
                <a:lnTo>
                  <a:pt x="131" y="196"/>
                </a:lnTo>
                <a:lnTo>
                  <a:pt x="65" y="196"/>
                </a:lnTo>
                <a:lnTo>
                  <a:pt x="11" y="152"/>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05" name="Rectangle 17"/>
          <p:cNvSpPr>
            <a:spLocks noChangeArrowheads="1"/>
          </p:cNvSpPr>
          <p:nvPr/>
        </p:nvSpPr>
        <p:spPr bwMode="auto">
          <a:xfrm>
            <a:off x="1177925" y="2330450"/>
            <a:ext cx="230188"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06" name="Line 18"/>
          <p:cNvSpPr>
            <a:spLocks noChangeShapeType="1"/>
          </p:cNvSpPr>
          <p:nvPr/>
        </p:nvSpPr>
        <p:spPr bwMode="auto">
          <a:xfrm>
            <a:off x="1298575" y="1966913"/>
            <a:ext cx="1588" cy="312737"/>
          </a:xfrm>
          <a:prstGeom prst="line">
            <a:avLst/>
          </a:prstGeom>
          <a:noFill/>
          <a:ln w="22225">
            <a:solidFill>
              <a:srgbClr val="000000"/>
            </a:solidFill>
            <a:round/>
            <a:headEnd/>
            <a:tailEnd/>
          </a:ln>
        </p:spPr>
        <p:txBody>
          <a:bodyPr/>
          <a:lstStyle/>
          <a:p>
            <a:endParaRPr lang="zh-CN" altLang="en-US"/>
          </a:p>
        </p:txBody>
      </p:sp>
      <p:sp>
        <p:nvSpPr>
          <p:cNvPr id="191507" name="Freeform 19"/>
          <p:cNvSpPr>
            <a:spLocks/>
          </p:cNvSpPr>
          <p:nvPr/>
        </p:nvSpPr>
        <p:spPr bwMode="auto">
          <a:xfrm>
            <a:off x="1263650" y="2071688"/>
            <a:ext cx="87313" cy="207962"/>
          </a:xfrm>
          <a:custGeom>
            <a:avLst/>
            <a:gdLst/>
            <a:ahLst/>
            <a:cxnLst>
              <a:cxn ang="0">
                <a:pos x="55" y="0"/>
              </a:cxn>
              <a:cxn ang="0">
                <a:pos x="22" y="22"/>
              </a:cxn>
              <a:cxn ang="0">
                <a:pos x="0" y="0"/>
              </a:cxn>
              <a:cxn ang="0">
                <a:pos x="22" y="131"/>
              </a:cxn>
              <a:cxn ang="0">
                <a:pos x="55" y="0"/>
              </a:cxn>
            </a:cxnLst>
            <a:rect l="0" t="0" r="r" b="b"/>
            <a:pathLst>
              <a:path w="55" h="131">
                <a:moveTo>
                  <a:pt x="55" y="0"/>
                </a:moveTo>
                <a:lnTo>
                  <a:pt x="22" y="22"/>
                </a:lnTo>
                <a:lnTo>
                  <a:pt x="0" y="0"/>
                </a:lnTo>
                <a:lnTo>
                  <a:pt x="22" y="131"/>
                </a:lnTo>
                <a:lnTo>
                  <a:pt x="5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08" name="Freeform 20"/>
          <p:cNvSpPr>
            <a:spLocks/>
          </p:cNvSpPr>
          <p:nvPr/>
        </p:nvSpPr>
        <p:spPr bwMode="auto">
          <a:xfrm>
            <a:off x="1471613" y="1966913"/>
            <a:ext cx="4087812" cy="485775"/>
          </a:xfrm>
          <a:custGeom>
            <a:avLst/>
            <a:gdLst/>
            <a:ahLst/>
            <a:cxnLst>
              <a:cxn ang="0">
                <a:pos x="2575" y="0"/>
              </a:cxn>
              <a:cxn ang="0">
                <a:pos x="2575" y="306"/>
              </a:cxn>
              <a:cxn ang="0">
                <a:pos x="0" y="306"/>
              </a:cxn>
            </a:cxnLst>
            <a:rect l="0" t="0" r="r" b="b"/>
            <a:pathLst>
              <a:path w="2575" h="306">
                <a:moveTo>
                  <a:pt x="2575" y="0"/>
                </a:moveTo>
                <a:lnTo>
                  <a:pt x="2575" y="306"/>
                </a:lnTo>
                <a:lnTo>
                  <a:pt x="0" y="306"/>
                </a:lnTo>
              </a:path>
            </a:pathLst>
          </a:custGeom>
          <a:noFill/>
          <a:ln w="22225">
            <a:solidFill>
              <a:srgbClr val="000000"/>
            </a:solidFill>
            <a:prstDash val="solid"/>
            <a:round/>
            <a:headEnd/>
            <a:tailEnd/>
          </a:ln>
        </p:spPr>
        <p:txBody>
          <a:bodyPr/>
          <a:lstStyle/>
          <a:p>
            <a:endParaRPr lang="zh-CN" altLang="en-US"/>
          </a:p>
        </p:txBody>
      </p:sp>
      <p:sp>
        <p:nvSpPr>
          <p:cNvPr id="191509" name="Freeform 21"/>
          <p:cNvSpPr>
            <a:spLocks/>
          </p:cNvSpPr>
          <p:nvPr/>
        </p:nvSpPr>
        <p:spPr bwMode="auto">
          <a:xfrm>
            <a:off x="1471613" y="2417763"/>
            <a:ext cx="207962" cy="69850"/>
          </a:xfrm>
          <a:custGeom>
            <a:avLst/>
            <a:gdLst/>
            <a:ahLst/>
            <a:cxnLst>
              <a:cxn ang="0">
                <a:pos x="131" y="44"/>
              </a:cxn>
              <a:cxn ang="0">
                <a:pos x="109" y="22"/>
              </a:cxn>
              <a:cxn ang="0">
                <a:pos x="131" y="0"/>
              </a:cxn>
              <a:cxn ang="0">
                <a:pos x="0" y="22"/>
              </a:cxn>
              <a:cxn ang="0">
                <a:pos x="131" y="44"/>
              </a:cxn>
            </a:cxnLst>
            <a:rect l="0" t="0" r="r" b="b"/>
            <a:pathLst>
              <a:path w="131" h="44">
                <a:moveTo>
                  <a:pt x="131" y="44"/>
                </a:moveTo>
                <a:lnTo>
                  <a:pt x="109" y="22"/>
                </a:lnTo>
                <a:lnTo>
                  <a:pt x="131" y="0"/>
                </a:lnTo>
                <a:lnTo>
                  <a:pt x="0" y="22"/>
                </a:lnTo>
                <a:lnTo>
                  <a:pt x="131"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0" name="Line 22"/>
          <p:cNvSpPr>
            <a:spLocks noChangeShapeType="1"/>
          </p:cNvSpPr>
          <p:nvPr/>
        </p:nvSpPr>
        <p:spPr bwMode="auto">
          <a:xfrm>
            <a:off x="3429000" y="1966913"/>
            <a:ext cx="1588" cy="485775"/>
          </a:xfrm>
          <a:prstGeom prst="line">
            <a:avLst/>
          </a:prstGeom>
          <a:noFill/>
          <a:ln w="22225">
            <a:solidFill>
              <a:srgbClr val="000000"/>
            </a:solidFill>
            <a:round/>
            <a:headEnd/>
            <a:tailEnd/>
          </a:ln>
        </p:spPr>
        <p:txBody>
          <a:bodyPr/>
          <a:lstStyle/>
          <a:p>
            <a:endParaRPr lang="zh-CN" altLang="en-US"/>
          </a:p>
        </p:txBody>
      </p:sp>
      <p:sp>
        <p:nvSpPr>
          <p:cNvPr id="191511" name="Freeform 23"/>
          <p:cNvSpPr>
            <a:spLocks/>
          </p:cNvSpPr>
          <p:nvPr/>
        </p:nvSpPr>
        <p:spPr bwMode="auto">
          <a:xfrm>
            <a:off x="3394075" y="2417763"/>
            <a:ext cx="69850" cy="69850"/>
          </a:xfrm>
          <a:custGeom>
            <a:avLst/>
            <a:gdLst/>
            <a:ahLst/>
            <a:cxnLst>
              <a:cxn ang="0">
                <a:pos x="0" y="22"/>
              </a:cxn>
              <a:cxn ang="0">
                <a:pos x="11" y="0"/>
              </a:cxn>
              <a:cxn ang="0">
                <a:pos x="33" y="0"/>
              </a:cxn>
              <a:cxn ang="0">
                <a:pos x="44" y="22"/>
              </a:cxn>
              <a:cxn ang="0">
                <a:pos x="33" y="44"/>
              </a:cxn>
              <a:cxn ang="0">
                <a:pos x="11" y="44"/>
              </a:cxn>
              <a:cxn ang="0">
                <a:pos x="0" y="22"/>
              </a:cxn>
            </a:cxnLst>
            <a:rect l="0" t="0" r="r" b="b"/>
            <a:pathLst>
              <a:path w="44" h="44">
                <a:moveTo>
                  <a:pt x="0" y="22"/>
                </a:moveTo>
                <a:lnTo>
                  <a:pt x="11" y="0"/>
                </a:lnTo>
                <a:lnTo>
                  <a:pt x="33" y="0"/>
                </a:lnTo>
                <a:lnTo>
                  <a:pt x="44" y="22"/>
                </a:lnTo>
                <a:lnTo>
                  <a:pt x="33" y="44"/>
                </a:lnTo>
                <a:lnTo>
                  <a:pt x="11" y="44"/>
                </a:lnTo>
                <a:lnTo>
                  <a:pt x="0" y="2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2" name="Freeform 24"/>
          <p:cNvSpPr>
            <a:spLocks/>
          </p:cNvSpPr>
          <p:nvPr/>
        </p:nvSpPr>
        <p:spPr bwMode="auto">
          <a:xfrm>
            <a:off x="3394075" y="1966913"/>
            <a:ext cx="69850" cy="207962"/>
          </a:xfrm>
          <a:custGeom>
            <a:avLst/>
            <a:gdLst/>
            <a:ahLst/>
            <a:cxnLst>
              <a:cxn ang="0">
                <a:pos x="0" y="131"/>
              </a:cxn>
              <a:cxn ang="0">
                <a:pos x="22" y="109"/>
              </a:cxn>
              <a:cxn ang="0">
                <a:pos x="44" y="131"/>
              </a:cxn>
              <a:cxn ang="0">
                <a:pos x="22" y="0"/>
              </a:cxn>
              <a:cxn ang="0">
                <a:pos x="0" y="131"/>
              </a:cxn>
            </a:cxnLst>
            <a:rect l="0" t="0" r="r" b="b"/>
            <a:pathLst>
              <a:path w="44" h="131">
                <a:moveTo>
                  <a:pt x="0" y="131"/>
                </a:moveTo>
                <a:lnTo>
                  <a:pt x="22" y="109"/>
                </a:lnTo>
                <a:lnTo>
                  <a:pt x="44" y="131"/>
                </a:lnTo>
                <a:lnTo>
                  <a:pt x="22" y="0"/>
                </a:lnTo>
                <a:lnTo>
                  <a:pt x="0" y="13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3" name="Freeform 25"/>
          <p:cNvSpPr>
            <a:spLocks/>
          </p:cNvSpPr>
          <p:nvPr/>
        </p:nvSpPr>
        <p:spPr bwMode="auto">
          <a:xfrm>
            <a:off x="3862388" y="1758950"/>
            <a:ext cx="225425" cy="69850"/>
          </a:xfrm>
          <a:custGeom>
            <a:avLst/>
            <a:gdLst/>
            <a:ahLst/>
            <a:cxnLst>
              <a:cxn ang="0">
                <a:pos x="0" y="44"/>
              </a:cxn>
              <a:cxn ang="0">
                <a:pos x="32" y="22"/>
              </a:cxn>
              <a:cxn ang="0">
                <a:pos x="0" y="0"/>
              </a:cxn>
              <a:cxn ang="0">
                <a:pos x="142" y="22"/>
              </a:cxn>
              <a:cxn ang="0">
                <a:pos x="0" y="44"/>
              </a:cxn>
            </a:cxnLst>
            <a:rect l="0" t="0" r="r" b="b"/>
            <a:pathLst>
              <a:path w="142" h="44">
                <a:moveTo>
                  <a:pt x="0" y="44"/>
                </a:moveTo>
                <a:lnTo>
                  <a:pt x="3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14" name="Rectangle 26"/>
          <p:cNvSpPr>
            <a:spLocks noChangeArrowheads="1"/>
          </p:cNvSpPr>
          <p:nvPr/>
        </p:nvSpPr>
        <p:spPr bwMode="auto">
          <a:xfrm>
            <a:off x="4225925" y="1673225"/>
            <a:ext cx="690563"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段超长</a:t>
            </a:r>
            <a:endParaRPr lang="zh-CN" altLang="en-US" b="1"/>
          </a:p>
        </p:txBody>
      </p:sp>
      <p:sp>
        <p:nvSpPr>
          <p:cNvPr id="191515" name="Rectangle 27"/>
          <p:cNvSpPr>
            <a:spLocks noChangeArrowheads="1"/>
          </p:cNvSpPr>
          <p:nvPr/>
        </p:nvSpPr>
        <p:spPr bwMode="auto">
          <a:xfrm>
            <a:off x="2770188" y="3109913"/>
            <a:ext cx="1317625" cy="330200"/>
          </a:xfrm>
          <a:prstGeom prst="rect">
            <a:avLst/>
          </a:prstGeom>
          <a:noFill/>
          <a:ln w="22225">
            <a:solidFill>
              <a:srgbClr val="000000"/>
            </a:solidFill>
            <a:miter lim="800000"/>
            <a:headEnd/>
            <a:tailEnd/>
          </a:ln>
        </p:spPr>
        <p:txBody>
          <a:bodyPr/>
          <a:lstStyle/>
          <a:p>
            <a:endParaRPr lang="zh-CN" altLang="en-US"/>
          </a:p>
        </p:txBody>
      </p:sp>
      <p:sp>
        <p:nvSpPr>
          <p:cNvPr id="191516" name="Rectangle 28"/>
          <p:cNvSpPr>
            <a:spLocks noChangeArrowheads="1"/>
          </p:cNvSpPr>
          <p:nvPr/>
        </p:nvSpPr>
        <p:spPr bwMode="auto">
          <a:xfrm>
            <a:off x="2770188" y="3440113"/>
            <a:ext cx="1317625" cy="311150"/>
          </a:xfrm>
          <a:prstGeom prst="rect">
            <a:avLst/>
          </a:prstGeom>
          <a:noFill/>
          <a:ln w="22225">
            <a:solidFill>
              <a:srgbClr val="000000"/>
            </a:solidFill>
            <a:miter lim="800000"/>
            <a:headEnd/>
            <a:tailEnd/>
          </a:ln>
        </p:spPr>
        <p:txBody>
          <a:bodyPr/>
          <a:lstStyle/>
          <a:p>
            <a:endParaRPr lang="zh-CN" altLang="en-US"/>
          </a:p>
        </p:txBody>
      </p:sp>
      <p:sp>
        <p:nvSpPr>
          <p:cNvPr id="191517" name="Rectangle 29"/>
          <p:cNvSpPr>
            <a:spLocks noChangeArrowheads="1"/>
          </p:cNvSpPr>
          <p:nvPr/>
        </p:nvSpPr>
        <p:spPr bwMode="auto">
          <a:xfrm>
            <a:off x="3117850"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段表</a:t>
            </a:r>
            <a:endParaRPr lang="zh-CN" altLang="en-US" b="1"/>
          </a:p>
        </p:txBody>
      </p:sp>
      <p:sp>
        <p:nvSpPr>
          <p:cNvPr id="191518" name="Rectangle 30"/>
          <p:cNvSpPr>
            <a:spLocks noChangeArrowheads="1"/>
          </p:cNvSpPr>
          <p:nvPr/>
        </p:nvSpPr>
        <p:spPr bwMode="auto">
          <a:xfrm>
            <a:off x="2476500"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19" name="Rectangle 31"/>
          <p:cNvSpPr>
            <a:spLocks noChangeArrowheads="1"/>
          </p:cNvSpPr>
          <p:nvPr/>
        </p:nvSpPr>
        <p:spPr bwMode="auto">
          <a:xfrm>
            <a:off x="2476500"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20" name="Rectangle 32"/>
          <p:cNvSpPr>
            <a:spLocks noChangeArrowheads="1"/>
          </p:cNvSpPr>
          <p:nvPr/>
        </p:nvSpPr>
        <p:spPr bwMode="auto">
          <a:xfrm>
            <a:off x="2476500"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21" name="Rectangle 33"/>
          <p:cNvSpPr>
            <a:spLocks noChangeArrowheads="1"/>
          </p:cNvSpPr>
          <p:nvPr/>
        </p:nvSpPr>
        <p:spPr bwMode="auto">
          <a:xfrm>
            <a:off x="2476500"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22" name="Line 34"/>
          <p:cNvSpPr>
            <a:spLocks noChangeShapeType="1"/>
          </p:cNvSpPr>
          <p:nvPr/>
        </p:nvSpPr>
        <p:spPr bwMode="auto">
          <a:xfrm>
            <a:off x="1298575" y="4252913"/>
            <a:ext cx="1471613" cy="1587"/>
          </a:xfrm>
          <a:prstGeom prst="line">
            <a:avLst/>
          </a:prstGeom>
          <a:noFill/>
          <a:ln w="22225">
            <a:solidFill>
              <a:srgbClr val="000000"/>
            </a:solidFill>
            <a:round/>
            <a:headEnd/>
            <a:tailEnd/>
          </a:ln>
        </p:spPr>
        <p:txBody>
          <a:bodyPr/>
          <a:lstStyle/>
          <a:p>
            <a:endParaRPr lang="zh-CN" altLang="en-US"/>
          </a:p>
        </p:txBody>
      </p:sp>
      <p:sp>
        <p:nvSpPr>
          <p:cNvPr id="191523" name="Line 35"/>
          <p:cNvSpPr>
            <a:spLocks noChangeShapeType="1"/>
          </p:cNvSpPr>
          <p:nvPr/>
        </p:nvSpPr>
        <p:spPr bwMode="auto">
          <a:xfrm>
            <a:off x="1298575" y="2608263"/>
            <a:ext cx="1588" cy="1644650"/>
          </a:xfrm>
          <a:prstGeom prst="line">
            <a:avLst/>
          </a:prstGeom>
          <a:noFill/>
          <a:ln w="22225">
            <a:solidFill>
              <a:srgbClr val="000000"/>
            </a:solidFill>
            <a:round/>
            <a:headEnd/>
            <a:tailEnd/>
          </a:ln>
        </p:spPr>
        <p:txBody>
          <a:bodyPr/>
          <a:lstStyle/>
          <a:p>
            <a:endParaRPr lang="zh-CN" altLang="en-US"/>
          </a:p>
        </p:txBody>
      </p:sp>
      <p:sp>
        <p:nvSpPr>
          <p:cNvPr id="191524" name="Freeform 36"/>
          <p:cNvSpPr>
            <a:spLocks/>
          </p:cNvSpPr>
          <p:nvPr/>
        </p:nvSpPr>
        <p:spPr bwMode="auto">
          <a:xfrm>
            <a:off x="2563813" y="4202113"/>
            <a:ext cx="206375" cy="85725"/>
          </a:xfrm>
          <a:custGeom>
            <a:avLst/>
            <a:gdLst/>
            <a:ahLst/>
            <a:cxnLst>
              <a:cxn ang="0">
                <a:pos x="0" y="54"/>
              </a:cxn>
              <a:cxn ang="0">
                <a:pos x="21" y="32"/>
              </a:cxn>
              <a:cxn ang="0">
                <a:pos x="0" y="0"/>
              </a:cxn>
              <a:cxn ang="0">
                <a:pos x="130" y="32"/>
              </a:cxn>
              <a:cxn ang="0">
                <a:pos x="0" y="54"/>
              </a:cxn>
            </a:cxnLst>
            <a:rect l="0" t="0" r="r" b="b"/>
            <a:pathLst>
              <a:path w="130" h="54">
                <a:moveTo>
                  <a:pt x="0" y="54"/>
                </a:moveTo>
                <a:lnTo>
                  <a:pt x="21" y="32"/>
                </a:lnTo>
                <a:lnTo>
                  <a:pt x="0" y="0"/>
                </a:lnTo>
                <a:lnTo>
                  <a:pt x="130"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25" name="Line 37"/>
          <p:cNvSpPr>
            <a:spLocks noChangeShapeType="1"/>
          </p:cNvSpPr>
          <p:nvPr/>
        </p:nvSpPr>
        <p:spPr bwMode="auto">
          <a:xfrm>
            <a:off x="6373813" y="1966913"/>
            <a:ext cx="1587" cy="641350"/>
          </a:xfrm>
          <a:prstGeom prst="line">
            <a:avLst/>
          </a:prstGeom>
          <a:noFill/>
          <a:ln w="22225">
            <a:solidFill>
              <a:srgbClr val="000000"/>
            </a:solidFill>
            <a:round/>
            <a:headEnd/>
            <a:tailEnd/>
          </a:ln>
        </p:spPr>
        <p:txBody>
          <a:bodyPr/>
          <a:lstStyle/>
          <a:p>
            <a:endParaRPr lang="zh-CN" altLang="en-US"/>
          </a:p>
        </p:txBody>
      </p:sp>
      <p:sp>
        <p:nvSpPr>
          <p:cNvPr id="191526" name="Line 38"/>
          <p:cNvSpPr>
            <a:spLocks noChangeShapeType="1"/>
          </p:cNvSpPr>
          <p:nvPr/>
        </p:nvSpPr>
        <p:spPr bwMode="auto">
          <a:xfrm flipH="1">
            <a:off x="2770188" y="1793875"/>
            <a:ext cx="503237" cy="1588"/>
          </a:xfrm>
          <a:prstGeom prst="line">
            <a:avLst/>
          </a:prstGeom>
          <a:noFill/>
          <a:ln w="22225">
            <a:solidFill>
              <a:srgbClr val="000000"/>
            </a:solidFill>
            <a:round/>
            <a:headEnd/>
            <a:tailEnd/>
          </a:ln>
        </p:spPr>
        <p:txBody>
          <a:bodyPr/>
          <a:lstStyle/>
          <a:p>
            <a:endParaRPr lang="zh-CN" altLang="en-US"/>
          </a:p>
        </p:txBody>
      </p:sp>
      <p:sp>
        <p:nvSpPr>
          <p:cNvPr id="191527" name="Line 39"/>
          <p:cNvSpPr>
            <a:spLocks noChangeShapeType="1"/>
          </p:cNvSpPr>
          <p:nvPr/>
        </p:nvSpPr>
        <p:spPr bwMode="auto">
          <a:xfrm flipH="1">
            <a:off x="3584575" y="1793875"/>
            <a:ext cx="503238" cy="1588"/>
          </a:xfrm>
          <a:prstGeom prst="line">
            <a:avLst/>
          </a:prstGeom>
          <a:noFill/>
          <a:ln w="22225">
            <a:solidFill>
              <a:srgbClr val="000000"/>
            </a:solidFill>
            <a:round/>
            <a:headEnd/>
            <a:tailEnd/>
          </a:ln>
        </p:spPr>
        <p:txBody>
          <a:bodyPr/>
          <a:lstStyle/>
          <a:p>
            <a:endParaRPr lang="zh-CN" altLang="en-US"/>
          </a:p>
        </p:txBody>
      </p:sp>
      <p:sp>
        <p:nvSpPr>
          <p:cNvPr id="191528" name="Rectangle 40"/>
          <p:cNvSpPr>
            <a:spLocks noChangeArrowheads="1"/>
          </p:cNvSpPr>
          <p:nvPr/>
        </p:nvSpPr>
        <p:spPr bwMode="auto">
          <a:xfrm>
            <a:off x="2770188" y="3751263"/>
            <a:ext cx="1317625" cy="328612"/>
          </a:xfrm>
          <a:prstGeom prst="rect">
            <a:avLst/>
          </a:prstGeom>
          <a:noFill/>
          <a:ln w="22225">
            <a:solidFill>
              <a:srgbClr val="000000"/>
            </a:solidFill>
            <a:miter lim="800000"/>
            <a:headEnd/>
            <a:tailEnd/>
          </a:ln>
        </p:spPr>
        <p:txBody>
          <a:bodyPr/>
          <a:lstStyle/>
          <a:p>
            <a:endParaRPr lang="zh-CN" altLang="en-US"/>
          </a:p>
        </p:txBody>
      </p:sp>
      <p:sp>
        <p:nvSpPr>
          <p:cNvPr id="191529" name="Rectangle 41"/>
          <p:cNvSpPr>
            <a:spLocks noChangeArrowheads="1"/>
          </p:cNvSpPr>
          <p:nvPr/>
        </p:nvSpPr>
        <p:spPr bwMode="auto">
          <a:xfrm>
            <a:off x="2770188" y="4079875"/>
            <a:ext cx="415925" cy="330200"/>
          </a:xfrm>
          <a:prstGeom prst="rect">
            <a:avLst/>
          </a:prstGeom>
          <a:noFill/>
          <a:ln w="22225">
            <a:solidFill>
              <a:srgbClr val="000000"/>
            </a:solidFill>
            <a:miter lim="800000"/>
            <a:headEnd/>
            <a:tailEnd/>
          </a:ln>
        </p:spPr>
        <p:txBody>
          <a:bodyPr/>
          <a:lstStyle/>
          <a:p>
            <a:endParaRPr lang="zh-CN" altLang="en-US"/>
          </a:p>
        </p:txBody>
      </p:sp>
      <p:sp>
        <p:nvSpPr>
          <p:cNvPr id="191530" name="Rectangle 42"/>
          <p:cNvSpPr>
            <a:spLocks noChangeArrowheads="1"/>
          </p:cNvSpPr>
          <p:nvPr/>
        </p:nvSpPr>
        <p:spPr bwMode="auto">
          <a:xfrm>
            <a:off x="3186113" y="4079875"/>
            <a:ext cx="398462" cy="330200"/>
          </a:xfrm>
          <a:prstGeom prst="rect">
            <a:avLst/>
          </a:prstGeom>
          <a:noFill/>
          <a:ln w="22225">
            <a:solidFill>
              <a:srgbClr val="000000"/>
            </a:solidFill>
            <a:miter lim="800000"/>
            <a:headEnd/>
            <a:tailEnd/>
          </a:ln>
        </p:spPr>
        <p:txBody>
          <a:bodyPr/>
          <a:lstStyle/>
          <a:p>
            <a:endParaRPr lang="zh-CN" altLang="en-US"/>
          </a:p>
        </p:txBody>
      </p:sp>
      <p:sp>
        <p:nvSpPr>
          <p:cNvPr id="191531" name="Freeform 43"/>
          <p:cNvSpPr>
            <a:spLocks/>
          </p:cNvSpPr>
          <p:nvPr/>
        </p:nvSpPr>
        <p:spPr bwMode="auto">
          <a:xfrm>
            <a:off x="4659313" y="4097338"/>
            <a:ext cx="328612" cy="312737"/>
          </a:xfrm>
          <a:custGeom>
            <a:avLst/>
            <a:gdLst/>
            <a:ahLst/>
            <a:cxnLst>
              <a:cxn ang="0">
                <a:pos x="0" y="98"/>
              </a:cxn>
              <a:cxn ang="0">
                <a:pos x="21" y="33"/>
              </a:cxn>
              <a:cxn ang="0">
                <a:pos x="65" y="0"/>
              </a:cxn>
              <a:cxn ang="0">
                <a:pos x="130" y="0"/>
              </a:cxn>
              <a:cxn ang="0">
                <a:pos x="185" y="33"/>
              </a:cxn>
              <a:cxn ang="0">
                <a:pos x="207" y="98"/>
              </a:cxn>
              <a:cxn ang="0">
                <a:pos x="185" y="153"/>
              </a:cxn>
              <a:cxn ang="0">
                <a:pos x="130" y="197"/>
              </a:cxn>
              <a:cxn ang="0">
                <a:pos x="65" y="197"/>
              </a:cxn>
              <a:cxn ang="0">
                <a:pos x="21" y="153"/>
              </a:cxn>
              <a:cxn ang="0">
                <a:pos x="0" y="98"/>
              </a:cxn>
            </a:cxnLst>
            <a:rect l="0" t="0" r="r" b="b"/>
            <a:pathLst>
              <a:path w="207" h="197">
                <a:moveTo>
                  <a:pt x="0" y="98"/>
                </a:moveTo>
                <a:lnTo>
                  <a:pt x="21" y="33"/>
                </a:lnTo>
                <a:lnTo>
                  <a:pt x="65" y="0"/>
                </a:lnTo>
                <a:lnTo>
                  <a:pt x="130" y="0"/>
                </a:lnTo>
                <a:lnTo>
                  <a:pt x="185" y="33"/>
                </a:lnTo>
                <a:lnTo>
                  <a:pt x="207" y="98"/>
                </a:lnTo>
                <a:lnTo>
                  <a:pt x="185" y="153"/>
                </a:lnTo>
                <a:lnTo>
                  <a:pt x="130" y="197"/>
                </a:lnTo>
                <a:lnTo>
                  <a:pt x="65" y="197"/>
                </a:lnTo>
                <a:lnTo>
                  <a:pt x="21" y="153"/>
                </a:lnTo>
                <a:lnTo>
                  <a:pt x="0" y="98"/>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91532" name="Rectangle 44"/>
          <p:cNvSpPr>
            <a:spLocks noChangeArrowheads="1"/>
          </p:cNvSpPr>
          <p:nvPr/>
        </p:nvSpPr>
        <p:spPr bwMode="auto">
          <a:xfrm>
            <a:off x="4710113" y="4132263"/>
            <a:ext cx="230187"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a:t>
            </a:r>
            <a:endParaRPr lang="zh-CN" altLang="en-US" b="1"/>
          </a:p>
        </p:txBody>
      </p:sp>
      <p:sp>
        <p:nvSpPr>
          <p:cNvPr id="191533" name="Rectangle 45"/>
          <p:cNvSpPr>
            <a:spLocks noChangeArrowheads="1"/>
          </p:cNvSpPr>
          <p:nvPr/>
        </p:nvSpPr>
        <p:spPr bwMode="auto">
          <a:xfrm>
            <a:off x="6788150" y="1638300"/>
            <a:ext cx="1143000" cy="328613"/>
          </a:xfrm>
          <a:prstGeom prst="rect">
            <a:avLst/>
          </a:prstGeom>
          <a:noFill/>
          <a:ln w="22225">
            <a:solidFill>
              <a:srgbClr val="000000"/>
            </a:solidFill>
            <a:miter lim="800000"/>
            <a:headEnd/>
            <a:tailEnd/>
          </a:ln>
        </p:spPr>
        <p:txBody>
          <a:bodyPr/>
          <a:lstStyle/>
          <a:p>
            <a:endParaRPr lang="zh-CN" altLang="en-US"/>
          </a:p>
        </p:txBody>
      </p:sp>
      <p:sp>
        <p:nvSpPr>
          <p:cNvPr id="191534" name="Rectangle 46"/>
          <p:cNvSpPr>
            <a:spLocks noChangeArrowheads="1"/>
          </p:cNvSpPr>
          <p:nvPr/>
        </p:nvSpPr>
        <p:spPr bwMode="auto">
          <a:xfrm>
            <a:off x="6910388" y="1673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页内地址</a:t>
            </a:r>
            <a:endParaRPr lang="zh-CN" altLang="en-US" b="1"/>
          </a:p>
        </p:txBody>
      </p:sp>
      <p:sp>
        <p:nvSpPr>
          <p:cNvPr id="191535" name="Rectangle 47"/>
          <p:cNvSpPr>
            <a:spLocks noChangeArrowheads="1"/>
          </p:cNvSpPr>
          <p:nvPr/>
        </p:nvSpPr>
        <p:spPr bwMode="auto">
          <a:xfrm>
            <a:off x="3584575" y="4079875"/>
            <a:ext cx="503238" cy="330200"/>
          </a:xfrm>
          <a:prstGeom prst="rect">
            <a:avLst/>
          </a:prstGeom>
          <a:noFill/>
          <a:ln w="22225">
            <a:solidFill>
              <a:srgbClr val="000000"/>
            </a:solidFill>
            <a:miter lim="800000"/>
            <a:headEnd/>
            <a:tailEnd/>
          </a:ln>
        </p:spPr>
        <p:txBody>
          <a:bodyPr/>
          <a:lstStyle/>
          <a:p>
            <a:endParaRPr lang="zh-CN" altLang="en-US"/>
          </a:p>
        </p:txBody>
      </p:sp>
      <p:sp>
        <p:nvSpPr>
          <p:cNvPr id="191536" name="Rectangle 48"/>
          <p:cNvSpPr>
            <a:spLocks noChangeArrowheads="1"/>
          </p:cNvSpPr>
          <p:nvPr/>
        </p:nvSpPr>
        <p:spPr bwMode="auto">
          <a:xfrm>
            <a:off x="2770188" y="4410075"/>
            <a:ext cx="1317625" cy="501650"/>
          </a:xfrm>
          <a:prstGeom prst="rect">
            <a:avLst/>
          </a:prstGeom>
          <a:noFill/>
          <a:ln w="22225">
            <a:solidFill>
              <a:srgbClr val="000000"/>
            </a:solidFill>
            <a:miter lim="800000"/>
            <a:headEnd/>
            <a:tailEnd/>
          </a:ln>
        </p:spPr>
        <p:txBody>
          <a:bodyPr/>
          <a:lstStyle/>
          <a:p>
            <a:endParaRPr lang="zh-CN" altLang="en-US"/>
          </a:p>
        </p:txBody>
      </p:sp>
      <p:sp>
        <p:nvSpPr>
          <p:cNvPr id="191537" name="Line 49"/>
          <p:cNvSpPr>
            <a:spLocks noChangeShapeType="1"/>
          </p:cNvSpPr>
          <p:nvPr/>
        </p:nvSpPr>
        <p:spPr bwMode="auto">
          <a:xfrm>
            <a:off x="4087813" y="4252913"/>
            <a:ext cx="571500" cy="1587"/>
          </a:xfrm>
          <a:prstGeom prst="line">
            <a:avLst/>
          </a:prstGeom>
          <a:noFill/>
          <a:ln w="22225">
            <a:solidFill>
              <a:srgbClr val="000000"/>
            </a:solidFill>
            <a:round/>
            <a:headEnd/>
            <a:tailEnd/>
          </a:ln>
        </p:spPr>
        <p:txBody>
          <a:bodyPr/>
          <a:lstStyle/>
          <a:p>
            <a:endParaRPr lang="zh-CN" altLang="en-US"/>
          </a:p>
        </p:txBody>
      </p:sp>
      <p:sp>
        <p:nvSpPr>
          <p:cNvPr id="191538" name="Freeform 50"/>
          <p:cNvSpPr>
            <a:spLocks/>
          </p:cNvSpPr>
          <p:nvPr/>
        </p:nvSpPr>
        <p:spPr bwMode="auto">
          <a:xfrm>
            <a:off x="4451350" y="4202113"/>
            <a:ext cx="207963" cy="85725"/>
          </a:xfrm>
          <a:custGeom>
            <a:avLst/>
            <a:gdLst/>
            <a:ahLst/>
            <a:cxnLst>
              <a:cxn ang="0">
                <a:pos x="0" y="54"/>
              </a:cxn>
              <a:cxn ang="0">
                <a:pos x="21" y="32"/>
              </a:cxn>
              <a:cxn ang="0">
                <a:pos x="0" y="0"/>
              </a:cxn>
              <a:cxn ang="0">
                <a:pos x="131" y="32"/>
              </a:cxn>
              <a:cxn ang="0">
                <a:pos x="0" y="54"/>
              </a:cxn>
            </a:cxnLst>
            <a:rect l="0" t="0" r="r" b="b"/>
            <a:pathLst>
              <a:path w="131" h="54">
                <a:moveTo>
                  <a:pt x="0" y="54"/>
                </a:moveTo>
                <a:lnTo>
                  <a:pt x="21"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39" name="Line 51"/>
          <p:cNvSpPr>
            <a:spLocks noChangeShapeType="1"/>
          </p:cNvSpPr>
          <p:nvPr/>
        </p:nvSpPr>
        <p:spPr bwMode="auto">
          <a:xfrm>
            <a:off x="4987925" y="4252913"/>
            <a:ext cx="484188" cy="1587"/>
          </a:xfrm>
          <a:prstGeom prst="line">
            <a:avLst/>
          </a:prstGeom>
          <a:noFill/>
          <a:ln w="22225">
            <a:solidFill>
              <a:srgbClr val="000000"/>
            </a:solidFill>
            <a:round/>
            <a:headEnd/>
            <a:tailEnd/>
          </a:ln>
        </p:spPr>
        <p:txBody>
          <a:bodyPr/>
          <a:lstStyle/>
          <a:p>
            <a:endParaRPr lang="zh-CN" altLang="en-US"/>
          </a:p>
        </p:txBody>
      </p:sp>
      <p:sp>
        <p:nvSpPr>
          <p:cNvPr id="191540" name="Freeform 52"/>
          <p:cNvSpPr>
            <a:spLocks/>
          </p:cNvSpPr>
          <p:nvPr/>
        </p:nvSpPr>
        <p:spPr bwMode="auto">
          <a:xfrm>
            <a:off x="5264150" y="4202113"/>
            <a:ext cx="207963" cy="85725"/>
          </a:xfrm>
          <a:custGeom>
            <a:avLst/>
            <a:gdLst/>
            <a:ahLst/>
            <a:cxnLst>
              <a:cxn ang="0">
                <a:pos x="0" y="54"/>
              </a:cxn>
              <a:cxn ang="0">
                <a:pos x="22" y="32"/>
              </a:cxn>
              <a:cxn ang="0">
                <a:pos x="0" y="0"/>
              </a:cxn>
              <a:cxn ang="0">
                <a:pos x="131" y="32"/>
              </a:cxn>
              <a:cxn ang="0">
                <a:pos x="0" y="54"/>
              </a:cxn>
            </a:cxnLst>
            <a:rect l="0" t="0" r="r" b="b"/>
            <a:pathLst>
              <a:path w="131" h="54">
                <a:moveTo>
                  <a:pt x="0" y="54"/>
                </a:moveTo>
                <a:lnTo>
                  <a:pt x="22" y="32"/>
                </a:lnTo>
                <a:lnTo>
                  <a:pt x="0" y="0"/>
                </a:lnTo>
                <a:lnTo>
                  <a:pt x="131"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41" name="Rectangle 53"/>
          <p:cNvSpPr>
            <a:spLocks noChangeArrowheads="1"/>
          </p:cNvSpPr>
          <p:nvPr/>
        </p:nvSpPr>
        <p:spPr bwMode="auto">
          <a:xfrm>
            <a:off x="5472113" y="3109913"/>
            <a:ext cx="1316037" cy="330200"/>
          </a:xfrm>
          <a:prstGeom prst="rect">
            <a:avLst/>
          </a:prstGeom>
          <a:noFill/>
          <a:ln w="22225">
            <a:solidFill>
              <a:srgbClr val="000000"/>
            </a:solidFill>
            <a:miter lim="800000"/>
            <a:headEnd/>
            <a:tailEnd/>
          </a:ln>
        </p:spPr>
        <p:txBody>
          <a:bodyPr/>
          <a:lstStyle/>
          <a:p>
            <a:endParaRPr lang="zh-CN" altLang="en-US"/>
          </a:p>
        </p:txBody>
      </p:sp>
      <p:sp>
        <p:nvSpPr>
          <p:cNvPr id="191542" name="Rectangle 54"/>
          <p:cNvSpPr>
            <a:spLocks noChangeArrowheads="1"/>
          </p:cNvSpPr>
          <p:nvPr/>
        </p:nvSpPr>
        <p:spPr bwMode="auto">
          <a:xfrm>
            <a:off x="5472113" y="3440113"/>
            <a:ext cx="1316037" cy="311150"/>
          </a:xfrm>
          <a:prstGeom prst="rect">
            <a:avLst/>
          </a:prstGeom>
          <a:noFill/>
          <a:ln w="22225">
            <a:solidFill>
              <a:srgbClr val="000000"/>
            </a:solidFill>
            <a:miter lim="800000"/>
            <a:headEnd/>
            <a:tailEnd/>
          </a:ln>
        </p:spPr>
        <p:txBody>
          <a:bodyPr/>
          <a:lstStyle/>
          <a:p>
            <a:endParaRPr lang="zh-CN" altLang="en-US"/>
          </a:p>
        </p:txBody>
      </p:sp>
      <p:sp>
        <p:nvSpPr>
          <p:cNvPr id="191543" name="Rectangle 55"/>
          <p:cNvSpPr>
            <a:spLocks noChangeArrowheads="1"/>
          </p:cNvSpPr>
          <p:nvPr/>
        </p:nvSpPr>
        <p:spPr bwMode="auto">
          <a:xfrm>
            <a:off x="5818188" y="2816225"/>
            <a:ext cx="460375"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a:t>
            </a:r>
            <a:endParaRPr lang="zh-CN" altLang="en-US" b="1"/>
          </a:p>
        </p:txBody>
      </p:sp>
      <p:sp>
        <p:nvSpPr>
          <p:cNvPr id="191544" name="Rectangle 56"/>
          <p:cNvSpPr>
            <a:spLocks noChangeArrowheads="1"/>
          </p:cNvSpPr>
          <p:nvPr/>
        </p:nvSpPr>
        <p:spPr bwMode="auto">
          <a:xfrm>
            <a:off x="5178425" y="3127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0</a:t>
            </a:r>
            <a:endParaRPr lang="zh-CN" altLang="en-US" b="1"/>
          </a:p>
        </p:txBody>
      </p:sp>
      <p:sp>
        <p:nvSpPr>
          <p:cNvPr id="191545" name="Rectangle 57"/>
          <p:cNvSpPr>
            <a:spLocks noChangeArrowheads="1"/>
          </p:cNvSpPr>
          <p:nvPr/>
        </p:nvSpPr>
        <p:spPr bwMode="auto">
          <a:xfrm>
            <a:off x="5178425" y="34559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1</a:t>
            </a:r>
            <a:endParaRPr lang="zh-CN" altLang="en-US" b="1"/>
          </a:p>
        </p:txBody>
      </p:sp>
      <p:sp>
        <p:nvSpPr>
          <p:cNvPr id="191546" name="Rectangle 58"/>
          <p:cNvSpPr>
            <a:spLocks noChangeArrowheads="1"/>
          </p:cNvSpPr>
          <p:nvPr/>
        </p:nvSpPr>
        <p:spPr bwMode="auto">
          <a:xfrm>
            <a:off x="5178425" y="3786188"/>
            <a:ext cx="11430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2</a:t>
            </a:r>
            <a:endParaRPr lang="zh-CN" altLang="en-US" b="1"/>
          </a:p>
        </p:txBody>
      </p:sp>
      <p:sp>
        <p:nvSpPr>
          <p:cNvPr id="191547" name="Rectangle 59"/>
          <p:cNvSpPr>
            <a:spLocks noChangeArrowheads="1"/>
          </p:cNvSpPr>
          <p:nvPr/>
        </p:nvSpPr>
        <p:spPr bwMode="auto">
          <a:xfrm>
            <a:off x="5178425" y="4270375"/>
            <a:ext cx="11430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3</a:t>
            </a:r>
            <a:endParaRPr lang="zh-CN" altLang="en-US" b="1"/>
          </a:p>
        </p:txBody>
      </p:sp>
      <p:sp>
        <p:nvSpPr>
          <p:cNvPr id="191548" name="Rectangle 60"/>
          <p:cNvSpPr>
            <a:spLocks noChangeArrowheads="1"/>
          </p:cNvSpPr>
          <p:nvPr/>
        </p:nvSpPr>
        <p:spPr bwMode="auto">
          <a:xfrm>
            <a:off x="5472113" y="3751263"/>
            <a:ext cx="1316037" cy="328612"/>
          </a:xfrm>
          <a:prstGeom prst="rect">
            <a:avLst/>
          </a:prstGeom>
          <a:noFill/>
          <a:ln w="22225">
            <a:solidFill>
              <a:srgbClr val="000000"/>
            </a:solidFill>
            <a:miter lim="800000"/>
            <a:headEnd/>
            <a:tailEnd/>
          </a:ln>
        </p:spPr>
        <p:txBody>
          <a:bodyPr/>
          <a:lstStyle/>
          <a:p>
            <a:endParaRPr lang="zh-CN" altLang="en-US"/>
          </a:p>
        </p:txBody>
      </p:sp>
      <p:sp>
        <p:nvSpPr>
          <p:cNvPr id="191549" name="Rectangle 61"/>
          <p:cNvSpPr>
            <a:spLocks noChangeArrowheads="1"/>
          </p:cNvSpPr>
          <p:nvPr/>
        </p:nvSpPr>
        <p:spPr bwMode="auto">
          <a:xfrm>
            <a:off x="5472113" y="4079875"/>
            <a:ext cx="1316037" cy="330200"/>
          </a:xfrm>
          <a:prstGeom prst="rect">
            <a:avLst/>
          </a:prstGeom>
          <a:noFill/>
          <a:ln w="22225">
            <a:solidFill>
              <a:srgbClr val="000000"/>
            </a:solidFill>
            <a:miter lim="800000"/>
            <a:headEnd/>
            <a:tailEnd/>
          </a:ln>
        </p:spPr>
        <p:txBody>
          <a:bodyPr/>
          <a:lstStyle/>
          <a:p>
            <a:endParaRPr lang="zh-CN" altLang="en-US"/>
          </a:p>
        </p:txBody>
      </p:sp>
      <p:sp>
        <p:nvSpPr>
          <p:cNvPr id="191550" name="Rectangle 62"/>
          <p:cNvSpPr>
            <a:spLocks noChangeArrowheads="1"/>
          </p:cNvSpPr>
          <p:nvPr/>
        </p:nvSpPr>
        <p:spPr bwMode="auto">
          <a:xfrm>
            <a:off x="6061075" y="4114800"/>
            <a:ext cx="127000" cy="274638"/>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b</a:t>
            </a:r>
            <a:endParaRPr lang="en-US" altLang="zh-CN" b="1"/>
          </a:p>
        </p:txBody>
      </p:sp>
      <p:sp>
        <p:nvSpPr>
          <p:cNvPr id="191551" name="Rectangle 63"/>
          <p:cNvSpPr>
            <a:spLocks noChangeArrowheads="1"/>
          </p:cNvSpPr>
          <p:nvPr/>
        </p:nvSpPr>
        <p:spPr bwMode="auto">
          <a:xfrm>
            <a:off x="5472113" y="4410075"/>
            <a:ext cx="1316037" cy="501650"/>
          </a:xfrm>
          <a:prstGeom prst="rect">
            <a:avLst/>
          </a:prstGeom>
          <a:noFill/>
          <a:ln w="22225">
            <a:solidFill>
              <a:srgbClr val="000000"/>
            </a:solidFill>
            <a:miter lim="800000"/>
            <a:headEnd/>
            <a:tailEnd/>
          </a:ln>
        </p:spPr>
        <p:txBody>
          <a:bodyPr/>
          <a:lstStyle/>
          <a:p>
            <a:endParaRPr lang="zh-CN" altLang="en-US"/>
          </a:p>
        </p:txBody>
      </p:sp>
      <p:sp>
        <p:nvSpPr>
          <p:cNvPr id="191552" name="Line 64"/>
          <p:cNvSpPr>
            <a:spLocks noChangeShapeType="1"/>
          </p:cNvSpPr>
          <p:nvPr/>
        </p:nvSpPr>
        <p:spPr bwMode="auto">
          <a:xfrm>
            <a:off x="4814888" y="2608263"/>
            <a:ext cx="1587" cy="1471612"/>
          </a:xfrm>
          <a:prstGeom prst="line">
            <a:avLst/>
          </a:prstGeom>
          <a:noFill/>
          <a:ln w="22225">
            <a:solidFill>
              <a:srgbClr val="000000"/>
            </a:solidFill>
            <a:round/>
            <a:headEnd/>
            <a:tailEnd/>
          </a:ln>
        </p:spPr>
        <p:txBody>
          <a:bodyPr/>
          <a:lstStyle/>
          <a:p>
            <a:endParaRPr lang="zh-CN" altLang="en-US"/>
          </a:p>
        </p:txBody>
      </p:sp>
      <p:sp>
        <p:nvSpPr>
          <p:cNvPr id="191553" name="Line 65"/>
          <p:cNvSpPr>
            <a:spLocks noChangeShapeType="1"/>
          </p:cNvSpPr>
          <p:nvPr/>
        </p:nvSpPr>
        <p:spPr bwMode="auto">
          <a:xfrm>
            <a:off x="4814888" y="2608263"/>
            <a:ext cx="1558925" cy="1587"/>
          </a:xfrm>
          <a:prstGeom prst="line">
            <a:avLst/>
          </a:prstGeom>
          <a:noFill/>
          <a:ln w="22225">
            <a:solidFill>
              <a:srgbClr val="000000"/>
            </a:solidFill>
            <a:round/>
            <a:headEnd/>
            <a:tailEnd/>
          </a:ln>
        </p:spPr>
        <p:txBody>
          <a:bodyPr/>
          <a:lstStyle/>
          <a:p>
            <a:endParaRPr lang="zh-CN" altLang="en-US"/>
          </a:p>
        </p:txBody>
      </p:sp>
      <p:sp>
        <p:nvSpPr>
          <p:cNvPr id="191554" name="Freeform 66"/>
          <p:cNvSpPr>
            <a:spLocks/>
          </p:cNvSpPr>
          <p:nvPr/>
        </p:nvSpPr>
        <p:spPr bwMode="auto">
          <a:xfrm>
            <a:off x="4779963" y="3838575"/>
            <a:ext cx="85725" cy="206375"/>
          </a:xfrm>
          <a:custGeom>
            <a:avLst/>
            <a:gdLst/>
            <a:ahLst/>
            <a:cxnLst>
              <a:cxn ang="0">
                <a:pos x="0" y="0"/>
              </a:cxn>
              <a:cxn ang="0">
                <a:pos x="22" y="21"/>
              </a:cxn>
              <a:cxn ang="0">
                <a:pos x="54" y="0"/>
              </a:cxn>
              <a:cxn ang="0">
                <a:pos x="22" y="130"/>
              </a:cxn>
              <a:cxn ang="0">
                <a:pos x="0" y="0"/>
              </a:cxn>
            </a:cxnLst>
            <a:rect l="0" t="0" r="r" b="b"/>
            <a:pathLst>
              <a:path w="54" h="130">
                <a:moveTo>
                  <a:pt x="0" y="0"/>
                </a:moveTo>
                <a:lnTo>
                  <a:pt x="22" y="21"/>
                </a:lnTo>
                <a:lnTo>
                  <a:pt x="54" y="0"/>
                </a:lnTo>
                <a:lnTo>
                  <a:pt x="22" y="1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5" name="Line 67"/>
          <p:cNvSpPr>
            <a:spLocks noChangeShapeType="1"/>
          </p:cNvSpPr>
          <p:nvPr/>
        </p:nvSpPr>
        <p:spPr bwMode="auto">
          <a:xfrm>
            <a:off x="6615113" y="4252913"/>
            <a:ext cx="503237" cy="1587"/>
          </a:xfrm>
          <a:prstGeom prst="line">
            <a:avLst/>
          </a:prstGeom>
          <a:noFill/>
          <a:ln w="22225">
            <a:solidFill>
              <a:srgbClr val="000000"/>
            </a:solidFill>
            <a:round/>
            <a:headEnd/>
            <a:tailEnd/>
          </a:ln>
        </p:spPr>
        <p:txBody>
          <a:bodyPr/>
          <a:lstStyle/>
          <a:p>
            <a:endParaRPr lang="zh-CN" altLang="en-US"/>
          </a:p>
        </p:txBody>
      </p:sp>
      <p:sp>
        <p:nvSpPr>
          <p:cNvPr id="191556" name="Freeform 68"/>
          <p:cNvSpPr>
            <a:spLocks/>
          </p:cNvSpPr>
          <p:nvPr/>
        </p:nvSpPr>
        <p:spPr bwMode="auto">
          <a:xfrm>
            <a:off x="6892925" y="4202113"/>
            <a:ext cx="225425" cy="85725"/>
          </a:xfrm>
          <a:custGeom>
            <a:avLst/>
            <a:gdLst/>
            <a:ahLst/>
            <a:cxnLst>
              <a:cxn ang="0">
                <a:pos x="0" y="54"/>
              </a:cxn>
              <a:cxn ang="0">
                <a:pos x="33" y="32"/>
              </a:cxn>
              <a:cxn ang="0">
                <a:pos x="0" y="0"/>
              </a:cxn>
              <a:cxn ang="0">
                <a:pos x="142" y="32"/>
              </a:cxn>
              <a:cxn ang="0">
                <a:pos x="0" y="54"/>
              </a:cxn>
            </a:cxnLst>
            <a:rect l="0" t="0" r="r" b="b"/>
            <a:pathLst>
              <a:path w="142" h="54">
                <a:moveTo>
                  <a:pt x="0" y="54"/>
                </a:moveTo>
                <a:lnTo>
                  <a:pt x="33" y="32"/>
                </a:lnTo>
                <a:lnTo>
                  <a:pt x="0" y="0"/>
                </a:lnTo>
                <a:lnTo>
                  <a:pt x="142" y="32"/>
                </a:lnTo>
                <a:lnTo>
                  <a:pt x="0" y="5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7" name="Freeform 69"/>
          <p:cNvSpPr>
            <a:spLocks/>
          </p:cNvSpPr>
          <p:nvPr/>
        </p:nvSpPr>
        <p:spPr bwMode="auto">
          <a:xfrm>
            <a:off x="6580188" y="4219575"/>
            <a:ext cx="87312" cy="68263"/>
          </a:xfrm>
          <a:custGeom>
            <a:avLst/>
            <a:gdLst/>
            <a:ahLst/>
            <a:cxnLst>
              <a:cxn ang="0">
                <a:pos x="0" y="21"/>
              </a:cxn>
              <a:cxn ang="0">
                <a:pos x="11" y="0"/>
              </a:cxn>
              <a:cxn ang="0">
                <a:pos x="33" y="0"/>
              </a:cxn>
              <a:cxn ang="0">
                <a:pos x="55" y="21"/>
              </a:cxn>
              <a:cxn ang="0">
                <a:pos x="33" y="43"/>
              </a:cxn>
              <a:cxn ang="0">
                <a:pos x="11" y="43"/>
              </a:cxn>
              <a:cxn ang="0">
                <a:pos x="0" y="21"/>
              </a:cxn>
            </a:cxnLst>
            <a:rect l="0" t="0" r="r" b="b"/>
            <a:pathLst>
              <a:path w="55" h="43">
                <a:moveTo>
                  <a:pt x="0" y="21"/>
                </a:moveTo>
                <a:lnTo>
                  <a:pt x="11" y="0"/>
                </a:lnTo>
                <a:lnTo>
                  <a:pt x="33" y="0"/>
                </a:lnTo>
                <a:lnTo>
                  <a:pt x="55" y="21"/>
                </a:lnTo>
                <a:lnTo>
                  <a:pt x="33" y="43"/>
                </a:lnTo>
                <a:lnTo>
                  <a:pt x="11" y="43"/>
                </a:lnTo>
                <a:lnTo>
                  <a:pt x="0" y="2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58" name="Rectangle 70"/>
          <p:cNvSpPr>
            <a:spLocks noChangeArrowheads="1"/>
          </p:cNvSpPr>
          <p:nvPr/>
        </p:nvSpPr>
        <p:spPr bwMode="auto">
          <a:xfrm>
            <a:off x="7118350" y="4079875"/>
            <a:ext cx="812800" cy="330200"/>
          </a:xfrm>
          <a:prstGeom prst="rect">
            <a:avLst/>
          </a:prstGeom>
          <a:noFill/>
          <a:ln w="22225">
            <a:solidFill>
              <a:srgbClr val="000000"/>
            </a:solidFill>
            <a:miter lim="800000"/>
            <a:headEnd/>
            <a:tailEnd/>
          </a:ln>
        </p:spPr>
        <p:txBody>
          <a:bodyPr/>
          <a:lstStyle/>
          <a:p>
            <a:endParaRPr lang="zh-CN" altLang="en-US"/>
          </a:p>
        </p:txBody>
      </p:sp>
      <p:sp>
        <p:nvSpPr>
          <p:cNvPr id="191559" name="Rectangle 71"/>
          <p:cNvSpPr>
            <a:spLocks noChangeArrowheads="1"/>
          </p:cNvSpPr>
          <p:nvPr/>
        </p:nvSpPr>
        <p:spPr bwMode="auto">
          <a:xfrm>
            <a:off x="7204075" y="4132263"/>
            <a:ext cx="460375"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块号</a:t>
            </a:r>
            <a:endParaRPr lang="zh-CN" altLang="en-US" b="1"/>
          </a:p>
        </p:txBody>
      </p:sp>
      <p:sp>
        <p:nvSpPr>
          <p:cNvPr id="191560" name="Rectangle 72"/>
          <p:cNvSpPr>
            <a:spLocks noChangeArrowheads="1"/>
          </p:cNvSpPr>
          <p:nvPr/>
        </p:nvSpPr>
        <p:spPr bwMode="auto">
          <a:xfrm>
            <a:off x="7654925" y="4114800"/>
            <a:ext cx="571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charset="0"/>
              </a:rPr>
              <a:t> </a:t>
            </a:r>
            <a:endParaRPr lang="zh-CN" altLang="en-US" b="1"/>
          </a:p>
        </p:txBody>
      </p:sp>
      <p:sp>
        <p:nvSpPr>
          <p:cNvPr id="191561" name="Rectangle 73"/>
          <p:cNvSpPr>
            <a:spLocks noChangeArrowheads="1"/>
          </p:cNvSpPr>
          <p:nvPr/>
        </p:nvSpPr>
        <p:spPr bwMode="auto">
          <a:xfrm>
            <a:off x="7707313" y="4132263"/>
            <a:ext cx="115887" cy="274637"/>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宋体" pitchFamily="2" charset="-122"/>
              </a:rPr>
              <a:t>b</a:t>
            </a:r>
            <a:endParaRPr lang="en-US" altLang="zh-CN" b="1"/>
          </a:p>
        </p:txBody>
      </p:sp>
      <p:sp>
        <p:nvSpPr>
          <p:cNvPr id="191562" name="Rectangle 74"/>
          <p:cNvSpPr>
            <a:spLocks noChangeArrowheads="1"/>
          </p:cNvSpPr>
          <p:nvPr/>
        </p:nvSpPr>
        <p:spPr bwMode="auto">
          <a:xfrm>
            <a:off x="7931150" y="4079875"/>
            <a:ext cx="1143000" cy="330200"/>
          </a:xfrm>
          <a:prstGeom prst="rect">
            <a:avLst/>
          </a:prstGeom>
          <a:noFill/>
          <a:ln w="22225">
            <a:solidFill>
              <a:srgbClr val="000000"/>
            </a:solidFill>
            <a:miter lim="800000"/>
            <a:headEnd/>
            <a:tailEnd/>
          </a:ln>
        </p:spPr>
        <p:txBody>
          <a:bodyPr/>
          <a:lstStyle/>
          <a:p>
            <a:endParaRPr lang="zh-CN" altLang="en-US"/>
          </a:p>
        </p:txBody>
      </p:sp>
      <p:sp>
        <p:nvSpPr>
          <p:cNvPr id="191563" name="Rectangle 75"/>
          <p:cNvSpPr>
            <a:spLocks noChangeArrowheads="1"/>
          </p:cNvSpPr>
          <p:nvPr/>
        </p:nvSpPr>
        <p:spPr bwMode="auto">
          <a:xfrm>
            <a:off x="8053388" y="4132263"/>
            <a:ext cx="920750" cy="274637"/>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块内地址</a:t>
            </a:r>
            <a:endParaRPr lang="zh-CN" altLang="en-US" b="1"/>
          </a:p>
        </p:txBody>
      </p:sp>
      <p:sp>
        <p:nvSpPr>
          <p:cNvPr id="191564" name="Freeform 76"/>
          <p:cNvSpPr>
            <a:spLocks/>
          </p:cNvSpPr>
          <p:nvPr/>
        </p:nvSpPr>
        <p:spPr bwMode="auto">
          <a:xfrm>
            <a:off x="7931150" y="1793875"/>
            <a:ext cx="571500" cy="2286000"/>
          </a:xfrm>
          <a:custGeom>
            <a:avLst/>
            <a:gdLst/>
            <a:ahLst/>
            <a:cxnLst>
              <a:cxn ang="0">
                <a:pos x="0" y="0"/>
              </a:cxn>
              <a:cxn ang="0">
                <a:pos x="360" y="0"/>
              </a:cxn>
              <a:cxn ang="0">
                <a:pos x="360" y="1440"/>
              </a:cxn>
            </a:cxnLst>
            <a:rect l="0" t="0" r="r" b="b"/>
            <a:pathLst>
              <a:path w="360" h="1440">
                <a:moveTo>
                  <a:pt x="0" y="0"/>
                </a:moveTo>
                <a:lnTo>
                  <a:pt x="360" y="0"/>
                </a:lnTo>
                <a:lnTo>
                  <a:pt x="360" y="1440"/>
                </a:lnTo>
              </a:path>
            </a:pathLst>
          </a:custGeom>
          <a:noFill/>
          <a:ln w="22225">
            <a:solidFill>
              <a:srgbClr val="000000"/>
            </a:solidFill>
            <a:prstDash val="solid"/>
            <a:round/>
            <a:headEnd/>
            <a:tailEnd/>
          </a:ln>
        </p:spPr>
        <p:txBody>
          <a:bodyPr/>
          <a:lstStyle/>
          <a:p>
            <a:endParaRPr lang="zh-CN" altLang="en-US"/>
          </a:p>
        </p:txBody>
      </p:sp>
      <p:sp>
        <p:nvSpPr>
          <p:cNvPr id="191565" name="Freeform 77"/>
          <p:cNvSpPr>
            <a:spLocks/>
          </p:cNvSpPr>
          <p:nvPr/>
        </p:nvSpPr>
        <p:spPr bwMode="auto">
          <a:xfrm>
            <a:off x="8469313" y="3871913"/>
            <a:ext cx="68262" cy="207962"/>
          </a:xfrm>
          <a:custGeom>
            <a:avLst/>
            <a:gdLst/>
            <a:ahLst/>
            <a:cxnLst>
              <a:cxn ang="0">
                <a:pos x="0" y="0"/>
              </a:cxn>
              <a:cxn ang="0">
                <a:pos x="21" y="22"/>
              </a:cxn>
              <a:cxn ang="0">
                <a:pos x="43" y="0"/>
              </a:cxn>
              <a:cxn ang="0">
                <a:pos x="21" y="131"/>
              </a:cxn>
              <a:cxn ang="0">
                <a:pos x="0" y="0"/>
              </a:cxn>
            </a:cxnLst>
            <a:rect l="0" t="0" r="r" b="b"/>
            <a:pathLst>
              <a:path w="43" h="131">
                <a:moveTo>
                  <a:pt x="0" y="0"/>
                </a:moveTo>
                <a:lnTo>
                  <a:pt x="21" y="22"/>
                </a:lnTo>
                <a:lnTo>
                  <a:pt x="43" y="0"/>
                </a:lnTo>
                <a:lnTo>
                  <a:pt x="21" y="131"/>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91566" name="Line 78"/>
          <p:cNvSpPr>
            <a:spLocks noChangeShapeType="1"/>
          </p:cNvSpPr>
          <p:nvPr/>
        </p:nvSpPr>
        <p:spPr bwMode="auto">
          <a:xfrm flipH="1" flipV="1">
            <a:off x="3844925" y="4252913"/>
            <a:ext cx="484188" cy="814387"/>
          </a:xfrm>
          <a:prstGeom prst="line">
            <a:avLst/>
          </a:prstGeom>
          <a:noFill/>
          <a:ln w="22225">
            <a:solidFill>
              <a:srgbClr val="000000"/>
            </a:solidFill>
            <a:round/>
            <a:headEnd/>
            <a:tailEnd/>
          </a:ln>
        </p:spPr>
        <p:txBody>
          <a:bodyPr/>
          <a:lstStyle/>
          <a:p>
            <a:endParaRPr lang="zh-CN" altLang="en-US"/>
          </a:p>
        </p:txBody>
      </p:sp>
      <p:sp>
        <p:nvSpPr>
          <p:cNvPr id="191567" name="Line 79"/>
          <p:cNvSpPr>
            <a:spLocks noChangeShapeType="1"/>
          </p:cNvSpPr>
          <p:nvPr/>
        </p:nvSpPr>
        <p:spPr bwMode="auto">
          <a:xfrm flipV="1">
            <a:off x="2441575" y="4252913"/>
            <a:ext cx="900113" cy="814387"/>
          </a:xfrm>
          <a:prstGeom prst="line">
            <a:avLst/>
          </a:prstGeom>
          <a:noFill/>
          <a:ln w="22225">
            <a:solidFill>
              <a:srgbClr val="000000"/>
            </a:solidFill>
            <a:round/>
            <a:headEnd/>
            <a:tailEnd/>
          </a:ln>
        </p:spPr>
        <p:txBody>
          <a:bodyPr/>
          <a:lstStyle/>
          <a:p>
            <a:endParaRPr lang="zh-CN" altLang="en-US"/>
          </a:p>
        </p:txBody>
      </p:sp>
      <p:sp>
        <p:nvSpPr>
          <p:cNvPr id="191568" name="Rectangle 80"/>
          <p:cNvSpPr>
            <a:spLocks noChangeArrowheads="1"/>
          </p:cNvSpPr>
          <p:nvPr/>
        </p:nvSpPr>
        <p:spPr bwMode="auto">
          <a:xfrm>
            <a:off x="3913188"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页表始址</a:t>
            </a:r>
            <a:endParaRPr lang="zh-CN" altLang="en-US" b="1"/>
          </a:p>
        </p:txBody>
      </p:sp>
      <p:sp>
        <p:nvSpPr>
          <p:cNvPr id="191569" name="Rectangle 81"/>
          <p:cNvSpPr>
            <a:spLocks noChangeArrowheads="1"/>
          </p:cNvSpPr>
          <p:nvPr/>
        </p:nvSpPr>
        <p:spPr bwMode="auto">
          <a:xfrm>
            <a:off x="2112963" y="5102225"/>
            <a:ext cx="920750" cy="274638"/>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页表长度</a:t>
            </a:r>
            <a:endParaRPr lang="zh-CN" altLang="en-US" b="1"/>
          </a:p>
        </p:txBody>
      </p:sp>
      <p:sp>
        <p:nvSpPr>
          <p:cNvPr id="191570" name="Freeform 82"/>
          <p:cNvSpPr>
            <a:spLocks/>
          </p:cNvSpPr>
          <p:nvPr/>
        </p:nvSpPr>
        <p:spPr bwMode="auto">
          <a:xfrm>
            <a:off x="3048000" y="1758950"/>
            <a:ext cx="225425" cy="69850"/>
          </a:xfrm>
          <a:custGeom>
            <a:avLst/>
            <a:gdLst/>
            <a:ahLst/>
            <a:cxnLst>
              <a:cxn ang="0">
                <a:pos x="0" y="44"/>
              </a:cxn>
              <a:cxn ang="0">
                <a:pos x="22" y="22"/>
              </a:cxn>
              <a:cxn ang="0">
                <a:pos x="0" y="0"/>
              </a:cxn>
              <a:cxn ang="0">
                <a:pos x="142" y="22"/>
              </a:cxn>
              <a:cxn ang="0">
                <a:pos x="0" y="44"/>
              </a:cxn>
            </a:cxnLst>
            <a:rect l="0" t="0" r="r" b="b"/>
            <a:pathLst>
              <a:path w="142" h="44">
                <a:moveTo>
                  <a:pt x="0" y="44"/>
                </a:moveTo>
                <a:lnTo>
                  <a:pt x="22" y="22"/>
                </a:lnTo>
                <a:lnTo>
                  <a:pt x="0" y="0"/>
                </a:lnTo>
                <a:lnTo>
                  <a:pt x="142" y="22"/>
                </a:lnTo>
                <a:lnTo>
                  <a:pt x="0" y="4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2" name="文本框 1">
            <a:extLst>
              <a:ext uri="{FF2B5EF4-FFF2-40B4-BE49-F238E27FC236}">
                <a16:creationId xmlns:a16="http://schemas.microsoft.com/office/drawing/2014/main" id="{38C98AC7-C9E2-3745-AB23-05998E1CB065}"/>
              </a:ext>
            </a:extLst>
          </p:cNvPr>
          <p:cNvSpPr txBox="1"/>
          <p:nvPr/>
        </p:nvSpPr>
        <p:spPr>
          <a:xfrm>
            <a:off x="878093" y="6330950"/>
            <a:ext cx="7803739" cy="461665"/>
          </a:xfrm>
          <a:prstGeom prst="rect">
            <a:avLst/>
          </a:prstGeom>
          <a:noFill/>
        </p:spPr>
        <p:txBody>
          <a:bodyPr wrap="none" rtlCol="0">
            <a:spAutoFit/>
          </a:bodyPr>
          <a:lstStyle/>
          <a:p>
            <a:r>
              <a:rPr lang="zh-CN" altLang="en-US" dirty="0"/>
              <a:t>三次访问内存，内存段表</a:t>
            </a:r>
            <a:r>
              <a:rPr lang="en-US" altLang="zh-CN" dirty="0"/>
              <a:t>——</a:t>
            </a:r>
            <a:r>
              <a:rPr lang="zh-CN" altLang="en-US" dirty="0"/>
              <a:t>内存页表</a:t>
            </a:r>
            <a:r>
              <a:rPr lang="en-US" altLang="zh-CN" dirty="0"/>
              <a:t>——</a:t>
            </a:r>
            <a:r>
              <a:rPr lang="zh-CN" altLang="en-US" dirty="0"/>
              <a:t>取指令或数据</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536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定位（存储分配）</a:t>
            </a:r>
            <a:r>
              <a:rPr kumimoji="0" lang="zh-CN" altLang="en-US" sz="2800" b="1" baseline="0">
                <a:latin typeface="宋体" pitchFamily="2" charset="-122"/>
              </a:rPr>
              <a:t>：为具体的程序和数据等分配存储单元或存储区工作。</a:t>
            </a:r>
          </a:p>
          <a:p>
            <a:pPr marL="1066800" lvl="1" indent="-609600" algn="just">
              <a:lnSpc>
                <a:spcPct val="120000"/>
              </a:lnSpc>
              <a:spcBef>
                <a:spcPct val="20000"/>
              </a:spcBef>
              <a:buClr>
                <a:srgbClr val="0000CC"/>
              </a:buClr>
              <a:buFont typeface="Wingdings" pitchFamily="2" charset="2"/>
              <a:buChar char="Ø"/>
            </a:pP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映射：把逻辑地址转换为相应的物理地址的过程。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3491"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gn="just">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定位（存储分配）：</a:t>
            </a:r>
            <a:r>
              <a:rPr kumimoji="0" lang="zh-CN" altLang="en-US" sz="2800" b="1" baseline="0">
                <a:latin typeface="宋体" pitchFamily="2" charset="-122"/>
              </a:rPr>
              <a:t>为具体的程序和数据等分配存储单元或存储区工作。</a:t>
            </a:r>
          </a:p>
          <a:p>
            <a:pPr marL="1066800" lvl="1" indent="-609600" algn="just">
              <a:lnSpc>
                <a:spcPct val="120000"/>
              </a:lnSpc>
              <a:spcBef>
                <a:spcPct val="20000"/>
              </a:spcBef>
              <a:buClr>
                <a:srgbClr val="0000CC"/>
              </a:buClr>
              <a:buFont typeface="Wingdings" pitchFamily="2" charset="2"/>
              <a:buChar char="Ø"/>
            </a:pP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映射：</a:t>
            </a:r>
            <a:r>
              <a:rPr kumimoji="0" lang="zh-CN" altLang="en-US" sz="2800" b="1" baseline="0">
                <a:latin typeface="宋体" pitchFamily="2" charset="-122"/>
              </a:rPr>
              <a:t>把逻辑地址转换为相应的物理地址的过程。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18435" name="Rectangle 3"/>
          <p:cNvSpPr>
            <a:spLocks noChangeArrowheads="1"/>
          </p:cNvSpPr>
          <p:nvPr/>
        </p:nvSpPr>
        <p:spPr bwMode="auto">
          <a:xfrm>
            <a:off x="381000" y="1295400"/>
            <a:ext cx="8534400" cy="533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宋体" pitchFamily="2" charset="-122"/>
              </a:rPr>
              <a:t>对用户程序的处理步骤</a:t>
            </a:r>
            <a:endParaRPr kumimoji="0" lang="zh-CN" altLang="en-US" sz="3200" b="1" baseline="0">
              <a:solidFill>
                <a:srgbClr val="0000CC"/>
              </a:solidFill>
              <a:latin typeface="黑体" pitchFamily="49" charset="-122"/>
            </a:endParaRPr>
          </a:p>
        </p:txBody>
      </p:sp>
      <p:grpSp>
        <p:nvGrpSpPr>
          <p:cNvPr id="2" name="Group 76"/>
          <p:cNvGrpSpPr>
            <a:grpSpLocks/>
          </p:cNvGrpSpPr>
          <p:nvPr/>
        </p:nvGrpSpPr>
        <p:grpSpPr bwMode="auto">
          <a:xfrm>
            <a:off x="304800" y="2133600"/>
            <a:ext cx="8470900" cy="3878263"/>
            <a:chOff x="240" y="1104"/>
            <a:chExt cx="5336" cy="2443"/>
          </a:xfrm>
        </p:grpSpPr>
        <p:sp>
          <p:nvSpPr>
            <p:cNvPr id="18437" name="Freeform 5"/>
            <p:cNvSpPr>
              <a:spLocks/>
            </p:cNvSpPr>
            <p:nvPr/>
          </p:nvSpPr>
          <p:spPr bwMode="auto">
            <a:xfrm>
              <a:off x="1136" y="1554"/>
              <a:ext cx="470" cy="240"/>
            </a:xfrm>
            <a:custGeom>
              <a:avLst/>
              <a:gdLst/>
              <a:ahLst/>
              <a:cxnLst>
                <a:cxn ang="0">
                  <a:pos x="20" y="0"/>
                </a:cxn>
                <a:cxn ang="0">
                  <a:pos x="470" y="0"/>
                </a:cxn>
                <a:cxn ang="0">
                  <a:pos x="440" y="80"/>
                </a:cxn>
                <a:cxn ang="0">
                  <a:pos x="440" y="160"/>
                </a:cxn>
                <a:cxn ang="0">
                  <a:pos x="470" y="240"/>
                </a:cxn>
                <a:cxn ang="0">
                  <a:pos x="20" y="240"/>
                </a:cxn>
                <a:cxn ang="0">
                  <a:pos x="0" y="160"/>
                </a:cxn>
                <a:cxn ang="0">
                  <a:pos x="0" y="80"/>
                </a:cxn>
                <a:cxn ang="0">
                  <a:pos x="20" y="0"/>
                </a:cxn>
              </a:cxnLst>
              <a:rect l="0" t="0" r="r" b="b"/>
              <a:pathLst>
                <a:path w="470" h="240">
                  <a:moveTo>
                    <a:pt x="20" y="0"/>
                  </a:moveTo>
                  <a:lnTo>
                    <a:pt x="470" y="0"/>
                  </a:lnTo>
                  <a:lnTo>
                    <a:pt x="440" y="80"/>
                  </a:lnTo>
                  <a:lnTo>
                    <a:pt x="440" y="160"/>
                  </a:lnTo>
                  <a:lnTo>
                    <a:pt x="470" y="240"/>
                  </a:lnTo>
                  <a:lnTo>
                    <a:pt x="20" y="240"/>
                  </a:lnTo>
                  <a:lnTo>
                    <a:pt x="0" y="160"/>
                  </a:lnTo>
                  <a:lnTo>
                    <a:pt x="0" y="80"/>
                  </a:lnTo>
                  <a:lnTo>
                    <a:pt x="20" y="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38" name="Rectangle 6"/>
            <p:cNvSpPr>
              <a:spLocks noChangeArrowheads="1"/>
            </p:cNvSpPr>
            <p:nvPr/>
          </p:nvSpPr>
          <p:spPr bwMode="auto">
            <a:xfrm>
              <a:off x="1296" y="160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库</a:t>
              </a:r>
              <a:endParaRPr lang="zh-CN" altLang="en-US" sz="1800" b="1" baseline="0"/>
            </a:p>
          </p:txBody>
        </p:sp>
        <p:sp>
          <p:nvSpPr>
            <p:cNvPr id="18439" name="Line 7"/>
            <p:cNvSpPr>
              <a:spLocks noChangeShapeType="1"/>
            </p:cNvSpPr>
            <p:nvPr/>
          </p:nvSpPr>
          <p:spPr bwMode="auto">
            <a:xfrm>
              <a:off x="1576" y="1674"/>
              <a:ext cx="410" cy="1"/>
            </a:xfrm>
            <a:prstGeom prst="line">
              <a:avLst/>
            </a:prstGeom>
            <a:noFill/>
            <a:ln w="22225">
              <a:solidFill>
                <a:srgbClr val="000000"/>
              </a:solidFill>
              <a:round/>
              <a:headEnd/>
              <a:tailEnd/>
            </a:ln>
          </p:spPr>
          <p:txBody>
            <a:bodyPr/>
            <a:lstStyle/>
            <a:p>
              <a:endParaRPr lang="zh-CN" altLang="en-US"/>
            </a:p>
          </p:txBody>
        </p:sp>
        <p:sp>
          <p:nvSpPr>
            <p:cNvPr id="18440" name="Line 8"/>
            <p:cNvSpPr>
              <a:spLocks noChangeShapeType="1"/>
            </p:cNvSpPr>
            <p:nvPr/>
          </p:nvSpPr>
          <p:spPr bwMode="auto">
            <a:xfrm>
              <a:off x="1986" y="1674"/>
              <a:ext cx="1" cy="1230"/>
            </a:xfrm>
            <a:prstGeom prst="line">
              <a:avLst/>
            </a:prstGeom>
            <a:noFill/>
            <a:ln w="22225">
              <a:solidFill>
                <a:srgbClr val="000000"/>
              </a:solidFill>
              <a:round/>
              <a:headEnd/>
              <a:tailEnd/>
            </a:ln>
          </p:spPr>
          <p:txBody>
            <a:bodyPr/>
            <a:lstStyle/>
            <a:p>
              <a:endParaRPr lang="zh-CN" altLang="en-US"/>
            </a:p>
          </p:txBody>
        </p:sp>
        <p:sp>
          <p:nvSpPr>
            <p:cNvPr id="18441" name="Rectangle 9"/>
            <p:cNvSpPr>
              <a:spLocks noChangeArrowheads="1"/>
            </p:cNvSpPr>
            <p:nvPr/>
          </p:nvSpPr>
          <p:spPr bwMode="auto">
            <a:xfrm>
              <a:off x="1126" y="1984"/>
              <a:ext cx="480" cy="19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2" name="Line 10"/>
            <p:cNvSpPr>
              <a:spLocks noChangeShapeType="1"/>
            </p:cNvSpPr>
            <p:nvPr/>
          </p:nvSpPr>
          <p:spPr bwMode="auto">
            <a:xfrm>
              <a:off x="1606" y="2074"/>
              <a:ext cx="380" cy="1"/>
            </a:xfrm>
            <a:prstGeom prst="line">
              <a:avLst/>
            </a:prstGeom>
            <a:noFill/>
            <a:ln w="22225">
              <a:solidFill>
                <a:srgbClr val="000000"/>
              </a:solidFill>
              <a:round/>
              <a:headEnd/>
              <a:tailEnd/>
            </a:ln>
          </p:spPr>
          <p:txBody>
            <a:bodyPr/>
            <a:lstStyle/>
            <a:p>
              <a:endParaRPr lang="zh-CN" altLang="en-US"/>
            </a:p>
          </p:txBody>
        </p:sp>
        <p:sp>
          <p:nvSpPr>
            <p:cNvPr id="18443" name="Freeform 11"/>
            <p:cNvSpPr>
              <a:spLocks/>
            </p:cNvSpPr>
            <p:nvPr/>
          </p:nvSpPr>
          <p:spPr bwMode="auto">
            <a:xfrm>
              <a:off x="1956" y="205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4" name="Rectangle 12"/>
            <p:cNvSpPr>
              <a:spLocks noChangeArrowheads="1"/>
            </p:cNvSpPr>
            <p:nvPr/>
          </p:nvSpPr>
          <p:spPr bwMode="auto">
            <a:xfrm>
              <a:off x="1126" y="2364"/>
              <a:ext cx="480" cy="1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45" name="Line 13"/>
            <p:cNvSpPr>
              <a:spLocks noChangeShapeType="1"/>
            </p:cNvSpPr>
            <p:nvPr/>
          </p:nvSpPr>
          <p:spPr bwMode="auto">
            <a:xfrm>
              <a:off x="1606" y="2454"/>
              <a:ext cx="380" cy="1"/>
            </a:xfrm>
            <a:prstGeom prst="line">
              <a:avLst/>
            </a:prstGeom>
            <a:noFill/>
            <a:ln w="22225">
              <a:solidFill>
                <a:srgbClr val="000000"/>
              </a:solidFill>
              <a:round/>
              <a:headEnd/>
              <a:tailEnd/>
            </a:ln>
          </p:spPr>
          <p:txBody>
            <a:bodyPr/>
            <a:lstStyle/>
            <a:p>
              <a:endParaRPr lang="zh-CN" altLang="en-US"/>
            </a:p>
          </p:txBody>
        </p:sp>
        <p:sp>
          <p:nvSpPr>
            <p:cNvPr id="18446" name="Freeform 14"/>
            <p:cNvSpPr>
              <a:spLocks/>
            </p:cNvSpPr>
            <p:nvPr/>
          </p:nvSpPr>
          <p:spPr bwMode="auto">
            <a:xfrm>
              <a:off x="1956" y="243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47" name="Freeform 15"/>
            <p:cNvSpPr>
              <a:spLocks/>
            </p:cNvSpPr>
            <p:nvPr/>
          </p:nvSpPr>
          <p:spPr bwMode="auto">
            <a:xfrm>
              <a:off x="986" y="2024"/>
              <a:ext cx="100" cy="900"/>
            </a:xfrm>
            <a:custGeom>
              <a:avLst/>
              <a:gdLst/>
              <a:ahLst/>
              <a:cxnLst>
                <a:cxn ang="0">
                  <a:pos x="100" y="0"/>
                </a:cxn>
                <a:cxn ang="0">
                  <a:pos x="60" y="20"/>
                </a:cxn>
                <a:cxn ang="0">
                  <a:pos x="50" y="50"/>
                </a:cxn>
                <a:cxn ang="0">
                  <a:pos x="50" y="410"/>
                </a:cxn>
                <a:cxn ang="0">
                  <a:pos x="40" y="440"/>
                </a:cxn>
                <a:cxn ang="0">
                  <a:pos x="0" y="450"/>
                </a:cxn>
                <a:cxn ang="0">
                  <a:pos x="40" y="470"/>
                </a:cxn>
                <a:cxn ang="0">
                  <a:pos x="50" y="500"/>
                </a:cxn>
                <a:cxn ang="0">
                  <a:pos x="50" y="860"/>
                </a:cxn>
                <a:cxn ang="0">
                  <a:pos x="60" y="890"/>
                </a:cxn>
                <a:cxn ang="0">
                  <a:pos x="100" y="900"/>
                </a:cxn>
              </a:cxnLst>
              <a:rect l="0" t="0" r="r" b="b"/>
              <a:pathLst>
                <a:path w="100" h="900">
                  <a:moveTo>
                    <a:pt x="100" y="0"/>
                  </a:moveTo>
                  <a:lnTo>
                    <a:pt x="60" y="20"/>
                  </a:lnTo>
                  <a:lnTo>
                    <a:pt x="50" y="50"/>
                  </a:lnTo>
                  <a:lnTo>
                    <a:pt x="50" y="410"/>
                  </a:lnTo>
                  <a:lnTo>
                    <a:pt x="40" y="440"/>
                  </a:lnTo>
                  <a:lnTo>
                    <a:pt x="0" y="450"/>
                  </a:lnTo>
                  <a:lnTo>
                    <a:pt x="40" y="470"/>
                  </a:lnTo>
                  <a:lnTo>
                    <a:pt x="50" y="500"/>
                  </a:lnTo>
                  <a:lnTo>
                    <a:pt x="50" y="860"/>
                  </a:lnTo>
                  <a:lnTo>
                    <a:pt x="60" y="890"/>
                  </a:lnTo>
                  <a:lnTo>
                    <a:pt x="100" y="900"/>
                  </a:lnTo>
                </a:path>
              </a:pathLst>
            </a:custGeom>
            <a:noFill/>
            <a:ln w="22225">
              <a:solidFill>
                <a:srgbClr val="000000"/>
              </a:solidFill>
              <a:prstDash val="solid"/>
              <a:round/>
              <a:headEnd/>
              <a:tailEnd/>
            </a:ln>
          </p:spPr>
          <p:txBody>
            <a:bodyPr/>
            <a:lstStyle/>
            <a:p>
              <a:endParaRPr lang="zh-CN" altLang="en-US"/>
            </a:p>
          </p:txBody>
        </p:sp>
        <p:sp>
          <p:nvSpPr>
            <p:cNvPr id="18448" name="Line 16"/>
            <p:cNvSpPr>
              <a:spLocks noChangeShapeType="1"/>
            </p:cNvSpPr>
            <p:nvPr/>
          </p:nvSpPr>
          <p:spPr bwMode="auto">
            <a:xfrm>
              <a:off x="1986" y="2264"/>
              <a:ext cx="370" cy="1"/>
            </a:xfrm>
            <a:prstGeom prst="line">
              <a:avLst/>
            </a:prstGeom>
            <a:noFill/>
            <a:ln w="22225">
              <a:solidFill>
                <a:srgbClr val="000000"/>
              </a:solidFill>
              <a:round/>
              <a:headEnd/>
              <a:tailEnd/>
            </a:ln>
          </p:spPr>
          <p:txBody>
            <a:bodyPr/>
            <a:lstStyle/>
            <a:p>
              <a:endParaRPr lang="zh-CN" altLang="en-US"/>
            </a:p>
          </p:txBody>
        </p:sp>
        <p:sp>
          <p:nvSpPr>
            <p:cNvPr id="18449" name="Freeform 17"/>
            <p:cNvSpPr>
              <a:spLocks/>
            </p:cNvSpPr>
            <p:nvPr/>
          </p:nvSpPr>
          <p:spPr bwMode="auto">
            <a:xfrm>
              <a:off x="1956" y="2244"/>
              <a:ext cx="50" cy="40"/>
            </a:xfrm>
            <a:custGeom>
              <a:avLst/>
              <a:gdLst/>
              <a:ahLst/>
              <a:cxnLst>
                <a:cxn ang="0">
                  <a:pos x="0" y="20"/>
                </a:cxn>
                <a:cxn ang="0">
                  <a:pos x="10" y="0"/>
                </a:cxn>
                <a:cxn ang="0">
                  <a:pos x="40" y="0"/>
                </a:cxn>
                <a:cxn ang="0">
                  <a:pos x="50" y="20"/>
                </a:cxn>
                <a:cxn ang="0">
                  <a:pos x="40" y="40"/>
                </a:cxn>
                <a:cxn ang="0">
                  <a:pos x="10" y="40"/>
                </a:cxn>
                <a:cxn ang="0">
                  <a:pos x="0" y="20"/>
                </a:cxn>
              </a:cxnLst>
              <a:rect l="0" t="0" r="r" b="b"/>
              <a:pathLst>
                <a:path w="50" h="40">
                  <a:moveTo>
                    <a:pt x="0" y="20"/>
                  </a:moveTo>
                  <a:lnTo>
                    <a:pt x="10" y="0"/>
                  </a:lnTo>
                  <a:lnTo>
                    <a:pt x="40" y="0"/>
                  </a:lnTo>
                  <a:lnTo>
                    <a:pt x="50" y="20"/>
                  </a:lnTo>
                  <a:lnTo>
                    <a:pt x="40" y="40"/>
                  </a:lnTo>
                  <a:lnTo>
                    <a:pt x="10" y="40"/>
                  </a:lnTo>
                  <a:lnTo>
                    <a:pt x="0" y="2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0" name="Rectangle 18"/>
            <p:cNvSpPr>
              <a:spLocks noChangeArrowheads="1"/>
            </p:cNvSpPr>
            <p:nvPr/>
          </p:nvSpPr>
          <p:spPr bwMode="auto">
            <a:xfrm>
              <a:off x="235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1" name="Rectangle 19"/>
            <p:cNvSpPr>
              <a:spLocks noChangeArrowheads="1"/>
            </p:cNvSpPr>
            <p:nvPr/>
          </p:nvSpPr>
          <p:spPr bwMode="auto">
            <a:xfrm>
              <a:off x="246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链接</a:t>
              </a:r>
              <a:endParaRPr lang="zh-CN" altLang="en-US" sz="1800" b="1" baseline="0"/>
            </a:p>
          </p:txBody>
        </p:sp>
        <p:sp>
          <p:nvSpPr>
            <p:cNvPr id="18452" name="Rectangle 20"/>
            <p:cNvSpPr>
              <a:spLocks noChangeArrowheads="1"/>
            </p:cNvSpPr>
            <p:nvPr/>
          </p:nvSpPr>
          <p:spPr bwMode="auto">
            <a:xfrm>
              <a:off x="246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53" name="Freeform 21"/>
            <p:cNvSpPr>
              <a:spLocks/>
            </p:cNvSpPr>
            <p:nvPr/>
          </p:nvSpPr>
          <p:spPr bwMode="auto">
            <a:xfrm>
              <a:off x="223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4" name="Line 22"/>
            <p:cNvSpPr>
              <a:spLocks noChangeShapeType="1"/>
            </p:cNvSpPr>
            <p:nvPr/>
          </p:nvSpPr>
          <p:spPr bwMode="auto">
            <a:xfrm>
              <a:off x="2836" y="2264"/>
              <a:ext cx="370" cy="1"/>
            </a:xfrm>
            <a:prstGeom prst="line">
              <a:avLst/>
            </a:prstGeom>
            <a:noFill/>
            <a:ln w="22225">
              <a:solidFill>
                <a:srgbClr val="000000"/>
              </a:solidFill>
              <a:round/>
              <a:headEnd/>
              <a:tailEnd/>
            </a:ln>
          </p:spPr>
          <p:txBody>
            <a:bodyPr/>
            <a:lstStyle/>
            <a:p>
              <a:endParaRPr lang="zh-CN" altLang="en-US"/>
            </a:p>
          </p:txBody>
        </p:sp>
        <p:sp>
          <p:nvSpPr>
            <p:cNvPr id="18455" name="Freeform 23"/>
            <p:cNvSpPr>
              <a:spLocks/>
            </p:cNvSpPr>
            <p:nvPr/>
          </p:nvSpPr>
          <p:spPr bwMode="auto">
            <a:xfrm>
              <a:off x="308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56" name="Rectangle 24"/>
            <p:cNvSpPr>
              <a:spLocks noChangeArrowheads="1"/>
            </p:cNvSpPr>
            <p:nvPr/>
          </p:nvSpPr>
          <p:spPr bwMode="auto">
            <a:xfrm>
              <a:off x="3206" y="2144"/>
              <a:ext cx="660" cy="24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7" name="Rectangle 25"/>
            <p:cNvSpPr>
              <a:spLocks noChangeArrowheads="1"/>
            </p:cNvSpPr>
            <p:nvPr/>
          </p:nvSpPr>
          <p:spPr bwMode="auto">
            <a:xfrm>
              <a:off x="3276" y="2194"/>
              <a:ext cx="58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装入模块</a:t>
              </a:r>
              <a:endParaRPr lang="zh-CN" altLang="en-US" sz="1800" b="1" baseline="0"/>
            </a:p>
          </p:txBody>
        </p:sp>
        <p:sp>
          <p:nvSpPr>
            <p:cNvPr id="18458" name="Rectangle 26"/>
            <p:cNvSpPr>
              <a:spLocks noChangeArrowheads="1"/>
            </p:cNvSpPr>
            <p:nvPr/>
          </p:nvSpPr>
          <p:spPr bwMode="auto">
            <a:xfrm>
              <a:off x="4246" y="2074"/>
              <a:ext cx="480" cy="38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18459" name="Rectangle 27"/>
            <p:cNvSpPr>
              <a:spLocks noChangeArrowheads="1"/>
            </p:cNvSpPr>
            <p:nvPr/>
          </p:nvSpPr>
          <p:spPr bwMode="auto">
            <a:xfrm>
              <a:off x="4356" y="211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装入</a:t>
              </a:r>
              <a:endParaRPr lang="zh-CN" altLang="en-US" sz="1800" b="1" baseline="0"/>
            </a:p>
          </p:txBody>
        </p:sp>
        <p:sp>
          <p:nvSpPr>
            <p:cNvPr id="18460" name="Rectangle 28"/>
            <p:cNvSpPr>
              <a:spLocks noChangeArrowheads="1"/>
            </p:cNvSpPr>
            <p:nvPr/>
          </p:nvSpPr>
          <p:spPr bwMode="auto">
            <a:xfrm>
              <a:off x="4356" y="227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程序</a:t>
              </a:r>
              <a:endParaRPr lang="zh-CN" altLang="en-US" sz="1800" b="1" baseline="0"/>
            </a:p>
          </p:txBody>
        </p:sp>
        <p:sp>
          <p:nvSpPr>
            <p:cNvPr id="18461" name="Line 29"/>
            <p:cNvSpPr>
              <a:spLocks noChangeShapeType="1"/>
            </p:cNvSpPr>
            <p:nvPr/>
          </p:nvSpPr>
          <p:spPr bwMode="auto">
            <a:xfrm>
              <a:off x="3866" y="2264"/>
              <a:ext cx="380" cy="1"/>
            </a:xfrm>
            <a:prstGeom prst="line">
              <a:avLst/>
            </a:prstGeom>
            <a:noFill/>
            <a:ln w="22225">
              <a:solidFill>
                <a:srgbClr val="000000"/>
              </a:solidFill>
              <a:round/>
              <a:headEnd/>
              <a:tailEnd/>
            </a:ln>
          </p:spPr>
          <p:txBody>
            <a:bodyPr/>
            <a:lstStyle/>
            <a:p>
              <a:endParaRPr lang="zh-CN" altLang="en-US"/>
            </a:p>
          </p:txBody>
        </p:sp>
        <p:sp>
          <p:nvSpPr>
            <p:cNvPr id="18462" name="Freeform 30"/>
            <p:cNvSpPr>
              <a:spLocks/>
            </p:cNvSpPr>
            <p:nvPr/>
          </p:nvSpPr>
          <p:spPr bwMode="auto">
            <a:xfrm>
              <a:off x="4126" y="2244"/>
              <a:ext cx="120" cy="40"/>
            </a:xfrm>
            <a:custGeom>
              <a:avLst/>
              <a:gdLst/>
              <a:ahLst/>
              <a:cxnLst>
                <a:cxn ang="0">
                  <a:pos x="0" y="0"/>
                </a:cxn>
                <a:cxn ang="0">
                  <a:pos x="20" y="20"/>
                </a:cxn>
                <a:cxn ang="0">
                  <a:pos x="0" y="40"/>
                </a:cxn>
                <a:cxn ang="0">
                  <a:pos x="120" y="20"/>
                </a:cxn>
                <a:cxn ang="0">
                  <a:pos x="0" y="0"/>
                </a:cxn>
              </a:cxnLst>
              <a:rect l="0" t="0" r="r" b="b"/>
              <a:pathLst>
                <a:path w="120" h="40">
                  <a:moveTo>
                    <a:pt x="0" y="0"/>
                  </a:moveTo>
                  <a:lnTo>
                    <a:pt x="20" y="20"/>
                  </a:lnTo>
                  <a:lnTo>
                    <a:pt x="0" y="40"/>
                  </a:lnTo>
                  <a:lnTo>
                    <a:pt x="120" y="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3" name="Freeform 31"/>
            <p:cNvSpPr>
              <a:spLocks/>
            </p:cNvSpPr>
            <p:nvPr/>
          </p:nvSpPr>
          <p:spPr bwMode="auto">
            <a:xfrm>
              <a:off x="4726" y="2174"/>
              <a:ext cx="370" cy="90"/>
            </a:xfrm>
            <a:custGeom>
              <a:avLst/>
              <a:gdLst/>
              <a:ahLst/>
              <a:cxnLst>
                <a:cxn ang="0">
                  <a:pos x="0" y="90"/>
                </a:cxn>
                <a:cxn ang="0">
                  <a:pos x="180" y="90"/>
                </a:cxn>
                <a:cxn ang="0">
                  <a:pos x="180" y="0"/>
                </a:cxn>
                <a:cxn ang="0">
                  <a:pos x="370" y="0"/>
                </a:cxn>
              </a:cxnLst>
              <a:rect l="0" t="0" r="r" b="b"/>
              <a:pathLst>
                <a:path w="370" h="90">
                  <a:moveTo>
                    <a:pt x="0" y="90"/>
                  </a:moveTo>
                  <a:lnTo>
                    <a:pt x="180" y="90"/>
                  </a:lnTo>
                  <a:lnTo>
                    <a:pt x="180" y="0"/>
                  </a:lnTo>
                  <a:lnTo>
                    <a:pt x="370" y="0"/>
                  </a:lnTo>
                </a:path>
              </a:pathLst>
            </a:custGeom>
            <a:noFill/>
            <a:ln w="22225">
              <a:solidFill>
                <a:srgbClr val="000000"/>
              </a:solidFill>
              <a:prstDash val="solid"/>
              <a:round/>
              <a:headEnd/>
              <a:tailEnd/>
            </a:ln>
          </p:spPr>
          <p:txBody>
            <a:bodyPr/>
            <a:lstStyle/>
            <a:p>
              <a:endParaRPr lang="zh-CN" altLang="en-US"/>
            </a:p>
          </p:txBody>
        </p:sp>
        <p:sp>
          <p:nvSpPr>
            <p:cNvPr id="18464" name="Freeform 32"/>
            <p:cNvSpPr>
              <a:spLocks/>
            </p:cNvSpPr>
            <p:nvPr/>
          </p:nvSpPr>
          <p:spPr bwMode="auto">
            <a:xfrm>
              <a:off x="5096" y="1794"/>
              <a:ext cx="100" cy="750"/>
            </a:xfrm>
            <a:custGeom>
              <a:avLst/>
              <a:gdLst/>
              <a:ahLst/>
              <a:cxnLst>
                <a:cxn ang="0">
                  <a:pos x="100" y="0"/>
                </a:cxn>
                <a:cxn ang="0">
                  <a:pos x="60" y="10"/>
                </a:cxn>
                <a:cxn ang="0">
                  <a:pos x="50" y="50"/>
                </a:cxn>
                <a:cxn ang="0">
                  <a:pos x="50" y="330"/>
                </a:cxn>
                <a:cxn ang="0">
                  <a:pos x="40" y="360"/>
                </a:cxn>
                <a:cxn ang="0">
                  <a:pos x="0" y="380"/>
                </a:cxn>
                <a:cxn ang="0">
                  <a:pos x="40" y="390"/>
                </a:cxn>
                <a:cxn ang="0">
                  <a:pos x="50" y="420"/>
                </a:cxn>
                <a:cxn ang="0">
                  <a:pos x="50" y="710"/>
                </a:cxn>
                <a:cxn ang="0">
                  <a:pos x="60" y="740"/>
                </a:cxn>
                <a:cxn ang="0">
                  <a:pos x="100" y="750"/>
                </a:cxn>
              </a:cxnLst>
              <a:rect l="0" t="0" r="r" b="b"/>
              <a:pathLst>
                <a:path w="100" h="750">
                  <a:moveTo>
                    <a:pt x="100" y="0"/>
                  </a:moveTo>
                  <a:lnTo>
                    <a:pt x="60" y="10"/>
                  </a:lnTo>
                  <a:lnTo>
                    <a:pt x="50" y="50"/>
                  </a:lnTo>
                  <a:lnTo>
                    <a:pt x="50" y="330"/>
                  </a:lnTo>
                  <a:lnTo>
                    <a:pt x="40" y="360"/>
                  </a:lnTo>
                  <a:lnTo>
                    <a:pt x="0" y="380"/>
                  </a:lnTo>
                  <a:lnTo>
                    <a:pt x="40" y="390"/>
                  </a:lnTo>
                  <a:lnTo>
                    <a:pt x="50" y="420"/>
                  </a:lnTo>
                  <a:lnTo>
                    <a:pt x="50" y="710"/>
                  </a:lnTo>
                  <a:lnTo>
                    <a:pt x="60" y="740"/>
                  </a:lnTo>
                  <a:lnTo>
                    <a:pt x="100" y="750"/>
                  </a:lnTo>
                </a:path>
              </a:pathLst>
            </a:custGeom>
            <a:noFill/>
            <a:ln w="22225">
              <a:solidFill>
                <a:srgbClr val="000000"/>
              </a:solidFill>
              <a:prstDash val="solid"/>
              <a:round/>
              <a:headEnd/>
              <a:tailEnd/>
            </a:ln>
          </p:spPr>
          <p:txBody>
            <a:bodyPr/>
            <a:lstStyle/>
            <a:p>
              <a:endParaRPr lang="zh-CN" altLang="en-US"/>
            </a:p>
          </p:txBody>
        </p:sp>
        <p:sp>
          <p:nvSpPr>
            <p:cNvPr id="18465" name="Freeform 33"/>
            <p:cNvSpPr>
              <a:spLocks/>
            </p:cNvSpPr>
            <p:nvPr/>
          </p:nvSpPr>
          <p:spPr bwMode="auto">
            <a:xfrm>
              <a:off x="4976" y="2144"/>
              <a:ext cx="120" cy="50"/>
            </a:xfrm>
            <a:custGeom>
              <a:avLst/>
              <a:gdLst/>
              <a:ahLst/>
              <a:cxnLst>
                <a:cxn ang="0">
                  <a:pos x="0" y="0"/>
                </a:cxn>
                <a:cxn ang="0">
                  <a:pos x="20" y="30"/>
                </a:cxn>
                <a:cxn ang="0">
                  <a:pos x="0" y="50"/>
                </a:cxn>
                <a:cxn ang="0">
                  <a:pos x="120" y="30"/>
                </a:cxn>
                <a:cxn ang="0">
                  <a:pos x="0" y="0"/>
                </a:cxn>
              </a:cxnLst>
              <a:rect l="0" t="0" r="r" b="b"/>
              <a:pathLst>
                <a:path w="120" h="50">
                  <a:moveTo>
                    <a:pt x="0" y="0"/>
                  </a:moveTo>
                  <a:lnTo>
                    <a:pt x="20" y="30"/>
                  </a:lnTo>
                  <a:lnTo>
                    <a:pt x="0" y="50"/>
                  </a:lnTo>
                  <a:lnTo>
                    <a:pt x="120" y="3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8466" name="Rectangle 34"/>
            <p:cNvSpPr>
              <a:spLocks noChangeArrowheads="1"/>
            </p:cNvSpPr>
            <p:nvPr/>
          </p:nvSpPr>
          <p:spPr bwMode="auto">
            <a:xfrm>
              <a:off x="5196" y="1794"/>
              <a:ext cx="380" cy="750"/>
            </a:xfrm>
            <a:prstGeom prst="rect">
              <a:avLst/>
            </a:prstGeom>
            <a:pattFill prst="ltUpDiag">
              <a:fgClr>
                <a:srgbClr val="000000"/>
              </a:fgClr>
              <a:bgClr>
                <a:srgbClr val="FFFFFF"/>
              </a:bgClr>
            </a:pattFill>
            <a:ln w="22225">
              <a:solidFill>
                <a:srgbClr val="000000"/>
              </a:solidFill>
              <a:miter lim="800000"/>
              <a:headEnd/>
              <a:tailEnd/>
            </a:ln>
          </p:spPr>
          <p:txBody>
            <a:bodyPr/>
            <a:lstStyle/>
            <a:p>
              <a:endParaRPr lang="zh-CN" altLang="en-US"/>
            </a:p>
          </p:txBody>
        </p:sp>
        <p:sp>
          <p:nvSpPr>
            <p:cNvPr id="18467" name="Freeform 35"/>
            <p:cNvSpPr>
              <a:spLocks/>
            </p:cNvSpPr>
            <p:nvPr/>
          </p:nvSpPr>
          <p:spPr bwMode="auto">
            <a:xfrm>
              <a:off x="5196" y="1324"/>
              <a:ext cx="380" cy="470"/>
            </a:xfrm>
            <a:custGeom>
              <a:avLst/>
              <a:gdLst/>
              <a:ahLst/>
              <a:cxnLst>
                <a:cxn ang="0">
                  <a:pos x="0" y="30"/>
                </a:cxn>
                <a:cxn ang="0">
                  <a:pos x="0" y="470"/>
                </a:cxn>
                <a:cxn ang="0">
                  <a:pos x="380" y="470"/>
                </a:cxn>
                <a:cxn ang="0">
                  <a:pos x="380" y="30"/>
                </a:cxn>
                <a:cxn ang="0">
                  <a:pos x="310" y="60"/>
                </a:cxn>
                <a:cxn ang="0">
                  <a:pos x="250" y="60"/>
                </a:cxn>
                <a:cxn ang="0">
                  <a:pos x="190" y="30"/>
                </a:cxn>
                <a:cxn ang="0">
                  <a:pos x="130" y="0"/>
                </a:cxn>
                <a:cxn ang="0">
                  <a:pos x="60" y="0"/>
                </a:cxn>
                <a:cxn ang="0">
                  <a:pos x="0" y="30"/>
                </a:cxn>
              </a:cxnLst>
              <a:rect l="0" t="0" r="r" b="b"/>
              <a:pathLst>
                <a:path w="380" h="470">
                  <a:moveTo>
                    <a:pt x="0" y="30"/>
                  </a:moveTo>
                  <a:lnTo>
                    <a:pt x="0" y="470"/>
                  </a:lnTo>
                  <a:lnTo>
                    <a:pt x="380" y="470"/>
                  </a:lnTo>
                  <a:lnTo>
                    <a:pt x="380" y="30"/>
                  </a:lnTo>
                  <a:lnTo>
                    <a:pt x="310" y="60"/>
                  </a:lnTo>
                  <a:lnTo>
                    <a:pt x="250" y="60"/>
                  </a:lnTo>
                  <a:lnTo>
                    <a:pt x="190" y="30"/>
                  </a:lnTo>
                  <a:lnTo>
                    <a:pt x="130" y="0"/>
                  </a:lnTo>
                  <a:lnTo>
                    <a:pt x="60" y="0"/>
                  </a:lnTo>
                  <a:lnTo>
                    <a:pt x="0" y="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8" name="Freeform 36"/>
            <p:cNvSpPr>
              <a:spLocks/>
            </p:cNvSpPr>
            <p:nvPr/>
          </p:nvSpPr>
          <p:spPr bwMode="auto">
            <a:xfrm>
              <a:off x="5196" y="2544"/>
              <a:ext cx="380" cy="470"/>
            </a:xfrm>
            <a:custGeom>
              <a:avLst/>
              <a:gdLst/>
              <a:ahLst/>
              <a:cxnLst>
                <a:cxn ang="0">
                  <a:pos x="380" y="450"/>
                </a:cxn>
                <a:cxn ang="0">
                  <a:pos x="380" y="0"/>
                </a:cxn>
                <a:cxn ang="0">
                  <a:pos x="0" y="0"/>
                </a:cxn>
                <a:cxn ang="0">
                  <a:pos x="0" y="450"/>
                </a:cxn>
                <a:cxn ang="0">
                  <a:pos x="60" y="420"/>
                </a:cxn>
                <a:cxn ang="0">
                  <a:pos x="130" y="420"/>
                </a:cxn>
                <a:cxn ang="0">
                  <a:pos x="190" y="450"/>
                </a:cxn>
                <a:cxn ang="0">
                  <a:pos x="250" y="470"/>
                </a:cxn>
                <a:cxn ang="0">
                  <a:pos x="310" y="470"/>
                </a:cxn>
                <a:cxn ang="0">
                  <a:pos x="380" y="450"/>
                </a:cxn>
              </a:cxnLst>
              <a:rect l="0" t="0" r="r" b="b"/>
              <a:pathLst>
                <a:path w="380" h="470">
                  <a:moveTo>
                    <a:pt x="380" y="450"/>
                  </a:moveTo>
                  <a:lnTo>
                    <a:pt x="380" y="0"/>
                  </a:lnTo>
                  <a:lnTo>
                    <a:pt x="0" y="0"/>
                  </a:lnTo>
                  <a:lnTo>
                    <a:pt x="0" y="450"/>
                  </a:lnTo>
                  <a:lnTo>
                    <a:pt x="60" y="420"/>
                  </a:lnTo>
                  <a:lnTo>
                    <a:pt x="130" y="420"/>
                  </a:lnTo>
                  <a:lnTo>
                    <a:pt x="190" y="450"/>
                  </a:lnTo>
                  <a:lnTo>
                    <a:pt x="250" y="470"/>
                  </a:lnTo>
                  <a:lnTo>
                    <a:pt x="310" y="470"/>
                  </a:lnTo>
                  <a:lnTo>
                    <a:pt x="380" y="45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8469" name="Line 37"/>
            <p:cNvSpPr>
              <a:spLocks noChangeShapeType="1"/>
            </p:cNvSpPr>
            <p:nvPr/>
          </p:nvSpPr>
          <p:spPr bwMode="auto">
            <a:xfrm>
              <a:off x="376" y="2734"/>
              <a:ext cx="1" cy="40"/>
            </a:xfrm>
            <a:prstGeom prst="line">
              <a:avLst/>
            </a:prstGeom>
            <a:noFill/>
            <a:ln w="22225">
              <a:solidFill>
                <a:srgbClr val="000000"/>
              </a:solidFill>
              <a:round/>
              <a:headEnd/>
              <a:tailEnd/>
            </a:ln>
          </p:spPr>
          <p:txBody>
            <a:bodyPr/>
            <a:lstStyle/>
            <a:p>
              <a:endParaRPr lang="zh-CN" altLang="en-US"/>
            </a:p>
          </p:txBody>
        </p:sp>
        <p:sp>
          <p:nvSpPr>
            <p:cNvPr id="18470" name="Line 38"/>
            <p:cNvSpPr>
              <a:spLocks noChangeShapeType="1"/>
            </p:cNvSpPr>
            <p:nvPr/>
          </p:nvSpPr>
          <p:spPr bwMode="auto">
            <a:xfrm>
              <a:off x="376" y="2814"/>
              <a:ext cx="1" cy="40"/>
            </a:xfrm>
            <a:prstGeom prst="line">
              <a:avLst/>
            </a:prstGeom>
            <a:noFill/>
            <a:ln w="22225">
              <a:solidFill>
                <a:srgbClr val="000000"/>
              </a:solidFill>
              <a:round/>
              <a:headEnd/>
              <a:tailEnd/>
            </a:ln>
          </p:spPr>
          <p:txBody>
            <a:bodyPr/>
            <a:lstStyle/>
            <a:p>
              <a:endParaRPr lang="zh-CN" altLang="en-US"/>
            </a:p>
          </p:txBody>
        </p:sp>
        <p:sp>
          <p:nvSpPr>
            <p:cNvPr id="18471" name="Line 39"/>
            <p:cNvSpPr>
              <a:spLocks noChangeShapeType="1"/>
            </p:cNvSpPr>
            <p:nvPr/>
          </p:nvSpPr>
          <p:spPr bwMode="auto">
            <a:xfrm>
              <a:off x="376" y="2894"/>
              <a:ext cx="1" cy="40"/>
            </a:xfrm>
            <a:prstGeom prst="line">
              <a:avLst/>
            </a:prstGeom>
            <a:noFill/>
            <a:ln w="22225">
              <a:solidFill>
                <a:srgbClr val="000000"/>
              </a:solidFill>
              <a:round/>
              <a:headEnd/>
              <a:tailEnd/>
            </a:ln>
          </p:spPr>
          <p:txBody>
            <a:bodyPr/>
            <a:lstStyle/>
            <a:p>
              <a:endParaRPr lang="zh-CN" altLang="en-US"/>
            </a:p>
          </p:txBody>
        </p:sp>
        <p:sp>
          <p:nvSpPr>
            <p:cNvPr id="18472" name="Line 40"/>
            <p:cNvSpPr>
              <a:spLocks noChangeShapeType="1"/>
            </p:cNvSpPr>
            <p:nvPr/>
          </p:nvSpPr>
          <p:spPr bwMode="auto">
            <a:xfrm>
              <a:off x="376" y="2974"/>
              <a:ext cx="1" cy="40"/>
            </a:xfrm>
            <a:prstGeom prst="line">
              <a:avLst/>
            </a:prstGeom>
            <a:noFill/>
            <a:ln w="22225">
              <a:solidFill>
                <a:srgbClr val="000000"/>
              </a:solidFill>
              <a:round/>
              <a:headEnd/>
              <a:tailEnd/>
            </a:ln>
          </p:spPr>
          <p:txBody>
            <a:bodyPr/>
            <a:lstStyle/>
            <a:p>
              <a:endParaRPr lang="zh-CN" altLang="en-US"/>
            </a:p>
          </p:txBody>
        </p:sp>
        <p:sp>
          <p:nvSpPr>
            <p:cNvPr id="18473" name="Line 41"/>
            <p:cNvSpPr>
              <a:spLocks noChangeShapeType="1"/>
            </p:cNvSpPr>
            <p:nvPr/>
          </p:nvSpPr>
          <p:spPr bwMode="auto">
            <a:xfrm>
              <a:off x="376" y="3054"/>
              <a:ext cx="1" cy="40"/>
            </a:xfrm>
            <a:prstGeom prst="line">
              <a:avLst/>
            </a:prstGeom>
            <a:noFill/>
            <a:ln w="22225">
              <a:solidFill>
                <a:srgbClr val="000000"/>
              </a:solidFill>
              <a:round/>
              <a:headEnd/>
              <a:tailEnd/>
            </a:ln>
          </p:spPr>
          <p:txBody>
            <a:bodyPr/>
            <a:lstStyle/>
            <a:p>
              <a:endParaRPr lang="zh-CN" altLang="en-US"/>
            </a:p>
          </p:txBody>
        </p:sp>
        <p:sp>
          <p:nvSpPr>
            <p:cNvPr id="18474" name="Line 42"/>
            <p:cNvSpPr>
              <a:spLocks noChangeShapeType="1"/>
            </p:cNvSpPr>
            <p:nvPr/>
          </p:nvSpPr>
          <p:spPr bwMode="auto">
            <a:xfrm>
              <a:off x="376" y="3134"/>
              <a:ext cx="1" cy="40"/>
            </a:xfrm>
            <a:prstGeom prst="line">
              <a:avLst/>
            </a:prstGeom>
            <a:noFill/>
            <a:ln w="22225">
              <a:solidFill>
                <a:srgbClr val="000000"/>
              </a:solidFill>
              <a:round/>
              <a:headEnd/>
              <a:tailEnd/>
            </a:ln>
          </p:spPr>
          <p:txBody>
            <a:bodyPr/>
            <a:lstStyle/>
            <a:p>
              <a:endParaRPr lang="zh-CN" altLang="en-US"/>
            </a:p>
          </p:txBody>
        </p:sp>
        <p:sp>
          <p:nvSpPr>
            <p:cNvPr id="18475" name="Rectangle 43"/>
            <p:cNvSpPr>
              <a:spLocks noChangeArrowheads="1"/>
            </p:cNvSpPr>
            <p:nvPr/>
          </p:nvSpPr>
          <p:spPr bwMode="auto">
            <a:xfrm>
              <a:off x="240" y="222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编译程序产</a:t>
              </a:r>
              <a:endParaRPr lang="zh-CN" altLang="en-US" sz="1800" b="1" baseline="0"/>
            </a:p>
          </p:txBody>
        </p:sp>
        <p:sp>
          <p:nvSpPr>
            <p:cNvPr id="18476" name="Rectangle 44"/>
            <p:cNvSpPr>
              <a:spLocks noChangeArrowheads="1"/>
            </p:cNvSpPr>
            <p:nvPr/>
          </p:nvSpPr>
          <p:spPr bwMode="auto">
            <a:xfrm>
              <a:off x="240" y="238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生的目标模</a:t>
              </a:r>
              <a:endParaRPr lang="zh-CN" altLang="en-US" sz="1800" b="1" baseline="0"/>
            </a:p>
          </p:txBody>
        </p:sp>
        <p:sp>
          <p:nvSpPr>
            <p:cNvPr id="18477" name="Rectangle 45"/>
            <p:cNvSpPr>
              <a:spLocks noChangeArrowheads="1"/>
            </p:cNvSpPr>
            <p:nvPr/>
          </p:nvSpPr>
          <p:spPr bwMode="auto">
            <a:xfrm>
              <a:off x="240" y="2544"/>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块</a:t>
              </a:r>
              <a:endParaRPr lang="zh-CN" altLang="en-US" sz="1800" b="1" baseline="0"/>
            </a:p>
          </p:txBody>
        </p:sp>
        <p:sp>
          <p:nvSpPr>
            <p:cNvPr id="18478" name="Line 46"/>
            <p:cNvSpPr>
              <a:spLocks noChangeShapeType="1"/>
            </p:cNvSpPr>
            <p:nvPr/>
          </p:nvSpPr>
          <p:spPr bwMode="auto">
            <a:xfrm>
              <a:off x="1986" y="2924"/>
              <a:ext cx="1" cy="40"/>
            </a:xfrm>
            <a:prstGeom prst="line">
              <a:avLst/>
            </a:prstGeom>
            <a:noFill/>
            <a:ln w="22225">
              <a:solidFill>
                <a:srgbClr val="000000"/>
              </a:solidFill>
              <a:round/>
              <a:headEnd/>
              <a:tailEnd/>
            </a:ln>
          </p:spPr>
          <p:txBody>
            <a:bodyPr/>
            <a:lstStyle/>
            <a:p>
              <a:endParaRPr lang="zh-CN" altLang="en-US"/>
            </a:p>
          </p:txBody>
        </p:sp>
        <p:sp>
          <p:nvSpPr>
            <p:cNvPr id="18479" name="Line 47"/>
            <p:cNvSpPr>
              <a:spLocks noChangeShapeType="1"/>
            </p:cNvSpPr>
            <p:nvPr/>
          </p:nvSpPr>
          <p:spPr bwMode="auto">
            <a:xfrm>
              <a:off x="1986" y="3004"/>
              <a:ext cx="1" cy="40"/>
            </a:xfrm>
            <a:prstGeom prst="line">
              <a:avLst/>
            </a:prstGeom>
            <a:noFill/>
            <a:ln w="22225">
              <a:solidFill>
                <a:srgbClr val="000000"/>
              </a:solidFill>
              <a:round/>
              <a:headEnd/>
              <a:tailEnd/>
            </a:ln>
          </p:spPr>
          <p:txBody>
            <a:bodyPr/>
            <a:lstStyle/>
            <a:p>
              <a:endParaRPr lang="zh-CN" altLang="en-US"/>
            </a:p>
          </p:txBody>
        </p:sp>
        <p:sp>
          <p:nvSpPr>
            <p:cNvPr id="18480" name="Line 48"/>
            <p:cNvSpPr>
              <a:spLocks noChangeShapeType="1"/>
            </p:cNvSpPr>
            <p:nvPr/>
          </p:nvSpPr>
          <p:spPr bwMode="auto">
            <a:xfrm>
              <a:off x="1986" y="3084"/>
              <a:ext cx="1" cy="40"/>
            </a:xfrm>
            <a:prstGeom prst="line">
              <a:avLst/>
            </a:prstGeom>
            <a:noFill/>
            <a:ln w="22225">
              <a:solidFill>
                <a:srgbClr val="000000"/>
              </a:solidFill>
              <a:round/>
              <a:headEnd/>
              <a:tailEnd/>
            </a:ln>
          </p:spPr>
          <p:txBody>
            <a:bodyPr/>
            <a:lstStyle/>
            <a:p>
              <a:endParaRPr lang="zh-CN" altLang="en-US"/>
            </a:p>
          </p:txBody>
        </p:sp>
        <p:sp>
          <p:nvSpPr>
            <p:cNvPr id="18481" name="Line 49"/>
            <p:cNvSpPr>
              <a:spLocks noChangeShapeType="1"/>
            </p:cNvSpPr>
            <p:nvPr/>
          </p:nvSpPr>
          <p:spPr bwMode="auto">
            <a:xfrm>
              <a:off x="1986" y="3164"/>
              <a:ext cx="1" cy="40"/>
            </a:xfrm>
            <a:prstGeom prst="line">
              <a:avLst/>
            </a:prstGeom>
            <a:noFill/>
            <a:ln w="22225">
              <a:solidFill>
                <a:srgbClr val="000000"/>
              </a:solidFill>
              <a:round/>
              <a:headEnd/>
              <a:tailEnd/>
            </a:ln>
          </p:spPr>
          <p:txBody>
            <a:bodyPr/>
            <a:lstStyle/>
            <a:p>
              <a:endParaRPr lang="zh-CN" altLang="en-US"/>
            </a:p>
          </p:txBody>
        </p:sp>
        <p:sp>
          <p:nvSpPr>
            <p:cNvPr id="18482" name="Line 50"/>
            <p:cNvSpPr>
              <a:spLocks noChangeShapeType="1"/>
            </p:cNvSpPr>
            <p:nvPr/>
          </p:nvSpPr>
          <p:spPr bwMode="auto">
            <a:xfrm>
              <a:off x="2266" y="2544"/>
              <a:ext cx="1" cy="40"/>
            </a:xfrm>
            <a:prstGeom prst="line">
              <a:avLst/>
            </a:prstGeom>
            <a:noFill/>
            <a:ln w="22225">
              <a:solidFill>
                <a:srgbClr val="000000"/>
              </a:solidFill>
              <a:round/>
              <a:headEnd/>
              <a:tailEnd/>
            </a:ln>
          </p:spPr>
          <p:txBody>
            <a:bodyPr/>
            <a:lstStyle/>
            <a:p>
              <a:endParaRPr lang="zh-CN" altLang="en-US"/>
            </a:p>
          </p:txBody>
        </p:sp>
        <p:sp>
          <p:nvSpPr>
            <p:cNvPr id="18483" name="Line 51"/>
            <p:cNvSpPr>
              <a:spLocks noChangeShapeType="1"/>
            </p:cNvSpPr>
            <p:nvPr/>
          </p:nvSpPr>
          <p:spPr bwMode="auto">
            <a:xfrm>
              <a:off x="2266" y="2624"/>
              <a:ext cx="1" cy="40"/>
            </a:xfrm>
            <a:prstGeom prst="line">
              <a:avLst/>
            </a:prstGeom>
            <a:noFill/>
            <a:ln w="22225">
              <a:solidFill>
                <a:srgbClr val="000000"/>
              </a:solidFill>
              <a:round/>
              <a:headEnd/>
              <a:tailEnd/>
            </a:ln>
          </p:spPr>
          <p:txBody>
            <a:bodyPr/>
            <a:lstStyle/>
            <a:p>
              <a:endParaRPr lang="zh-CN" altLang="en-US"/>
            </a:p>
          </p:txBody>
        </p:sp>
        <p:sp>
          <p:nvSpPr>
            <p:cNvPr id="18484" name="Line 52"/>
            <p:cNvSpPr>
              <a:spLocks noChangeShapeType="1"/>
            </p:cNvSpPr>
            <p:nvPr/>
          </p:nvSpPr>
          <p:spPr bwMode="auto">
            <a:xfrm>
              <a:off x="2266" y="2704"/>
              <a:ext cx="1" cy="40"/>
            </a:xfrm>
            <a:prstGeom prst="line">
              <a:avLst/>
            </a:prstGeom>
            <a:noFill/>
            <a:ln w="22225">
              <a:solidFill>
                <a:srgbClr val="000000"/>
              </a:solidFill>
              <a:round/>
              <a:headEnd/>
              <a:tailEnd/>
            </a:ln>
          </p:spPr>
          <p:txBody>
            <a:bodyPr/>
            <a:lstStyle/>
            <a:p>
              <a:endParaRPr lang="zh-CN" altLang="en-US"/>
            </a:p>
          </p:txBody>
        </p:sp>
        <p:sp>
          <p:nvSpPr>
            <p:cNvPr id="18485" name="Line 53"/>
            <p:cNvSpPr>
              <a:spLocks noChangeShapeType="1"/>
            </p:cNvSpPr>
            <p:nvPr/>
          </p:nvSpPr>
          <p:spPr bwMode="auto">
            <a:xfrm>
              <a:off x="2266" y="2784"/>
              <a:ext cx="1" cy="40"/>
            </a:xfrm>
            <a:prstGeom prst="line">
              <a:avLst/>
            </a:prstGeom>
            <a:noFill/>
            <a:ln w="22225">
              <a:solidFill>
                <a:srgbClr val="000000"/>
              </a:solidFill>
              <a:round/>
              <a:headEnd/>
              <a:tailEnd/>
            </a:ln>
          </p:spPr>
          <p:txBody>
            <a:bodyPr/>
            <a:lstStyle/>
            <a:p>
              <a:endParaRPr lang="zh-CN" altLang="en-US"/>
            </a:p>
          </p:txBody>
        </p:sp>
        <p:sp>
          <p:nvSpPr>
            <p:cNvPr id="18486" name="Line 54"/>
            <p:cNvSpPr>
              <a:spLocks noChangeShapeType="1"/>
            </p:cNvSpPr>
            <p:nvPr/>
          </p:nvSpPr>
          <p:spPr bwMode="auto">
            <a:xfrm>
              <a:off x="2266" y="2864"/>
              <a:ext cx="1" cy="40"/>
            </a:xfrm>
            <a:prstGeom prst="line">
              <a:avLst/>
            </a:prstGeom>
            <a:noFill/>
            <a:ln w="22225">
              <a:solidFill>
                <a:srgbClr val="000000"/>
              </a:solidFill>
              <a:round/>
              <a:headEnd/>
              <a:tailEnd/>
            </a:ln>
          </p:spPr>
          <p:txBody>
            <a:bodyPr/>
            <a:lstStyle/>
            <a:p>
              <a:endParaRPr lang="zh-CN" altLang="en-US"/>
            </a:p>
          </p:txBody>
        </p:sp>
        <p:sp>
          <p:nvSpPr>
            <p:cNvPr id="18487" name="Line 55"/>
            <p:cNvSpPr>
              <a:spLocks noChangeShapeType="1"/>
            </p:cNvSpPr>
            <p:nvPr/>
          </p:nvSpPr>
          <p:spPr bwMode="auto">
            <a:xfrm>
              <a:off x="2266" y="2944"/>
              <a:ext cx="1" cy="40"/>
            </a:xfrm>
            <a:prstGeom prst="line">
              <a:avLst/>
            </a:prstGeom>
            <a:noFill/>
            <a:ln w="22225">
              <a:solidFill>
                <a:srgbClr val="000000"/>
              </a:solidFill>
              <a:round/>
              <a:headEnd/>
              <a:tailEnd/>
            </a:ln>
          </p:spPr>
          <p:txBody>
            <a:bodyPr/>
            <a:lstStyle/>
            <a:p>
              <a:endParaRPr lang="zh-CN" altLang="en-US"/>
            </a:p>
          </p:txBody>
        </p:sp>
        <p:sp>
          <p:nvSpPr>
            <p:cNvPr id="18488" name="Line 56"/>
            <p:cNvSpPr>
              <a:spLocks noChangeShapeType="1"/>
            </p:cNvSpPr>
            <p:nvPr/>
          </p:nvSpPr>
          <p:spPr bwMode="auto">
            <a:xfrm>
              <a:off x="2266" y="3024"/>
              <a:ext cx="1" cy="40"/>
            </a:xfrm>
            <a:prstGeom prst="line">
              <a:avLst/>
            </a:prstGeom>
            <a:noFill/>
            <a:ln w="22225">
              <a:solidFill>
                <a:srgbClr val="000000"/>
              </a:solidFill>
              <a:round/>
              <a:headEnd/>
              <a:tailEnd/>
            </a:ln>
          </p:spPr>
          <p:txBody>
            <a:bodyPr/>
            <a:lstStyle/>
            <a:p>
              <a:endParaRPr lang="zh-CN" altLang="en-US"/>
            </a:p>
          </p:txBody>
        </p:sp>
        <p:sp>
          <p:nvSpPr>
            <p:cNvPr id="18489" name="Line 57"/>
            <p:cNvSpPr>
              <a:spLocks noChangeShapeType="1"/>
            </p:cNvSpPr>
            <p:nvPr/>
          </p:nvSpPr>
          <p:spPr bwMode="auto">
            <a:xfrm>
              <a:off x="2266" y="3104"/>
              <a:ext cx="1" cy="40"/>
            </a:xfrm>
            <a:prstGeom prst="line">
              <a:avLst/>
            </a:prstGeom>
            <a:noFill/>
            <a:ln w="22225">
              <a:solidFill>
                <a:srgbClr val="000000"/>
              </a:solidFill>
              <a:round/>
              <a:headEnd/>
              <a:tailEnd/>
            </a:ln>
          </p:spPr>
          <p:txBody>
            <a:bodyPr/>
            <a:lstStyle/>
            <a:p>
              <a:endParaRPr lang="zh-CN" altLang="en-US"/>
            </a:p>
          </p:txBody>
        </p:sp>
        <p:sp>
          <p:nvSpPr>
            <p:cNvPr id="18490" name="Line 58"/>
            <p:cNvSpPr>
              <a:spLocks noChangeShapeType="1"/>
            </p:cNvSpPr>
            <p:nvPr/>
          </p:nvSpPr>
          <p:spPr bwMode="auto">
            <a:xfrm>
              <a:off x="2266" y="3184"/>
              <a:ext cx="1" cy="30"/>
            </a:xfrm>
            <a:prstGeom prst="line">
              <a:avLst/>
            </a:prstGeom>
            <a:noFill/>
            <a:ln w="22225">
              <a:solidFill>
                <a:srgbClr val="000000"/>
              </a:solidFill>
              <a:round/>
              <a:headEnd/>
              <a:tailEnd/>
            </a:ln>
          </p:spPr>
          <p:txBody>
            <a:bodyPr/>
            <a:lstStyle/>
            <a:p>
              <a:endParaRPr lang="zh-CN" altLang="en-US"/>
            </a:p>
          </p:txBody>
        </p:sp>
        <p:sp>
          <p:nvSpPr>
            <p:cNvPr id="18491" name="Line 59"/>
            <p:cNvSpPr>
              <a:spLocks noChangeShapeType="1"/>
            </p:cNvSpPr>
            <p:nvPr/>
          </p:nvSpPr>
          <p:spPr bwMode="auto">
            <a:xfrm>
              <a:off x="4056" y="2544"/>
              <a:ext cx="1" cy="40"/>
            </a:xfrm>
            <a:prstGeom prst="line">
              <a:avLst/>
            </a:prstGeom>
            <a:noFill/>
            <a:ln w="22225">
              <a:solidFill>
                <a:srgbClr val="000000"/>
              </a:solidFill>
              <a:round/>
              <a:headEnd/>
              <a:tailEnd/>
            </a:ln>
          </p:spPr>
          <p:txBody>
            <a:bodyPr/>
            <a:lstStyle/>
            <a:p>
              <a:endParaRPr lang="zh-CN" altLang="en-US"/>
            </a:p>
          </p:txBody>
        </p:sp>
        <p:sp>
          <p:nvSpPr>
            <p:cNvPr id="18492" name="Line 60"/>
            <p:cNvSpPr>
              <a:spLocks noChangeShapeType="1"/>
            </p:cNvSpPr>
            <p:nvPr/>
          </p:nvSpPr>
          <p:spPr bwMode="auto">
            <a:xfrm>
              <a:off x="4056" y="2624"/>
              <a:ext cx="1" cy="40"/>
            </a:xfrm>
            <a:prstGeom prst="line">
              <a:avLst/>
            </a:prstGeom>
            <a:noFill/>
            <a:ln w="22225">
              <a:solidFill>
                <a:srgbClr val="000000"/>
              </a:solidFill>
              <a:round/>
              <a:headEnd/>
              <a:tailEnd/>
            </a:ln>
          </p:spPr>
          <p:txBody>
            <a:bodyPr/>
            <a:lstStyle/>
            <a:p>
              <a:endParaRPr lang="zh-CN" altLang="en-US"/>
            </a:p>
          </p:txBody>
        </p:sp>
        <p:sp>
          <p:nvSpPr>
            <p:cNvPr id="18493" name="Line 61"/>
            <p:cNvSpPr>
              <a:spLocks noChangeShapeType="1"/>
            </p:cNvSpPr>
            <p:nvPr/>
          </p:nvSpPr>
          <p:spPr bwMode="auto">
            <a:xfrm>
              <a:off x="4056" y="2704"/>
              <a:ext cx="1" cy="40"/>
            </a:xfrm>
            <a:prstGeom prst="line">
              <a:avLst/>
            </a:prstGeom>
            <a:noFill/>
            <a:ln w="22225">
              <a:solidFill>
                <a:srgbClr val="000000"/>
              </a:solidFill>
              <a:round/>
              <a:headEnd/>
              <a:tailEnd/>
            </a:ln>
          </p:spPr>
          <p:txBody>
            <a:bodyPr/>
            <a:lstStyle/>
            <a:p>
              <a:endParaRPr lang="zh-CN" altLang="en-US"/>
            </a:p>
          </p:txBody>
        </p:sp>
        <p:sp>
          <p:nvSpPr>
            <p:cNvPr id="18494" name="Line 62"/>
            <p:cNvSpPr>
              <a:spLocks noChangeShapeType="1"/>
            </p:cNvSpPr>
            <p:nvPr/>
          </p:nvSpPr>
          <p:spPr bwMode="auto">
            <a:xfrm>
              <a:off x="4056" y="2784"/>
              <a:ext cx="1" cy="40"/>
            </a:xfrm>
            <a:prstGeom prst="line">
              <a:avLst/>
            </a:prstGeom>
            <a:noFill/>
            <a:ln w="22225">
              <a:solidFill>
                <a:srgbClr val="000000"/>
              </a:solidFill>
              <a:round/>
              <a:headEnd/>
              <a:tailEnd/>
            </a:ln>
          </p:spPr>
          <p:txBody>
            <a:bodyPr/>
            <a:lstStyle/>
            <a:p>
              <a:endParaRPr lang="zh-CN" altLang="en-US"/>
            </a:p>
          </p:txBody>
        </p:sp>
        <p:sp>
          <p:nvSpPr>
            <p:cNvPr id="18495" name="Line 63"/>
            <p:cNvSpPr>
              <a:spLocks noChangeShapeType="1"/>
            </p:cNvSpPr>
            <p:nvPr/>
          </p:nvSpPr>
          <p:spPr bwMode="auto">
            <a:xfrm>
              <a:off x="4056" y="2864"/>
              <a:ext cx="1" cy="40"/>
            </a:xfrm>
            <a:prstGeom prst="line">
              <a:avLst/>
            </a:prstGeom>
            <a:noFill/>
            <a:ln w="22225">
              <a:solidFill>
                <a:srgbClr val="000000"/>
              </a:solidFill>
              <a:round/>
              <a:headEnd/>
              <a:tailEnd/>
            </a:ln>
          </p:spPr>
          <p:txBody>
            <a:bodyPr/>
            <a:lstStyle/>
            <a:p>
              <a:endParaRPr lang="zh-CN" altLang="en-US"/>
            </a:p>
          </p:txBody>
        </p:sp>
        <p:sp>
          <p:nvSpPr>
            <p:cNvPr id="18496" name="Line 64"/>
            <p:cNvSpPr>
              <a:spLocks noChangeShapeType="1"/>
            </p:cNvSpPr>
            <p:nvPr/>
          </p:nvSpPr>
          <p:spPr bwMode="auto">
            <a:xfrm>
              <a:off x="4056" y="2944"/>
              <a:ext cx="1" cy="40"/>
            </a:xfrm>
            <a:prstGeom prst="line">
              <a:avLst/>
            </a:prstGeom>
            <a:noFill/>
            <a:ln w="22225">
              <a:solidFill>
                <a:srgbClr val="000000"/>
              </a:solidFill>
              <a:round/>
              <a:headEnd/>
              <a:tailEnd/>
            </a:ln>
          </p:spPr>
          <p:txBody>
            <a:bodyPr/>
            <a:lstStyle/>
            <a:p>
              <a:endParaRPr lang="zh-CN" altLang="en-US"/>
            </a:p>
          </p:txBody>
        </p:sp>
        <p:sp>
          <p:nvSpPr>
            <p:cNvPr id="18497" name="Line 65"/>
            <p:cNvSpPr>
              <a:spLocks noChangeShapeType="1"/>
            </p:cNvSpPr>
            <p:nvPr/>
          </p:nvSpPr>
          <p:spPr bwMode="auto">
            <a:xfrm>
              <a:off x="4056" y="3024"/>
              <a:ext cx="1" cy="40"/>
            </a:xfrm>
            <a:prstGeom prst="line">
              <a:avLst/>
            </a:prstGeom>
            <a:noFill/>
            <a:ln w="22225">
              <a:solidFill>
                <a:srgbClr val="000000"/>
              </a:solidFill>
              <a:round/>
              <a:headEnd/>
              <a:tailEnd/>
            </a:ln>
          </p:spPr>
          <p:txBody>
            <a:bodyPr/>
            <a:lstStyle/>
            <a:p>
              <a:endParaRPr lang="zh-CN" altLang="en-US"/>
            </a:p>
          </p:txBody>
        </p:sp>
        <p:sp>
          <p:nvSpPr>
            <p:cNvPr id="18498" name="Line 66"/>
            <p:cNvSpPr>
              <a:spLocks noChangeShapeType="1"/>
            </p:cNvSpPr>
            <p:nvPr/>
          </p:nvSpPr>
          <p:spPr bwMode="auto">
            <a:xfrm>
              <a:off x="4056" y="3104"/>
              <a:ext cx="1" cy="40"/>
            </a:xfrm>
            <a:prstGeom prst="line">
              <a:avLst/>
            </a:prstGeom>
            <a:noFill/>
            <a:ln w="22225">
              <a:solidFill>
                <a:srgbClr val="000000"/>
              </a:solidFill>
              <a:round/>
              <a:headEnd/>
              <a:tailEnd/>
            </a:ln>
          </p:spPr>
          <p:txBody>
            <a:bodyPr/>
            <a:lstStyle/>
            <a:p>
              <a:endParaRPr lang="zh-CN" altLang="en-US"/>
            </a:p>
          </p:txBody>
        </p:sp>
        <p:sp>
          <p:nvSpPr>
            <p:cNvPr id="18499" name="Line 67"/>
            <p:cNvSpPr>
              <a:spLocks noChangeShapeType="1"/>
            </p:cNvSpPr>
            <p:nvPr/>
          </p:nvSpPr>
          <p:spPr bwMode="auto">
            <a:xfrm>
              <a:off x="4056" y="3184"/>
              <a:ext cx="1" cy="30"/>
            </a:xfrm>
            <a:prstGeom prst="line">
              <a:avLst/>
            </a:prstGeom>
            <a:noFill/>
            <a:ln w="22225">
              <a:solidFill>
                <a:srgbClr val="000000"/>
              </a:solidFill>
              <a:round/>
              <a:headEnd/>
              <a:tailEnd/>
            </a:ln>
          </p:spPr>
          <p:txBody>
            <a:bodyPr/>
            <a:lstStyle/>
            <a:p>
              <a:endParaRPr lang="zh-CN" altLang="en-US"/>
            </a:p>
          </p:txBody>
        </p:sp>
        <p:sp>
          <p:nvSpPr>
            <p:cNvPr id="18500" name="Freeform 68"/>
            <p:cNvSpPr>
              <a:spLocks/>
            </p:cNvSpPr>
            <p:nvPr/>
          </p:nvSpPr>
          <p:spPr bwMode="auto">
            <a:xfrm>
              <a:off x="376" y="3214"/>
              <a:ext cx="1610" cy="90"/>
            </a:xfrm>
            <a:custGeom>
              <a:avLst/>
              <a:gdLst/>
              <a:ahLst/>
              <a:cxnLst>
                <a:cxn ang="0">
                  <a:pos x="0" y="0"/>
                </a:cxn>
                <a:cxn ang="0">
                  <a:pos x="10" y="30"/>
                </a:cxn>
                <a:cxn ang="0">
                  <a:pos x="50" y="40"/>
                </a:cxn>
                <a:cxn ang="0">
                  <a:pos x="750" y="40"/>
                </a:cxn>
                <a:cxn ang="0">
                  <a:pos x="790" y="60"/>
                </a:cxn>
                <a:cxn ang="0">
                  <a:pos x="800" y="90"/>
                </a:cxn>
                <a:cxn ang="0">
                  <a:pos x="820" y="60"/>
                </a:cxn>
                <a:cxn ang="0">
                  <a:pos x="850" y="40"/>
                </a:cxn>
                <a:cxn ang="0">
                  <a:pos x="1560" y="40"/>
                </a:cxn>
                <a:cxn ang="0">
                  <a:pos x="1590" y="30"/>
                </a:cxn>
                <a:cxn ang="0">
                  <a:pos x="1610" y="0"/>
                </a:cxn>
              </a:cxnLst>
              <a:rect l="0" t="0" r="r" b="b"/>
              <a:pathLst>
                <a:path w="1610" h="90">
                  <a:moveTo>
                    <a:pt x="0" y="0"/>
                  </a:moveTo>
                  <a:lnTo>
                    <a:pt x="10" y="30"/>
                  </a:lnTo>
                  <a:lnTo>
                    <a:pt x="50" y="40"/>
                  </a:lnTo>
                  <a:lnTo>
                    <a:pt x="750" y="40"/>
                  </a:lnTo>
                  <a:lnTo>
                    <a:pt x="790" y="60"/>
                  </a:lnTo>
                  <a:lnTo>
                    <a:pt x="800" y="90"/>
                  </a:lnTo>
                  <a:lnTo>
                    <a:pt x="820" y="60"/>
                  </a:lnTo>
                  <a:lnTo>
                    <a:pt x="850" y="40"/>
                  </a:lnTo>
                  <a:lnTo>
                    <a:pt x="1560" y="40"/>
                  </a:lnTo>
                  <a:lnTo>
                    <a:pt x="1590" y="30"/>
                  </a:lnTo>
                  <a:lnTo>
                    <a:pt x="1610" y="0"/>
                  </a:lnTo>
                </a:path>
              </a:pathLst>
            </a:custGeom>
            <a:noFill/>
            <a:ln w="22225">
              <a:solidFill>
                <a:srgbClr val="000000"/>
              </a:solidFill>
              <a:prstDash val="solid"/>
              <a:round/>
              <a:headEnd/>
              <a:tailEnd/>
            </a:ln>
          </p:spPr>
          <p:txBody>
            <a:bodyPr/>
            <a:lstStyle/>
            <a:p>
              <a:endParaRPr lang="zh-CN" altLang="en-US"/>
            </a:p>
          </p:txBody>
        </p:sp>
        <p:sp>
          <p:nvSpPr>
            <p:cNvPr id="18501" name="Rectangle 69"/>
            <p:cNvSpPr>
              <a:spLocks noChangeArrowheads="1"/>
            </p:cNvSpPr>
            <p:nvPr/>
          </p:nvSpPr>
          <p:spPr bwMode="auto">
            <a:xfrm>
              <a:off x="10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第一步</a:t>
              </a:r>
              <a:endParaRPr lang="zh-CN" altLang="en-US" sz="1800" b="1" baseline="0"/>
            </a:p>
          </p:txBody>
        </p:sp>
        <p:sp>
          <p:nvSpPr>
            <p:cNvPr id="18502" name="Freeform 70"/>
            <p:cNvSpPr>
              <a:spLocks/>
            </p:cNvSpPr>
            <p:nvPr/>
          </p:nvSpPr>
          <p:spPr bwMode="auto">
            <a:xfrm>
              <a:off x="2266" y="3214"/>
              <a:ext cx="1790" cy="90"/>
            </a:xfrm>
            <a:custGeom>
              <a:avLst/>
              <a:gdLst/>
              <a:ahLst/>
              <a:cxnLst>
                <a:cxn ang="0">
                  <a:pos x="0" y="0"/>
                </a:cxn>
                <a:cxn ang="0">
                  <a:pos x="10" y="30"/>
                </a:cxn>
                <a:cxn ang="0">
                  <a:pos x="50" y="40"/>
                </a:cxn>
                <a:cxn ang="0">
                  <a:pos x="850" y="40"/>
                </a:cxn>
                <a:cxn ang="0">
                  <a:pos x="880" y="60"/>
                </a:cxn>
                <a:cxn ang="0">
                  <a:pos x="900" y="90"/>
                </a:cxn>
                <a:cxn ang="0">
                  <a:pos x="910" y="60"/>
                </a:cxn>
                <a:cxn ang="0">
                  <a:pos x="940" y="40"/>
                </a:cxn>
                <a:cxn ang="0">
                  <a:pos x="1750" y="40"/>
                </a:cxn>
                <a:cxn ang="0">
                  <a:pos x="1780" y="30"/>
                </a:cxn>
                <a:cxn ang="0">
                  <a:pos x="1790" y="0"/>
                </a:cxn>
              </a:cxnLst>
              <a:rect l="0" t="0" r="r" b="b"/>
              <a:pathLst>
                <a:path w="1790" h="90">
                  <a:moveTo>
                    <a:pt x="0" y="0"/>
                  </a:moveTo>
                  <a:lnTo>
                    <a:pt x="10" y="30"/>
                  </a:lnTo>
                  <a:lnTo>
                    <a:pt x="50" y="40"/>
                  </a:lnTo>
                  <a:lnTo>
                    <a:pt x="850" y="40"/>
                  </a:lnTo>
                  <a:lnTo>
                    <a:pt x="880" y="60"/>
                  </a:lnTo>
                  <a:lnTo>
                    <a:pt x="900" y="90"/>
                  </a:lnTo>
                  <a:lnTo>
                    <a:pt x="910" y="60"/>
                  </a:lnTo>
                  <a:lnTo>
                    <a:pt x="940" y="40"/>
                  </a:lnTo>
                  <a:lnTo>
                    <a:pt x="1750" y="40"/>
                  </a:lnTo>
                  <a:lnTo>
                    <a:pt x="1780" y="30"/>
                  </a:lnTo>
                  <a:lnTo>
                    <a:pt x="1790" y="0"/>
                  </a:lnTo>
                </a:path>
              </a:pathLst>
            </a:custGeom>
            <a:noFill/>
            <a:ln w="22225">
              <a:solidFill>
                <a:srgbClr val="000000"/>
              </a:solidFill>
              <a:prstDash val="solid"/>
              <a:round/>
              <a:headEnd/>
              <a:tailEnd/>
            </a:ln>
          </p:spPr>
          <p:txBody>
            <a:bodyPr/>
            <a:lstStyle/>
            <a:p>
              <a:endParaRPr lang="zh-CN" altLang="en-US"/>
            </a:p>
          </p:txBody>
        </p:sp>
        <p:sp>
          <p:nvSpPr>
            <p:cNvPr id="18503" name="Rectangle 71"/>
            <p:cNvSpPr>
              <a:spLocks noChangeArrowheads="1"/>
            </p:cNvSpPr>
            <p:nvPr/>
          </p:nvSpPr>
          <p:spPr bwMode="auto">
            <a:xfrm>
              <a:off x="294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第二步</a:t>
              </a:r>
              <a:endParaRPr lang="zh-CN" altLang="en-US" sz="1800" b="1" baseline="0"/>
            </a:p>
          </p:txBody>
        </p:sp>
        <p:sp>
          <p:nvSpPr>
            <p:cNvPr id="18504" name="Freeform 72"/>
            <p:cNvSpPr>
              <a:spLocks/>
            </p:cNvSpPr>
            <p:nvPr/>
          </p:nvSpPr>
          <p:spPr bwMode="auto">
            <a:xfrm>
              <a:off x="4106" y="3214"/>
              <a:ext cx="1090" cy="90"/>
            </a:xfrm>
            <a:custGeom>
              <a:avLst/>
              <a:gdLst/>
              <a:ahLst/>
              <a:cxnLst>
                <a:cxn ang="0">
                  <a:pos x="0" y="0"/>
                </a:cxn>
                <a:cxn ang="0">
                  <a:pos x="10" y="30"/>
                </a:cxn>
                <a:cxn ang="0">
                  <a:pos x="50" y="40"/>
                </a:cxn>
                <a:cxn ang="0">
                  <a:pos x="500" y="40"/>
                </a:cxn>
                <a:cxn ang="0">
                  <a:pos x="530" y="60"/>
                </a:cxn>
                <a:cxn ang="0">
                  <a:pos x="540" y="90"/>
                </a:cxn>
                <a:cxn ang="0">
                  <a:pos x="560" y="60"/>
                </a:cxn>
                <a:cxn ang="0">
                  <a:pos x="590" y="40"/>
                </a:cxn>
                <a:cxn ang="0">
                  <a:pos x="1040" y="40"/>
                </a:cxn>
                <a:cxn ang="0">
                  <a:pos x="1070" y="30"/>
                </a:cxn>
                <a:cxn ang="0">
                  <a:pos x="1090" y="0"/>
                </a:cxn>
              </a:cxnLst>
              <a:rect l="0" t="0" r="r" b="b"/>
              <a:pathLst>
                <a:path w="1090" h="90">
                  <a:moveTo>
                    <a:pt x="0" y="0"/>
                  </a:moveTo>
                  <a:lnTo>
                    <a:pt x="10" y="30"/>
                  </a:lnTo>
                  <a:lnTo>
                    <a:pt x="50" y="40"/>
                  </a:lnTo>
                  <a:lnTo>
                    <a:pt x="500" y="40"/>
                  </a:lnTo>
                  <a:lnTo>
                    <a:pt x="530" y="60"/>
                  </a:lnTo>
                  <a:lnTo>
                    <a:pt x="540" y="90"/>
                  </a:lnTo>
                  <a:lnTo>
                    <a:pt x="560" y="60"/>
                  </a:lnTo>
                  <a:lnTo>
                    <a:pt x="590" y="40"/>
                  </a:lnTo>
                  <a:lnTo>
                    <a:pt x="1040" y="40"/>
                  </a:lnTo>
                  <a:lnTo>
                    <a:pt x="1070" y="30"/>
                  </a:lnTo>
                  <a:lnTo>
                    <a:pt x="1090" y="0"/>
                  </a:lnTo>
                </a:path>
              </a:pathLst>
            </a:custGeom>
            <a:noFill/>
            <a:ln w="22225">
              <a:solidFill>
                <a:srgbClr val="000000"/>
              </a:solidFill>
              <a:prstDash val="solid"/>
              <a:round/>
              <a:headEnd/>
              <a:tailEnd/>
            </a:ln>
          </p:spPr>
          <p:txBody>
            <a:bodyPr/>
            <a:lstStyle/>
            <a:p>
              <a:endParaRPr lang="zh-CN" altLang="en-US"/>
            </a:p>
          </p:txBody>
        </p:sp>
        <p:sp>
          <p:nvSpPr>
            <p:cNvPr id="18505" name="Rectangle 73"/>
            <p:cNvSpPr>
              <a:spLocks noChangeArrowheads="1"/>
            </p:cNvSpPr>
            <p:nvPr/>
          </p:nvSpPr>
          <p:spPr bwMode="auto">
            <a:xfrm>
              <a:off x="4406" y="3374"/>
              <a:ext cx="43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第三步</a:t>
              </a:r>
              <a:endParaRPr lang="zh-CN" altLang="en-US" sz="1800" b="1" baseline="0"/>
            </a:p>
          </p:txBody>
        </p:sp>
        <p:sp>
          <p:nvSpPr>
            <p:cNvPr id="18506" name="Rectangle 74"/>
            <p:cNvSpPr>
              <a:spLocks noChangeArrowheads="1"/>
            </p:cNvSpPr>
            <p:nvPr/>
          </p:nvSpPr>
          <p:spPr bwMode="auto">
            <a:xfrm>
              <a:off x="5246" y="1104"/>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内存</a:t>
              </a:r>
              <a:endParaRPr lang="zh-CN" altLang="en-US" sz="1800" b="1" baseline="0"/>
            </a:p>
          </p:txBody>
        </p:sp>
        <p:sp>
          <p:nvSpPr>
            <p:cNvPr id="18507" name="Rectangle 75"/>
            <p:cNvSpPr>
              <a:spLocks noChangeArrowheads="1"/>
            </p:cNvSpPr>
            <p:nvPr/>
          </p:nvSpPr>
          <p:spPr bwMode="auto">
            <a:xfrm rot="16200000">
              <a:off x="1309" y="2783"/>
              <a:ext cx="144"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Times New Roman"/>
                </a:rPr>
                <a:t>…</a:t>
              </a:r>
              <a:endParaRPr lang="zh-CN" altLang="en-US" sz="1800" b="1" baseline="0"/>
            </a:p>
          </p:txBody>
        </p:sp>
      </p:grpSp>
      <p:sp>
        <p:nvSpPr>
          <p:cNvPr id="3" name="文本框 2">
            <a:extLst>
              <a:ext uri="{FF2B5EF4-FFF2-40B4-BE49-F238E27FC236}">
                <a16:creationId xmlns:a16="http://schemas.microsoft.com/office/drawing/2014/main" id="{D853FBDF-9CAE-BC49-883A-A4270C96C5FC}"/>
              </a:ext>
            </a:extLst>
          </p:cNvPr>
          <p:cNvSpPr txBox="1"/>
          <p:nvPr/>
        </p:nvSpPr>
        <p:spPr>
          <a:xfrm>
            <a:off x="4464066" y="4351090"/>
            <a:ext cx="1112805" cy="461665"/>
          </a:xfrm>
          <a:prstGeom prst="rect">
            <a:avLst/>
          </a:prstGeom>
          <a:noFill/>
        </p:spPr>
        <p:txBody>
          <a:bodyPr wrap="none" rtlCol="0">
            <a:spAutoFit/>
          </a:bodyPr>
          <a:lstStyle/>
          <a:p>
            <a:r>
              <a:rPr kumimoji="1" lang="zh-CN" altLang="en-US" dirty="0"/>
              <a:t>库函数</a:t>
            </a:r>
          </a:p>
        </p:txBody>
      </p:sp>
      <p:sp>
        <p:nvSpPr>
          <p:cNvPr id="77" name="文本框 76">
            <a:extLst>
              <a:ext uri="{FF2B5EF4-FFF2-40B4-BE49-F238E27FC236}">
                <a16:creationId xmlns:a16="http://schemas.microsoft.com/office/drawing/2014/main" id="{C2BF84F6-E808-D24A-9CA5-7BD44D1FE1A5}"/>
              </a:ext>
            </a:extLst>
          </p:cNvPr>
          <p:cNvSpPr txBox="1"/>
          <p:nvPr/>
        </p:nvSpPr>
        <p:spPr>
          <a:xfrm>
            <a:off x="2253456" y="5701268"/>
            <a:ext cx="649537" cy="369332"/>
          </a:xfrm>
          <a:prstGeom prst="rect">
            <a:avLst/>
          </a:prstGeom>
          <a:noFill/>
        </p:spPr>
        <p:txBody>
          <a:bodyPr wrap="none" rtlCol="0">
            <a:spAutoFit/>
          </a:bodyPr>
          <a:lstStyle/>
          <a:p>
            <a:r>
              <a:rPr kumimoji="1" lang="zh-CN" altLang="en-US" sz="1800" dirty="0"/>
              <a:t>编译</a:t>
            </a:r>
          </a:p>
        </p:txBody>
      </p:sp>
      <p:sp>
        <p:nvSpPr>
          <p:cNvPr id="78" name="文本框 77">
            <a:extLst>
              <a:ext uri="{FF2B5EF4-FFF2-40B4-BE49-F238E27FC236}">
                <a16:creationId xmlns:a16="http://schemas.microsoft.com/office/drawing/2014/main" id="{871F4EDA-4B68-544C-89BE-625761579DA7}"/>
              </a:ext>
            </a:extLst>
          </p:cNvPr>
          <p:cNvSpPr txBox="1"/>
          <p:nvPr/>
        </p:nvSpPr>
        <p:spPr>
          <a:xfrm>
            <a:off x="5305274" y="5689878"/>
            <a:ext cx="649537" cy="369332"/>
          </a:xfrm>
          <a:prstGeom prst="rect">
            <a:avLst/>
          </a:prstGeom>
          <a:noFill/>
        </p:spPr>
        <p:txBody>
          <a:bodyPr wrap="none" rtlCol="0">
            <a:spAutoFit/>
          </a:bodyPr>
          <a:lstStyle/>
          <a:p>
            <a:r>
              <a:rPr kumimoji="1" lang="zh-CN" altLang="en-US" sz="1800" dirty="0"/>
              <a:t>链接</a:t>
            </a:r>
          </a:p>
        </p:txBody>
      </p:sp>
      <p:sp>
        <p:nvSpPr>
          <p:cNvPr id="79" name="文本框 78">
            <a:extLst>
              <a:ext uri="{FF2B5EF4-FFF2-40B4-BE49-F238E27FC236}">
                <a16:creationId xmlns:a16="http://schemas.microsoft.com/office/drawing/2014/main" id="{C1D938BA-EAF0-994F-AEEA-E29388920358}"/>
              </a:ext>
            </a:extLst>
          </p:cNvPr>
          <p:cNvSpPr txBox="1"/>
          <p:nvPr/>
        </p:nvSpPr>
        <p:spPr>
          <a:xfrm>
            <a:off x="7676795" y="5689878"/>
            <a:ext cx="649537" cy="369332"/>
          </a:xfrm>
          <a:prstGeom prst="rect">
            <a:avLst/>
          </a:prstGeom>
          <a:noFill/>
        </p:spPr>
        <p:txBody>
          <a:bodyPr wrap="none" rtlCol="0">
            <a:spAutoFit/>
          </a:bodyPr>
          <a:lstStyle/>
          <a:p>
            <a:r>
              <a:rPr kumimoji="1" lang="zh-CN" altLang="en-US" sz="1800" dirty="0"/>
              <a:t>装入</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1945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编译程序产生绝对地址的目标代码，即代码的逻辑地址和物理地址相同</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装入程序按照装入模块中的地址，将程序和数据装入内存，不进行地址的修改</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只适用于单道程序环境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451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编译程序产生绝对地址的目标代码，即代码的逻辑地址和物理地址相同</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装入程序按照装入模块中的地址，将程序和数据装入内存，不进行地址的修改</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只适用于单道程序环境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553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绝对装入方式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编译程序产生绝对地址的目标代码，即代码的逻辑地址和物理地址相同</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装入程序按照装入模块中的地址，将程序和数据装入内存，不进行地址的修改</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只适用于单道程序环境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048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可重定位装入方式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目标模块的起始地址从0开始，程序中其他地址相对于起始地址计算，装入程序根据内存的当前情况，将装入模块装入内存的适当位置。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存储器的层次结构</a:t>
            </a:r>
          </a:p>
        </p:txBody>
      </p:sp>
      <p:grpSp>
        <p:nvGrpSpPr>
          <p:cNvPr id="2" name="Group 4"/>
          <p:cNvGrpSpPr>
            <a:grpSpLocks/>
          </p:cNvGrpSpPr>
          <p:nvPr/>
        </p:nvGrpSpPr>
        <p:grpSpPr bwMode="auto">
          <a:xfrm>
            <a:off x="1676400" y="2209800"/>
            <a:ext cx="5486400" cy="4114800"/>
            <a:chOff x="720" y="768"/>
            <a:chExt cx="3648" cy="2688"/>
          </a:xfrm>
        </p:grpSpPr>
        <p:sp>
          <p:nvSpPr>
            <p:cNvPr id="8197" name="AutoShape 5"/>
            <p:cNvSpPr>
              <a:spLocks noChangeArrowheads="1"/>
            </p:cNvSpPr>
            <p:nvPr/>
          </p:nvSpPr>
          <p:spPr bwMode="auto">
            <a:xfrm>
              <a:off x="720" y="768"/>
              <a:ext cx="3648" cy="2688"/>
            </a:xfrm>
            <a:prstGeom prst="triangle">
              <a:avLst>
                <a:gd name="adj" fmla="val 50009"/>
              </a:avLst>
            </a:prstGeom>
            <a:solidFill>
              <a:srgbClr val="FFFFFF"/>
            </a:solidFill>
            <a:ln w="38100">
              <a:solidFill>
                <a:srgbClr val="000000"/>
              </a:solidFill>
              <a:miter lim="800000"/>
              <a:headEnd/>
              <a:tailEnd/>
            </a:ln>
            <a:effectLst>
              <a:prstShdw prst="shdw13" dist="53882" dir="13500000">
                <a:srgbClr val="808080"/>
              </a:prstShdw>
            </a:effectLst>
          </p:spPr>
          <p:txBody>
            <a:bodyPr/>
            <a:lstStyle/>
            <a:p>
              <a:endParaRPr lang="zh-CN" altLang="en-US"/>
            </a:p>
          </p:txBody>
        </p:sp>
        <p:sp>
          <p:nvSpPr>
            <p:cNvPr id="8198" name="Text Box 6"/>
            <p:cNvSpPr txBox="1">
              <a:spLocks noChangeArrowheads="1"/>
            </p:cNvSpPr>
            <p:nvPr/>
          </p:nvSpPr>
          <p:spPr bwMode="auto">
            <a:xfrm>
              <a:off x="2256" y="970"/>
              <a:ext cx="589" cy="30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寄存器</a:t>
              </a:r>
            </a:p>
          </p:txBody>
        </p:sp>
        <p:sp>
          <p:nvSpPr>
            <p:cNvPr id="8199" name="Line 7"/>
            <p:cNvSpPr>
              <a:spLocks noChangeShapeType="1"/>
            </p:cNvSpPr>
            <p:nvPr/>
          </p:nvSpPr>
          <p:spPr bwMode="auto">
            <a:xfrm>
              <a:off x="2191" y="1287"/>
              <a:ext cx="71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0" name="Text Box 8"/>
            <p:cNvSpPr txBox="1">
              <a:spLocks noChangeArrowheads="1"/>
            </p:cNvSpPr>
            <p:nvPr/>
          </p:nvSpPr>
          <p:spPr bwMode="auto">
            <a:xfrm>
              <a:off x="2241" y="1365"/>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dirty="0">
                  <a:solidFill>
                    <a:srgbClr val="0000CC"/>
                  </a:solidFill>
                  <a:latin typeface="宋体" pitchFamily="2" charset="-122"/>
                </a:rPr>
                <a:t>高速缓存</a:t>
              </a:r>
            </a:p>
          </p:txBody>
        </p:sp>
        <p:sp>
          <p:nvSpPr>
            <p:cNvPr id="8201" name="Line 9"/>
            <p:cNvSpPr>
              <a:spLocks noChangeShapeType="1"/>
            </p:cNvSpPr>
            <p:nvPr/>
          </p:nvSpPr>
          <p:spPr bwMode="auto">
            <a:xfrm>
              <a:off x="1905" y="1733"/>
              <a:ext cx="1295"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2" name="Text Box 10"/>
            <p:cNvSpPr txBox="1">
              <a:spLocks noChangeArrowheads="1"/>
            </p:cNvSpPr>
            <p:nvPr/>
          </p:nvSpPr>
          <p:spPr bwMode="auto">
            <a:xfrm>
              <a:off x="2250" y="1810"/>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主存储器</a:t>
              </a:r>
            </a:p>
          </p:txBody>
        </p:sp>
        <p:sp>
          <p:nvSpPr>
            <p:cNvPr id="8203" name="Line 11"/>
            <p:cNvSpPr>
              <a:spLocks noChangeShapeType="1"/>
            </p:cNvSpPr>
            <p:nvPr/>
          </p:nvSpPr>
          <p:spPr bwMode="auto">
            <a:xfrm>
              <a:off x="1620" y="2153"/>
              <a:ext cx="188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4" name="Text Box 12"/>
            <p:cNvSpPr txBox="1">
              <a:spLocks noChangeArrowheads="1"/>
            </p:cNvSpPr>
            <p:nvPr/>
          </p:nvSpPr>
          <p:spPr bwMode="auto">
            <a:xfrm>
              <a:off x="2250" y="2215"/>
              <a:ext cx="647" cy="322"/>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磁盘缓存</a:t>
              </a:r>
            </a:p>
          </p:txBody>
        </p:sp>
        <p:sp>
          <p:nvSpPr>
            <p:cNvPr id="8205" name="Line 13"/>
            <p:cNvSpPr>
              <a:spLocks noChangeShapeType="1"/>
            </p:cNvSpPr>
            <p:nvPr/>
          </p:nvSpPr>
          <p:spPr bwMode="auto">
            <a:xfrm>
              <a:off x="1327" y="2583"/>
              <a:ext cx="2443"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6" name="Text Box 14"/>
            <p:cNvSpPr txBox="1">
              <a:spLocks noChangeArrowheads="1"/>
            </p:cNvSpPr>
            <p:nvPr/>
          </p:nvSpPr>
          <p:spPr bwMode="auto">
            <a:xfrm>
              <a:off x="2250" y="2651"/>
              <a:ext cx="647" cy="321"/>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固定磁盘</a:t>
              </a:r>
            </a:p>
          </p:txBody>
        </p:sp>
        <p:sp>
          <p:nvSpPr>
            <p:cNvPr id="8207" name="Line 15"/>
            <p:cNvSpPr>
              <a:spLocks noChangeShapeType="1"/>
            </p:cNvSpPr>
            <p:nvPr/>
          </p:nvSpPr>
          <p:spPr bwMode="auto">
            <a:xfrm>
              <a:off x="1031" y="3019"/>
              <a:ext cx="3050" cy="0"/>
            </a:xfrm>
            <a:prstGeom prst="line">
              <a:avLst/>
            </a:prstGeom>
            <a:noFill/>
            <a:ln w="38100">
              <a:solidFill>
                <a:srgbClr val="000000"/>
              </a:solidFill>
              <a:round/>
              <a:headEnd/>
              <a:tailEnd/>
            </a:ln>
            <a:effectLst>
              <a:prstShdw prst="shdw13" dist="53882" dir="13500000">
                <a:srgbClr val="808080"/>
              </a:prstShdw>
            </a:effectLst>
          </p:spPr>
          <p:txBody>
            <a:bodyPr/>
            <a:lstStyle/>
            <a:p>
              <a:endParaRPr lang="zh-CN" altLang="en-US"/>
            </a:p>
          </p:txBody>
        </p:sp>
        <p:sp>
          <p:nvSpPr>
            <p:cNvPr id="8208" name="Text Box 16"/>
            <p:cNvSpPr txBox="1">
              <a:spLocks noChangeArrowheads="1"/>
            </p:cNvSpPr>
            <p:nvPr/>
          </p:nvSpPr>
          <p:spPr bwMode="auto">
            <a:xfrm>
              <a:off x="2023" y="3098"/>
              <a:ext cx="1107" cy="320"/>
            </a:xfrm>
            <a:prstGeom prst="rect">
              <a:avLst/>
            </a:prstGeom>
            <a:noFill/>
            <a:ln w="38100">
              <a:noFill/>
              <a:miter lim="800000"/>
              <a:headEnd/>
              <a:tailEnd/>
            </a:ln>
            <a:effectLst/>
          </p:spPr>
          <p:txBody>
            <a:bodyPr lIns="0" tIns="0" rIns="0" bIns="0"/>
            <a:lstStyle/>
            <a:p>
              <a:pPr algn="ctr" eaLnBrk="0" hangingPunct="0"/>
              <a:r>
                <a:rPr kumimoji="0" lang="zh-CN" altLang="en-US" sz="1600" b="1" baseline="0">
                  <a:solidFill>
                    <a:srgbClr val="0000CC"/>
                  </a:solidFill>
                  <a:latin typeface="宋体" pitchFamily="2" charset="-122"/>
                </a:rPr>
                <a:t>可移动存储介质</a:t>
              </a:r>
            </a:p>
          </p:txBody>
        </p:sp>
      </p:grpSp>
      <p:sp>
        <p:nvSpPr>
          <p:cNvPr id="8209" name="Line 17"/>
          <p:cNvSpPr>
            <a:spLocks noChangeShapeType="1"/>
          </p:cNvSpPr>
          <p:nvPr/>
        </p:nvSpPr>
        <p:spPr bwMode="auto">
          <a:xfrm>
            <a:off x="7543800" y="2590800"/>
            <a:ext cx="0" cy="3505200"/>
          </a:xfrm>
          <a:prstGeom prst="line">
            <a:avLst/>
          </a:prstGeom>
          <a:noFill/>
          <a:ln w="38100">
            <a:solidFill>
              <a:schemeClr val="tx1"/>
            </a:solidFill>
            <a:round/>
            <a:headEnd/>
            <a:tailEnd type="triangle" w="med" len="med"/>
          </a:ln>
          <a:effectLst/>
        </p:spPr>
        <p:txBody>
          <a:bodyPr/>
          <a:lstStyle/>
          <a:p>
            <a:endParaRPr lang="zh-CN" altLang="en-US"/>
          </a:p>
        </p:txBody>
      </p:sp>
      <p:sp>
        <p:nvSpPr>
          <p:cNvPr id="8210" name="Line 18"/>
          <p:cNvSpPr>
            <a:spLocks noChangeShapeType="1"/>
          </p:cNvSpPr>
          <p:nvPr/>
        </p:nvSpPr>
        <p:spPr bwMode="auto">
          <a:xfrm flipV="1">
            <a:off x="1371600" y="2743200"/>
            <a:ext cx="0" cy="3429000"/>
          </a:xfrm>
          <a:prstGeom prst="line">
            <a:avLst/>
          </a:prstGeom>
          <a:noFill/>
          <a:ln w="38100">
            <a:solidFill>
              <a:schemeClr val="tx1"/>
            </a:solidFill>
            <a:round/>
            <a:headEnd/>
            <a:tailEnd type="triangle" w="med" len="med"/>
          </a:ln>
          <a:effectLst/>
        </p:spPr>
        <p:txBody>
          <a:bodyPr/>
          <a:lstStyle/>
          <a:p>
            <a:endParaRPr lang="zh-CN" altLang="en-US"/>
          </a:p>
        </p:txBody>
      </p:sp>
      <p:sp>
        <p:nvSpPr>
          <p:cNvPr id="8211" name="Text Box 19"/>
          <p:cNvSpPr txBox="1">
            <a:spLocks noChangeArrowheads="1"/>
          </p:cNvSpPr>
          <p:nvPr/>
        </p:nvSpPr>
        <p:spPr bwMode="auto">
          <a:xfrm>
            <a:off x="76962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容量、价格</a:t>
            </a:r>
          </a:p>
        </p:txBody>
      </p:sp>
      <p:sp>
        <p:nvSpPr>
          <p:cNvPr id="8212" name="Text Box 20"/>
          <p:cNvSpPr txBox="1">
            <a:spLocks noChangeArrowheads="1"/>
          </p:cNvSpPr>
          <p:nvPr/>
        </p:nvSpPr>
        <p:spPr bwMode="auto">
          <a:xfrm>
            <a:off x="609600" y="2971800"/>
            <a:ext cx="611188" cy="2057400"/>
          </a:xfrm>
          <a:prstGeom prst="rect">
            <a:avLst/>
          </a:prstGeom>
          <a:noFill/>
          <a:ln w="9525">
            <a:noFill/>
            <a:miter lim="800000"/>
            <a:headEnd/>
            <a:tailEnd/>
          </a:ln>
          <a:effectLst/>
        </p:spPr>
        <p:txBody>
          <a:bodyPr vert="eaVert">
            <a:spAutoFit/>
          </a:bodyPr>
          <a:lstStyle/>
          <a:p>
            <a:pPr algn="ctr">
              <a:spcBef>
                <a:spcPct val="50000"/>
              </a:spcBef>
            </a:pPr>
            <a:r>
              <a:rPr lang="zh-CN" altLang="en-US" sz="2800" b="1" baseline="0">
                <a:solidFill>
                  <a:srgbClr val="000000"/>
                </a:solidFill>
                <a:latin typeface="Arial" pitchFamily="34" charset="0"/>
              </a:rPr>
              <a:t>速度、价格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6" name="Text Box 48"/>
          <p:cNvSpPr txBox="1">
            <a:spLocks noChangeArrowheads="1"/>
          </p:cNvSpPr>
          <p:nvPr/>
        </p:nvSpPr>
        <p:spPr bwMode="auto">
          <a:xfrm>
            <a:off x="3048000" y="6019800"/>
            <a:ext cx="3476625"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作业装入内存时的情况 </a:t>
            </a:r>
          </a:p>
        </p:txBody>
      </p:sp>
      <p:sp>
        <p:nvSpPr>
          <p:cNvPr id="55" name="Rectangle 2"/>
          <p:cNvSpPr txBox="1">
            <a:spLocks noChangeArrowheads="1"/>
          </p:cNvSpPr>
          <p:nvPr/>
        </p:nvSpPr>
        <p:spPr>
          <a:xfrm>
            <a:off x="900113" y="188913"/>
            <a:ext cx="7793037" cy="792162"/>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eaLnBrk="1" hangingPunct="1"/>
            <a:r>
              <a:rPr lang="zh-CN" altLang="en-US" sz="4000" b="0" kern="0">
                <a:latin typeface="Times New Roman" panose="02020603050405020304" pitchFamily="18" charset="0"/>
              </a:rPr>
              <a:t>可重定位装入方式</a:t>
            </a:r>
          </a:p>
        </p:txBody>
      </p:sp>
      <p:sp>
        <p:nvSpPr>
          <p:cNvPr id="56" name="Rectangle 90"/>
          <p:cNvSpPr>
            <a:spLocks noChangeArrowheads="1"/>
          </p:cNvSpPr>
          <p:nvPr/>
        </p:nvSpPr>
        <p:spPr bwMode="auto">
          <a:xfrm>
            <a:off x="1143000" y="1639888"/>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7" name="Rectangle 92"/>
          <p:cNvSpPr>
            <a:spLocks noChangeArrowheads="1"/>
          </p:cNvSpPr>
          <p:nvPr/>
        </p:nvSpPr>
        <p:spPr bwMode="auto">
          <a:xfrm>
            <a:off x="1143000" y="3087688"/>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58" name="Rectangle 93"/>
          <p:cNvSpPr>
            <a:spLocks noChangeArrowheads="1"/>
          </p:cNvSpPr>
          <p:nvPr/>
        </p:nvSpPr>
        <p:spPr bwMode="auto">
          <a:xfrm>
            <a:off x="1143000" y="3925888"/>
            <a:ext cx="2743200" cy="5334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365</a:t>
            </a:r>
          </a:p>
        </p:txBody>
      </p:sp>
      <p:sp>
        <p:nvSpPr>
          <p:cNvPr id="59" name="Rectangle 94"/>
          <p:cNvSpPr>
            <a:spLocks noChangeArrowheads="1"/>
          </p:cNvSpPr>
          <p:nvPr/>
        </p:nvSpPr>
        <p:spPr bwMode="auto">
          <a:xfrm>
            <a:off x="1143000" y="4459288"/>
            <a:ext cx="2743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0" name="Rectangle 95"/>
          <p:cNvSpPr>
            <a:spLocks noChangeArrowheads="1"/>
          </p:cNvSpPr>
          <p:nvPr/>
        </p:nvSpPr>
        <p:spPr bwMode="auto">
          <a:xfrm>
            <a:off x="6034088" y="846138"/>
            <a:ext cx="2743200" cy="5867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1" name="Rectangle 96"/>
          <p:cNvSpPr>
            <a:spLocks noChangeArrowheads="1"/>
          </p:cNvSpPr>
          <p:nvPr/>
        </p:nvSpPr>
        <p:spPr bwMode="auto">
          <a:xfrm>
            <a:off x="6034088" y="1989138"/>
            <a:ext cx="2743200" cy="838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2" name="Rectangle 97"/>
          <p:cNvSpPr>
            <a:spLocks noChangeArrowheads="1"/>
          </p:cNvSpPr>
          <p:nvPr/>
        </p:nvSpPr>
        <p:spPr bwMode="auto">
          <a:xfrm>
            <a:off x="6034088" y="2827338"/>
            <a:ext cx="2743200" cy="609600"/>
          </a:xfrm>
          <a:prstGeom prst="rect">
            <a:avLst/>
          </a:prstGeom>
          <a:solidFill>
            <a:schemeClr val="bg1"/>
          </a:solidFill>
          <a:ln w="9525">
            <a:solidFill>
              <a:schemeClr val="tx1"/>
            </a:solidFill>
            <a:miter lim="800000"/>
            <a:headEnd/>
            <a:tailEnd/>
          </a:ln>
          <a:effectLst/>
        </p:spPr>
        <p:txBody>
          <a:bodyPr wrap="none"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63" name="Rectangle 98"/>
          <p:cNvSpPr>
            <a:spLocks noChangeArrowheads="1"/>
          </p:cNvSpPr>
          <p:nvPr/>
        </p:nvSpPr>
        <p:spPr bwMode="auto">
          <a:xfrm>
            <a:off x="6034088" y="3436938"/>
            <a:ext cx="2743200" cy="838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4" name="Rectangle 99"/>
          <p:cNvSpPr>
            <a:spLocks noChangeArrowheads="1"/>
          </p:cNvSpPr>
          <p:nvPr/>
        </p:nvSpPr>
        <p:spPr bwMode="auto">
          <a:xfrm>
            <a:off x="6034088" y="4275138"/>
            <a:ext cx="2743200" cy="533400"/>
          </a:xfrm>
          <a:prstGeom prst="rect">
            <a:avLst/>
          </a:prstGeom>
          <a:solidFill>
            <a:schemeClr val="bg1"/>
          </a:solidFill>
          <a:ln w="9525">
            <a:solidFill>
              <a:schemeClr val="tx1"/>
            </a:solidFill>
            <a:miter lim="800000"/>
            <a:headEnd/>
            <a:tailEnd/>
          </a:ln>
          <a:effectLst/>
        </p:spPr>
        <p:txBody>
          <a:bodyPr wrap="none"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65" name="Rectangle 100"/>
          <p:cNvSpPr>
            <a:spLocks noChangeArrowheads="1"/>
          </p:cNvSpPr>
          <p:nvPr/>
        </p:nvSpPr>
        <p:spPr bwMode="auto">
          <a:xfrm>
            <a:off x="6034088" y="4808538"/>
            <a:ext cx="27432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66" name="Line 101"/>
          <p:cNvSpPr>
            <a:spLocks noChangeShapeType="1"/>
          </p:cNvSpPr>
          <p:nvPr/>
        </p:nvSpPr>
        <p:spPr bwMode="auto">
          <a:xfrm>
            <a:off x="3886200" y="1639888"/>
            <a:ext cx="2057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02"/>
          <p:cNvSpPr>
            <a:spLocks noChangeShapeType="1"/>
          </p:cNvSpPr>
          <p:nvPr/>
        </p:nvSpPr>
        <p:spPr bwMode="auto">
          <a:xfrm>
            <a:off x="3886200" y="5449888"/>
            <a:ext cx="2057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Text Box 103"/>
          <p:cNvSpPr txBox="1">
            <a:spLocks noChangeArrowheads="1"/>
          </p:cNvSpPr>
          <p:nvPr/>
        </p:nvSpPr>
        <p:spPr bwMode="auto">
          <a:xfrm>
            <a:off x="685800" y="1435100"/>
            <a:ext cx="382588" cy="519113"/>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69" name="Text Box 104"/>
          <p:cNvSpPr txBox="1">
            <a:spLocks noChangeArrowheads="1"/>
          </p:cNvSpPr>
          <p:nvPr/>
        </p:nvSpPr>
        <p:spPr bwMode="auto">
          <a:xfrm>
            <a:off x="107950" y="2425700"/>
            <a:ext cx="977900"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1000</a:t>
            </a:r>
          </a:p>
        </p:txBody>
      </p:sp>
      <p:sp>
        <p:nvSpPr>
          <p:cNvPr id="70" name="Text Box 105"/>
          <p:cNvSpPr txBox="1">
            <a:spLocks noChangeArrowheads="1"/>
          </p:cNvSpPr>
          <p:nvPr/>
        </p:nvSpPr>
        <p:spPr bwMode="auto">
          <a:xfrm>
            <a:off x="107950" y="3949700"/>
            <a:ext cx="977900"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2500</a:t>
            </a:r>
          </a:p>
        </p:txBody>
      </p:sp>
      <p:sp>
        <p:nvSpPr>
          <p:cNvPr id="71" name="Text Box 106"/>
          <p:cNvSpPr txBox="1">
            <a:spLocks noChangeArrowheads="1"/>
          </p:cNvSpPr>
          <p:nvPr/>
        </p:nvSpPr>
        <p:spPr bwMode="auto">
          <a:xfrm>
            <a:off x="4764088" y="1816100"/>
            <a:ext cx="1176337" cy="519113"/>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10000</a:t>
            </a:r>
          </a:p>
        </p:txBody>
      </p:sp>
      <p:sp>
        <p:nvSpPr>
          <p:cNvPr id="72" name="Text Box 107"/>
          <p:cNvSpPr txBox="1">
            <a:spLocks noChangeArrowheads="1"/>
          </p:cNvSpPr>
          <p:nvPr/>
        </p:nvSpPr>
        <p:spPr bwMode="auto">
          <a:xfrm>
            <a:off x="4787900" y="2852738"/>
            <a:ext cx="1176338" cy="519112"/>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11000</a:t>
            </a:r>
          </a:p>
        </p:txBody>
      </p:sp>
      <p:sp>
        <p:nvSpPr>
          <p:cNvPr id="73" name="Text Box 108"/>
          <p:cNvSpPr txBox="1">
            <a:spLocks noChangeArrowheads="1"/>
          </p:cNvSpPr>
          <p:nvPr/>
        </p:nvSpPr>
        <p:spPr bwMode="auto">
          <a:xfrm>
            <a:off x="4716463" y="4278313"/>
            <a:ext cx="1176337" cy="519112"/>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12500</a:t>
            </a:r>
          </a:p>
        </p:txBody>
      </p:sp>
      <p:sp>
        <p:nvSpPr>
          <p:cNvPr id="74" name="Rectangle 109"/>
          <p:cNvSpPr>
            <a:spLocks noChangeArrowheads="1"/>
          </p:cNvSpPr>
          <p:nvPr/>
        </p:nvSpPr>
        <p:spPr bwMode="auto">
          <a:xfrm>
            <a:off x="1144588" y="1628775"/>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5" name="Rectangle 110"/>
          <p:cNvSpPr>
            <a:spLocks noChangeArrowheads="1"/>
          </p:cNvSpPr>
          <p:nvPr/>
        </p:nvSpPr>
        <p:spPr bwMode="auto">
          <a:xfrm>
            <a:off x="1144588" y="2463800"/>
            <a:ext cx="2743200" cy="6096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LOAD 1 , [2500]</a:t>
            </a:r>
          </a:p>
        </p:txBody>
      </p:sp>
      <p:sp>
        <p:nvSpPr>
          <p:cNvPr id="76" name="Rectangle 111"/>
          <p:cNvSpPr>
            <a:spLocks noChangeArrowheads="1"/>
          </p:cNvSpPr>
          <p:nvPr/>
        </p:nvSpPr>
        <p:spPr bwMode="auto">
          <a:xfrm>
            <a:off x="1144588" y="3076575"/>
            <a:ext cx="2743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7" name="Rectangle 112"/>
          <p:cNvSpPr>
            <a:spLocks noChangeArrowheads="1"/>
          </p:cNvSpPr>
          <p:nvPr/>
        </p:nvSpPr>
        <p:spPr bwMode="auto">
          <a:xfrm>
            <a:off x="1144588" y="3914775"/>
            <a:ext cx="2743200" cy="5334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365</a:t>
            </a:r>
          </a:p>
        </p:txBody>
      </p:sp>
      <p:sp>
        <p:nvSpPr>
          <p:cNvPr id="78" name="Rectangle 113"/>
          <p:cNvSpPr>
            <a:spLocks noChangeArrowheads="1"/>
          </p:cNvSpPr>
          <p:nvPr/>
        </p:nvSpPr>
        <p:spPr bwMode="auto">
          <a:xfrm>
            <a:off x="1144588" y="4448175"/>
            <a:ext cx="27432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79" name="Text Box 114"/>
          <p:cNvSpPr txBox="1">
            <a:spLocks noChangeArrowheads="1"/>
          </p:cNvSpPr>
          <p:nvPr/>
        </p:nvSpPr>
        <p:spPr bwMode="auto">
          <a:xfrm>
            <a:off x="1619250" y="1052513"/>
            <a:ext cx="1816100" cy="579437"/>
          </a:xfrm>
          <a:prstGeom prst="rect">
            <a:avLst/>
          </a:prstGeom>
          <a:noFill/>
          <a:ln w="38100" algn="ctr">
            <a:noFill/>
            <a:miter lim="800000"/>
            <a:headEnd/>
            <a:tailEnd/>
          </a:ln>
          <a:effectLst/>
        </p:spPr>
        <p:txBody>
          <a:bodyPr wrap="none">
            <a:spAutoFit/>
          </a:bodyPr>
          <a:lstStyle/>
          <a:p>
            <a:pPr eaLnBrk="1" hangingPunct="1">
              <a:defRPr/>
            </a:pPr>
            <a:r>
              <a:rPr lang="zh-CN" altLang="en-US" sz="3200" b="1">
                <a:effectLst>
                  <a:outerShdw blurRad="38100" dist="38100" dir="2700000" algn="tl">
                    <a:srgbClr val="C0C0C0"/>
                  </a:outerShdw>
                </a:effectLst>
                <a:latin typeface="Arial" charset="0"/>
                <a:ea typeface="隶书" pitchFamily="49" charset="-122"/>
              </a:rPr>
              <a:t>程序空间</a:t>
            </a:r>
          </a:p>
        </p:txBody>
      </p:sp>
      <p:sp>
        <p:nvSpPr>
          <p:cNvPr id="80" name="Text Box 115"/>
          <p:cNvSpPr txBox="1">
            <a:spLocks noChangeArrowheads="1"/>
          </p:cNvSpPr>
          <p:nvPr/>
        </p:nvSpPr>
        <p:spPr bwMode="auto">
          <a:xfrm>
            <a:off x="5724525" y="568325"/>
            <a:ext cx="382588"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81" name="Text Box 116"/>
          <p:cNvSpPr txBox="1">
            <a:spLocks noChangeArrowheads="1"/>
          </p:cNvSpPr>
          <p:nvPr/>
        </p:nvSpPr>
        <p:spPr bwMode="auto">
          <a:xfrm>
            <a:off x="7621588" y="2847975"/>
            <a:ext cx="1414462" cy="519113"/>
          </a:xfrm>
          <a:prstGeom prst="rect">
            <a:avLst/>
          </a:prstGeom>
          <a:solidFill>
            <a:srgbClr val="000099"/>
          </a:solidFill>
          <a:ln w="38100" algn="ctr">
            <a:noFill/>
            <a:miter lim="800000"/>
            <a:headEnd/>
            <a:tailEnd/>
          </a:ln>
          <a:effectLst/>
        </p:spPr>
        <p:txBody>
          <a:bodyPr wrap="none">
            <a:spAutoFit/>
          </a:bodyPr>
          <a:lstStyle/>
          <a:p>
            <a:pPr eaLnBrk="1" hangingPunct="1">
              <a:defRPr/>
            </a:pPr>
            <a:r>
              <a:rPr lang="en-US" altLang="zh-CN" sz="2800" b="1">
                <a:solidFill>
                  <a:srgbClr val="66FF33"/>
                </a:solidFill>
                <a:effectLst>
                  <a:outerShdw blurRad="38100" dist="38100" dir="2700000" algn="tl">
                    <a:srgbClr val="000000"/>
                  </a:outerShdw>
                </a:effectLst>
                <a:latin typeface="Arial" charset="0"/>
                <a:ea typeface="楷体_GB2312" pitchFamily="49" charset="-122"/>
              </a:rPr>
              <a:t>[12500]</a:t>
            </a:r>
          </a:p>
        </p:txBody>
      </p:sp>
      <p:sp>
        <p:nvSpPr>
          <p:cNvPr id="82" name="Text Box 117"/>
          <p:cNvSpPr txBox="1">
            <a:spLocks noChangeArrowheads="1"/>
          </p:cNvSpPr>
          <p:nvPr/>
        </p:nvSpPr>
        <p:spPr bwMode="auto">
          <a:xfrm>
            <a:off x="808038" y="5600700"/>
            <a:ext cx="3724275" cy="519113"/>
          </a:xfrm>
          <a:prstGeom prst="rect">
            <a:avLst/>
          </a:prstGeom>
          <a:noFill/>
          <a:ln w="9525">
            <a:noFill/>
            <a:miter lim="800000"/>
            <a:headEnd/>
            <a:tailEnd/>
          </a:ln>
          <a:effectLst/>
        </p:spPr>
        <p:txBody>
          <a:bodyPr wrap="none">
            <a:spAutoFit/>
          </a:bodyPr>
          <a:lstStyle/>
          <a:p>
            <a:pPr eaLnBrk="1" hangingPunct="1">
              <a:defRPr/>
            </a:pPr>
            <a:r>
              <a:rPr kumimoji="0" lang="en-US" altLang="zh-CN" sz="2800" b="1">
                <a:effectLst>
                  <a:outerShdw blurRad="38100" dist="38100" dir="2700000" algn="tl">
                    <a:srgbClr val="C0C0C0"/>
                  </a:outerShdw>
                </a:effectLst>
                <a:latin typeface="Arial" charset="0"/>
                <a:ea typeface="楷体_GB2312" pitchFamily="49" charset="-122"/>
              </a:rPr>
              <a:t>12500 </a:t>
            </a:r>
            <a:r>
              <a:rPr kumimoji="0" lang="zh-CN" altLang="en-US" sz="2800" b="1">
                <a:effectLst>
                  <a:outerShdw blurRad="38100" dist="38100" dir="2700000" algn="tl">
                    <a:srgbClr val="C0C0C0"/>
                  </a:outerShdw>
                </a:effectLst>
                <a:latin typeface="Arial" charset="0"/>
                <a:ea typeface="楷体_GB2312" pitchFamily="49" charset="-122"/>
              </a:rPr>
              <a:t>＝ </a:t>
            </a:r>
            <a:r>
              <a:rPr kumimoji="0" lang="en-US" altLang="zh-CN" sz="2800" b="1">
                <a:effectLst>
                  <a:outerShdw blurRad="38100" dist="38100" dir="2700000" algn="tl">
                    <a:srgbClr val="C0C0C0"/>
                  </a:outerShdw>
                </a:effectLst>
                <a:latin typeface="Arial" charset="0"/>
                <a:ea typeface="楷体_GB2312" pitchFamily="49" charset="-122"/>
              </a:rPr>
              <a:t>10000+2500</a:t>
            </a:r>
          </a:p>
        </p:txBody>
      </p:sp>
      <p:sp>
        <p:nvSpPr>
          <p:cNvPr id="83" name="AutoShape 118"/>
          <p:cNvSpPr>
            <a:spLocks noChangeArrowheads="1"/>
          </p:cNvSpPr>
          <p:nvPr/>
        </p:nvSpPr>
        <p:spPr bwMode="auto">
          <a:xfrm>
            <a:off x="466725" y="6192838"/>
            <a:ext cx="1657350" cy="476250"/>
          </a:xfrm>
          <a:prstGeom prst="wedgeRectCallout">
            <a:avLst>
              <a:gd name="adj1" fmla="val 2204"/>
              <a:gd name="adj2" fmla="val -83667"/>
            </a:avLst>
          </a:prstGeom>
          <a:solidFill>
            <a:srgbClr val="000066"/>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物理地址</a:t>
            </a:r>
          </a:p>
        </p:txBody>
      </p:sp>
      <p:sp>
        <p:nvSpPr>
          <p:cNvPr id="84" name="AutoShape 119"/>
          <p:cNvSpPr>
            <a:spLocks noChangeArrowheads="1"/>
          </p:cNvSpPr>
          <p:nvPr/>
        </p:nvSpPr>
        <p:spPr bwMode="auto">
          <a:xfrm>
            <a:off x="2411413" y="6192838"/>
            <a:ext cx="1584325" cy="476250"/>
          </a:xfrm>
          <a:prstGeom prst="wedgeRectCallout">
            <a:avLst>
              <a:gd name="adj1" fmla="val -15731"/>
              <a:gd name="adj2" fmla="val -83333"/>
            </a:avLst>
          </a:prstGeom>
          <a:solidFill>
            <a:srgbClr val="000066"/>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基地址</a:t>
            </a:r>
          </a:p>
        </p:txBody>
      </p:sp>
      <p:sp>
        <p:nvSpPr>
          <p:cNvPr id="85" name="AutoShape 120"/>
          <p:cNvSpPr>
            <a:spLocks noChangeArrowheads="1"/>
          </p:cNvSpPr>
          <p:nvPr/>
        </p:nvSpPr>
        <p:spPr bwMode="auto">
          <a:xfrm>
            <a:off x="4140200" y="6192838"/>
            <a:ext cx="1727200" cy="476250"/>
          </a:xfrm>
          <a:prstGeom prst="wedgeRectCallout">
            <a:avLst>
              <a:gd name="adj1" fmla="val -43292"/>
              <a:gd name="adj2" fmla="val -86333"/>
            </a:avLst>
          </a:prstGeom>
          <a:solidFill>
            <a:srgbClr val="000066"/>
          </a:solidFill>
          <a:ln w="9525">
            <a:solidFill>
              <a:schemeClr val="tx1"/>
            </a:solidFill>
            <a:miter lim="800000"/>
            <a:headEnd/>
            <a:tailEnd/>
          </a:ln>
          <a:effectLst/>
        </p:spPr>
        <p:txBody>
          <a:bodyPr/>
          <a:lstStyle/>
          <a:p>
            <a:pPr algn="ctr" eaLnBrk="1" hangingPunct="1">
              <a:defRPr/>
            </a:pPr>
            <a:r>
              <a:rPr kumimoji="0" lang="zh-CN" altLang="en-US" sz="2800" b="1">
                <a:effectLst>
                  <a:outerShdw blurRad="38100" dist="38100" dir="2700000" algn="tl">
                    <a:srgbClr val="FFFFFF"/>
                  </a:outerShdw>
                </a:effectLst>
                <a:latin typeface="Arial" charset="0"/>
                <a:ea typeface="楷体_GB2312" pitchFamily="49" charset="-122"/>
              </a:rPr>
              <a:t>相对地址</a:t>
            </a:r>
          </a:p>
        </p:txBody>
      </p:sp>
      <p:sp>
        <p:nvSpPr>
          <p:cNvPr id="86" name="Rectangle 121"/>
          <p:cNvSpPr>
            <a:spLocks noChangeArrowheads="1"/>
          </p:cNvSpPr>
          <p:nvPr/>
        </p:nvSpPr>
        <p:spPr bwMode="auto">
          <a:xfrm>
            <a:off x="1138238" y="2459038"/>
            <a:ext cx="2743200" cy="609600"/>
          </a:xfrm>
          <a:prstGeom prst="rect">
            <a:avLst/>
          </a:prstGeom>
          <a:noFill/>
          <a:ln w="9525">
            <a:solidFill>
              <a:schemeClr val="tx1"/>
            </a:solidFill>
            <a:miter lim="800000"/>
            <a:headEnd/>
            <a:tailEnd/>
          </a:ln>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LOAD 1 , [2500]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 0.0 L 0.53542 0.05249 " pathEditMode="relative" ptsTypes="AA">
                                      <p:cBhvr>
                                        <p:cTn id="6" dur="2000" fill="hold"/>
                                        <p:tgtEl>
                                          <p:spTgt spid="7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 0.0 L 0.53542 0.05249 " pathEditMode="relative" ptsTypes="AA">
                                      <p:cBhvr>
                                        <p:cTn id="8" dur="2000" fill="hold"/>
                                        <p:tgtEl>
                                          <p:spTgt spid="7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 0.0 L 0.53542 0.05249 " pathEditMode="relative" ptsTypes="AA">
                                      <p:cBhvr>
                                        <p:cTn id="10" dur="2000" fill="hold"/>
                                        <p:tgtEl>
                                          <p:spTgt spid="7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 0.0 L 0.53542 0.05249 " pathEditMode="relative" ptsTypes="AA">
                                      <p:cBhvr>
                                        <p:cTn id="12" dur="2000" fill="hold"/>
                                        <p:tgtEl>
                                          <p:spTgt spid="7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 0.0 L 0.53542 0.05249 " pathEditMode="relative" ptsTypes="AA">
                                      <p:cBhvr>
                                        <p:cTn id="14" dur="2000" fill="hold"/>
                                        <p:tgtEl>
                                          <p:spTgt spid="7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dissolv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grpId="0" nodeType="clickEffect">
                                  <p:stCondLst>
                                    <p:cond delay="0"/>
                                  </p:stCondLst>
                                  <p:childTnLst>
                                    <p:animClr clrSpc="rgb" dir="cw">
                                      <p:cBhvr override="childStyle">
                                        <p:cTn id="23" dur="500" fill="hold"/>
                                        <p:tgtEl>
                                          <p:spTgt spid="71"/>
                                        </p:tgtEl>
                                        <p:attrNameLst>
                                          <p:attrName>style.color</p:attrName>
                                        </p:attrNameLst>
                                      </p:cBhvr>
                                      <p:to>
                                        <a:srgbClr val="66FFFF"/>
                                      </p:to>
                                    </p:animClr>
                                  </p:childTnLst>
                                </p:cTn>
                              </p:par>
                              <p:par>
                                <p:cTn id="24" presetID="3" presetClass="emph" presetSubtype="2" fill="hold" grpId="0" nodeType="withEffect">
                                  <p:stCondLst>
                                    <p:cond delay="0"/>
                                  </p:stCondLst>
                                  <p:childTnLst>
                                    <p:animClr clrSpc="rgb" dir="cw">
                                      <p:cBhvr override="childStyle">
                                        <p:cTn id="25" dur="500" fill="hold"/>
                                        <p:tgtEl>
                                          <p:spTgt spid="70"/>
                                        </p:tgtEl>
                                        <p:attrNameLst>
                                          <p:attrName>style.color</p:attrName>
                                        </p:attrNameLst>
                                      </p:cBhvr>
                                      <p:to>
                                        <a:srgbClr val="66FFFF"/>
                                      </p:to>
                                    </p:animClr>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blinds(horizontal)">
                                      <p:cBhvr>
                                        <p:cTn id="30" dur="500"/>
                                        <p:tgtEl>
                                          <p:spTgt spid="8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blinds(horizontal)">
                                      <p:cBhvr>
                                        <p:cTn id="33" dur="500"/>
                                        <p:tgtEl>
                                          <p:spTgt spid="8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blinds(horizontal)">
                                      <p:cBhvr>
                                        <p:cTn id="36" dur="500"/>
                                        <p:tgtEl>
                                          <p:spTgt spid="8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blinds(horizontal)">
                                      <p:cBhvr>
                                        <p:cTn id="3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4" grpId="0" animBg="1"/>
      <p:bldP spid="75" grpId="0" animBg="1"/>
      <p:bldP spid="76" grpId="0" animBg="1"/>
      <p:bldP spid="77" grpId="0" animBg="1"/>
      <p:bldP spid="78" grpId="0" animBg="1"/>
      <p:bldP spid="81" grpId="0" animBg="1"/>
      <p:bldP spid="82" grpId="0"/>
      <p:bldP spid="83" grpId="0" animBg="1"/>
      <p:bldP spid="84" grpId="0" animBg="1"/>
      <p:bldP spid="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150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重定位</a:t>
            </a:r>
            <a:r>
              <a:rPr lang="zh-CN" altLang="en-US" sz="2800" b="1" baseline="0" dirty="0">
                <a:latin typeface="Times New Roman" pitchFamily="18" charset="0"/>
              </a:rPr>
              <a:t>：在装入时对目标程序中指令和数据地址的修改过程。或者说：</a:t>
            </a:r>
            <a:r>
              <a:rPr kumimoji="0" lang="zh-CN" altLang="en-US" sz="2800" b="1" baseline="0" dirty="0">
                <a:latin typeface="宋体" pitchFamily="2" charset="-122"/>
              </a:rPr>
              <a:t>把作业地址空间中使用的逻辑地址变换成内存空间中的物理地址的过程。又称地址映射。</a:t>
            </a:r>
            <a:endParaRPr lang="zh-CN" altLang="en-US" sz="2800" b="1" baseline="0" dirty="0">
              <a:latin typeface="Times New Roman" pitchFamily="18" charset="0"/>
            </a:endParaRPr>
          </a:p>
          <a:p>
            <a:pPr marL="1447800" lvl="2" indent="-533400" algn="just">
              <a:lnSpc>
                <a:spcPct val="120000"/>
              </a:lnSpc>
              <a:spcBef>
                <a:spcPct val="20000"/>
              </a:spcBef>
              <a:buClr>
                <a:schemeClr val="folHlink"/>
              </a:buClr>
              <a:buFont typeface="Wingdings" pitchFamily="2" charset="2"/>
              <a:buChar char="Ø"/>
            </a:pPr>
            <a:r>
              <a:rPr lang="zh-CN" altLang="en-US" sz="2800" b="1" baseline="0" dirty="0">
                <a:solidFill>
                  <a:schemeClr val="folHlink"/>
                </a:solidFill>
                <a:latin typeface="黑体" pitchFamily="49" charset="-122"/>
              </a:rPr>
              <a:t>地址变换在装入时一次完成，以后不再改变，故称为静态重定位。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Times New Roman" pitchFamily="18" charset="0"/>
                <a:ea typeface="华文新魏" pitchFamily="2" charset="-122"/>
              </a:rPr>
              <a:t>程序的装入和链接</a:t>
            </a:r>
            <a:r>
              <a:rPr lang="zh-CN" altLang="en-US" sz="3200" b="1" baseline="0" dirty="0">
                <a:solidFill>
                  <a:srgbClr val="000000"/>
                </a:solidFill>
                <a:latin typeface="Times New Roman" pitchFamily="18" charset="0"/>
              </a:rPr>
              <a:t> </a:t>
            </a:r>
          </a:p>
        </p:txBody>
      </p:sp>
      <p:sp>
        <p:nvSpPr>
          <p:cNvPr id="6656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重定位</a:t>
            </a:r>
            <a:r>
              <a:rPr lang="zh-CN" altLang="en-US" sz="2800" b="1" baseline="0" dirty="0">
                <a:latin typeface="Times New Roman" pitchFamily="18" charset="0"/>
              </a:rPr>
              <a:t>：在装入时对目标程序中指令和数据地址的修改过程。或者说：</a:t>
            </a:r>
            <a:r>
              <a:rPr kumimoji="0" lang="zh-CN" altLang="en-US" sz="2800" b="1" baseline="0" dirty="0">
                <a:latin typeface="宋体" pitchFamily="2" charset="-122"/>
              </a:rPr>
              <a:t>把作业地址空间中使用的逻辑地址变换成内存空间中的物理地址的过程。又称地址映射。</a:t>
            </a:r>
            <a:endParaRPr lang="zh-CN" altLang="en-US" sz="2800" b="1" baseline="0" dirty="0">
              <a:latin typeface="Times New Roman" pitchFamily="18" charset="0"/>
            </a:endParaRPr>
          </a:p>
          <a:p>
            <a:pPr marL="1447800" lvl="2" indent="-533400" algn="just">
              <a:lnSpc>
                <a:spcPct val="120000"/>
              </a:lnSpc>
              <a:spcBef>
                <a:spcPct val="20000"/>
              </a:spcBef>
              <a:buClr>
                <a:srgbClr val="0000CC"/>
              </a:buClr>
              <a:buFont typeface="Wingdings" pitchFamily="2" charset="2"/>
              <a:buChar char="Ø"/>
            </a:pPr>
            <a:r>
              <a:rPr lang="zh-CN" altLang="en-US" sz="2800" b="1" baseline="0" dirty="0">
                <a:latin typeface="黑体" pitchFamily="49" charset="-122"/>
              </a:rPr>
              <a:t>地址变换在装入时一次完成，以后不再改变，故称为</a:t>
            </a:r>
            <a:r>
              <a:rPr lang="zh-CN" altLang="en-US" sz="2800" b="1" baseline="0" dirty="0">
                <a:solidFill>
                  <a:srgbClr val="FF0000"/>
                </a:solidFill>
                <a:latin typeface="黑体" pitchFamily="49" charset="-122"/>
              </a:rPr>
              <a:t>静态重定位</a:t>
            </a:r>
            <a:r>
              <a:rPr lang="zh-CN" altLang="en-US" sz="2800" b="1" baseline="0" dirty="0">
                <a:latin typeface="黑体"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969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无需增加硬件地址变换机构；实现简单；适用于多道程序环境。</a:t>
            </a:r>
          </a:p>
          <a:p>
            <a:pPr marL="1447800" lvl="2" indent="-533400">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缺点：不允许程序运行时在内存中移动位置；程序在存储空间中只能连续分配；多个用户难以共享存于内存中的同一程序。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758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可重定位装入方式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优点：</a:t>
            </a:r>
            <a:r>
              <a:rPr lang="zh-CN" altLang="en-US" sz="2800" b="1" baseline="0" dirty="0">
                <a:latin typeface="Times New Roman" pitchFamily="18" charset="0"/>
              </a:rPr>
              <a:t>无需增加硬件地址变换机构；实现简单；适用于多道程序环境。</a:t>
            </a:r>
          </a:p>
          <a:p>
            <a:pPr marL="1447800" lvl="2" indent="-533400">
              <a:lnSpc>
                <a:spcPct val="12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缺点：</a:t>
            </a:r>
            <a:r>
              <a:rPr lang="zh-CN" altLang="en-US" sz="2800" b="1" baseline="0" dirty="0">
                <a:latin typeface="Times New Roman" pitchFamily="18" charset="0"/>
              </a:rPr>
              <a:t>不允许程序运行时在内存中移动位置；程序在存储空间中只能连续分配；多个用户难以共享存于内存中的同一程序。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355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装入程序把装入模块装入内存后，不立即把装入模块中的相对地址转换为绝对地址，而是把这种</a:t>
            </a:r>
            <a:r>
              <a:rPr lang="zh-CN" altLang="en-US" sz="2800" b="1" baseline="0" dirty="0">
                <a:solidFill>
                  <a:srgbClr val="FF0000"/>
                </a:solidFill>
                <a:latin typeface="Times New Roman" pitchFamily="18" charset="0"/>
              </a:rPr>
              <a:t>地址转换推迟到程序真正要执行时才进行</a:t>
            </a:r>
            <a:r>
              <a:rPr lang="zh-CN" altLang="en-US" sz="2800" b="1" baseline="0" dirty="0">
                <a:latin typeface="Times New Roman" pitchFamily="18" charset="0"/>
              </a:rPr>
              <a:t>。</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装入内存后的所有地址都仍是相对地址。</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隶书" pitchFamily="49" charset="-122"/>
              </a:rPr>
              <a:t>允许程序在内存中移动；</a:t>
            </a:r>
          </a:p>
          <a:p>
            <a:pPr marL="1447800" lvl="2" indent="-533400">
              <a:spcBef>
                <a:spcPct val="20000"/>
              </a:spcBef>
              <a:buClr>
                <a:schemeClr val="folHlink"/>
              </a:buClr>
              <a:buFont typeface="Wingdings" pitchFamily="2" charset="2"/>
              <a:buChar char="Ø"/>
            </a:pPr>
            <a:r>
              <a:rPr lang="zh-CN" altLang="en-US" sz="2800" b="1" baseline="0" dirty="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69635"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允许程序在内存中移动；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0659"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隶书" pitchFamily="49" charset="-122"/>
              </a:rPr>
              <a:t>允许程序在内存中</a:t>
            </a:r>
            <a:r>
              <a:rPr lang="zh-CN" altLang="en-US" sz="2800" b="1" baseline="0">
                <a:solidFill>
                  <a:srgbClr val="FF0000"/>
                </a:solidFill>
                <a:latin typeface="隶书" pitchFamily="49" charset="-122"/>
              </a:rPr>
              <a:t>移动</a:t>
            </a:r>
            <a:r>
              <a:rPr lang="zh-CN" altLang="en-US" sz="2800" b="1" baseline="0">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需要重定位寄存器的支持</a:t>
            </a:r>
          </a:p>
          <a:p>
            <a:pPr marL="1447800" lvl="2" indent="-5334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1683"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装入程序把装入模块装入内存后，不立即把装入模块中的相对地址转换为绝对地址，而是把这种</a:t>
            </a:r>
            <a:r>
              <a:rPr lang="zh-CN" altLang="en-US" sz="2800" b="1" baseline="0" dirty="0">
                <a:solidFill>
                  <a:srgbClr val="FF0000"/>
                </a:solidFill>
                <a:latin typeface="Times New Roman" pitchFamily="18" charset="0"/>
              </a:rPr>
              <a:t>地址转换推迟到程序真正要执行时才进行</a:t>
            </a:r>
            <a:r>
              <a:rPr lang="zh-CN" altLang="en-US" sz="2800" b="1" baseline="0" dirty="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dirty="0">
                <a:latin typeface="Times New Roman" pitchFamily="18" charset="0"/>
              </a:rPr>
              <a:t>装入内存后的所有地址都</a:t>
            </a:r>
            <a:r>
              <a:rPr lang="zh-CN" altLang="en-US" sz="2800" b="1" baseline="0" dirty="0">
                <a:solidFill>
                  <a:srgbClr val="FF0000"/>
                </a:solidFill>
                <a:latin typeface="Times New Roman" pitchFamily="18" charset="0"/>
              </a:rPr>
              <a:t>仍是相对地址</a:t>
            </a:r>
            <a:r>
              <a:rPr lang="zh-CN" altLang="en-US" sz="2800" b="1" baseline="0" dirty="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dirty="0">
                <a:latin typeface="隶书" pitchFamily="49" charset="-122"/>
              </a:rPr>
              <a:t>允许程序在内存中</a:t>
            </a:r>
            <a:r>
              <a:rPr lang="zh-CN" altLang="en-US" sz="2800" b="1" baseline="0" dirty="0">
                <a:solidFill>
                  <a:srgbClr val="FF0000"/>
                </a:solidFill>
                <a:latin typeface="隶书" pitchFamily="49" charset="-122"/>
              </a:rPr>
              <a:t>移动</a:t>
            </a:r>
            <a:r>
              <a:rPr lang="zh-CN" altLang="en-US" sz="2800" b="1" baseline="0" dirty="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dirty="0">
                <a:latin typeface="隶书" pitchFamily="49" charset="-122"/>
              </a:rPr>
              <a:t>需要</a:t>
            </a:r>
            <a:r>
              <a:rPr lang="zh-CN" altLang="en-US" sz="2800" b="1" baseline="0" dirty="0">
                <a:solidFill>
                  <a:srgbClr val="FF0000"/>
                </a:solidFill>
                <a:latin typeface="隶书" pitchFamily="49" charset="-122"/>
              </a:rPr>
              <a:t>重定位寄存器</a:t>
            </a:r>
            <a:r>
              <a:rPr lang="zh-CN" altLang="en-US" sz="2800" b="1" baseline="0" dirty="0">
                <a:latin typeface="隶书" pitchFamily="49" charset="-122"/>
              </a:rPr>
              <a:t>的支持</a:t>
            </a:r>
          </a:p>
          <a:p>
            <a:pPr marL="1447800" lvl="2" indent="-533400" algn="just">
              <a:spcBef>
                <a:spcPct val="20000"/>
              </a:spcBef>
              <a:buClr>
                <a:schemeClr val="folHlink"/>
              </a:buClr>
              <a:buFont typeface="Wingdings" pitchFamily="2" charset="2"/>
              <a:buChar char="Ø"/>
            </a:pPr>
            <a:r>
              <a:rPr lang="zh-CN" altLang="en-US" sz="2800" b="1" baseline="0" dirty="0">
                <a:solidFill>
                  <a:schemeClr val="folHlink"/>
                </a:solidFill>
                <a:latin typeface="Times New Roman" pitchFamily="18" charset="0"/>
              </a:rPr>
              <a:t>优点：可对内存进行非连续分配；提供了实现虚存的基础；有利于程序段的共享。</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2707" name="Rectangle 3"/>
          <p:cNvSpPr>
            <a:spLocks noChangeArrowheads="1"/>
          </p:cNvSpPr>
          <p:nvPr/>
        </p:nvSpPr>
        <p:spPr bwMode="auto">
          <a:xfrm>
            <a:off x="381000" y="1295400"/>
            <a:ext cx="8610600" cy="5181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程序的装入</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动态运行时装入方式</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装入程序把装入模块装入内存后，不立即把装入模块中的相对地址转换为绝对地址，而是把这种</a:t>
            </a:r>
            <a:r>
              <a:rPr lang="zh-CN" altLang="en-US" sz="2800" b="1" baseline="0">
                <a:solidFill>
                  <a:srgbClr val="FF0000"/>
                </a:solidFill>
                <a:latin typeface="Times New Roman" pitchFamily="18" charset="0"/>
              </a:rPr>
              <a:t>地址转换推迟到程序真正要执行时才进行</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Times New Roman" pitchFamily="18" charset="0"/>
              </a:rPr>
              <a:t>装入内存后的所有地址都</a:t>
            </a:r>
            <a:r>
              <a:rPr lang="zh-CN" altLang="en-US" sz="2800" b="1" baseline="0">
                <a:solidFill>
                  <a:srgbClr val="FF0000"/>
                </a:solidFill>
                <a:latin typeface="Times New Roman" pitchFamily="18" charset="0"/>
              </a:rPr>
              <a:t>仍是相对地址</a:t>
            </a:r>
            <a:r>
              <a:rPr lang="zh-CN" altLang="en-US" sz="2800" b="1" baseline="0">
                <a:latin typeface="Times New Roman" pitchFamily="18" charset="0"/>
              </a:rPr>
              <a:t>。</a:t>
            </a:r>
          </a:p>
          <a:p>
            <a:pPr marL="1447800" lvl="2" indent="-533400" algn="just">
              <a:spcBef>
                <a:spcPct val="20000"/>
              </a:spcBef>
              <a:buClr>
                <a:srgbClr val="0000CC"/>
              </a:buClr>
              <a:buFont typeface="Wingdings" pitchFamily="2" charset="2"/>
              <a:buChar char="Ø"/>
            </a:pPr>
            <a:r>
              <a:rPr lang="zh-CN" altLang="en-US" sz="2800" b="1" baseline="0">
                <a:latin typeface="隶书" pitchFamily="49" charset="-122"/>
              </a:rPr>
              <a:t>允许程序在内存中</a:t>
            </a:r>
            <a:r>
              <a:rPr lang="zh-CN" altLang="en-US" sz="2800" b="1" baseline="0">
                <a:solidFill>
                  <a:srgbClr val="FF0000"/>
                </a:solidFill>
                <a:latin typeface="隶书" pitchFamily="49" charset="-122"/>
              </a:rPr>
              <a:t>移动</a:t>
            </a:r>
            <a:r>
              <a:rPr lang="zh-CN" altLang="en-US" sz="2800" b="1" baseline="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需要</a:t>
            </a:r>
            <a:r>
              <a:rPr lang="zh-CN" altLang="en-US" sz="2800" b="1" baseline="0">
                <a:solidFill>
                  <a:srgbClr val="FF0000"/>
                </a:solidFill>
                <a:latin typeface="隶书" pitchFamily="49" charset="-122"/>
              </a:rPr>
              <a:t>重定位寄存器</a:t>
            </a:r>
            <a:r>
              <a:rPr lang="zh-CN" altLang="en-US" sz="2800" b="1" baseline="0">
                <a:latin typeface="隶书" pitchFamily="49" charset="-122"/>
              </a:rPr>
              <a:t>的支持</a:t>
            </a:r>
          </a:p>
          <a:p>
            <a:pPr marL="1447800" lvl="2" indent="-5334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可对内存进行非连续分配；提供了实现虚存的基础；有利于程序段的共享。</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116013" y="266700"/>
            <a:ext cx="7793037" cy="714375"/>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ctr"/>
            <a:r>
              <a:rPr lang="zh-CN" altLang="en-US" b="0" kern="0"/>
              <a:t>存储器的层次结构</a:t>
            </a:r>
          </a:p>
        </p:txBody>
      </p:sp>
      <p:sp>
        <p:nvSpPr>
          <p:cNvPr id="3" name="内容占位符 2"/>
          <p:cNvSpPr txBox="1">
            <a:spLocks/>
          </p:cNvSpPr>
          <p:nvPr/>
        </p:nvSpPr>
        <p:spPr>
          <a:xfrm>
            <a:off x="1182688" y="1052513"/>
            <a:ext cx="7046912" cy="5080000"/>
          </a:xfrm>
          <a:prstGeom prst="rect">
            <a:avLst/>
          </a:prstGeom>
        </p:spPr>
        <p:txBody>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a:lstStyle>
          <a:p>
            <a:r>
              <a:rPr lang="zh-CN" altLang="en-US" b="0" kern="0" dirty="0"/>
              <a:t>多层结构的存储器系统</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60538"/>
            <a:ext cx="8459787"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809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4579"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静态链接方式</a:t>
            </a:r>
          </a:p>
          <a:p>
            <a:pPr marL="1447800" lvl="2" indent="-533400" algn="just">
              <a:lnSpc>
                <a:spcPct val="120000"/>
              </a:lnSpc>
              <a:spcBef>
                <a:spcPct val="20000"/>
              </a:spcBef>
              <a:buClr>
                <a:srgbClr val="0000CC"/>
              </a:buClr>
              <a:buFont typeface="Wingdings" pitchFamily="2" charset="2"/>
              <a:buChar char="Ø"/>
            </a:pPr>
            <a:r>
              <a:rPr lang="zh-CN" altLang="en-US" sz="2800" b="1" baseline="0">
                <a:latin typeface="宋体" pitchFamily="2" charset="-122"/>
              </a:rPr>
              <a:t>在程序运行之前，先将各目标模块以及所需的库函数，链接成一个完整的</a:t>
            </a:r>
            <a:r>
              <a:rPr lang="zh-CN" altLang="en-US" sz="2800" b="1" baseline="0">
                <a:solidFill>
                  <a:srgbClr val="FF0000"/>
                </a:solidFill>
                <a:latin typeface="宋体" pitchFamily="2" charset="-122"/>
              </a:rPr>
              <a:t>装配模块</a:t>
            </a:r>
            <a:r>
              <a:rPr lang="zh-CN" altLang="en-US" sz="2800" b="1" baseline="0">
                <a:latin typeface="宋体" pitchFamily="2" charset="-122"/>
              </a:rPr>
              <a:t>。</a:t>
            </a:r>
          </a:p>
          <a:p>
            <a:pPr marL="1447800" lvl="2" indent="-533400" algn="just">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在将这几个目标模块装配成一个装入模块时，须解决以下两个问题： </a:t>
            </a:r>
          </a:p>
          <a:p>
            <a:pPr marL="1447800" lvl="2" indent="-533400" algn="just">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   (1) 对相对地址进行修改。 </a:t>
            </a:r>
          </a:p>
          <a:p>
            <a:pPr marL="1447800" lvl="2" indent="-533400">
              <a:lnSpc>
                <a:spcPct val="12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   (2) 变换外部调用符号。</a:t>
            </a:r>
            <a:r>
              <a:rPr lang="zh-CN" altLang="en-US" sz="2800" b="1" baseline="0">
                <a:solidFill>
                  <a:schemeClr val="folHlink"/>
                </a:solidFill>
                <a:latin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3731" name="Rectangle 3"/>
          <p:cNvSpPr>
            <a:spLocks noChangeArrowheads="1"/>
          </p:cNvSpPr>
          <p:nvPr/>
        </p:nvSpPr>
        <p:spPr bwMode="auto">
          <a:xfrm>
            <a:off x="304800" y="1295400"/>
            <a:ext cx="86868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静态链接方式</a:t>
            </a:r>
          </a:p>
          <a:p>
            <a:pPr marL="144780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在程序运行之前，先将各目标模块以及所需的库函数，链接成一个完整的</a:t>
            </a:r>
            <a:r>
              <a:rPr lang="zh-CN" altLang="en-US" sz="2800" b="1" baseline="0" dirty="0">
                <a:solidFill>
                  <a:srgbClr val="FF0000"/>
                </a:solidFill>
                <a:latin typeface="宋体" pitchFamily="2" charset="-122"/>
              </a:rPr>
              <a:t>装配模块</a:t>
            </a:r>
            <a:r>
              <a:rPr lang="zh-CN" altLang="en-US" sz="2800" b="1" baseline="0" dirty="0">
                <a:latin typeface="宋体" pitchFamily="2" charset="-122"/>
              </a:rPr>
              <a:t>。</a:t>
            </a:r>
          </a:p>
          <a:p>
            <a:pPr marL="1447800" lvl="2" indent="-533400" algn="just">
              <a:lnSpc>
                <a:spcPct val="120000"/>
              </a:lnSpc>
              <a:spcBef>
                <a:spcPct val="20000"/>
              </a:spcBef>
              <a:buClr>
                <a:srgbClr val="0000CC"/>
              </a:buClr>
              <a:buFont typeface="Wingdings" pitchFamily="2" charset="2"/>
              <a:buChar char="Ø"/>
            </a:pPr>
            <a:r>
              <a:rPr lang="zh-CN" altLang="en-US" sz="2800" b="1" baseline="0" dirty="0">
                <a:latin typeface="宋体" pitchFamily="2" charset="-122"/>
              </a:rPr>
              <a:t>在将这几个目标模块装配成一个装入模块时，须解决以下</a:t>
            </a:r>
            <a:r>
              <a:rPr lang="zh-CN" altLang="en-US" sz="2800" b="1" baseline="0" dirty="0">
                <a:solidFill>
                  <a:srgbClr val="FF0000"/>
                </a:solidFill>
                <a:latin typeface="宋体" pitchFamily="2" charset="-122"/>
              </a:rPr>
              <a:t>两个问题</a:t>
            </a:r>
            <a:r>
              <a:rPr lang="zh-CN" altLang="en-US" sz="2800" b="1" baseline="0" dirty="0">
                <a:latin typeface="宋体" pitchFamily="2" charset="-122"/>
              </a:rPr>
              <a:t>： </a:t>
            </a:r>
          </a:p>
          <a:p>
            <a:pPr marL="1447800" lvl="2" indent="-533400" algn="just">
              <a:lnSpc>
                <a:spcPct val="120000"/>
              </a:lnSpc>
              <a:spcBef>
                <a:spcPct val="20000"/>
              </a:spcBef>
            </a:pPr>
            <a:r>
              <a:rPr lang="zh-CN" altLang="en-US" sz="2800" b="1" baseline="0" dirty="0">
                <a:latin typeface="宋体" pitchFamily="2" charset="-122"/>
              </a:rPr>
              <a:t>   (1) 对相对地址进行修改。 </a:t>
            </a:r>
          </a:p>
          <a:p>
            <a:pPr marL="1447800" lvl="2" indent="-533400">
              <a:lnSpc>
                <a:spcPct val="120000"/>
              </a:lnSpc>
              <a:spcBef>
                <a:spcPct val="20000"/>
              </a:spcBef>
            </a:pPr>
            <a:r>
              <a:rPr lang="zh-CN" altLang="en-US" sz="2800" b="1" baseline="0" dirty="0">
                <a:latin typeface="宋体" pitchFamily="2" charset="-122"/>
              </a:rPr>
              <a:t>   (2) 变换外部调用符号。</a:t>
            </a:r>
            <a:r>
              <a:rPr lang="zh-CN" altLang="en-US" sz="2800" b="1" baseline="0" dirty="0">
                <a:latin typeface="Times New Roman"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838200" y="1039813"/>
            <a:ext cx="7696200" cy="5016500"/>
            <a:chOff x="528" y="655"/>
            <a:chExt cx="4848" cy="3160"/>
          </a:xfrm>
        </p:grpSpPr>
        <p:sp>
          <p:nvSpPr>
            <p:cNvPr id="26628" name="Rectangle 4"/>
            <p:cNvSpPr>
              <a:spLocks noChangeArrowheads="1"/>
            </p:cNvSpPr>
            <p:nvPr/>
          </p:nvSpPr>
          <p:spPr bwMode="auto">
            <a:xfrm>
              <a:off x="1014" y="758"/>
              <a:ext cx="1226" cy="730"/>
            </a:xfrm>
            <a:prstGeom prst="rect">
              <a:avLst/>
            </a:prstGeom>
            <a:noFill/>
            <a:ln w="22225">
              <a:solidFill>
                <a:srgbClr val="000000"/>
              </a:solidFill>
              <a:miter lim="800000"/>
              <a:headEnd/>
              <a:tailEnd/>
            </a:ln>
          </p:spPr>
          <p:txBody>
            <a:bodyPr/>
            <a:lstStyle/>
            <a:p>
              <a:endParaRPr lang="zh-CN" altLang="en-US"/>
            </a:p>
          </p:txBody>
        </p:sp>
        <p:sp>
          <p:nvSpPr>
            <p:cNvPr id="26629" name="Rectangle 5"/>
            <p:cNvSpPr>
              <a:spLocks noChangeArrowheads="1"/>
            </p:cNvSpPr>
            <p:nvPr/>
          </p:nvSpPr>
          <p:spPr bwMode="auto">
            <a:xfrm>
              <a:off x="1366" y="78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0" name="Rectangle 6"/>
            <p:cNvSpPr>
              <a:spLocks noChangeArrowheads="1"/>
            </p:cNvSpPr>
            <p:nvPr/>
          </p:nvSpPr>
          <p:spPr bwMode="auto">
            <a:xfrm>
              <a:off x="1705" y="77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1" name="Rectangle 7"/>
            <p:cNvSpPr>
              <a:spLocks noChangeArrowheads="1"/>
            </p:cNvSpPr>
            <p:nvPr/>
          </p:nvSpPr>
          <p:spPr bwMode="auto">
            <a:xfrm>
              <a:off x="1744" y="772"/>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32" name="Rectangle 8"/>
            <p:cNvSpPr>
              <a:spLocks noChangeArrowheads="1"/>
            </p:cNvSpPr>
            <p:nvPr/>
          </p:nvSpPr>
          <p:spPr bwMode="auto">
            <a:xfrm>
              <a:off x="1288" y="1019"/>
              <a:ext cx="789"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B；</a:t>
              </a:r>
              <a:endParaRPr lang="en-US" altLang="zh-CN" b="1" baseline="0"/>
            </a:p>
          </p:txBody>
        </p:sp>
        <p:sp>
          <p:nvSpPr>
            <p:cNvPr id="26633" name="Rectangle 9"/>
            <p:cNvSpPr>
              <a:spLocks noChangeArrowheads="1"/>
            </p:cNvSpPr>
            <p:nvPr/>
          </p:nvSpPr>
          <p:spPr bwMode="auto">
            <a:xfrm>
              <a:off x="1288" y="126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34" name="Rectangle 10"/>
            <p:cNvSpPr>
              <a:spLocks noChangeArrowheads="1"/>
            </p:cNvSpPr>
            <p:nvPr/>
          </p:nvSpPr>
          <p:spPr bwMode="auto">
            <a:xfrm>
              <a:off x="884" y="77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35" name="Rectangle 11"/>
            <p:cNvSpPr>
              <a:spLocks noChangeArrowheads="1"/>
            </p:cNvSpPr>
            <p:nvPr/>
          </p:nvSpPr>
          <p:spPr bwMode="auto">
            <a:xfrm>
              <a:off x="576" y="1267"/>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36" name="Rectangle 12"/>
            <p:cNvSpPr>
              <a:spLocks noChangeArrowheads="1"/>
            </p:cNvSpPr>
            <p:nvPr/>
          </p:nvSpPr>
          <p:spPr bwMode="auto">
            <a:xfrm>
              <a:off x="1014" y="1736"/>
              <a:ext cx="1226" cy="743"/>
            </a:xfrm>
            <a:prstGeom prst="rect">
              <a:avLst/>
            </a:prstGeom>
            <a:noFill/>
            <a:ln w="22225">
              <a:solidFill>
                <a:srgbClr val="000000"/>
              </a:solidFill>
              <a:miter lim="800000"/>
              <a:headEnd/>
              <a:tailEnd/>
            </a:ln>
          </p:spPr>
          <p:txBody>
            <a:bodyPr/>
            <a:lstStyle/>
            <a:p>
              <a:endParaRPr lang="zh-CN" altLang="en-US"/>
            </a:p>
          </p:txBody>
        </p:sp>
        <p:sp>
          <p:nvSpPr>
            <p:cNvPr id="26637" name="Rectangle 13"/>
            <p:cNvSpPr>
              <a:spLocks noChangeArrowheads="1"/>
            </p:cNvSpPr>
            <p:nvPr/>
          </p:nvSpPr>
          <p:spPr bwMode="auto">
            <a:xfrm>
              <a:off x="1379" y="1775"/>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38" name="Rectangle 14"/>
            <p:cNvSpPr>
              <a:spLocks noChangeArrowheads="1"/>
            </p:cNvSpPr>
            <p:nvPr/>
          </p:nvSpPr>
          <p:spPr bwMode="auto">
            <a:xfrm>
              <a:off x="1718" y="1762"/>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39" name="Rectangle 15"/>
            <p:cNvSpPr>
              <a:spLocks noChangeArrowheads="1"/>
            </p:cNvSpPr>
            <p:nvPr/>
          </p:nvSpPr>
          <p:spPr bwMode="auto">
            <a:xfrm>
              <a:off x="1757" y="176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40" name="Rectangle 16"/>
            <p:cNvSpPr>
              <a:spLocks noChangeArrowheads="1"/>
            </p:cNvSpPr>
            <p:nvPr/>
          </p:nvSpPr>
          <p:spPr bwMode="auto">
            <a:xfrm>
              <a:off x="1288" y="2010"/>
              <a:ext cx="79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CALL C；</a:t>
              </a:r>
              <a:endParaRPr lang="en-US" altLang="zh-CN" b="1" baseline="0"/>
            </a:p>
          </p:txBody>
        </p:sp>
        <p:sp>
          <p:nvSpPr>
            <p:cNvPr id="26641" name="Rectangle 17"/>
            <p:cNvSpPr>
              <a:spLocks noChangeArrowheads="1"/>
            </p:cNvSpPr>
            <p:nvPr/>
          </p:nvSpPr>
          <p:spPr bwMode="auto">
            <a:xfrm>
              <a:off x="1288"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2" name="Rectangle 18"/>
            <p:cNvSpPr>
              <a:spLocks noChangeArrowheads="1"/>
            </p:cNvSpPr>
            <p:nvPr/>
          </p:nvSpPr>
          <p:spPr bwMode="auto">
            <a:xfrm>
              <a:off x="884" y="1762"/>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43" name="Rectangle 19"/>
            <p:cNvSpPr>
              <a:spLocks noChangeArrowheads="1"/>
            </p:cNvSpPr>
            <p:nvPr/>
          </p:nvSpPr>
          <p:spPr bwMode="auto">
            <a:xfrm>
              <a:off x="528" y="2257"/>
              <a:ext cx="4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M－1</a:t>
              </a:r>
              <a:endParaRPr lang="en-US" altLang="zh-CN" b="1" baseline="0"/>
            </a:p>
          </p:txBody>
        </p:sp>
        <p:sp>
          <p:nvSpPr>
            <p:cNvPr id="26644" name="Rectangle 20"/>
            <p:cNvSpPr>
              <a:spLocks noChangeArrowheads="1"/>
            </p:cNvSpPr>
            <p:nvPr/>
          </p:nvSpPr>
          <p:spPr bwMode="auto">
            <a:xfrm>
              <a:off x="1014" y="2726"/>
              <a:ext cx="1226" cy="743"/>
            </a:xfrm>
            <a:prstGeom prst="rect">
              <a:avLst/>
            </a:prstGeom>
            <a:noFill/>
            <a:ln w="22225">
              <a:solidFill>
                <a:srgbClr val="000000"/>
              </a:solidFill>
              <a:miter lim="800000"/>
              <a:headEnd/>
              <a:tailEnd/>
            </a:ln>
          </p:spPr>
          <p:txBody>
            <a:bodyPr/>
            <a:lstStyle/>
            <a:p>
              <a:endParaRPr lang="zh-CN" altLang="en-US"/>
            </a:p>
          </p:txBody>
        </p:sp>
        <p:sp>
          <p:nvSpPr>
            <p:cNvPr id="26645" name="Rectangle 21"/>
            <p:cNvSpPr>
              <a:spLocks noChangeArrowheads="1"/>
            </p:cNvSpPr>
            <p:nvPr/>
          </p:nvSpPr>
          <p:spPr bwMode="auto">
            <a:xfrm>
              <a:off x="1379" y="2753"/>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46" name="Rectangle 22"/>
            <p:cNvSpPr>
              <a:spLocks noChangeArrowheads="1"/>
            </p:cNvSpPr>
            <p:nvPr/>
          </p:nvSpPr>
          <p:spPr bwMode="auto">
            <a:xfrm>
              <a:off x="1718" y="2740"/>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47" name="Rectangle 23"/>
            <p:cNvSpPr>
              <a:spLocks noChangeArrowheads="1"/>
            </p:cNvSpPr>
            <p:nvPr/>
          </p:nvSpPr>
          <p:spPr bwMode="auto">
            <a:xfrm>
              <a:off x="1757" y="2740"/>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48" name="Rectangle 24"/>
            <p:cNvSpPr>
              <a:spLocks noChangeArrowheads="1"/>
            </p:cNvSpPr>
            <p:nvPr/>
          </p:nvSpPr>
          <p:spPr bwMode="auto">
            <a:xfrm>
              <a:off x="1288" y="3235"/>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49" name="Rectangle 25"/>
            <p:cNvSpPr>
              <a:spLocks noChangeArrowheads="1"/>
            </p:cNvSpPr>
            <p:nvPr/>
          </p:nvSpPr>
          <p:spPr bwMode="auto">
            <a:xfrm>
              <a:off x="884" y="2740"/>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0" name="Rectangle 26"/>
            <p:cNvSpPr>
              <a:spLocks noChangeArrowheads="1"/>
            </p:cNvSpPr>
            <p:nvPr/>
          </p:nvSpPr>
          <p:spPr bwMode="auto">
            <a:xfrm>
              <a:off x="576" y="3235"/>
              <a:ext cx="374"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N－1</a:t>
              </a:r>
              <a:endParaRPr lang="en-US" altLang="zh-CN" b="1" baseline="0"/>
            </a:p>
          </p:txBody>
        </p:sp>
        <p:sp>
          <p:nvSpPr>
            <p:cNvPr id="26651" name="Rectangle 27"/>
            <p:cNvSpPr>
              <a:spLocks noChangeArrowheads="1"/>
            </p:cNvSpPr>
            <p:nvPr/>
          </p:nvSpPr>
          <p:spPr bwMode="auto">
            <a:xfrm>
              <a:off x="3935" y="758"/>
              <a:ext cx="1225" cy="861"/>
            </a:xfrm>
            <a:prstGeom prst="rect">
              <a:avLst/>
            </a:prstGeom>
            <a:noFill/>
            <a:ln w="22225">
              <a:solidFill>
                <a:srgbClr val="000000"/>
              </a:solidFill>
              <a:miter lim="800000"/>
              <a:headEnd/>
              <a:tailEnd/>
            </a:ln>
          </p:spPr>
          <p:txBody>
            <a:bodyPr/>
            <a:lstStyle/>
            <a:p>
              <a:endParaRPr lang="zh-CN" altLang="en-US"/>
            </a:p>
          </p:txBody>
        </p:sp>
        <p:sp>
          <p:nvSpPr>
            <p:cNvPr id="26652" name="Rectangle 28"/>
            <p:cNvSpPr>
              <a:spLocks noChangeArrowheads="1"/>
            </p:cNvSpPr>
            <p:nvPr/>
          </p:nvSpPr>
          <p:spPr bwMode="auto">
            <a:xfrm>
              <a:off x="3817" y="655"/>
              <a:ext cx="84"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0</a:t>
              </a:r>
              <a:endParaRPr lang="zh-CN" altLang="en-US" b="1" baseline="0"/>
            </a:p>
          </p:txBody>
        </p:sp>
        <p:sp>
          <p:nvSpPr>
            <p:cNvPr id="26653" name="Rectangle 29"/>
            <p:cNvSpPr>
              <a:spLocks noChangeArrowheads="1"/>
            </p:cNvSpPr>
            <p:nvPr/>
          </p:nvSpPr>
          <p:spPr bwMode="auto">
            <a:xfrm>
              <a:off x="4300" y="85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54" name="Rectangle 30"/>
            <p:cNvSpPr>
              <a:spLocks noChangeArrowheads="1"/>
            </p:cNvSpPr>
            <p:nvPr/>
          </p:nvSpPr>
          <p:spPr bwMode="auto">
            <a:xfrm>
              <a:off x="4639" y="83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55" name="Rectangle 31"/>
            <p:cNvSpPr>
              <a:spLocks noChangeArrowheads="1"/>
            </p:cNvSpPr>
            <p:nvPr/>
          </p:nvSpPr>
          <p:spPr bwMode="auto">
            <a:xfrm>
              <a:off x="4678" y="83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A</a:t>
              </a:r>
              <a:endParaRPr lang="en-US" altLang="zh-CN" b="1" baseline="0"/>
            </a:p>
          </p:txBody>
        </p:sp>
        <p:sp>
          <p:nvSpPr>
            <p:cNvPr id="26656" name="Rectangle 32"/>
            <p:cNvSpPr>
              <a:spLocks noChangeArrowheads="1"/>
            </p:cNvSpPr>
            <p:nvPr/>
          </p:nvSpPr>
          <p:spPr bwMode="auto">
            <a:xfrm>
              <a:off x="4261" y="1150"/>
              <a:ext cx="578"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a:t>
              </a:r>
              <a:endParaRPr lang="en-US" altLang="zh-CN" b="1" baseline="0"/>
            </a:p>
          </p:txBody>
        </p:sp>
        <p:sp>
          <p:nvSpPr>
            <p:cNvPr id="26657" name="Rectangle 33"/>
            <p:cNvSpPr>
              <a:spLocks noChangeArrowheads="1"/>
            </p:cNvSpPr>
            <p:nvPr/>
          </p:nvSpPr>
          <p:spPr bwMode="auto">
            <a:xfrm>
              <a:off x="4261" y="1384"/>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58" name="Rectangle 34"/>
            <p:cNvSpPr>
              <a:spLocks noChangeArrowheads="1"/>
            </p:cNvSpPr>
            <p:nvPr/>
          </p:nvSpPr>
          <p:spPr bwMode="auto">
            <a:xfrm>
              <a:off x="3504" y="1384"/>
              <a:ext cx="365"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L－1</a:t>
              </a:r>
              <a:endParaRPr lang="en-US" altLang="zh-CN" b="1" baseline="0"/>
            </a:p>
          </p:txBody>
        </p:sp>
        <p:sp>
          <p:nvSpPr>
            <p:cNvPr id="26659" name="Rectangle 35"/>
            <p:cNvSpPr>
              <a:spLocks noChangeArrowheads="1"/>
            </p:cNvSpPr>
            <p:nvPr/>
          </p:nvSpPr>
          <p:spPr bwMode="auto">
            <a:xfrm>
              <a:off x="3935" y="1619"/>
              <a:ext cx="1225" cy="860"/>
            </a:xfrm>
            <a:prstGeom prst="rect">
              <a:avLst/>
            </a:prstGeom>
            <a:noFill/>
            <a:ln w="22225">
              <a:solidFill>
                <a:srgbClr val="000000"/>
              </a:solidFill>
              <a:miter lim="800000"/>
              <a:headEnd/>
              <a:tailEnd/>
            </a:ln>
          </p:spPr>
          <p:txBody>
            <a:bodyPr/>
            <a:lstStyle/>
            <a:p>
              <a:endParaRPr lang="zh-CN" altLang="en-US"/>
            </a:p>
          </p:txBody>
        </p:sp>
        <p:sp>
          <p:nvSpPr>
            <p:cNvPr id="26660" name="Rectangle 36"/>
            <p:cNvSpPr>
              <a:spLocks noChangeArrowheads="1"/>
            </p:cNvSpPr>
            <p:nvPr/>
          </p:nvSpPr>
          <p:spPr bwMode="auto">
            <a:xfrm>
              <a:off x="4313" y="171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61" name="Rectangle 37"/>
            <p:cNvSpPr>
              <a:spLocks noChangeArrowheads="1"/>
            </p:cNvSpPr>
            <p:nvPr/>
          </p:nvSpPr>
          <p:spPr bwMode="auto">
            <a:xfrm>
              <a:off x="4652" y="169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62" name="Rectangle 38"/>
            <p:cNvSpPr>
              <a:spLocks noChangeArrowheads="1"/>
            </p:cNvSpPr>
            <p:nvPr/>
          </p:nvSpPr>
          <p:spPr bwMode="auto">
            <a:xfrm>
              <a:off x="4691" y="1697"/>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B</a:t>
              </a:r>
              <a:endParaRPr lang="en-US" altLang="zh-CN" b="1" baseline="0"/>
            </a:p>
          </p:txBody>
        </p:sp>
        <p:sp>
          <p:nvSpPr>
            <p:cNvPr id="26663" name="Rectangle 39"/>
            <p:cNvSpPr>
              <a:spLocks noChangeArrowheads="1"/>
            </p:cNvSpPr>
            <p:nvPr/>
          </p:nvSpPr>
          <p:spPr bwMode="auto">
            <a:xfrm>
              <a:off x="4117" y="2010"/>
              <a:ext cx="906"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JSR“L＋M”</a:t>
              </a:r>
              <a:endParaRPr lang="en-US" altLang="zh-CN" b="1" baseline="0"/>
            </a:p>
          </p:txBody>
        </p:sp>
        <p:sp>
          <p:nvSpPr>
            <p:cNvPr id="26664" name="Rectangle 40"/>
            <p:cNvSpPr>
              <a:spLocks noChangeArrowheads="1"/>
            </p:cNvSpPr>
            <p:nvPr/>
          </p:nvSpPr>
          <p:spPr bwMode="auto">
            <a:xfrm>
              <a:off x="4261" y="2257"/>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65" name="Rectangle 41"/>
            <p:cNvSpPr>
              <a:spLocks noChangeArrowheads="1"/>
            </p:cNvSpPr>
            <p:nvPr/>
          </p:nvSpPr>
          <p:spPr bwMode="auto">
            <a:xfrm>
              <a:off x="3804" y="1632"/>
              <a:ext cx="11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a:t>
              </a:r>
              <a:endParaRPr lang="en-US" altLang="zh-CN" b="1" baseline="0"/>
            </a:p>
          </p:txBody>
        </p:sp>
        <p:sp>
          <p:nvSpPr>
            <p:cNvPr id="26666" name="Rectangle 42"/>
            <p:cNvSpPr>
              <a:spLocks noChangeArrowheads="1"/>
            </p:cNvSpPr>
            <p:nvPr/>
          </p:nvSpPr>
          <p:spPr bwMode="auto">
            <a:xfrm>
              <a:off x="3168" y="2256"/>
              <a:ext cx="69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L＋M－1</a:t>
              </a:r>
              <a:endParaRPr lang="en-US" altLang="zh-CN" b="1" baseline="0"/>
            </a:p>
          </p:txBody>
        </p:sp>
        <p:sp>
          <p:nvSpPr>
            <p:cNvPr id="26667" name="Rectangle 43"/>
            <p:cNvSpPr>
              <a:spLocks noChangeArrowheads="1"/>
            </p:cNvSpPr>
            <p:nvPr/>
          </p:nvSpPr>
          <p:spPr bwMode="auto">
            <a:xfrm>
              <a:off x="3935" y="2479"/>
              <a:ext cx="1225" cy="860"/>
            </a:xfrm>
            <a:prstGeom prst="rect">
              <a:avLst/>
            </a:prstGeom>
            <a:noFill/>
            <a:ln w="22225">
              <a:solidFill>
                <a:srgbClr val="000000"/>
              </a:solidFill>
              <a:miter lim="800000"/>
              <a:headEnd/>
              <a:tailEnd/>
            </a:ln>
          </p:spPr>
          <p:txBody>
            <a:bodyPr/>
            <a:lstStyle/>
            <a:p>
              <a:endParaRPr lang="zh-CN" altLang="en-US"/>
            </a:p>
          </p:txBody>
        </p:sp>
        <p:sp>
          <p:nvSpPr>
            <p:cNvPr id="26668" name="Rectangle 44"/>
            <p:cNvSpPr>
              <a:spLocks noChangeArrowheads="1"/>
            </p:cNvSpPr>
            <p:nvPr/>
          </p:nvSpPr>
          <p:spPr bwMode="auto">
            <a:xfrm>
              <a:off x="3408" y="2492"/>
              <a:ext cx="440"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a:t>
              </a:r>
              <a:endParaRPr lang="en-US" altLang="zh-CN" b="1" baseline="0"/>
            </a:p>
          </p:txBody>
        </p:sp>
        <p:sp>
          <p:nvSpPr>
            <p:cNvPr id="26669" name="Rectangle 45"/>
            <p:cNvSpPr>
              <a:spLocks noChangeArrowheads="1"/>
            </p:cNvSpPr>
            <p:nvPr/>
          </p:nvSpPr>
          <p:spPr bwMode="auto">
            <a:xfrm>
              <a:off x="2880" y="3118"/>
              <a:ext cx="983"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L＋M＋N－1</a:t>
              </a:r>
              <a:endParaRPr lang="en-US" altLang="zh-CN" b="1" baseline="0"/>
            </a:p>
          </p:txBody>
        </p:sp>
        <p:sp>
          <p:nvSpPr>
            <p:cNvPr id="26670" name="Rectangle 46"/>
            <p:cNvSpPr>
              <a:spLocks noChangeArrowheads="1"/>
            </p:cNvSpPr>
            <p:nvPr/>
          </p:nvSpPr>
          <p:spPr bwMode="auto">
            <a:xfrm>
              <a:off x="4313" y="2570"/>
              <a:ext cx="33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模块</a:t>
              </a:r>
              <a:endParaRPr lang="zh-CN" altLang="en-US" b="1" baseline="0"/>
            </a:p>
          </p:txBody>
        </p:sp>
        <p:sp>
          <p:nvSpPr>
            <p:cNvPr id="26671" name="Rectangle 47"/>
            <p:cNvSpPr>
              <a:spLocks noChangeArrowheads="1"/>
            </p:cNvSpPr>
            <p:nvPr/>
          </p:nvSpPr>
          <p:spPr bwMode="auto">
            <a:xfrm>
              <a:off x="4652" y="2557"/>
              <a:ext cx="42"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72" name="Rectangle 48"/>
            <p:cNvSpPr>
              <a:spLocks noChangeArrowheads="1"/>
            </p:cNvSpPr>
            <p:nvPr/>
          </p:nvSpPr>
          <p:spPr bwMode="auto">
            <a:xfrm>
              <a:off x="4691" y="2557"/>
              <a:ext cx="121"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C</a:t>
              </a:r>
              <a:endParaRPr lang="en-US" altLang="zh-CN" b="1" baseline="0"/>
            </a:p>
          </p:txBody>
        </p:sp>
        <p:sp>
          <p:nvSpPr>
            <p:cNvPr id="26673" name="Rectangle 49"/>
            <p:cNvSpPr>
              <a:spLocks noChangeArrowheads="1"/>
            </p:cNvSpPr>
            <p:nvPr/>
          </p:nvSpPr>
          <p:spPr bwMode="auto">
            <a:xfrm>
              <a:off x="4261" y="3118"/>
              <a:ext cx="682" cy="202"/>
            </a:xfrm>
            <a:prstGeom prst="rect">
              <a:avLst/>
            </a:prstGeom>
            <a:noFill/>
            <a:ln w="22225">
              <a:noFill/>
              <a:miter lim="800000"/>
              <a:headEnd/>
              <a:tailEnd/>
            </a:ln>
          </p:spPr>
          <p:txBody>
            <a:bodyPr wrap="none" lIns="0" tIns="0" rIns="0" bIns="0">
              <a:spAutoFit/>
            </a:bodyPr>
            <a:lstStyle/>
            <a:p>
              <a:r>
                <a:rPr lang="en-US" altLang="zh-CN" sz="2100" b="1" baseline="0">
                  <a:solidFill>
                    <a:srgbClr val="000000"/>
                  </a:solidFill>
                  <a:latin typeface="Times" charset="0"/>
                </a:rPr>
                <a:t>Return；</a:t>
              </a:r>
              <a:endParaRPr lang="en-US" altLang="zh-CN" b="1" baseline="0"/>
            </a:p>
          </p:txBody>
        </p:sp>
        <p:sp>
          <p:nvSpPr>
            <p:cNvPr id="26678" name="Rectangle 54"/>
            <p:cNvSpPr>
              <a:spLocks noChangeArrowheads="1"/>
            </p:cNvSpPr>
            <p:nvPr/>
          </p:nvSpPr>
          <p:spPr bwMode="auto">
            <a:xfrm>
              <a:off x="1170"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79" name="Rectangle 55"/>
            <p:cNvSpPr>
              <a:spLocks noChangeArrowheads="1"/>
            </p:cNvSpPr>
            <p:nvPr/>
          </p:nvSpPr>
          <p:spPr bwMode="auto">
            <a:xfrm>
              <a:off x="122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a</a:t>
              </a:r>
              <a:endParaRPr lang="en-US" altLang="zh-CN" b="1" baseline="0"/>
            </a:p>
          </p:txBody>
        </p:sp>
        <p:sp>
          <p:nvSpPr>
            <p:cNvPr id="26680" name="Rectangle 56"/>
            <p:cNvSpPr>
              <a:spLocks noChangeArrowheads="1"/>
            </p:cNvSpPr>
            <p:nvPr/>
          </p:nvSpPr>
          <p:spPr bwMode="auto">
            <a:xfrm>
              <a:off x="1314"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1" name="Rectangle 57"/>
            <p:cNvSpPr>
              <a:spLocks noChangeArrowheads="1"/>
            </p:cNvSpPr>
            <p:nvPr/>
          </p:nvSpPr>
          <p:spPr bwMode="auto">
            <a:xfrm>
              <a:off x="1405"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目标模块</a:t>
              </a:r>
              <a:endParaRPr lang="zh-CN" altLang="en-US" b="1" baseline="0"/>
            </a:p>
          </p:txBody>
        </p:sp>
        <p:sp>
          <p:nvSpPr>
            <p:cNvPr id="26682" name="Rectangle 58"/>
            <p:cNvSpPr>
              <a:spLocks noChangeArrowheads="1"/>
            </p:cNvSpPr>
            <p:nvPr/>
          </p:nvSpPr>
          <p:spPr bwMode="auto">
            <a:xfrm>
              <a:off x="4091" y="3600"/>
              <a:ext cx="5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a:t>
              </a:r>
              <a:endParaRPr lang="zh-CN" altLang="en-US" b="1" baseline="0"/>
            </a:p>
          </p:txBody>
        </p:sp>
        <p:sp>
          <p:nvSpPr>
            <p:cNvPr id="26683" name="Rectangle 59"/>
            <p:cNvSpPr>
              <a:spLocks noChangeArrowheads="1"/>
            </p:cNvSpPr>
            <p:nvPr/>
          </p:nvSpPr>
          <p:spPr bwMode="auto">
            <a:xfrm>
              <a:off x="4143" y="3600"/>
              <a:ext cx="84" cy="202"/>
            </a:xfrm>
            <a:prstGeom prst="rect">
              <a:avLst/>
            </a:prstGeom>
            <a:noFill/>
            <a:ln w="22225">
              <a:noFill/>
              <a:miter lim="800000"/>
              <a:headEnd/>
              <a:tailEnd/>
            </a:ln>
          </p:spPr>
          <p:txBody>
            <a:bodyPr wrap="none" lIns="0" tIns="0" rIns="0" bIns="0">
              <a:spAutoFit/>
            </a:bodyPr>
            <a:lstStyle/>
            <a:p>
              <a:r>
                <a:rPr lang="en-US" altLang="zh-CN" sz="2100" b="1" i="1" baseline="0">
                  <a:solidFill>
                    <a:srgbClr val="000000"/>
                  </a:solidFill>
                  <a:latin typeface="Times" charset="0"/>
                </a:rPr>
                <a:t>b</a:t>
              </a:r>
              <a:endParaRPr lang="en-US" altLang="zh-CN" b="1" baseline="0"/>
            </a:p>
          </p:txBody>
        </p:sp>
        <p:sp>
          <p:nvSpPr>
            <p:cNvPr id="26684" name="Rectangle 60"/>
            <p:cNvSpPr>
              <a:spLocks noChangeArrowheads="1"/>
            </p:cNvSpPr>
            <p:nvPr/>
          </p:nvSpPr>
          <p:spPr bwMode="auto">
            <a:xfrm>
              <a:off x="4235" y="3600"/>
              <a:ext cx="98"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Times" charset="0"/>
                </a:rPr>
                <a:t>) </a:t>
              </a:r>
              <a:endParaRPr lang="zh-CN" altLang="en-US" b="1" baseline="0"/>
            </a:p>
          </p:txBody>
        </p:sp>
        <p:sp>
          <p:nvSpPr>
            <p:cNvPr id="26685" name="Rectangle 61"/>
            <p:cNvSpPr>
              <a:spLocks noChangeArrowheads="1"/>
            </p:cNvSpPr>
            <p:nvPr/>
          </p:nvSpPr>
          <p:spPr bwMode="auto">
            <a:xfrm>
              <a:off x="4326" y="3613"/>
              <a:ext cx="676" cy="202"/>
            </a:xfrm>
            <a:prstGeom prst="rect">
              <a:avLst/>
            </a:prstGeom>
            <a:noFill/>
            <a:ln w="22225">
              <a:noFill/>
              <a:miter lim="800000"/>
              <a:headEnd/>
              <a:tailEnd/>
            </a:ln>
          </p:spPr>
          <p:txBody>
            <a:bodyPr wrap="none" lIns="0" tIns="0" rIns="0" bIns="0">
              <a:spAutoFit/>
            </a:bodyPr>
            <a:lstStyle/>
            <a:p>
              <a:r>
                <a:rPr lang="zh-CN" altLang="en-US" sz="2100" b="1" baseline="0">
                  <a:solidFill>
                    <a:srgbClr val="000000"/>
                  </a:solidFill>
                  <a:latin typeface="宋体" pitchFamily="2" charset="-122"/>
                </a:rPr>
                <a:t>装入模块</a:t>
              </a:r>
              <a:endParaRPr lang="zh-CN" altLang="en-US" b="1" baseline="0"/>
            </a:p>
          </p:txBody>
        </p:sp>
        <p:sp>
          <p:nvSpPr>
            <p:cNvPr id="26687" name="Line 63"/>
            <p:cNvSpPr>
              <a:spLocks noChangeShapeType="1"/>
            </p:cNvSpPr>
            <p:nvPr/>
          </p:nvSpPr>
          <p:spPr bwMode="auto">
            <a:xfrm>
              <a:off x="4944" y="1248"/>
              <a:ext cx="432" cy="0"/>
            </a:xfrm>
            <a:prstGeom prst="line">
              <a:avLst/>
            </a:prstGeom>
            <a:noFill/>
            <a:ln w="22225">
              <a:solidFill>
                <a:srgbClr val="000000"/>
              </a:solidFill>
              <a:miter lim="800000"/>
              <a:headEnd/>
              <a:tailEnd/>
            </a:ln>
            <a:effectLst/>
          </p:spPr>
          <p:txBody>
            <a:bodyPr wrap="none"/>
            <a:lstStyle/>
            <a:p>
              <a:endParaRPr lang="zh-CN" altLang="en-US"/>
            </a:p>
          </p:txBody>
        </p:sp>
        <p:sp>
          <p:nvSpPr>
            <p:cNvPr id="26688" name="Line 64"/>
            <p:cNvSpPr>
              <a:spLocks noChangeShapeType="1"/>
            </p:cNvSpPr>
            <p:nvPr/>
          </p:nvSpPr>
          <p:spPr bwMode="auto">
            <a:xfrm>
              <a:off x="5376" y="1248"/>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89" name="Line 65"/>
            <p:cNvSpPr>
              <a:spLocks noChangeShapeType="1"/>
            </p:cNvSpPr>
            <p:nvPr/>
          </p:nvSpPr>
          <p:spPr bwMode="auto">
            <a:xfrm flipH="1">
              <a:off x="4896" y="1824"/>
              <a:ext cx="480" cy="0"/>
            </a:xfrm>
            <a:prstGeom prst="line">
              <a:avLst/>
            </a:prstGeom>
            <a:noFill/>
            <a:ln w="22225">
              <a:solidFill>
                <a:srgbClr val="000000"/>
              </a:solidFill>
              <a:miter lim="800000"/>
              <a:headEnd/>
              <a:tailEnd type="stealth" w="med" len="lg"/>
            </a:ln>
            <a:effectLst/>
          </p:spPr>
          <p:txBody>
            <a:bodyPr wrap="none"/>
            <a:lstStyle/>
            <a:p>
              <a:endParaRPr lang="zh-CN" altLang="en-US"/>
            </a:p>
          </p:txBody>
        </p:sp>
        <p:sp>
          <p:nvSpPr>
            <p:cNvPr id="26690" name="Line 66"/>
            <p:cNvSpPr>
              <a:spLocks noChangeShapeType="1"/>
            </p:cNvSpPr>
            <p:nvPr/>
          </p:nvSpPr>
          <p:spPr bwMode="auto">
            <a:xfrm>
              <a:off x="5040" y="2112"/>
              <a:ext cx="336" cy="0"/>
            </a:xfrm>
            <a:prstGeom prst="line">
              <a:avLst/>
            </a:prstGeom>
            <a:noFill/>
            <a:ln w="22225">
              <a:solidFill>
                <a:srgbClr val="000000"/>
              </a:solidFill>
              <a:miter lim="800000"/>
              <a:headEnd/>
              <a:tailEnd/>
            </a:ln>
            <a:effectLst/>
          </p:spPr>
          <p:txBody>
            <a:bodyPr wrap="none"/>
            <a:lstStyle/>
            <a:p>
              <a:endParaRPr lang="zh-CN" altLang="en-US"/>
            </a:p>
          </p:txBody>
        </p:sp>
        <p:sp>
          <p:nvSpPr>
            <p:cNvPr id="26691" name="Line 67"/>
            <p:cNvSpPr>
              <a:spLocks noChangeShapeType="1"/>
            </p:cNvSpPr>
            <p:nvPr/>
          </p:nvSpPr>
          <p:spPr bwMode="auto">
            <a:xfrm>
              <a:off x="5376" y="2112"/>
              <a:ext cx="0" cy="576"/>
            </a:xfrm>
            <a:prstGeom prst="line">
              <a:avLst/>
            </a:prstGeom>
            <a:noFill/>
            <a:ln w="22225">
              <a:solidFill>
                <a:srgbClr val="000000"/>
              </a:solidFill>
              <a:miter lim="800000"/>
              <a:headEnd/>
              <a:tailEnd/>
            </a:ln>
            <a:effectLst/>
          </p:spPr>
          <p:txBody>
            <a:bodyPr wrap="none"/>
            <a:lstStyle/>
            <a:p>
              <a:endParaRPr lang="zh-CN" altLang="en-US"/>
            </a:p>
          </p:txBody>
        </p:sp>
        <p:sp>
          <p:nvSpPr>
            <p:cNvPr id="26692" name="Line 68"/>
            <p:cNvSpPr>
              <a:spLocks noChangeShapeType="1"/>
            </p:cNvSpPr>
            <p:nvPr/>
          </p:nvSpPr>
          <p:spPr bwMode="auto">
            <a:xfrm flipH="1">
              <a:off x="4992" y="2688"/>
              <a:ext cx="384" cy="0"/>
            </a:xfrm>
            <a:prstGeom prst="line">
              <a:avLst/>
            </a:prstGeom>
            <a:noFill/>
            <a:ln w="22225">
              <a:solidFill>
                <a:srgbClr val="000000"/>
              </a:solidFill>
              <a:miter lim="800000"/>
              <a:headEnd/>
              <a:tailEnd type="stealth" w="med" len="lg"/>
            </a:ln>
            <a:effectLst/>
          </p:spPr>
          <p:txBody>
            <a:bodyPr wrap="none"/>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560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采用</a:t>
            </a:r>
            <a:r>
              <a:rPr lang="zh-CN" altLang="en-US" sz="2800" b="1" baseline="0">
                <a:solidFill>
                  <a:srgbClr val="FF0000"/>
                </a:solidFill>
                <a:latin typeface="宋体" pitchFamily="2" charset="-122"/>
              </a:rPr>
              <a:t>边装入边链接</a:t>
            </a:r>
            <a:r>
              <a:rPr lang="zh-CN" altLang="en-US" sz="2800" b="1" baseline="0">
                <a:latin typeface="宋体" pitchFamily="2" charset="-122"/>
              </a:rPr>
              <a:t>的方式</a:t>
            </a:r>
          </a:p>
          <a:p>
            <a:pPr marL="1447800" lvl="2" indent="-5334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宋体" pitchFamily="2" charset="-122"/>
              </a:rPr>
              <a:t>优点：便于修改和更新；便于实现对目标模块的共享。 </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宋体" pitchFamily="2" charset="-122"/>
              </a:rPr>
              <a:t>缺点：程序每次要运行的模块可能不相同，但无法知道本次要运行哪些模块，故只能将所有可能要运行的模块都全部装入内存并链接。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4755"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dirty="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采用</a:t>
            </a:r>
            <a:r>
              <a:rPr lang="zh-CN" altLang="en-US" sz="2800" b="1" baseline="0" dirty="0">
                <a:solidFill>
                  <a:srgbClr val="FF0000"/>
                </a:solidFill>
                <a:latin typeface="宋体" pitchFamily="2" charset="-122"/>
              </a:rPr>
              <a:t>边装入边链接</a:t>
            </a:r>
            <a:r>
              <a:rPr lang="zh-CN" altLang="en-US" sz="2800" b="1" baseline="0" dirty="0">
                <a:latin typeface="宋体" pitchFamily="2" charset="-122"/>
              </a:rPr>
              <a:t>的方式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优点</a:t>
            </a:r>
            <a:r>
              <a:rPr lang="zh-CN" altLang="en-US" sz="2800" b="1" baseline="0" dirty="0">
                <a:latin typeface="宋体" pitchFamily="2" charset="-122"/>
              </a:rPr>
              <a:t>：便于修改和更新；便于实现对目标模块的共享。 </a:t>
            </a:r>
          </a:p>
          <a:p>
            <a:pPr marL="1447800" lvl="2" indent="-5334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缺点：程序每次要运行的模块可能不相同，但无法知道本次要运行哪些模块，故只能将所有可能要运行的模块都全部装入内存并链接。</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5779"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装入时动态链接方式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采用</a:t>
            </a:r>
            <a:r>
              <a:rPr lang="zh-CN" altLang="en-US" sz="2800" b="1" baseline="0">
                <a:solidFill>
                  <a:srgbClr val="FF0000"/>
                </a:solidFill>
                <a:latin typeface="宋体" pitchFamily="2" charset="-122"/>
              </a:rPr>
              <a:t>边装入边链接</a:t>
            </a:r>
            <a:r>
              <a:rPr lang="zh-CN" altLang="en-US" sz="2800" b="1" baseline="0">
                <a:latin typeface="宋体" pitchFamily="2" charset="-122"/>
              </a:rPr>
              <a:t>的方式</a:t>
            </a:r>
          </a:p>
          <a:p>
            <a:pPr marL="1447800" lvl="2" indent="-533400" algn="just">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优点</a:t>
            </a:r>
            <a:r>
              <a:rPr lang="zh-CN" altLang="en-US" sz="2800" b="1" baseline="0">
                <a:latin typeface="宋体" pitchFamily="2" charset="-122"/>
              </a:rPr>
              <a:t>：便于修改和更新；便于实现对目标模块的共享。 </a:t>
            </a:r>
          </a:p>
          <a:p>
            <a:pPr marL="1447800" lvl="2" indent="-533400">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缺点</a:t>
            </a:r>
            <a:r>
              <a:rPr lang="zh-CN" altLang="en-US" sz="2800" b="1" baseline="0">
                <a:latin typeface="宋体" pitchFamily="2" charset="-122"/>
              </a:rPr>
              <a:t>：程序每次要运行的模块可能不相同，但无法知道本次要运行哪些模块，故只能将所有可能要运行的模块都全部装入内存并链接。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27088" y="188913"/>
            <a:ext cx="7793037" cy="647700"/>
          </a:xfrm>
        </p:spPr>
        <p:txBody>
          <a:bodyPr/>
          <a:lstStyle/>
          <a:p>
            <a:pPr algn="ctr" eaLnBrk="1" hangingPunct="1"/>
            <a:r>
              <a:rPr lang="zh-CN" altLang="en-US" sz="4000"/>
              <a:t>装入时动态链接例</a:t>
            </a:r>
          </a:p>
        </p:txBody>
      </p:sp>
      <p:sp>
        <p:nvSpPr>
          <p:cNvPr id="229379" name="Rectangle 3"/>
          <p:cNvSpPr>
            <a:spLocks noChangeArrowheads="1"/>
          </p:cNvSpPr>
          <p:nvPr/>
        </p:nvSpPr>
        <p:spPr bwMode="auto">
          <a:xfrm>
            <a:off x="6732588" y="765175"/>
            <a:ext cx="2376487" cy="58324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CN" altLang="en-US"/>
          </a:p>
        </p:txBody>
      </p:sp>
      <p:sp>
        <p:nvSpPr>
          <p:cNvPr id="229380" name="Text Box 4"/>
          <p:cNvSpPr txBox="1">
            <a:spLocks noChangeArrowheads="1"/>
          </p:cNvSpPr>
          <p:nvPr/>
        </p:nvSpPr>
        <p:spPr bwMode="auto">
          <a:xfrm>
            <a:off x="231775" y="588963"/>
            <a:ext cx="739775" cy="519112"/>
          </a:xfrm>
          <a:prstGeom prst="rect">
            <a:avLst/>
          </a:prstGeom>
          <a:noFill/>
          <a:ln w="38100" algn="ctr">
            <a:noFill/>
            <a:miter lim="800000"/>
            <a:headEnd/>
            <a:tailEnd/>
          </a:ln>
          <a:effectLst/>
        </p:spPr>
        <p:txBody>
          <a:bodyPr wrap="none">
            <a:spAutoFit/>
          </a:bodyPr>
          <a:lstStyle/>
          <a:p>
            <a:pPr eaLnBrk="1" hangingPunct="1">
              <a:defRPr/>
            </a:pPr>
            <a:r>
              <a:rPr lang="zh-CN" altLang="en-US" sz="2800" b="1">
                <a:effectLst>
                  <a:outerShdw blurRad="38100" dist="38100" dir="2700000" algn="tl">
                    <a:srgbClr val="C0C0C0"/>
                  </a:outerShdw>
                </a:effectLst>
                <a:latin typeface="Arial" charset="0"/>
                <a:ea typeface="楷体_GB2312" pitchFamily="49" charset="-122"/>
              </a:rPr>
              <a:t>例</a:t>
            </a:r>
            <a:r>
              <a:rPr lang="en-US" altLang="zh-CN" sz="2800" b="1">
                <a:effectLst>
                  <a:outerShdw blurRad="38100" dist="38100" dir="2700000" algn="tl">
                    <a:srgbClr val="C0C0C0"/>
                  </a:outerShdw>
                </a:effectLst>
                <a:latin typeface="Arial" charset="0"/>
                <a:ea typeface="楷体_GB2312" pitchFamily="49" charset="-122"/>
              </a:rPr>
              <a:t>2</a:t>
            </a:r>
          </a:p>
        </p:txBody>
      </p:sp>
      <p:sp>
        <p:nvSpPr>
          <p:cNvPr id="229381" name="Rectangle 5"/>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382" name="Rectangle 6"/>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printf( “ OK” );</a:t>
            </a:r>
          </a:p>
        </p:txBody>
      </p:sp>
      <p:sp>
        <p:nvSpPr>
          <p:cNvPr id="229383" name="Rectangle 7"/>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384" name="Text Box 8"/>
          <p:cNvSpPr txBox="1">
            <a:spLocks noChangeArrowheads="1"/>
          </p:cNvSpPr>
          <p:nvPr/>
        </p:nvSpPr>
        <p:spPr bwMode="auto">
          <a:xfrm>
            <a:off x="788988" y="954088"/>
            <a:ext cx="1250950" cy="519112"/>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隶书" pitchFamily="49" charset="-122"/>
                <a:ea typeface="隶书" pitchFamily="49" charset="-122"/>
              </a:rPr>
              <a:t>主模块</a:t>
            </a:r>
          </a:p>
        </p:txBody>
      </p:sp>
      <p:sp>
        <p:nvSpPr>
          <p:cNvPr id="229385" name="Text Box 9"/>
          <p:cNvSpPr txBox="1">
            <a:spLocks noChangeArrowheads="1"/>
          </p:cNvSpPr>
          <p:nvPr/>
        </p:nvSpPr>
        <p:spPr bwMode="auto">
          <a:xfrm>
            <a:off x="538163" y="4168775"/>
            <a:ext cx="1250950" cy="519113"/>
          </a:xfrm>
          <a:prstGeom prst="rect">
            <a:avLst/>
          </a:prstGeom>
          <a:noFill/>
          <a:ln w="38100" algn="ctr">
            <a:noFill/>
            <a:miter lim="800000"/>
            <a:headEnd/>
            <a:tailEnd/>
          </a:ln>
          <a:effectLst>
            <a:outerShdw dist="35921" dir="2700000" algn="ctr" rotWithShape="0">
              <a:schemeClr val="bg2"/>
            </a:outerShdw>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隶书" pitchFamily="49" charset="-122"/>
                <a:ea typeface="隶书" pitchFamily="49" charset="-122"/>
              </a:rPr>
              <a:t>库模块</a:t>
            </a:r>
          </a:p>
        </p:txBody>
      </p:sp>
      <p:sp>
        <p:nvSpPr>
          <p:cNvPr id="229386" name="Rectangle 10"/>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void printf(…){</a:t>
            </a: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a:effectLst>
                  <a:outerShdw blurRad="38100" dist="38100" dir="2700000" algn="tl">
                    <a:srgbClr val="C0C0C0"/>
                  </a:outerShdw>
                </a:effectLst>
                <a:latin typeface="Arial" charset="0"/>
                <a:ea typeface="楷体_GB2312" pitchFamily="49" charset="-122"/>
              </a:rPr>
              <a:t>}</a:t>
            </a:r>
          </a:p>
        </p:txBody>
      </p:sp>
      <p:sp>
        <p:nvSpPr>
          <p:cNvPr id="229387" name="Text Box 11"/>
          <p:cNvSpPr txBox="1">
            <a:spLocks noChangeArrowheads="1"/>
          </p:cNvSpPr>
          <p:nvPr/>
        </p:nvSpPr>
        <p:spPr bwMode="auto">
          <a:xfrm>
            <a:off x="15875" y="1236663"/>
            <a:ext cx="382588" cy="519112"/>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88" name="Text Box 12"/>
          <p:cNvSpPr txBox="1">
            <a:spLocks noChangeArrowheads="1"/>
          </p:cNvSpPr>
          <p:nvPr/>
        </p:nvSpPr>
        <p:spPr bwMode="auto">
          <a:xfrm>
            <a:off x="50800" y="3952875"/>
            <a:ext cx="382588"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89" name="Rectangle 13"/>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void printf(…){</a:t>
            </a: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a:effectLst>
                  <a:outerShdw blurRad="38100" dist="38100" dir="2700000" algn="tl">
                    <a:srgbClr val="C0C0C0"/>
                  </a:outerShdw>
                </a:effectLst>
                <a:latin typeface="Arial" charset="0"/>
                <a:ea typeface="楷体_GB2312" pitchFamily="49" charset="-122"/>
              </a:rPr>
              <a:t>}</a:t>
            </a:r>
          </a:p>
        </p:txBody>
      </p:sp>
      <p:sp>
        <p:nvSpPr>
          <p:cNvPr id="229390" name="Text Box 14"/>
          <p:cNvSpPr txBox="1">
            <a:spLocks noChangeArrowheads="1"/>
          </p:cNvSpPr>
          <p:nvPr/>
        </p:nvSpPr>
        <p:spPr bwMode="auto">
          <a:xfrm>
            <a:off x="3424238" y="908050"/>
            <a:ext cx="16065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隶书" pitchFamily="49" charset="-122"/>
              </a:rPr>
              <a:t>装入模块</a:t>
            </a:r>
          </a:p>
        </p:txBody>
      </p:sp>
      <p:sp>
        <p:nvSpPr>
          <p:cNvPr id="229391" name="Text Box 15"/>
          <p:cNvSpPr txBox="1">
            <a:spLocks noChangeArrowheads="1"/>
          </p:cNvSpPr>
          <p:nvPr/>
        </p:nvSpPr>
        <p:spPr bwMode="auto">
          <a:xfrm>
            <a:off x="2967038" y="1047750"/>
            <a:ext cx="382587" cy="519113"/>
          </a:xfrm>
          <a:prstGeom prst="rect">
            <a:avLst/>
          </a:prstGeom>
          <a:noFill/>
          <a:ln w="38100" algn="ctr">
            <a:noFill/>
            <a:miter lim="800000"/>
            <a:headEnd/>
            <a:tailEnd/>
          </a:ln>
          <a:effec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2800" b="1">
                <a:effectLst>
                  <a:outerShdw blurRad="38100" dist="38100" dir="2700000" algn="tl">
                    <a:srgbClr val="C0C0C0"/>
                  </a:outerShdw>
                </a:effectLst>
                <a:latin typeface="Arial" panose="020B0604020202020204" pitchFamily="34" charset="0"/>
                <a:ea typeface="楷体_GB2312" pitchFamily="49" charset="-122"/>
              </a:rPr>
              <a:t>0</a:t>
            </a:r>
          </a:p>
        </p:txBody>
      </p:sp>
      <p:sp>
        <p:nvSpPr>
          <p:cNvPr id="229392" name="Text Box 16"/>
          <p:cNvSpPr txBox="1">
            <a:spLocks noChangeArrowheads="1"/>
          </p:cNvSpPr>
          <p:nvPr/>
        </p:nvSpPr>
        <p:spPr bwMode="auto">
          <a:xfrm>
            <a:off x="3570288" y="5876925"/>
            <a:ext cx="2673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楷体_GB2312" pitchFamily="49" charset="-122"/>
              </a:rPr>
              <a:t>装入时动态链接</a:t>
            </a:r>
          </a:p>
        </p:txBody>
      </p:sp>
      <p:sp>
        <p:nvSpPr>
          <p:cNvPr id="229393" name="Text Box 17"/>
          <p:cNvSpPr txBox="1">
            <a:spLocks noChangeArrowheads="1"/>
          </p:cNvSpPr>
          <p:nvPr/>
        </p:nvSpPr>
        <p:spPr bwMode="auto">
          <a:xfrm>
            <a:off x="2381250" y="3917950"/>
            <a:ext cx="895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文鼎粗钢笔行楷" pitchFamily="33" charset="-122"/>
              </a:rPr>
              <a:t>编译</a:t>
            </a:r>
          </a:p>
        </p:txBody>
      </p:sp>
      <p:sp>
        <p:nvSpPr>
          <p:cNvPr id="229394" name="Rectangle 18"/>
          <p:cNvSpPr>
            <a:spLocks noChangeArrowheads="1"/>
          </p:cNvSpPr>
          <p:nvPr/>
        </p:nvSpPr>
        <p:spPr bwMode="auto">
          <a:xfrm>
            <a:off x="3060700" y="1484313"/>
            <a:ext cx="2376488"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395" name="Rectangle 19"/>
          <p:cNvSpPr>
            <a:spLocks noChangeArrowheads="1"/>
          </p:cNvSpPr>
          <p:nvPr/>
        </p:nvSpPr>
        <p:spPr bwMode="auto">
          <a:xfrm>
            <a:off x="3060700" y="2276475"/>
            <a:ext cx="2376488"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call  1200H</a:t>
            </a:r>
          </a:p>
        </p:txBody>
      </p:sp>
      <p:sp>
        <p:nvSpPr>
          <p:cNvPr id="229396" name="Rectangle 20"/>
          <p:cNvSpPr>
            <a:spLocks noChangeArrowheads="1"/>
          </p:cNvSpPr>
          <p:nvPr/>
        </p:nvSpPr>
        <p:spPr bwMode="auto">
          <a:xfrm>
            <a:off x="3060700" y="2852738"/>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397" name="Text Box 21"/>
          <p:cNvSpPr txBox="1">
            <a:spLocks noChangeArrowheads="1"/>
          </p:cNvSpPr>
          <p:nvPr/>
        </p:nvSpPr>
        <p:spPr bwMode="auto">
          <a:xfrm>
            <a:off x="5694363" y="4133850"/>
            <a:ext cx="895350" cy="519113"/>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文鼎粗钢笔行楷" pitchFamily="33" charset="-122"/>
              </a:rPr>
              <a:t>装入</a:t>
            </a:r>
          </a:p>
        </p:txBody>
      </p:sp>
      <p:sp>
        <p:nvSpPr>
          <p:cNvPr id="229398" name="Rectangle 22"/>
          <p:cNvSpPr>
            <a:spLocks noChangeArrowheads="1"/>
          </p:cNvSpPr>
          <p:nvPr/>
        </p:nvSpPr>
        <p:spPr bwMode="auto">
          <a:xfrm>
            <a:off x="3060700" y="2276475"/>
            <a:ext cx="2376488" cy="576263"/>
          </a:xfrm>
          <a:prstGeom prst="rect">
            <a:avLst/>
          </a:prstGeom>
          <a:solidFill>
            <a:srgbClr val="FFC000"/>
          </a:solidFill>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CN" sz="2800" b="1" dirty="0">
                <a:effectLst>
                  <a:outerShdw blurRad="38100" dist="38100" dir="2700000" algn="tl">
                    <a:srgbClr val="FFFFFF"/>
                  </a:outerShdw>
                </a:effectLst>
                <a:latin typeface="Arial" charset="0"/>
                <a:ea typeface="楷体_GB2312" pitchFamily="49" charset="-122"/>
              </a:rPr>
              <a:t>call  1200H</a:t>
            </a:r>
          </a:p>
        </p:txBody>
      </p:sp>
      <p:sp>
        <p:nvSpPr>
          <p:cNvPr id="229399" name="Rectangle 23"/>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p:spPr>
        <p:txBody>
          <a:bodyPr anchor="ctr"/>
          <a:lstStyle/>
          <a:p>
            <a:pPr algn="ctr" eaLnBrk="1" hangingPunct="1">
              <a:defRPr/>
            </a:pPr>
            <a:endParaRPr lang="zh-CN" altLang="zh-CN" sz="2800" b="1">
              <a:effectLst>
                <a:outerShdw blurRad="38100" dist="38100" dir="2700000" algn="tl">
                  <a:srgbClr val="C0C0C0"/>
                </a:outerShdw>
              </a:effectLst>
              <a:latin typeface="Arial" charset="0"/>
              <a:ea typeface="楷体_GB2312" pitchFamily="49" charset="-122"/>
            </a:endParaRPr>
          </a:p>
        </p:txBody>
      </p:sp>
      <p:sp>
        <p:nvSpPr>
          <p:cNvPr id="229400" name="Rectangle 24"/>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printf( “ OK” );</a:t>
            </a:r>
          </a:p>
        </p:txBody>
      </p:sp>
      <p:sp>
        <p:nvSpPr>
          <p:cNvPr id="15387" name="Rectangle 25"/>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29402" name="Rectangle 26"/>
          <p:cNvSpPr>
            <a:spLocks noChangeArrowheads="1"/>
          </p:cNvSpPr>
          <p:nvPr/>
        </p:nvSpPr>
        <p:spPr bwMode="auto">
          <a:xfrm>
            <a:off x="3060700" y="39338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p:spPr>
        <p:txBody>
          <a:bodyPr wrap="none" anchor="ctr"/>
          <a:lstStyle/>
          <a:p>
            <a:pPr eaLnBrk="1" hangingPunct="1">
              <a:defRPr/>
            </a:pPr>
            <a:r>
              <a:rPr lang="en-US" altLang="zh-CN" sz="2800" b="1">
                <a:effectLst>
                  <a:outerShdw blurRad="38100" dist="38100" dir="2700000" algn="tl">
                    <a:srgbClr val="C0C0C0"/>
                  </a:outerShdw>
                </a:effectLst>
                <a:latin typeface="Arial" charset="0"/>
                <a:ea typeface="楷体_GB2312" pitchFamily="49" charset="-122"/>
              </a:rPr>
              <a:t>void printf(…){</a:t>
            </a: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endParaRPr lang="en-US" altLang="zh-CN" sz="2800" b="1">
              <a:effectLst>
                <a:outerShdw blurRad="38100" dist="38100" dir="2700000" algn="tl">
                  <a:srgbClr val="C0C0C0"/>
                </a:outerShdw>
              </a:effectLst>
              <a:latin typeface="Arial" charset="0"/>
              <a:ea typeface="楷体_GB2312" pitchFamily="49" charset="-122"/>
            </a:endParaRPr>
          </a:p>
          <a:p>
            <a:pPr eaLnBrk="1" hangingPunct="1">
              <a:defRPr/>
            </a:pPr>
            <a:r>
              <a:rPr lang="en-US" altLang="zh-CN" sz="2800" b="1">
                <a:effectLst>
                  <a:outerShdw blurRad="38100" dist="38100" dir="2700000" algn="tl">
                    <a:srgbClr val="C0C0C0"/>
                  </a:outerShdw>
                </a:effectLst>
                <a:latin typeface="Arial" charset="0"/>
                <a:ea typeface="楷体_GB2312" pitchFamily="49" charset="-122"/>
              </a:rPr>
              <a:t>}</a:t>
            </a:r>
          </a:p>
        </p:txBody>
      </p:sp>
      <p:sp>
        <p:nvSpPr>
          <p:cNvPr id="229403" name="Text Box 27"/>
          <p:cNvSpPr txBox="1">
            <a:spLocks noChangeArrowheads="1"/>
          </p:cNvSpPr>
          <p:nvPr/>
        </p:nvSpPr>
        <p:spPr bwMode="auto">
          <a:xfrm>
            <a:off x="1951038" y="3856038"/>
            <a:ext cx="1235075" cy="519112"/>
          </a:xfrm>
          <a:prstGeom prst="rect">
            <a:avLst/>
          </a:prstGeom>
          <a:noFill/>
          <a:ln w="38100" algn="ctr">
            <a:noFill/>
            <a:miter lim="800000"/>
            <a:headEnd/>
            <a:tailEnd/>
          </a:ln>
          <a:effectLst>
            <a:outerShdw dist="35921" dir="2700000" algn="ctr" rotWithShape="0">
              <a:schemeClr val="bg2"/>
            </a:outerShdw>
          </a:effectLst>
        </p:spPr>
        <p:txBody>
          <a:bodyPr wrap="none">
            <a:spAutoFit/>
          </a:bodyP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1200H</a:t>
            </a:r>
          </a:p>
        </p:txBody>
      </p:sp>
      <p:sp>
        <p:nvSpPr>
          <p:cNvPr id="229404" name="Text Box 28"/>
          <p:cNvSpPr txBox="1">
            <a:spLocks noChangeArrowheads="1"/>
          </p:cNvSpPr>
          <p:nvPr/>
        </p:nvSpPr>
        <p:spPr bwMode="auto">
          <a:xfrm>
            <a:off x="5426075" y="3663950"/>
            <a:ext cx="1433513" cy="519113"/>
          </a:xfrm>
          <a:prstGeom prst="rect">
            <a:avLst/>
          </a:prstGeom>
          <a:noFill/>
          <a:ln w="38100" algn="ctr">
            <a:noFill/>
            <a:miter lim="800000"/>
            <a:headEnd/>
            <a:tailEnd/>
          </a:ln>
          <a:effectLst/>
        </p:spPr>
        <p:txBody>
          <a:bodyPr wrap="none">
            <a:spAutoFit/>
          </a:bodyPr>
          <a:lstStyle/>
          <a:p>
            <a:pPr algn="ctr" eaLnBrk="1" hangingPunct="1">
              <a:defRPr/>
            </a:pPr>
            <a:r>
              <a:rPr lang="en-US" altLang="zh-CN" sz="2800" b="1">
                <a:effectLst>
                  <a:outerShdw blurRad="38100" dist="38100" dir="2700000" algn="tl">
                    <a:srgbClr val="C0C0C0"/>
                  </a:outerShdw>
                </a:effectLst>
                <a:latin typeface="Arial" charset="0"/>
                <a:ea typeface="楷体_GB2312" pitchFamily="49" charset="-122"/>
              </a:rPr>
              <a:t>21200H</a:t>
            </a:r>
          </a:p>
        </p:txBody>
      </p:sp>
      <p:sp>
        <p:nvSpPr>
          <p:cNvPr id="229405" name="Rectangle 29"/>
          <p:cNvSpPr>
            <a:spLocks noChangeArrowheads="1"/>
          </p:cNvSpPr>
          <p:nvPr/>
        </p:nvSpPr>
        <p:spPr bwMode="auto">
          <a:xfrm>
            <a:off x="6732588" y="2205038"/>
            <a:ext cx="2376487" cy="576262"/>
          </a:xfrm>
          <a:prstGeom prst="rect">
            <a:avLst/>
          </a:prstGeom>
          <a:solidFill>
            <a:srgbClr val="FFC000"/>
          </a:solidFill>
          <a:ln>
            <a:headEnd/>
            <a:tailEnd/>
          </a:ln>
        </p:spPr>
        <p:style>
          <a:lnRef idx="1">
            <a:schemeClr val="accent6"/>
          </a:lnRef>
          <a:fillRef idx="1002">
            <a:schemeClr val="dk2"/>
          </a:fillRef>
          <a:effectRef idx="1">
            <a:schemeClr val="accent6"/>
          </a:effectRef>
          <a:fontRef idx="minor">
            <a:schemeClr val="dk1"/>
          </a:fontRef>
        </p:style>
        <p:txBody>
          <a:bodyPr wrap="none" anchor="ctr"/>
          <a:lstStyle/>
          <a:p>
            <a:pPr algn="ctr" eaLnBrk="1" hangingPunct="1">
              <a:defRPr/>
            </a:pPr>
            <a:r>
              <a:rPr lang="en-US" altLang="zh-CN" sz="2800" b="1" dirty="0">
                <a:effectLst>
                  <a:outerShdw blurRad="38100" dist="38100" dir="2700000" algn="tl">
                    <a:srgbClr val="FFFFFF"/>
                  </a:outerShdw>
                </a:effectLst>
                <a:latin typeface="Arial" charset="0"/>
                <a:ea typeface="楷体_GB2312" pitchFamily="49" charset="-122"/>
              </a:rPr>
              <a:t>call  </a:t>
            </a:r>
            <a:r>
              <a:rPr lang="en-US" altLang="zh-CN" sz="2800" b="1" dirty="0">
                <a:solidFill>
                  <a:srgbClr val="CCFFCC"/>
                </a:solidFill>
                <a:effectLst>
                  <a:outerShdw blurRad="38100" dist="38100" dir="2700000" algn="tl">
                    <a:srgbClr val="000000"/>
                  </a:outerShdw>
                </a:effectLst>
                <a:latin typeface="Arial" charset="0"/>
                <a:ea typeface="楷体_GB2312" pitchFamily="49" charset="-122"/>
              </a:rPr>
              <a:t>21200</a:t>
            </a:r>
            <a:r>
              <a:rPr lang="en-US" altLang="zh-CN" sz="2800" b="1" dirty="0">
                <a:effectLst>
                  <a:outerShdw blurRad="38100" dist="38100" dir="2700000" algn="tl">
                    <a:srgbClr val="FFFFFF"/>
                  </a:outerShdw>
                </a:effectLst>
                <a:latin typeface="Arial" charset="0"/>
                <a:ea typeface="楷体_GB2312" pitchFamily="49" charset="-122"/>
              </a:rPr>
              <a:t>H</a:t>
            </a:r>
          </a:p>
        </p:txBody>
      </p:sp>
      <p:sp>
        <p:nvSpPr>
          <p:cNvPr id="229406" name="Text Box 30"/>
          <p:cNvSpPr txBox="1">
            <a:spLocks noChangeArrowheads="1"/>
          </p:cNvSpPr>
          <p:nvPr/>
        </p:nvSpPr>
        <p:spPr bwMode="auto">
          <a:xfrm>
            <a:off x="5365750" y="1325563"/>
            <a:ext cx="1433513" cy="519112"/>
          </a:xfrm>
          <a:prstGeom prst="rect">
            <a:avLst/>
          </a:prstGeom>
          <a:noFill/>
          <a:ln w="9525">
            <a:noFill/>
            <a:miter lim="800000"/>
            <a:headEnd/>
            <a:tailEnd/>
          </a:ln>
          <a:effectLst/>
        </p:spPr>
        <p:txBody>
          <a:bodyPr wrap="none">
            <a:spAutoFit/>
          </a:bodyPr>
          <a:lstStyle/>
          <a:p>
            <a:pPr eaLnBrk="1" hangingPunct="1">
              <a:defRPr/>
            </a:pPr>
            <a:r>
              <a:rPr kumimoji="0" lang="en-US" altLang="zh-CN" sz="2800" b="1">
                <a:effectLst>
                  <a:outerShdw blurRad="38100" dist="38100" dir="2700000" algn="tl">
                    <a:srgbClr val="C0C0C0"/>
                  </a:outerShdw>
                </a:effectLst>
                <a:latin typeface="Arial" charset="0"/>
                <a:ea typeface="楷体_GB2312" pitchFamily="49" charset="-122"/>
              </a:rPr>
              <a:t>20000H</a:t>
            </a:r>
          </a:p>
        </p:txBody>
      </p:sp>
    </p:spTree>
    <p:extLst>
      <p:ext uri="{BB962C8B-B14F-4D97-AF65-F5344CB8AC3E}">
        <p14:creationId xmlns:p14="http://schemas.microsoft.com/office/powerpoint/2010/main" val="17569033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93"/>
                                        </p:tgtEl>
                                        <p:attrNameLst>
                                          <p:attrName>style.visibility</p:attrName>
                                        </p:attrNameLst>
                                      </p:cBhvr>
                                      <p:to>
                                        <p:strVal val="visible"/>
                                      </p:to>
                                    </p:set>
                                    <p:anim calcmode="lin" valueType="num">
                                      <p:cBhvr additive="base">
                                        <p:cTn id="7" dur="500" fill="hold"/>
                                        <p:tgtEl>
                                          <p:spTgt spid="229393"/>
                                        </p:tgtEl>
                                        <p:attrNameLst>
                                          <p:attrName>ppt_x</p:attrName>
                                        </p:attrNameLst>
                                      </p:cBhvr>
                                      <p:tavLst>
                                        <p:tav tm="0">
                                          <p:val>
                                            <p:strVal val="0-#ppt_w/2"/>
                                          </p:val>
                                        </p:tav>
                                        <p:tav tm="100000">
                                          <p:val>
                                            <p:strVal val="#ppt_x"/>
                                          </p:val>
                                        </p:tav>
                                      </p:tavLst>
                                    </p:anim>
                                    <p:anim calcmode="lin" valueType="num">
                                      <p:cBhvr additive="base">
                                        <p:cTn id="8" dur="500" fill="hold"/>
                                        <p:tgtEl>
                                          <p:spTgt spid="2293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0.0 0.0 L 0.28351 0.0 " pathEditMode="relative" ptsTypes="AA">
                                      <p:cBhvr>
                                        <p:cTn id="12" dur="2000" fill="hold"/>
                                        <p:tgtEl>
                                          <p:spTgt spid="22938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 0.0 L 0.28351 0.0 " pathEditMode="relative" ptsTypes="AA">
                                      <p:cBhvr>
                                        <p:cTn id="14" dur="2000" fill="hold"/>
                                        <p:tgtEl>
                                          <p:spTgt spid="229382"/>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 0.0 L 0.28351 0.0 " pathEditMode="relative" ptsTypes="AA">
                                      <p:cBhvr>
                                        <p:cTn id="16" dur="2000" fill="hold"/>
                                        <p:tgtEl>
                                          <p:spTgt spid="229383"/>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9391"/>
                                        </p:tgtEl>
                                        <p:attrNameLst>
                                          <p:attrName>style.visibility</p:attrName>
                                        </p:attrNameLst>
                                      </p:cBhvr>
                                      <p:to>
                                        <p:strVal val="visible"/>
                                      </p:to>
                                    </p:set>
                                    <p:animEffect transition="in" filter="dissolve">
                                      <p:cBhvr>
                                        <p:cTn id="21" dur="500"/>
                                        <p:tgtEl>
                                          <p:spTgt spid="2293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29397"/>
                                        </p:tgtEl>
                                        <p:attrNameLst>
                                          <p:attrName>style.visibility</p:attrName>
                                        </p:attrNameLst>
                                      </p:cBhvr>
                                      <p:to>
                                        <p:strVal val="visible"/>
                                      </p:to>
                                    </p:set>
                                    <p:anim calcmode="lin" valueType="num">
                                      <p:cBhvr additive="base">
                                        <p:cTn id="26" dur="500" fill="hold"/>
                                        <p:tgtEl>
                                          <p:spTgt spid="229397"/>
                                        </p:tgtEl>
                                        <p:attrNameLst>
                                          <p:attrName>ppt_x</p:attrName>
                                        </p:attrNameLst>
                                      </p:cBhvr>
                                      <p:tavLst>
                                        <p:tav tm="0">
                                          <p:val>
                                            <p:strVal val="0-#ppt_w/2"/>
                                          </p:val>
                                        </p:tav>
                                        <p:tav tm="100000">
                                          <p:val>
                                            <p:strVal val="#ppt_x"/>
                                          </p:val>
                                        </p:tav>
                                      </p:tavLst>
                                    </p:anim>
                                    <p:anim calcmode="lin" valueType="num">
                                      <p:cBhvr additive="base">
                                        <p:cTn id="27" dur="500" fill="hold"/>
                                        <p:tgtEl>
                                          <p:spTgt spid="22939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grpId="0" nodeType="clickEffect">
                                  <p:stCondLst>
                                    <p:cond delay="0"/>
                                  </p:stCondLst>
                                  <p:childTnLst>
                                    <p:animMotion origin="layout" path="M -2.77778E-7 -4.97103E-6 L 0.2875 -0.12282 " pathEditMode="relative" rAng="0" ptsTypes="AA">
                                      <p:cBhvr>
                                        <p:cTn id="31" dur="2000" fill="hold"/>
                                        <p:tgtEl>
                                          <p:spTgt spid="229389"/>
                                        </p:tgtEl>
                                        <p:attrNameLst>
                                          <p:attrName>ppt_x</p:attrName>
                                          <p:attrName>ppt_y</p:attrName>
                                        </p:attrNameLst>
                                      </p:cBhvr>
                                      <p:rCtr x="14375" y="-6141"/>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29403"/>
                                        </p:tgtEl>
                                        <p:attrNameLst>
                                          <p:attrName>style.visibility</p:attrName>
                                        </p:attrNameLst>
                                      </p:cBhvr>
                                      <p:to>
                                        <p:strVal val="visible"/>
                                      </p:to>
                                    </p:set>
                                    <p:animEffect transition="in" filter="dissolve">
                                      <p:cBhvr>
                                        <p:cTn id="36" dur="500"/>
                                        <p:tgtEl>
                                          <p:spTgt spid="2294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29398"/>
                                        </p:tgtEl>
                                        <p:attrNameLst>
                                          <p:attrName>style.visibility</p:attrName>
                                        </p:attrNameLst>
                                      </p:cBhvr>
                                      <p:to>
                                        <p:strVal val="visible"/>
                                      </p:to>
                                    </p:set>
                                    <p:animEffect transition="in" filter="dissolve">
                                      <p:cBhvr>
                                        <p:cTn id="41" dur="500"/>
                                        <p:tgtEl>
                                          <p:spTgt spid="229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1" presetClass="entr" presetSubtype="0" fill="hold" grpId="0" nodeType="clickEffect">
                                  <p:stCondLst>
                                    <p:cond delay="0"/>
                                  </p:stCondLst>
                                  <p:childTnLst>
                                    <p:set>
                                      <p:cBhvr>
                                        <p:cTn id="45" dur="1" fill="hold">
                                          <p:stCondLst>
                                            <p:cond delay="0"/>
                                          </p:stCondLst>
                                        </p:cTn>
                                        <p:tgtEl>
                                          <p:spTgt spid="229392"/>
                                        </p:tgtEl>
                                        <p:attrNameLst>
                                          <p:attrName>style.visibility</p:attrName>
                                        </p:attrNameLst>
                                      </p:cBhvr>
                                      <p:to>
                                        <p:strVal val="visible"/>
                                      </p:to>
                                    </p:set>
                                    <p:animEffect transition="in" filter="fade">
                                      <p:cBhvr>
                                        <p:cTn id="46" dur="770" decel="100000"/>
                                        <p:tgtEl>
                                          <p:spTgt spid="229392"/>
                                        </p:tgtEl>
                                      </p:cBhvr>
                                    </p:animEffect>
                                    <p:animScale>
                                      <p:cBhvr>
                                        <p:cTn id="47" dur="770" decel="100000"/>
                                        <p:tgtEl>
                                          <p:spTgt spid="229392"/>
                                        </p:tgtEl>
                                      </p:cBhvr>
                                      <p:from x="10000" y="10000"/>
                                      <p:to x="200000" y="450000"/>
                                    </p:animScale>
                                    <p:animScale>
                                      <p:cBhvr>
                                        <p:cTn id="48" dur="1230" accel="100000" fill="hold">
                                          <p:stCondLst>
                                            <p:cond delay="770"/>
                                          </p:stCondLst>
                                        </p:cTn>
                                        <p:tgtEl>
                                          <p:spTgt spid="229392"/>
                                        </p:tgtEl>
                                      </p:cBhvr>
                                      <p:from x="200000" y="450000"/>
                                      <p:to x="100000" y="100000"/>
                                    </p:animScale>
                                    <p:set>
                                      <p:cBhvr>
                                        <p:cTn id="49" dur="770" fill="hold"/>
                                        <p:tgtEl>
                                          <p:spTgt spid="229392"/>
                                        </p:tgtEl>
                                        <p:attrNameLst>
                                          <p:attrName>ppt_x</p:attrName>
                                        </p:attrNameLst>
                                      </p:cBhvr>
                                      <p:to>
                                        <p:strVal val="(0.5)"/>
                                      </p:to>
                                    </p:set>
                                    <p:anim from="(0.5)" to="(#ppt_x)" calcmode="lin" valueType="num">
                                      <p:cBhvr>
                                        <p:cTn id="50" dur="1230" accel="100000" fill="hold">
                                          <p:stCondLst>
                                            <p:cond delay="770"/>
                                          </p:stCondLst>
                                        </p:cTn>
                                        <p:tgtEl>
                                          <p:spTgt spid="229392"/>
                                        </p:tgtEl>
                                        <p:attrNameLst>
                                          <p:attrName>ppt_x</p:attrName>
                                        </p:attrNameLst>
                                      </p:cBhvr>
                                    </p:anim>
                                    <p:set>
                                      <p:cBhvr>
                                        <p:cTn id="51" dur="770" fill="hold"/>
                                        <p:tgtEl>
                                          <p:spTgt spid="229392"/>
                                        </p:tgtEl>
                                        <p:attrNameLst>
                                          <p:attrName>ppt_y</p:attrName>
                                        </p:attrNameLst>
                                      </p:cBhvr>
                                      <p:to>
                                        <p:strVal val="(#ppt_y+0.4)"/>
                                      </p:to>
                                    </p:set>
                                    <p:anim from="(#ppt_y+0.4)" to="(#ppt_y)" calcmode="lin" valueType="num">
                                      <p:cBhvr>
                                        <p:cTn id="52" dur="1230" accel="100000" fill="hold">
                                          <p:stCondLst>
                                            <p:cond delay="770"/>
                                          </p:stCondLst>
                                        </p:cTn>
                                        <p:tgtEl>
                                          <p:spTgt spid="229392"/>
                                        </p:tgtEl>
                                        <p:attrNameLst>
                                          <p:attrName>ppt_y</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93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93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9396"/>
                                        </p:tgtEl>
                                        <p:attrNameLst>
                                          <p:attrName>style.visibility</p:attrName>
                                        </p:attrNameLst>
                                      </p:cBhvr>
                                      <p:to>
                                        <p:strVal val="visible"/>
                                      </p:to>
                                    </p:set>
                                  </p:childTnLst>
                                </p:cTn>
                              </p:par>
                              <p:par>
                                <p:cTn id="61" presetID="0" presetClass="path" presetSubtype="0" accel="50000" decel="50000" fill="hold" grpId="1" nodeType="withEffect">
                                  <p:stCondLst>
                                    <p:cond delay="0"/>
                                  </p:stCondLst>
                                  <p:childTnLst>
                                    <p:animMotion origin="layout" path="M 0.0 0.0 L 0.40156 -0.01066 " pathEditMode="relative" ptsTypes="AA">
                                      <p:cBhvr>
                                        <p:cTn id="62" dur="2000" fill="hold"/>
                                        <p:tgtEl>
                                          <p:spTgt spid="229394"/>
                                        </p:tgtEl>
                                        <p:attrNameLst>
                                          <p:attrName>ppt_x</p:attrName>
                                          <p:attrName>ppt_y</p:attrName>
                                        </p:attrNameLst>
                                      </p:cBhvr>
                                    </p:animMotion>
                                  </p:childTnLst>
                                </p:cTn>
                              </p:par>
                              <p:par>
                                <p:cTn id="63" presetID="0" presetClass="path" presetSubtype="0" accel="50000" decel="50000" fill="hold" grpId="1" nodeType="withEffect">
                                  <p:stCondLst>
                                    <p:cond delay="0"/>
                                  </p:stCondLst>
                                  <p:childTnLst>
                                    <p:animMotion origin="layout" path="M 0.0 0.0 L 0.40156 -0.01066 " pathEditMode="relative" ptsTypes="AA">
                                      <p:cBhvr>
                                        <p:cTn id="64" dur="2000" fill="hold"/>
                                        <p:tgtEl>
                                          <p:spTgt spid="229395"/>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0 0.0 L 0.40156 -0.01066 " pathEditMode="relative" ptsTypes="AA">
                                      <p:cBhvr>
                                        <p:cTn id="66" dur="2000" fill="hold"/>
                                        <p:tgtEl>
                                          <p:spTgt spid="229396"/>
                                        </p:tgtEl>
                                        <p:attrNameLst>
                                          <p:attrName>ppt_x</p:attrName>
                                          <p:attrName>ppt_y</p:attrName>
                                        </p:attrNameLst>
                                      </p:cBhvr>
                                    </p:animMotion>
                                  </p:childTnLst>
                                </p:cTn>
                              </p:par>
                              <p:par>
                                <p:cTn id="67" presetID="1" presetClass="entr" presetSubtype="0" fill="hold" grpId="0" nodeType="withEffect">
                                  <p:stCondLst>
                                    <p:cond delay="0"/>
                                  </p:stCondLst>
                                  <p:childTnLst>
                                    <p:set>
                                      <p:cBhvr>
                                        <p:cTn id="68" dur="1" fill="hold">
                                          <p:stCondLst>
                                            <p:cond delay="0"/>
                                          </p:stCondLst>
                                        </p:cTn>
                                        <p:tgtEl>
                                          <p:spTgt spid="229402"/>
                                        </p:tgtEl>
                                        <p:attrNameLst>
                                          <p:attrName>style.visibility</p:attrName>
                                        </p:attrNameLst>
                                      </p:cBhvr>
                                      <p:to>
                                        <p:strVal val="visible"/>
                                      </p:to>
                                    </p:set>
                                  </p:childTnLst>
                                </p:cTn>
                              </p:par>
                              <p:par>
                                <p:cTn id="69" presetID="0" presetClass="path" presetSubtype="0" accel="50000" decel="50000" fill="hold" grpId="1" nodeType="withEffect">
                                  <p:stCondLst>
                                    <p:cond delay="0"/>
                                  </p:stCondLst>
                                  <p:childTnLst>
                                    <p:animMotion origin="layout" path="M 0.2875 -0.12283 L 0.69063 -0.13511 " pathEditMode="relative" rAng="0" ptsTypes="AA">
                                      <p:cBhvr>
                                        <p:cTn id="70" dur="2000" fill="hold"/>
                                        <p:tgtEl>
                                          <p:spTgt spid="229389"/>
                                        </p:tgtEl>
                                        <p:attrNameLst>
                                          <p:attrName>ppt_x</p:attrName>
                                          <p:attrName>ppt_y</p:attrName>
                                        </p:attrNameLst>
                                      </p:cBhvr>
                                      <p:rCtr x="20156" y="-626"/>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29404"/>
                                        </p:tgtEl>
                                        <p:attrNameLst>
                                          <p:attrName>style.visibility</p:attrName>
                                        </p:attrNameLst>
                                      </p:cBhvr>
                                      <p:to>
                                        <p:strVal val="visible"/>
                                      </p:to>
                                    </p:set>
                                    <p:animEffect transition="in" filter="dissolve">
                                      <p:cBhvr>
                                        <p:cTn id="75" dur="500"/>
                                        <p:tgtEl>
                                          <p:spTgt spid="22940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29405"/>
                                        </p:tgtEl>
                                        <p:attrNameLst>
                                          <p:attrName>style.visibility</p:attrName>
                                        </p:attrNameLst>
                                      </p:cBhvr>
                                      <p:to>
                                        <p:strVal val="visible"/>
                                      </p:to>
                                    </p:set>
                                    <p:animEffect transition="in" filter="dissolve">
                                      <p:cBhvr>
                                        <p:cTn id="80" dur="500"/>
                                        <p:tgtEl>
                                          <p:spTgt spid="22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nimBg="1"/>
      <p:bldP spid="229382" grpId="0" animBg="1"/>
      <p:bldP spid="229383" grpId="0" animBg="1"/>
      <p:bldP spid="229389" grpId="0" animBg="1"/>
      <p:bldP spid="229389" grpId="1" animBg="1"/>
      <p:bldP spid="229391" grpId="0"/>
      <p:bldP spid="229392" grpId="0"/>
      <p:bldP spid="229393" grpId="0"/>
      <p:bldP spid="229394" grpId="0" animBg="1"/>
      <p:bldP spid="229394" grpId="1" animBg="1"/>
      <p:bldP spid="229395" grpId="0" animBg="1"/>
      <p:bldP spid="229395" grpId="1" animBg="1"/>
      <p:bldP spid="229396" grpId="0" animBg="1"/>
      <p:bldP spid="229396" grpId="1" animBg="1"/>
      <p:bldP spid="229397" grpId="0"/>
      <p:bldP spid="229398" grpId="0" animBg="1"/>
      <p:bldP spid="229402" grpId="0" animBg="1"/>
      <p:bldP spid="229403" grpId="0"/>
      <p:bldP spid="2294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2765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程序的链接</a:t>
            </a:r>
            <a:endParaRPr lang="en-US" altLang="zh-CN" sz="3200" b="1" baseline="0" dirty="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dirty="0">
                <a:solidFill>
                  <a:srgbClr val="000000"/>
                </a:solidFill>
                <a:latin typeface="宋体" pitchFamily="2" charset="-122"/>
              </a:rPr>
              <a:t>运行时动态链接方式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dirty="0">
                <a:latin typeface="宋体" pitchFamily="2" charset="-122"/>
              </a:rPr>
              <a:t>对某些目标模块的链接，在程序</a:t>
            </a:r>
            <a:r>
              <a:rPr lang="zh-CN" altLang="en-US" sz="2800" b="1" baseline="0" dirty="0">
                <a:solidFill>
                  <a:srgbClr val="FF0000"/>
                </a:solidFill>
                <a:latin typeface="宋体" pitchFamily="2" charset="-122"/>
              </a:rPr>
              <a:t>执行中</a:t>
            </a:r>
            <a:r>
              <a:rPr lang="zh-CN" altLang="en-US" sz="2800" b="1" baseline="0" dirty="0">
                <a:latin typeface="宋体" pitchFamily="2" charset="-122"/>
              </a:rPr>
              <a:t>需要该模块时，</a:t>
            </a:r>
            <a:r>
              <a:rPr lang="zh-CN" altLang="en-US" sz="2800" b="1" baseline="0" dirty="0">
                <a:solidFill>
                  <a:srgbClr val="FF0000"/>
                </a:solidFill>
                <a:latin typeface="宋体" pitchFamily="2" charset="-122"/>
              </a:rPr>
              <a:t>才</a:t>
            </a:r>
            <a:r>
              <a:rPr lang="zh-CN" altLang="en-US" sz="2800" b="1" baseline="0" dirty="0">
                <a:latin typeface="宋体" pitchFamily="2" charset="-122"/>
              </a:rPr>
              <a:t>对它进行的</a:t>
            </a:r>
            <a:r>
              <a:rPr lang="zh-CN" altLang="en-US" sz="2800" b="1" baseline="0" dirty="0">
                <a:solidFill>
                  <a:srgbClr val="FF0000"/>
                </a:solidFill>
                <a:latin typeface="宋体" pitchFamily="2" charset="-122"/>
              </a:rPr>
              <a:t>链接</a:t>
            </a:r>
            <a:r>
              <a:rPr lang="zh-CN" altLang="en-US" sz="2800" b="1" baseline="0" dirty="0">
                <a:latin typeface="宋体" pitchFamily="2" charset="-122"/>
              </a:rPr>
              <a:t>。</a:t>
            </a:r>
          </a:p>
          <a:p>
            <a:pPr marL="1447800" lvl="2" indent="-533400" algn="just">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优点：凡在执行过程中未被用到的目标模块，都不会被调入内存和被链接到装入模块上，这样不仅可加快程序的装入过程，而且可节省大量的内存空间。</a:t>
            </a:r>
            <a:r>
              <a:rPr lang="zh-CN" altLang="en-US" sz="2800" b="1" baseline="0" dirty="0">
                <a:latin typeface="宋体" pitchFamily="2"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Times New Roman" pitchFamily="18" charset="0"/>
                <a:ea typeface="华文新魏" pitchFamily="2" charset="-122"/>
              </a:rPr>
              <a:t>程序的装入和链接</a:t>
            </a:r>
            <a:r>
              <a:rPr lang="zh-CN" altLang="en-US" sz="3200" b="1" baseline="0">
                <a:solidFill>
                  <a:srgbClr val="000000"/>
                </a:solidFill>
                <a:latin typeface="Times New Roman" pitchFamily="18" charset="0"/>
              </a:rPr>
              <a:t> </a:t>
            </a:r>
          </a:p>
        </p:txBody>
      </p:sp>
      <p:sp>
        <p:nvSpPr>
          <p:cNvPr id="7680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程序的链接</a:t>
            </a:r>
            <a:endParaRPr lang="en-US" altLang="zh-CN" sz="3200" b="1" baseline="0">
              <a:solidFill>
                <a:srgbClr val="0000CC"/>
              </a:solidFill>
              <a:latin typeface="Times New Roman" pitchFamily="18" charset="0"/>
            </a:endParaRPr>
          </a:p>
          <a:p>
            <a:pPr marL="1066800" lvl="1" indent="-609600" algn="just">
              <a:lnSpc>
                <a:spcPct val="120000"/>
              </a:lnSpc>
              <a:spcBef>
                <a:spcPct val="10000"/>
              </a:spcBef>
              <a:buClr>
                <a:srgbClr val="0000CC"/>
              </a:buClr>
              <a:buFont typeface="Wingdings" pitchFamily="2" charset="2"/>
              <a:buChar char="Ø"/>
            </a:pPr>
            <a:r>
              <a:rPr lang="zh-CN" altLang="en-US" sz="2800" b="1" baseline="0">
                <a:solidFill>
                  <a:srgbClr val="000000"/>
                </a:solidFill>
                <a:latin typeface="宋体" pitchFamily="2" charset="-122"/>
              </a:rPr>
              <a:t>运行时动态链接方式</a:t>
            </a:r>
          </a:p>
          <a:p>
            <a:pPr marL="1447800" lvl="2" indent="-533400" algn="just">
              <a:lnSpc>
                <a:spcPct val="120000"/>
              </a:lnSpc>
              <a:spcBef>
                <a:spcPct val="10000"/>
              </a:spcBef>
              <a:buClr>
                <a:srgbClr val="0000CC"/>
              </a:buClr>
              <a:buFont typeface="Wingdings" pitchFamily="2" charset="2"/>
              <a:buChar char="Ø"/>
            </a:pPr>
            <a:r>
              <a:rPr lang="zh-CN" altLang="en-US" sz="2800" b="1" baseline="0">
                <a:latin typeface="宋体" pitchFamily="2" charset="-122"/>
              </a:rPr>
              <a:t>对某些目标模块的链接，在程序</a:t>
            </a:r>
            <a:r>
              <a:rPr lang="zh-CN" altLang="en-US" sz="2800" b="1" baseline="0">
                <a:solidFill>
                  <a:srgbClr val="FF0000"/>
                </a:solidFill>
                <a:latin typeface="宋体" pitchFamily="2" charset="-122"/>
              </a:rPr>
              <a:t>执行中</a:t>
            </a:r>
            <a:r>
              <a:rPr lang="zh-CN" altLang="en-US" sz="2800" b="1" baseline="0">
                <a:latin typeface="宋体" pitchFamily="2" charset="-122"/>
              </a:rPr>
              <a:t>需要该模块时，</a:t>
            </a:r>
            <a:r>
              <a:rPr lang="zh-CN" altLang="en-US" sz="2800" b="1" baseline="0">
                <a:solidFill>
                  <a:srgbClr val="FF0000"/>
                </a:solidFill>
                <a:latin typeface="宋体" pitchFamily="2" charset="-122"/>
              </a:rPr>
              <a:t>才</a:t>
            </a:r>
            <a:r>
              <a:rPr lang="zh-CN" altLang="en-US" sz="2800" b="1" baseline="0">
                <a:latin typeface="宋体" pitchFamily="2" charset="-122"/>
              </a:rPr>
              <a:t>对它进行的</a:t>
            </a:r>
            <a:r>
              <a:rPr lang="zh-CN" altLang="en-US" sz="2800" b="1" baseline="0">
                <a:solidFill>
                  <a:srgbClr val="FF0000"/>
                </a:solidFill>
                <a:latin typeface="宋体" pitchFamily="2" charset="-122"/>
              </a:rPr>
              <a:t>链接</a:t>
            </a:r>
            <a:r>
              <a:rPr lang="zh-CN" altLang="en-US" sz="2800" b="1" baseline="0">
                <a:latin typeface="宋体" pitchFamily="2" charset="-122"/>
              </a:rPr>
              <a:t>。</a:t>
            </a:r>
          </a:p>
          <a:p>
            <a:pPr marL="1447800" lvl="2" indent="-533400" algn="just">
              <a:lnSpc>
                <a:spcPct val="120000"/>
              </a:lnSpc>
              <a:spcBef>
                <a:spcPct val="10000"/>
              </a:spcBef>
              <a:buClr>
                <a:srgbClr val="0000CC"/>
              </a:buClr>
              <a:buFont typeface="Wingdings" pitchFamily="2" charset="2"/>
              <a:buChar char="Ø"/>
            </a:pPr>
            <a:r>
              <a:rPr lang="zh-CN" altLang="en-US" sz="2800" b="1" baseline="0">
                <a:solidFill>
                  <a:srgbClr val="FF0000"/>
                </a:solidFill>
                <a:latin typeface="宋体" pitchFamily="2" charset="-122"/>
              </a:rPr>
              <a:t>优点</a:t>
            </a:r>
            <a:r>
              <a:rPr lang="zh-CN" altLang="en-US" sz="2800" b="1" baseline="0">
                <a:latin typeface="宋体" pitchFamily="2" charset="-122"/>
              </a:rPr>
              <a:t>：凡在执行过程中未被用到的目标模块，都不会被调入内存和被链接到装入模块上，这样不仅可</a:t>
            </a:r>
            <a:r>
              <a:rPr lang="zh-CN" altLang="en-US" sz="2800" b="1" baseline="0">
                <a:solidFill>
                  <a:srgbClr val="FF0000"/>
                </a:solidFill>
                <a:latin typeface="宋体" pitchFamily="2" charset="-122"/>
              </a:rPr>
              <a:t>加快</a:t>
            </a:r>
            <a:r>
              <a:rPr lang="zh-CN" altLang="en-US" sz="2800" b="1" baseline="0">
                <a:latin typeface="宋体" pitchFamily="2" charset="-122"/>
              </a:rPr>
              <a:t>程序的装入过程，而且可</a:t>
            </a:r>
            <a:r>
              <a:rPr lang="zh-CN" altLang="en-US" sz="2800" b="1" baseline="0">
                <a:solidFill>
                  <a:srgbClr val="FF0000"/>
                </a:solidFill>
                <a:latin typeface="宋体" pitchFamily="2" charset="-122"/>
              </a:rPr>
              <a:t>节省</a:t>
            </a:r>
            <a:r>
              <a:rPr lang="zh-CN" altLang="en-US" sz="2800" b="1" baseline="0">
                <a:latin typeface="宋体" pitchFamily="2" charset="-122"/>
              </a:rPr>
              <a:t>大量的内存空间。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4294967295"/>
          </p:nvPr>
        </p:nvSpPr>
        <p:spPr>
          <a:xfrm>
            <a:off x="0" y="1828800"/>
            <a:ext cx="533400" cy="3505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存储器管理</a:t>
            </a:r>
          </a:p>
          <a:p>
            <a:pPr>
              <a:spcBef>
                <a:spcPct val="0"/>
              </a:spcBef>
              <a:buClrTx/>
              <a:buFontTx/>
              <a:buNone/>
            </a:pPr>
            <a:endParaRPr kumimoji="0" lang="en-US" altLang="zh-CN" sz="2000" b="0">
              <a:solidFill>
                <a:srgbClr val="9900CC"/>
              </a:solidFill>
              <a:latin typeface="隶书" panose="02010509060101010101" pitchFamily="49" charset="-122"/>
              <a:ea typeface="隶书" panose="02010509060101010101" pitchFamily="49" charset="-122"/>
            </a:endParaRPr>
          </a:p>
        </p:txBody>
      </p:sp>
      <p:sp>
        <p:nvSpPr>
          <p:cNvPr id="16387" name="灯片编号占位符 5"/>
          <p:cNvSpPr>
            <a:spLocks noGrp="1"/>
          </p:cNvSpPr>
          <p:nvPr>
            <p:ph type="sldNum" sz="quarter" idx="4294967295"/>
          </p:nvPr>
        </p:nvSpPr>
        <p:spPr>
          <a:xfrm>
            <a:off x="0" y="5562600"/>
            <a:ext cx="533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fld id="{2B1D6615-7B85-422A-9F02-11E9BF114738}" type="slidenum">
              <a:rPr kumimoji="0" lang="en-US" altLang="zh-CN" sz="1600" smtClean="0">
                <a:solidFill>
                  <a:srgbClr val="9900CC"/>
                </a:solidFill>
              </a:rPr>
              <a:pPr>
                <a:spcBef>
                  <a:spcPct val="0"/>
                </a:spcBef>
                <a:buClrTx/>
                <a:buFontTx/>
                <a:buNone/>
              </a:pPr>
              <a:t>39</a:t>
            </a:fld>
            <a:endParaRPr kumimoji="0" lang="en-US" altLang="zh-CN" sz="1600">
              <a:solidFill>
                <a:srgbClr val="9900CC"/>
              </a:solidFill>
            </a:endParaRPr>
          </a:p>
        </p:txBody>
      </p:sp>
      <p:sp>
        <p:nvSpPr>
          <p:cNvPr id="16388" name="Rectangle 2"/>
          <p:cNvSpPr>
            <a:spLocks noGrp="1" noChangeArrowheads="1"/>
          </p:cNvSpPr>
          <p:nvPr>
            <p:ph type="title"/>
          </p:nvPr>
        </p:nvSpPr>
        <p:spPr>
          <a:xfrm>
            <a:off x="1116013" y="188913"/>
            <a:ext cx="7793037" cy="503237"/>
          </a:xfrm>
        </p:spPr>
        <p:txBody>
          <a:bodyPr/>
          <a:lstStyle/>
          <a:p>
            <a:pPr algn="ctr" eaLnBrk="1" hangingPunct="1"/>
            <a:r>
              <a:rPr lang="zh-CN" altLang="en-US" sz="4000"/>
              <a:t>运行时动态链接例</a:t>
            </a:r>
          </a:p>
        </p:txBody>
      </p:sp>
      <p:sp>
        <p:nvSpPr>
          <p:cNvPr id="16389" name="Rectangle 3"/>
          <p:cNvSpPr>
            <a:spLocks noChangeArrowheads="1"/>
          </p:cNvSpPr>
          <p:nvPr/>
        </p:nvSpPr>
        <p:spPr bwMode="auto">
          <a:xfrm>
            <a:off x="468313" y="1485900"/>
            <a:ext cx="2376487"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16390" name="Rectangle 4"/>
          <p:cNvSpPr>
            <a:spLocks noChangeArrowheads="1"/>
          </p:cNvSpPr>
          <p:nvPr/>
        </p:nvSpPr>
        <p:spPr bwMode="auto">
          <a:xfrm>
            <a:off x="468313" y="2278063"/>
            <a:ext cx="2376487" cy="576262"/>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16391" name="Rectangle 5"/>
          <p:cNvSpPr>
            <a:spLocks noChangeArrowheads="1"/>
          </p:cNvSpPr>
          <p:nvPr/>
        </p:nvSpPr>
        <p:spPr bwMode="auto">
          <a:xfrm>
            <a:off x="468313" y="2854325"/>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30406" name="Rectangle 6"/>
          <p:cNvSpPr>
            <a:spLocks noChangeArrowheads="1"/>
          </p:cNvSpPr>
          <p:nvPr/>
        </p:nvSpPr>
        <p:spPr bwMode="auto">
          <a:xfrm>
            <a:off x="6732588" y="765175"/>
            <a:ext cx="2376487" cy="58324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CN" altLang="en-US"/>
          </a:p>
        </p:txBody>
      </p:sp>
      <p:sp>
        <p:nvSpPr>
          <p:cNvPr id="230407" name="Rectangle 7"/>
          <p:cNvSpPr>
            <a:spLocks noChangeArrowheads="1"/>
          </p:cNvSpPr>
          <p:nvPr/>
        </p:nvSpPr>
        <p:spPr bwMode="auto">
          <a:xfrm>
            <a:off x="468313" y="1484313"/>
            <a:ext cx="2376487"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230408" name="Rectangle 8"/>
          <p:cNvSpPr>
            <a:spLocks noChangeArrowheads="1"/>
          </p:cNvSpPr>
          <p:nvPr/>
        </p:nvSpPr>
        <p:spPr bwMode="auto">
          <a:xfrm>
            <a:off x="468313" y="2276475"/>
            <a:ext cx="2376487" cy="576263"/>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230409" name="Rectangle 9"/>
          <p:cNvSpPr>
            <a:spLocks noChangeArrowheads="1"/>
          </p:cNvSpPr>
          <p:nvPr/>
        </p:nvSpPr>
        <p:spPr bwMode="auto">
          <a:xfrm>
            <a:off x="468313" y="2852738"/>
            <a:ext cx="2376487"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16396" name="Text Box 10"/>
          <p:cNvSpPr txBox="1">
            <a:spLocks noChangeArrowheads="1"/>
          </p:cNvSpPr>
          <p:nvPr/>
        </p:nvSpPr>
        <p:spPr bwMode="auto">
          <a:xfrm>
            <a:off x="712788" y="901700"/>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隶书" panose="02010509060101010101" pitchFamily="49" charset="-122"/>
                <a:ea typeface="隶书" panose="02010509060101010101" pitchFamily="49" charset="-122"/>
              </a:rPr>
              <a:t>主模块</a:t>
            </a:r>
          </a:p>
        </p:txBody>
      </p:sp>
      <p:sp>
        <p:nvSpPr>
          <p:cNvPr id="16397" name="Text Box 11"/>
          <p:cNvSpPr txBox="1">
            <a:spLocks noChangeArrowheads="1"/>
          </p:cNvSpPr>
          <p:nvPr/>
        </p:nvSpPr>
        <p:spPr bwMode="auto">
          <a:xfrm>
            <a:off x="461963" y="4116388"/>
            <a:ext cx="1403350" cy="5794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隶书" panose="02010509060101010101" pitchFamily="49" charset="-122"/>
                <a:ea typeface="隶书" panose="02010509060101010101" pitchFamily="49" charset="-122"/>
              </a:rPr>
              <a:t>库模块</a:t>
            </a:r>
          </a:p>
        </p:txBody>
      </p:sp>
      <p:sp>
        <p:nvSpPr>
          <p:cNvPr id="16398" name="Rectangle 12"/>
          <p:cNvSpPr>
            <a:spLocks noChangeArrowheads="1"/>
          </p:cNvSpPr>
          <p:nvPr/>
        </p:nvSpPr>
        <p:spPr bwMode="auto">
          <a:xfrm>
            <a:off x="425450" y="4797425"/>
            <a:ext cx="2376488"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800">
                <a:latin typeface="Arial" panose="020B0604020202020204" pitchFamily="34" charset="0"/>
                <a:ea typeface="楷体_GB2312" pitchFamily="49" charset="-122"/>
              </a:rPr>
              <a:t>void printf(…){</a:t>
            </a: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r>
              <a:rPr lang="en-US" altLang="zh-CN" sz="2800">
                <a:latin typeface="Arial" panose="020B0604020202020204" pitchFamily="34" charset="0"/>
                <a:ea typeface="楷体_GB2312" pitchFamily="49" charset="-122"/>
              </a:rPr>
              <a:t>}</a:t>
            </a:r>
          </a:p>
        </p:txBody>
      </p:sp>
      <p:sp>
        <p:nvSpPr>
          <p:cNvPr id="16399" name="Text Box 13"/>
          <p:cNvSpPr txBox="1">
            <a:spLocks noChangeArrowheads="1"/>
          </p:cNvSpPr>
          <p:nvPr/>
        </p:nvSpPr>
        <p:spPr bwMode="auto">
          <a:xfrm>
            <a:off x="15875" y="12366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0</a:t>
            </a:r>
          </a:p>
        </p:txBody>
      </p:sp>
      <p:sp>
        <p:nvSpPr>
          <p:cNvPr id="16400" name="Text Box 14"/>
          <p:cNvSpPr txBox="1">
            <a:spLocks noChangeArrowheads="1"/>
          </p:cNvSpPr>
          <p:nvPr/>
        </p:nvSpPr>
        <p:spPr bwMode="auto">
          <a:xfrm>
            <a:off x="50800" y="39528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0</a:t>
            </a:r>
          </a:p>
        </p:txBody>
      </p:sp>
      <p:sp>
        <p:nvSpPr>
          <p:cNvPr id="16401" name="Text Box 15"/>
          <p:cNvSpPr txBox="1">
            <a:spLocks noChangeArrowheads="1"/>
          </p:cNvSpPr>
          <p:nvPr/>
        </p:nvSpPr>
        <p:spPr bwMode="auto">
          <a:xfrm>
            <a:off x="303213" y="588963"/>
            <a:ext cx="73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zh-CN" altLang="en-US" sz="2800">
                <a:latin typeface="Arial" panose="020B0604020202020204" pitchFamily="34" charset="0"/>
                <a:ea typeface="楷体_GB2312" pitchFamily="49" charset="-122"/>
              </a:rPr>
              <a:t>例</a:t>
            </a:r>
            <a:r>
              <a:rPr lang="en-US" altLang="zh-CN" sz="2800">
                <a:latin typeface="Arial" panose="020B0604020202020204" pitchFamily="34" charset="0"/>
                <a:ea typeface="楷体_GB2312" pitchFamily="49" charset="-122"/>
              </a:rPr>
              <a:t>3</a:t>
            </a:r>
          </a:p>
        </p:txBody>
      </p:sp>
      <p:sp>
        <p:nvSpPr>
          <p:cNvPr id="16402" name="Text Box 16"/>
          <p:cNvSpPr txBox="1">
            <a:spLocks noChangeArrowheads="1"/>
          </p:cNvSpPr>
          <p:nvPr/>
        </p:nvSpPr>
        <p:spPr bwMode="auto">
          <a:xfrm>
            <a:off x="3394075" y="855663"/>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3200">
                <a:latin typeface="Arial" panose="020B0604020202020204" pitchFamily="34" charset="0"/>
                <a:ea typeface="隶书" panose="02010509060101010101" pitchFamily="49" charset="-122"/>
              </a:rPr>
              <a:t>装入模块</a:t>
            </a:r>
          </a:p>
        </p:txBody>
      </p:sp>
      <p:sp>
        <p:nvSpPr>
          <p:cNvPr id="230417" name="Rectangle 17"/>
          <p:cNvSpPr>
            <a:spLocks noChangeArrowheads="1"/>
          </p:cNvSpPr>
          <p:nvPr/>
        </p:nvSpPr>
        <p:spPr bwMode="auto">
          <a:xfrm>
            <a:off x="423863" y="4811713"/>
            <a:ext cx="2376487" cy="1800225"/>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lang="en-US" altLang="zh-CN" sz="2800">
                <a:latin typeface="Arial" panose="020B0604020202020204" pitchFamily="34" charset="0"/>
                <a:ea typeface="楷体_GB2312" pitchFamily="49" charset="-122"/>
              </a:rPr>
              <a:t>void printf(…){</a:t>
            </a: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endParaRPr lang="en-US" altLang="zh-CN" sz="2800">
              <a:latin typeface="Arial" panose="020B0604020202020204" pitchFamily="34" charset="0"/>
              <a:ea typeface="楷体_GB2312" pitchFamily="49" charset="-122"/>
            </a:endParaRPr>
          </a:p>
          <a:p>
            <a:pPr eaLnBrk="1" hangingPunct="1">
              <a:spcBef>
                <a:spcPct val="0"/>
              </a:spcBef>
              <a:buClrTx/>
              <a:buFontTx/>
              <a:buNone/>
            </a:pPr>
            <a:r>
              <a:rPr lang="en-US" altLang="zh-CN" sz="2800">
                <a:latin typeface="Arial" panose="020B0604020202020204" pitchFamily="34" charset="0"/>
                <a:ea typeface="楷体_GB2312" pitchFamily="49" charset="-122"/>
              </a:rPr>
              <a:t>}</a:t>
            </a:r>
          </a:p>
        </p:txBody>
      </p:sp>
      <p:sp>
        <p:nvSpPr>
          <p:cNvPr id="230418" name="Text Box 18"/>
          <p:cNvSpPr txBox="1">
            <a:spLocks noChangeArrowheads="1"/>
          </p:cNvSpPr>
          <p:nvPr/>
        </p:nvSpPr>
        <p:spPr bwMode="auto">
          <a:xfrm>
            <a:off x="2452688" y="391795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编译</a:t>
            </a:r>
          </a:p>
        </p:txBody>
      </p:sp>
      <p:sp>
        <p:nvSpPr>
          <p:cNvPr id="230419" name="Text Box 19"/>
          <p:cNvSpPr txBox="1">
            <a:spLocks noChangeArrowheads="1"/>
          </p:cNvSpPr>
          <p:nvPr/>
        </p:nvSpPr>
        <p:spPr bwMode="auto">
          <a:xfrm>
            <a:off x="5549900" y="393382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装入</a:t>
            </a:r>
          </a:p>
        </p:txBody>
      </p:sp>
      <p:sp>
        <p:nvSpPr>
          <p:cNvPr id="230420" name="Rectangle 20"/>
          <p:cNvSpPr>
            <a:spLocks noChangeArrowheads="1"/>
          </p:cNvSpPr>
          <p:nvPr/>
        </p:nvSpPr>
        <p:spPr bwMode="auto">
          <a:xfrm>
            <a:off x="3060700" y="1484313"/>
            <a:ext cx="2376488" cy="7874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endParaRPr lang="zh-CN" altLang="zh-CN" sz="2800">
              <a:latin typeface="Arial" panose="020B0604020202020204" pitchFamily="34" charset="0"/>
              <a:ea typeface="楷体_GB2312" pitchFamily="49" charset="-122"/>
            </a:endParaRPr>
          </a:p>
        </p:txBody>
      </p:sp>
      <p:sp>
        <p:nvSpPr>
          <p:cNvPr id="230421" name="Rectangle 21"/>
          <p:cNvSpPr>
            <a:spLocks noChangeArrowheads="1"/>
          </p:cNvSpPr>
          <p:nvPr/>
        </p:nvSpPr>
        <p:spPr bwMode="auto">
          <a:xfrm>
            <a:off x="3060700" y="2276475"/>
            <a:ext cx="2376488" cy="576263"/>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printf( “ OK” );</a:t>
            </a:r>
          </a:p>
        </p:txBody>
      </p:sp>
      <p:sp>
        <p:nvSpPr>
          <p:cNvPr id="230422" name="Rectangle 22"/>
          <p:cNvSpPr>
            <a:spLocks noChangeArrowheads="1"/>
          </p:cNvSpPr>
          <p:nvPr/>
        </p:nvSpPr>
        <p:spPr bwMode="auto">
          <a:xfrm>
            <a:off x="3060700" y="2852738"/>
            <a:ext cx="2376488" cy="1079500"/>
          </a:xfrm>
          <a:prstGeom prst="rect">
            <a:avLst/>
          </a:prstGeom>
          <a:noFill/>
          <a:ln w="38100" algn="ctr">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endParaRPr lang="zh-CN" altLang="en-US" sz="2400" b="0"/>
          </a:p>
        </p:txBody>
      </p:sp>
      <p:sp>
        <p:nvSpPr>
          <p:cNvPr id="230423" name="Text Box 23"/>
          <p:cNvSpPr txBox="1">
            <a:spLocks noChangeArrowheads="1"/>
          </p:cNvSpPr>
          <p:nvPr/>
        </p:nvSpPr>
        <p:spPr bwMode="auto">
          <a:xfrm>
            <a:off x="5549900" y="23495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a:latin typeface="Arial" panose="020B0604020202020204" pitchFamily="34" charset="0"/>
                <a:ea typeface="文鼎粗钢笔行楷" pitchFamily="33" charset="-122"/>
              </a:rPr>
              <a:t>执行</a:t>
            </a:r>
          </a:p>
        </p:txBody>
      </p:sp>
      <p:sp>
        <p:nvSpPr>
          <p:cNvPr id="230424" name="Text Box 24"/>
          <p:cNvSpPr txBox="1">
            <a:spLocks noChangeArrowheads="1"/>
          </p:cNvSpPr>
          <p:nvPr/>
        </p:nvSpPr>
        <p:spPr bwMode="auto">
          <a:xfrm>
            <a:off x="5354638" y="4456113"/>
            <a:ext cx="143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FontTx/>
              <a:buNone/>
            </a:pPr>
            <a:r>
              <a:rPr lang="en-US" altLang="zh-CN" sz="2800">
                <a:latin typeface="Arial" panose="020B0604020202020204" pitchFamily="34" charset="0"/>
                <a:ea typeface="楷体_GB2312" pitchFamily="49" charset="-122"/>
              </a:rPr>
              <a:t>33600H</a:t>
            </a:r>
          </a:p>
        </p:txBody>
      </p:sp>
      <p:sp>
        <p:nvSpPr>
          <p:cNvPr id="230425" name="Rectangle 25"/>
          <p:cNvSpPr>
            <a:spLocks noChangeArrowheads="1"/>
          </p:cNvSpPr>
          <p:nvPr/>
        </p:nvSpPr>
        <p:spPr bwMode="auto">
          <a:xfrm>
            <a:off x="6732588" y="2276475"/>
            <a:ext cx="2376487" cy="576263"/>
          </a:xfrm>
          <a:prstGeom prst="rect">
            <a:avLst/>
          </a:prstGeom>
          <a:solidFill>
            <a:srgbClr val="FFC000"/>
          </a:solidFill>
          <a:ln w="38100" algn="ctr">
            <a:solidFill>
              <a:schemeClr val="tx1"/>
            </a:solidFill>
            <a:miter lim="800000"/>
            <a:headEnd/>
            <a:tailEnd/>
          </a:ln>
          <a:effectLst/>
        </p:spPr>
        <p:style>
          <a:lnRef idx="0">
            <a:scrgbClr r="0" g="0" b="0"/>
          </a:lnRef>
          <a:fillRef idx="1002">
            <a:schemeClr val="dk2"/>
          </a:fillRef>
          <a:effectRef idx="0">
            <a:scrgbClr r="0" g="0" b="0"/>
          </a:effectRef>
          <a:fontRef idx="major"/>
        </p:style>
        <p:txBody>
          <a:bodyPr wrap="none" anchor="ctr"/>
          <a:lstStyle/>
          <a:p>
            <a:pPr algn="ctr" eaLnBrk="1" hangingPunct="1">
              <a:defRPr/>
            </a:pPr>
            <a:r>
              <a:rPr lang="en-US" altLang="zh-CN" sz="2800" b="1" dirty="0">
                <a:latin typeface="Arial" charset="0"/>
              </a:rPr>
              <a:t>call 33600H</a:t>
            </a:r>
          </a:p>
        </p:txBody>
      </p:sp>
      <p:sp>
        <p:nvSpPr>
          <p:cNvPr id="230426" name="Text Box 26"/>
          <p:cNvSpPr txBox="1">
            <a:spLocks noChangeArrowheads="1"/>
          </p:cNvSpPr>
          <p:nvPr/>
        </p:nvSpPr>
        <p:spPr bwMode="auto">
          <a:xfrm>
            <a:off x="3627438" y="5084763"/>
            <a:ext cx="2673350" cy="519112"/>
          </a:xfrm>
          <a:prstGeom prst="rect">
            <a:avLst/>
          </a:prstGeom>
          <a:noFill/>
          <a:ln w="38100" algn="ctr">
            <a:noFill/>
            <a:miter lim="800000"/>
            <a:headEnd/>
            <a:tailEnd/>
          </a:ln>
          <a:effectLst/>
        </p:spPr>
        <p:txBody>
          <a:bodyPr wrap="none">
            <a:spAutoFit/>
          </a:bodyPr>
          <a:lstStyle/>
          <a:p>
            <a:pPr algn="ctr" eaLnBrk="1" hangingPunct="1">
              <a:defRPr/>
            </a:pPr>
            <a:r>
              <a:rPr lang="zh-CN" altLang="en-US" sz="2800" b="1">
                <a:effectLst>
                  <a:outerShdw blurRad="38100" dist="38100" dir="2700000" algn="tl">
                    <a:srgbClr val="C0C0C0"/>
                  </a:outerShdw>
                </a:effectLst>
                <a:latin typeface="Arial" charset="0"/>
                <a:ea typeface="楷体_GB2312" pitchFamily="49" charset="-122"/>
              </a:rPr>
              <a:t>运行时动态链接</a:t>
            </a:r>
          </a:p>
        </p:txBody>
      </p:sp>
      <p:sp>
        <p:nvSpPr>
          <p:cNvPr id="16415" name="Text Box 27"/>
          <p:cNvSpPr txBox="1">
            <a:spLocks noChangeArrowheads="1"/>
          </p:cNvSpPr>
          <p:nvPr/>
        </p:nvSpPr>
        <p:spPr bwMode="auto">
          <a:xfrm>
            <a:off x="7634288" y="58054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Ø"/>
              <a:defRPr kumimoji="1" sz="36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32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Ø"/>
              <a:defRPr kumimoji="1" sz="28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4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pPr>
            <a:r>
              <a:rPr kumimoji="0" lang="zh-CN" altLang="en-US" sz="2800">
                <a:latin typeface="Arial" panose="020B0604020202020204" pitchFamily="34" charset="0"/>
                <a:ea typeface="楷体_GB2312" pitchFamily="49" charset="-122"/>
              </a:rPr>
              <a:t>内存</a:t>
            </a:r>
          </a:p>
        </p:txBody>
      </p:sp>
    </p:spTree>
    <p:custDataLst>
      <p:tags r:id="rId1"/>
    </p:custDataLst>
    <p:extLst>
      <p:ext uri="{BB962C8B-B14F-4D97-AF65-F5344CB8AC3E}">
        <p14:creationId xmlns:p14="http://schemas.microsoft.com/office/powerpoint/2010/main" val="66704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18"/>
                                        </p:tgtEl>
                                        <p:attrNameLst>
                                          <p:attrName>style.visibility</p:attrName>
                                        </p:attrNameLst>
                                      </p:cBhvr>
                                      <p:to>
                                        <p:strVal val="visible"/>
                                      </p:to>
                                    </p:set>
                                    <p:anim calcmode="lin" valueType="num">
                                      <p:cBhvr additive="base">
                                        <p:cTn id="7" dur="500" fill="hold"/>
                                        <p:tgtEl>
                                          <p:spTgt spid="230418"/>
                                        </p:tgtEl>
                                        <p:attrNameLst>
                                          <p:attrName>ppt_x</p:attrName>
                                        </p:attrNameLst>
                                      </p:cBhvr>
                                      <p:tavLst>
                                        <p:tav tm="0">
                                          <p:val>
                                            <p:strVal val="0-#ppt_w/2"/>
                                          </p:val>
                                        </p:tav>
                                        <p:tav tm="100000">
                                          <p:val>
                                            <p:strVal val="#ppt_x"/>
                                          </p:val>
                                        </p:tav>
                                      </p:tavLst>
                                    </p:anim>
                                    <p:anim calcmode="lin" valueType="num">
                                      <p:cBhvr additive="base">
                                        <p:cTn id="8" dur="500" fill="hold"/>
                                        <p:tgtEl>
                                          <p:spTgt spid="23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grpId="0" nodeType="clickEffect">
                                  <p:stCondLst>
                                    <p:cond delay="0"/>
                                  </p:stCondLst>
                                  <p:childTnLst>
                                    <p:animMotion origin="layout" path="M 0.0 0.0 L 0.28351 0.0 " pathEditMode="relative" ptsTypes="AA">
                                      <p:cBhvr>
                                        <p:cTn id="12" dur="2000" fill="hold"/>
                                        <p:tgtEl>
                                          <p:spTgt spid="230407"/>
                                        </p:tgtEl>
                                        <p:attrNameLst>
                                          <p:attrName>ppt_x</p:attrName>
                                          <p:attrName>ppt_y</p:attrName>
                                        </p:attrNameLst>
                                      </p:cBhvr>
                                    </p:animMotion>
                                  </p:childTnLst>
                                </p:cTn>
                              </p:par>
                              <p:par>
                                <p:cTn id="13" presetID="0" presetClass="path" presetSubtype="0" accel="50000" decel="50000" fill="hold" grpId="0" nodeType="withEffect">
                                  <p:stCondLst>
                                    <p:cond delay="0"/>
                                  </p:stCondLst>
                                  <p:iterate type="lt">
                                    <p:tmPct val="0"/>
                                  </p:iterate>
                                  <p:childTnLst>
                                    <p:animMotion origin="layout" path="M 0.0 0.0 L 0.28351 0.0 " pathEditMode="relative" ptsTypes="AA">
                                      <p:cBhvr>
                                        <p:cTn id="14" dur="2000" fill="hold"/>
                                        <p:tgtEl>
                                          <p:spTgt spid="23040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 0.0 L 0.28351 0.0 " pathEditMode="relative" ptsTypes="AA">
                                      <p:cBhvr>
                                        <p:cTn id="16" dur="2000" fill="hold"/>
                                        <p:tgtEl>
                                          <p:spTgt spid="23040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30419"/>
                                        </p:tgtEl>
                                        <p:attrNameLst>
                                          <p:attrName>style.visibility</p:attrName>
                                        </p:attrNameLst>
                                      </p:cBhvr>
                                      <p:to>
                                        <p:strVal val="visible"/>
                                      </p:to>
                                    </p:set>
                                    <p:anim calcmode="lin" valueType="num">
                                      <p:cBhvr additive="base">
                                        <p:cTn id="21" dur="500" fill="hold"/>
                                        <p:tgtEl>
                                          <p:spTgt spid="230419"/>
                                        </p:tgtEl>
                                        <p:attrNameLst>
                                          <p:attrName>ppt_x</p:attrName>
                                        </p:attrNameLst>
                                      </p:cBhvr>
                                      <p:tavLst>
                                        <p:tav tm="0">
                                          <p:val>
                                            <p:strVal val="0-#ppt_w/2"/>
                                          </p:val>
                                        </p:tav>
                                        <p:tav tm="100000">
                                          <p:val>
                                            <p:strVal val="#ppt_x"/>
                                          </p:val>
                                        </p:tav>
                                      </p:tavLst>
                                    </p:anim>
                                    <p:anim calcmode="lin" valueType="num">
                                      <p:cBhvr additive="base">
                                        <p:cTn id="22" dur="500" fill="hold"/>
                                        <p:tgtEl>
                                          <p:spTgt spid="23041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04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04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0422"/>
                                        </p:tgtEl>
                                        <p:attrNameLst>
                                          <p:attrName>style.visibility</p:attrName>
                                        </p:attrNameLst>
                                      </p:cBhvr>
                                      <p:to>
                                        <p:strVal val="visible"/>
                                      </p:to>
                                    </p:set>
                                  </p:childTnLst>
                                </p:cTn>
                              </p:par>
                              <p:par>
                                <p:cTn id="31" presetID="0" presetClass="path" presetSubtype="0" accel="50000" decel="50000" fill="hold" grpId="1" nodeType="withEffect">
                                  <p:stCondLst>
                                    <p:cond delay="0"/>
                                  </p:stCondLst>
                                  <p:childTnLst>
                                    <p:animMotion origin="layout" path="M 0.2842 9.26999E-8 L 0.68594 9.26999E-8 " pathEditMode="relative" rAng="0" ptsTypes="AA">
                                      <p:cBhvr>
                                        <p:cTn id="32" dur="2000" fill="hold"/>
                                        <p:tgtEl>
                                          <p:spTgt spid="230407"/>
                                        </p:tgtEl>
                                        <p:attrNameLst>
                                          <p:attrName>ppt_x</p:attrName>
                                          <p:attrName>ppt_y</p:attrName>
                                        </p:attrNameLst>
                                      </p:cBhvr>
                                      <p:rCtr x="20087" y="0"/>
                                    </p:animMotion>
                                  </p:childTnLst>
                                </p:cTn>
                              </p:par>
                              <p:par>
                                <p:cTn id="33" presetID="0" presetClass="path" presetSubtype="0" accel="50000" decel="50000" fill="hold" grpId="1" nodeType="withEffect">
                                  <p:stCondLst>
                                    <p:cond delay="0"/>
                                  </p:stCondLst>
                                  <p:iterate type="lt">
                                    <p:tmPct val="0"/>
                                  </p:iterate>
                                  <p:childTnLst>
                                    <p:animMotion origin="layout" path="M 0.2842 4.21784E-6 L 0.68594 4.21784E-6 " pathEditMode="relative" rAng="0" ptsTypes="AA">
                                      <p:cBhvr>
                                        <p:cTn id="34" dur="2000" fill="hold"/>
                                        <p:tgtEl>
                                          <p:spTgt spid="230408"/>
                                        </p:tgtEl>
                                        <p:attrNameLst>
                                          <p:attrName>ppt_x</p:attrName>
                                          <p:attrName>ppt_y</p:attrName>
                                        </p:attrNameLst>
                                      </p:cBhvr>
                                      <p:rCtr x="20087" y="0"/>
                                    </p:animMotion>
                                  </p:childTnLst>
                                </p:cTn>
                              </p:par>
                              <p:par>
                                <p:cTn id="35" presetID="0" presetClass="path" presetSubtype="0" accel="50000" decel="50000" fill="hold" grpId="1" nodeType="withEffect">
                                  <p:stCondLst>
                                    <p:cond delay="0"/>
                                  </p:stCondLst>
                                  <p:childTnLst>
                                    <p:animMotion origin="layout" path="M 0.2842 8.69061E-7 L 0.68594 8.69061E-7 " pathEditMode="relative" rAng="0" ptsTypes="AA">
                                      <p:cBhvr>
                                        <p:cTn id="36" dur="2000" fill="hold"/>
                                        <p:tgtEl>
                                          <p:spTgt spid="230409"/>
                                        </p:tgtEl>
                                        <p:attrNameLst>
                                          <p:attrName>ppt_x</p:attrName>
                                          <p:attrName>ppt_y</p:attrName>
                                        </p:attrNameLst>
                                      </p:cBhvr>
                                      <p:rCtr x="20087"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230423"/>
                                        </p:tgtEl>
                                        <p:attrNameLst>
                                          <p:attrName>style.visibility</p:attrName>
                                        </p:attrNameLst>
                                      </p:cBhvr>
                                      <p:to>
                                        <p:strVal val="visible"/>
                                      </p:to>
                                    </p:set>
                                    <p:anim calcmode="lin" valueType="num">
                                      <p:cBhvr additive="base">
                                        <p:cTn id="41" dur="500" fill="hold"/>
                                        <p:tgtEl>
                                          <p:spTgt spid="230423"/>
                                        </p:tgtEl>
                                        <p:attrNameLst>
                                          <p:attrName>ppt_x</p:attrName>
                                        </p:attrNameLst>
                                      </p:cBhvr>
                                      <p:tavLst>
                                        <p:tav tm="0">
                                          <p:val>
                                            <p:strVal val="#ppt_x"/>
                                          </p:val>
                                        </p:tav>
                                        <p:tav tm="100000">
                                          <p:val>
                                            <p:strVal val="#ppt_x"/>
                                          </p:val>
                                        </p:tav>
                                      </p:tavLst>
                                    </p:anim>
                                    <p:anim calcmode="lin" valueType="num">
                                      <p:cBhvr additive="base">
                                        <p:cTn id="42" dur="500" fill="hold"/>
                                        <p:tgtEl>
                                          <p:spTgt spid="230423"/>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mph" presetSubtype="0" fill="hold" grpId="2" nodeType="clickEffect">
                                  <p:stCondLst>
                                    <p:cond delay="0"/>
                                  </p:stCondLst>
                                  <p:iterate type="lt">
                                    <p:tmPct val="4000"/>
                                  </p:iterate>
                                  <p:childTnLst>
                                    <p:set>
                                      <p:cBhvr override="childStyle">
                                        <p:cTn id="46" dur="500" fill="hold"/>
                                        <p:tgtEl>
                                          <p:spTgt spid="230408"/>
                                        </p:tgtEl>
                                        <p:attrNameLst>
                                          <p:attrName>style.color</p:attrName>
                                        </p:attrNameLst>
                                      </p:cBhvr>
                                      <p:to>
                                        <p:clrVal>
                                          <a:srgbClr val="CCFFCC"/>
                                        </p:clrVal>
                                      </p:to>
                                    </p:set>
                                    <p:set>
                                      <p:cBhvr>
                                        <p:cTn id="47" dur="500" fill="hold"/>
                                        <p:tgtEl>
                                          <p:spTgt spid="230408"/>
                                        </p:tgtEl>
                                        <p:attrNameLst>
                                          <p:attrName>fillcolor</p:attrName>
                                        </p:attrNameLst>
                                      </p:cBhvr>
                                      <p:to>
                                        <p:clrVal>
                                          <a:srgbClr val="CCFFCC"/>
                                        </p:clrVal>
                                      </p:to>
                                    </p:set>
                                    <p:set>
                                      <p:cBhvr>
                                        <p:cTn id="48" dur="500" fill="hold"/>
                                        <p:tgtEl>
                                          <p:spTgt spid="230408"/>
                                        </p:tgtEl>
                                        <p:attrNameLst>
                                          <p:attrName>fill.type</p:attrName>
                                        </p:attrNameLst>
                                      </p:cBhvr>
                                      <p:to>
                                        <p:strVal val="solid"/>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1" presetClass="entr" presetSubtype="0" fill="hold" grpId="0" nodeType="clickEffect">
                                  <p:stCondLst>
                                    <p:cond delay="0"/>
                                  </p:stCondLst>
                                  <p:childTnLst>
                                    <p:set>
                                      <p:cBhvr>
                                        <p:cTn id="52" dur="1" fill="hold">
                                          <p:stCondLst>
                                            <p:cond delay="0"/>
                                          </p:stCondLst>
                                        </p:cTn>
                                        <p:tgtEl>
                                          <p:spTgt spid="230426"/>
                                        </p:tgtEl>
                                        <p:attrNameLst>
                                          <p:attrName>style.visibility</p:attrName>
                                        </p:attrNameLst>
                                      </p:cBhvr>
                                      <p:to>
                                        <p:strVal val="visible"/>
                                      </p:to>
                                    </p:set>
                                    <p:animEffect transition="in" filter="fade">
                                      <p:cBhvr>
                                        <p:cTn id="53" dur="770" decel="100000"/>
                                        <p:tgtEl>
                                          <p:spTgt spid="230426"/>
                                        </p:tgtEl>
                                      </p:cBhvr>
                                    </p:animEffect>
                                    <p:animScale>
                                      <p:cBhvr>
                                        <p:cTn id="54" dur="770" decel="100000"/>
                                        <p:tgtEl>
                                          <p:spTgt spid="230426"/>
                                        </p:tgtEl>
                                      </p:cBhvr>
                                      <p:from x="10000" y="10000"/>
                                      <p:to x="200000" y="450000"/>
                                    </p:animScale>
                                    <p:animScale>
                                      <p:cBhvr>
                                        <p:cTn id="55" dur="1230" accel="100000" fill="hold">
                                          <p:stCondLst>
                                            <p:cond delay="770"/>
                                          </p:stCondLst>
                                        </p:cTn>
                                        <p:tgtEl>
                                          <p:spTgt spid="230426"/>
                                        </p:tgtEl>
                                      </p:cBhvr>
                                      <p:from x="200000" y="450000"/>
                                      <p:to x="100000" y="100000"/>
                                    </p:animScale>
                                    <p:set>
                                      <p:cBhvr>
                                        <p:cTn id="56" dur="770" fill="hold"/>
                                        <p:tgtEl>
                                          <p:spTgt spid="230426"/>
                                        </p:tgtEl>
                                        <p:attrNameLst>
                                          <p:attrName>ppt_x</p:attrName>
                                        </p:attrNameLst>
                                      </p:cBhvr>
                                      <p:to>
                                        <p:strVal val="(0.5)"/>
                                      </p:to>
                                    </p:set>
                                    <p:anim from="(0.5)" to="(#ppt_x)" calcmode="lin" valueType="num">
                                      <p:cBhvr>
                                        <p:cTn id="57" dur="1230" accel="100000" fill="hold">
                                          <p:stCondLst>
                                            <p:cond delay="770"/>
                                          </p:stCondLst>
                                        </p:cTn>
                                        <p:tgtEl>
                                          <p:spTgt spid="230426"/>
                                        </p:tgtEl>
                                        <p:attrNameLst>
                                          <p:attrName>ppt_x</p:attrName>
                                        </p:attrNameLst>
                                      </p:cBhvr>
                                    </p:anim>
                                    <p:set>
                                      <p:cBhvr>
                                        <p:cTn id="58" dur="770" fill="hold"/>
                                        <p:tgtEl>
                                          <p:spTgt spid="230426"/>
                                        </p:tgtEl>
                                        <p:attrNameLst>
                                          <p:attrName>ppt_y</p:attrName>
                                        </p:attrNameLst>
                                      </p:cBhvr>
                                      <p:to>
                                        <p:strVal val="(#ppt_y+0.4)"/>
                                      </p:to>
                                    </p:set>
                                    <p:anim from="(#ppt_y+0.4)" to="(#ppt_y)" calcmode="lin" valueType="num">
                                      <p:cBhvr>
                                        <p:cTn id="59" dur="1230" accel="100000" fill="hold">
                                          <p:stCondLst>
                                            <p:cond delay="770"/>
                                          </p:stCondLst>
                                        </p:cTn>
                                        <p:tgtEl>
                                          <p:spTgt spid="230426"/>
                                        </p:tgtEl>
                                        <p:attrNameLst>
                                          <p:attrName>ppt_y</p:attrName>
                                        </p:attrNameLst>
                                      </p:cBhvr>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0" presetClass="path" presetSubtype="0" accel="50000" decel="50000" fill="hold" grpId="0" nodeType="clickEffect">
                                  <p:stCondLst>
                                    <p:cond delay="0"/>
                                  </p:stCondLst>
                                  <p:childTnLst>
                                    <p:animMotion origin="layout" path="M -2.77778E-7 2.89687E-7 L 0.68993 -0.03384 " pathEditMode="relative" rAng="0" ptsTypes="AA">
                                      <p:cBhvr>
                                        <p:cTn id="63" dur="2000" fill="hold"/>
                                        <p:tgtEl>
                                          <p:spTgt spid="230417"/>
                                        </p:tgtEl>
                                        <p:attrNameLst>
                                          <p:attrName>ppt_x</p:attrName>
                                          <p:attrName>ppt_y</p:attrName>
                                        </p:attrNameLst>
                                      </p:cBhvr>
                                      <p:rCtr x="34497" y="-1692"/>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30424"/>
                                        </p:tgtEl>
                                        <p:attrNameLst>
                                          <p:attrName>style.visibility</p:attrName>
                                        </p:attrNameLst>
                                      </p:cBhvr>
                                      <p:to>
                                        <p:strVal val="visible"/>
                                      </p:to>
                                    </p:set>
                                    <p:animEffect transition="in" filter="dissolve">
                                      <p:cBhvr>
                                        <p:cTn id="68" dur="500"/>
                                        <p:tgtEl>
                                          <p:spTgt spid="23042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30425"/>
                                        </p:tgtEl>
                                        <p:attrNameLst>
                                          <p:attrName>style.visibility</p:attrName>
                                        </p:attrNameLst>
                                      </p:cBhvr>
                                      <p:to>
                                        <p:strVal val="visible"/>
                                      </p:to>
                                    </p:set>
                                    <p:animEffect transition="in" filter="dissolve">
                                      <p:cBhvr>
                                        <p:cTn id="73" dur="500"/>
                                        <p:tgtEl>
                                          <p:spTgt spid="230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animBg="1"/>
      <p:bldP spid="230407" grpId="1" animBg="1"/>
      <p:bldP spid="230408" grpId="0" animBg="1"/>
      <p:bldP spid="230408" grpId="1" animBg="1"/>
      <p:bldP spid="230408" grpId="2" animBg="1"/>
      <p:bldP spid="230409" grpId="0" animBg="1"/>
      <p:bldP spid="230409" grpId="1" animBg="1"/>
      <p:bldP spid="230417" grpId="0" animBg="1"/>
      <p:bldP spid="230418" grpId="0"/>
      <p:bldP spid="230419" grpId="0"/>
      <p:bldP spid="230420" grpId="0" animBg="1"/>
      <p:bldP spid="230421" grpId="0" animBg="1"/>
      <p:bldP spid="230422" grpId="0" animBg="1"/>
      <p:bldP spid="230423" grpId="0"/>
      <p:bldP spid="230424" grpId="0"/>
      <p:bldP spid="2304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9219"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主存的分配和管理：</a:t>
            </a:r>
            <a:r>
              <a:rPr kumimoji="0" lang="zh-CN" altLang="en-US" sz="2800" b="1" baseline="0">
                <a:latin typeface="宋体" pitchFamily="2" charset="-122"/>
              </a:rPr>
              <a:t>当用户需要内存时</a:t>
            </a:r>
            <a:r>
              <a:rPr kumimoji="0" lang="zh-CN" altLang="en-US" sz="2800" b="1" baseline="0">
                <a:latin typeface="Arial Unicode MS" pitchFamily="34" charset="-122"/>
                <a:ea typeface="Arial Unicode MS" pitchFamily="34" charset="-122"/>
                <a:cs typeface="Arial Unicode MS" pitchFamily="34" charset="-122"/>
              </a:rPr>
              <a:t>,</a:t>
            </a:r>
            <a:r>
              <a:rPr kumimoji="0" lang="zh-CN" altLang="en-US" sz="2800" b="1" baseline="0">
                <a:latin typeface="宋体" pitchFamily="2" charset="-122"/>
              </a:rPr>
              <a:t>系统为之分配相应的存储空间；不需要时，及时回收，以供其它用户使用。</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提高主存储器的利用率：不仅能使多道程序动态地共享主存，提高主存利用率，最好还能共享主存中某个区域的信息。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286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内存分为系统区和用户区两部分，系统区仅提供给</a:t>
            </a:r>
            <a:r>
              <a:rPr lang="en-US" altLang="zh-CN" sz="2800" b="1" baseline="0">
                <a:solidFill>
                  <a:schemeClr val="folHlink"/>
                </a:solidFill>
                <a:latin typeface="Times New Roman" pitchFamily="18" charset="0"/>
              </a:rPr>
              <a:t>OS</a:t>
            </a:r>
            <a:r>
              <a:rPr lang="zh-CN" altLang="en-US" sz="2800" b="1" baseline="0">
                <a:solidFill>
                  <a:schemeClr val="folHlink"/>
                </a:solidFill>
                <a:latin typeface="Times New Roman" pitchFamily="18" charset="0"/>
              </a:rPr>
              <a:t>使用，通常是放在内存的低址部分；用户区是指除系统区以外的全部内存空间， 提供给用户使用。</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优点：管理简单，不要求专用的硬件支持；为防止破坏</a:t>
            </a:r>
            <a:r>
              <a:rPr lang="en-US" altLang="zh-CN" sz="2800" b="1" baseline="0">
                <a:solidFill>
                  <a:schemeClr val="folHlink"/>
                </a:solidFill>
              </a:rPr>
              <a:t>OS </a:t>
            </a:r>
            <a:r>
              <a:rPr lang="en-US" altLang="zh-CN" sz="2800" b="1" baseline="0">
                <a:solidFill>
                  <a:schemeClr val="folHlink"/>
                </a:solidFill>
                <a:latin typeface="Times New Roman" pitchFamily="18" charset="0"/>
              </a:rPr>
              <a:t>，</a:t>
            </a:r>
            <a:r>
              <a:rPr lang="zh-CN" altLang="en-US" sz="2800" b="1" baseline="0">
                <a:solidFill>
                  <a:schemeClr val="folHlink"/>
                </a:solidFill>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78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优点：管理简单，不要求专用的硬件支持；为防止破坏</a:t>
            </a:r>
            <a:r>
              <a:rPr lang="en-US" altLang="zh-CN" sz="2800" b="1" baseline="0">
                <a:solidFill>
                  <a:schemeClr val="folHlink"/>
                </a:solidFill>
              </a:rPr>
              <a:t>OS </a:t>
            </a:r>
            <a:r>
              <a:rPr lang="en-US" altLang="zh-CN" sz="2800" b="1" baseline="0">
                <a:solidFill>
                  <a:schemeClr val="folHlink"/>
                </a:solidFill>
                <a:latin typeface="Times New Roman" pitchFamily="18" charset="0"/>
              </a:rPr>
              <a:t>，</a:t>
            </a:r>
            <a:r>
              <a:rPr lang="zh-CN" altLang="en-US" sz="2800" b="1" baseline="0">
                <a:solidFill>
                  <a:schemeClr val="folHlink"/>
                </a:solidFill>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88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：管理简单，不要求专用的硬件支持；为防止破坏</a:t>
            </a:r>
            <a:r>
              <a:rPr lang="en-US" altLang="zh-CN" sz="2800" b="1" baseline="0"/>
              <a:t>OS </a:t>
            </a:r>
            <a:r>
              <a:rPr lang="en-US" altLang="zh-CN" sz="2800" b="1" baseline="0">
                <a:latin typeface="Times New Roman" pitchFamily="18" charset="0"/>
              </a:rPr>
              <a:t>，</a:t>
            </a:r>
            <a:r>
              <a:rPr lang="zh-CN" altLang="en-US" sz="2800" b="1" baseline="0">
                <a:latin typeface="Times New Roman" pitchFamily="18" charset="0"/>
              </a:rPr>
              <a:t>设置界限寄存器；易于实现。</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Times New Roman" pitchFamily="18" charset="0"/>
              </a:rPr>
              <a:t>缺点：存储器利用率低；信息不共享；</a:t>
            </a:r>
            <a:r>
              <a:rPr lang="en-US" altLang="zh-CN" sz="2800" b="1" baseline="0">
                <a:solidFill>
                  <a:schemeClr val="folHlink"/>
                </a:solidFill>
              </a:rPr>
              <a:t>CPU </a:t>
            </a:r>
            <a:r>
              <a:rPr lang="zh-CN" altLang="en-US" sz="2800" b="1" baseline="0">
                <a:solidFill>
                  <a:schemeClr val="folHlink"/>
                </a:solidFill>
                <a:latin typeface="Times New Roman" pitchFamily="18" charset="0"/>
              </a:rPr>
              <a:t>利用率低，周转时间长。</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7987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单一连续分配</a:t>
            </a:r>
            <a:endParaRPr lang="en-US" altLang="zh-CN" sz="3200" b="1" baseline="0">
              <a:solidFill>
                <a:srgbClr val="0000CC"/>
              </a:solidFill>
              <a:latin typeface="Times New Roman" pitchFamily="18" charset="0"/>
            </a:endParaRPr>
          </a:p>
          <a:p>
            <a:pPr marL="1066800" lvl="1" indent="-609600" algn="just">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最简单</a:t>
            </a:r>
            <a:r>
              <a:rPr lang="zh-CN" altLang="en-US" sz="2800" b="1" baseline="0">
                <a:latin typeface="Times New Roman" pitchFamily="18" charset="0"/>
              </a:rPr>
              <a:t>的一种存储管理方式，但只能用于单用户、</a:t>
            </a:r>
            <a:r>
              <a:rPr lang="zh-CN" altLang="en-US" sz="2800" b="1" baseline="0">
                <a:solidFill>
                  <a:srgbClr val="FF0000"/>
                </a:solidFill>
                <a:latin typeface="Times New Roman" pitchFamily="18" charset="0"/>
              </a:rPr>
              <a:t>单任务</a:t>
            </a:r>
            <a:r>
              <a:rPr lang="zh-CN" altLang="en-US" sz="2800" b="1" baseline="0">
                <a:latin typeface="Times New Roman" pitchFamily="18" charset="0"/>
              </a:rPr>
              <a:t>的操作系统中。</a:t>
            </a:r>
          </a:p>
          <a:p>
            <a:pPr marL="1066800" lvl="1" indent="-609600" algn="just">
              <a:spcBef>
                <a:spcPct val="20000"/>
              </a:spcBef>
              <a:buClr>
                <a:srgbClr val="0000CC"/>
              </a:buClr>
              <a:buFont typeface="Wingdings" pitchFamily="2" charset="2"/>
              <a:buChar char="Ø"/>
            </a:pPr>
            <a:r>
              <a:rPr lang="zh-CN" altLang="en-US" sz="2800" b="1" baseline="0">
                <a:latin typeface="Times New Roman" pitchFamily="18" charset="0"/>
              </a:rPr>
              <a:t>内存分为</a:t>
            </a:r>
            <a:r>
              <a:rPr lang="zh-CN" altLang="en-US" sz="2800" b="1" baseline="0">
                <a:solidFill>
                  <a:srgbClr val="FF0000"/>
                </a:solidFill>
                <a:latin typeface="Times New Roman" pitchFamily="18" charset="0"/>
              </a:rPr>
              <a:t>系统区</a:t>
            </a:r>
            <a:r>
              <a:rPr lang="zh-CN" altLang="en-US" sz="2800" b="1" baseline="0">
                <a:latin typeface="Times New Roman" pitchFamily="18" charset="0"/>
              </a:rPr>
              <a:t>和</a:t>
            </a:r>
            <a:r>
              <a:rPr lang="zh-CN" altLang="en-US" sz="2800" b="1" baseline="0">
                <a:solidFill>
                  <a:srgbClr val="FF0000"/>
                </a:solidFill>
                <a:latin typeface="Times New Roman" pitchFamily="18" charset="0"/>
              </a:rPr>
              <a:t>用户区</a:t>
            </a:r>
            <a:r>
              <a:rPr lang="zh-CN" altLang="en-US" sz="2800" b="1" baseline="0">
                <a:latin typeface="Times New Roman" pitchFamily="18" charset="0"/>
              </a:rPr>
              <a:t>两部分，系统区仅提供给</a:t>
            </a:r>
            <a:r>
              <a:rPr lang="en-US" altLang="zh-CN" sz="2800" b="1" baseline="0">
                <a:latin typeface="Times New Roman" pitchFamily="18" charset="0"/>
              </a:rPr>
              <a:t>OS</a:t>
            </a:r>
            <a:r>
              <a:rPr lang="zh-CN" altLang="en-US" sz="2800" b="1" baseline="0">
                <a:latin typeface="Times New Roman" pitchFamily="18" charset="0"/>
              </a:rPr>
              <a:t>使用，通常是放在内存的低址部分；用户区是指除系统区以外的全部内存空间， 提供给用户使用。</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优点</a:t>
            </a:r>
            <a:r>
              <a:rPr lang="zh-CN" altLang="en-US" sz="2800" b="1" baseline="0">
                <a:latin typeface="Times New Roman" pitchFamily="18" charset="0"/>
              </a:rPr>
              <a:t>：管理简单，不要求专用的硬件支持；为防止破坏</a:t>
            </a:r>
            <a:r>
              <a:rPr lang="en-US" altLang="zh-CN" sz="2800" b="1" baseline="0"/>
              <a:t>OS </a:t>
            </a:r>
            <a:r>
              <a:rPr lang="en-US" altLang="zh-CN" sz="2800" b="1" baseline="0">
                <a:latin typeface="Times New Roman" pitchFamily="18" charset="0"/>
              </a:rPr>
              <a:t>，</a:t>
            </a:r>
            <a:r>
              <a:rPr lang="zh-CN" altLang="en-US" sz="2800" b="1" baseline="0">
                <a:latin typeface="Times New Roman" pitchFamily="18" charset="0"/>
              </a:rPr>
              <a:t>设置界限寄存器；易于实现。</a:t>
            </a:r>
          </a:p>
          <a:p>
            <a:pPr marL="1066800" lvl="1" indent="-609600">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缺点</a:t>
            </a:r>
            <a:r>
              <a:rPr lang="zh-CN" altLang="en-US" sz="2800" b="1" baseline="0">
                <a:latin typeface="Times New Roman" pitchFamily="18" charset="0"/>
              </a:rPr>
              <a:t>：存储器利用率低；信息不共享；</a:t>
            </a:r>
            <a:r>
              <a:rPr lang="en-US" altLang="zh-CN" sz="2800" b="1" baseline="0"/>
              <a:t>CPU </a:t>
            </a:r>
            <a:r>
              <a:rPr lang="zh-CN" altLang="en-US" sz="2800" b="1" baseline="0">
                <a:latin typeface="Times New Roman" pitchFamily="18" charset="0"/>
              </a:rPr>
              <a:t>利用率低，周转时间长。</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072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内存用户被划分为若干个固定大小的区域，每个分区中只装入一道作业。</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内存利用率低。</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None/>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192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Times New Roman" pitchFamily="18" charset="0"/>
              </a:rPr>
              <a:t>内存利用率低。</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294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允许几道作业并发。</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397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允许几道作业</a:t>
            </a:r>
            <a:r>
              <a:rPr lang="zh-CN" altLang="en-US" sz="2800" b="1" baseline="0">
                <a:solidFill>
                  <a:srgbClr val="FF0000"/>
                </a:solidFill>
                <a:latin typeface="隶书" pitchFamily="49" charset="-122"/>
              </a:rPr>
              <a:t>并发</a:t>
            </a:r>
            <a:r>
              <a:rPr lang="zh-CN" altLang="en-US" sz="2800" b="1" baseline="0">
                <a:latin typeface="隶书" pitchFamily="49" charset="-122"/>
              </a:rPr>
              <a:t>。</a:t>
            </a:r>
          </a:p>
          <a:p>
            <a:pPr marL="1066800" lvl="1" indent="-609600">
              <a:lnSpc>
                <a:spcPct val="120000"/>
              </a:lnSpc>
              <a:spcBef>
                <a:spcPct val="10000"/>
              </a:spcBef>
              <a:buClr>
                <a:schemeClr val="folHlink"/>
              </a:buClr>
              <a:buFont typeface="Wingdings" pitchFamily="2" charset="2"/>
              <a:buChar char="Ø"/>
            </a:pPr>
            <a:r>
              <a:rPr lang="zh-CN" altLang="en-US" sz="2800" b="1" baseline="0">
                <a:solidFill>
                  <a:schemeClr val="folHlink"/>
                </a:solidFill>
                <a:latin typeface="隶书" pitchFamily="49" charset="-122"/>
              </a:rPr>
              <a:t>划分分区的方法：</a:t>
            </a:r>
          </a:p>
          <a:p>
            <a:pPr marL="1447800" lvl="2" indent="-533400">
              <a:lnSpc>
                <a:spcPct val="120000"/>
              </a:lnSpc>
              <a:spcBef>
                <a:spcPct val="10000"/>
              </a:spcBef>
              <a:buClr>
                <a:schemeClr val="folHlink"/>
              </a:buClr>
              <a:buFont typeface="Wingdings" pitchFamily="2" charset="2"/>
              <a:buNone/>
            </a:pPr>
            <a:r>
              <a:rPr lang="zh-CN" altLang="en-US" sz="2800" b="1" baseline="0">
                <a:solidFill>
                  <a:schemeClr val="folHlink"/>
                </a:solidFill>
                <a:latin typeface="隶书" pitchFamily="49" charset="-122"/>
              </a:rPr>
              <a:t> 分区大小相等；分区大小不等。</a:t>
            </a:r>
            <a:endParaRPr lang="zh-CN" altLang="en-US" sz="2800" b="1" baseline="0">
              <a:solidFill>
                <a:schemeClr val="folHlink"/>
              </a:solidFill>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4995"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运行</a:t>
            </a:r>
            <a:r>
              <a:rPr lang="zh-CN" altLang="en-US" sz="2800" b="1" baseline="0">
                <a:solidFill>
                  <a:srgbClr val="000000"/>
                </a:solidFill>
                <a:latin typeface="隶书" pitchFamily="49" charset="-122"/>
              </a:rPr>
              <a:t>多道程序</a:t>
            </a:r>
            <a:r>
              <a:rPr lang="zh-CN" altLang="en-US" sz="2800" b="1" baseline="0">
                <a:latin typeface="隶书" pitchFamily="49" charset="-122"/>
              </a:rPr>
              <a:t>的存储管理方式。</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内存用户被划分为若干个</a:t>
            </a:r>
            <a:r>
              <a:rPr lang="zh-CN" altLang="en-US" sz="2800" b="1" baseline="0">
                <a:solidFill>
                  <a:srgbClr val="FF0000"/>
                </a:solidFill>
                <a:latin typeface="Times New Roman" pitchFamily="18" charset="0"/>
              </a:rPr>
              <a:t>固定</a:t>
            </a:r>
            <a:r>
              <a:rPr lang="zh-CN" altLang="en-US" sz="2800" b="1" baseline="0">
                <a:latin typeface="Times New Roman" pitchFamily="18" charset="0"/>
              </a:rPr>
              <a:t>大小的区域，每个分区中只装入一道作业。</a:t>
            </a:r>
          </a:p>
          <a:p>
            <a:pPr marL="1066800" lvl="1" indent="-609600" algn="just">
              <a:lnSpc>
                <a:spcPct val="120000"/>
              </a:lnSpc>
              <a:spcBef>
                <a:spcPct val="10000"/>
              </a:spcBef>
              <a:buClr>
                <a:srgbClr val="0000CC"/>
              </a:buClr>
              <a:buFont typeface="Wingdings" pitchFamily="2" charset="2"/>
              <a:buChar char="Ø"/>
            </a:pPr>
            <a:r>
              <a:rPr lang="zh-CN" altLang="en-US" sz="2800" b="1" baseline="0">
                <a:latin typeface="Times New Roman" pitchFamily="18" charset="0"/>
              </a:rPr>
              <a:t>内存利用率</a:t>
            </a:r>
            <a:r>
              <a:rPr lang="zh-CN" altLang="en-US" sz="2800" b="1" baseline="0">
                <a:solidFill>
                  <a:srgbClr val="FF0000"/>
                </a:solidFill>
                <a:latin typeface="Times New Roman" pitchFamily="18" charset="0"/>
              </a:rPr>
              <a:t>低</a:t>
            </a:r>
            <a:r>
              <a:rPr lang="zh-CN" altLang="en-US" sz="2800" b="1" baseline="0">
                <a:latin typeface="Times New Roman" pitchFamily="18" charset="0"/>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允许几道作业</a:t>
            </a:r>
            <a:r>
              <a:rPr lang="zh-CN" altLang="en-US" sz="2800" b="1" baseline="0">
                <a:solidFill>
                  <a:srgbClr val="FF0000"/>
                </a:solidFill>
                <a:latin typeface="隶书" pitchFamily="49" charset="-122"/>
              </a:rPr>
              <a:t>并发</a:t>
            </a:r>
            <a:r>
              <a:rPr lang="zh-CN" altLang="en-US" sz="2800" b="1" baseline="0">
                <a:latin typeface="隶书" pitchFamily="49" charset="-122"/>
              </a:rPr>
              <a:t>。</a:t>
            </a:r>
          </a:p>
          <a:p>
            <a:pPr marL="1066800" lvl="1" indent="-609600">
              <a:lnSpc>
                <a:spcPct val="120000"/>
              </a:lnSpc>
              <a:spcBef>
                <a:spcPct val="10000"/>
              </a:spcBef>
              <a:buClr>
                <a:srgbClr val="0000CC"/>
              </a:buClr>
              <a:buFont typeface="Wingdings" pitchFamily="2" charset="2"/>
              <a:buChar char="Ø"/>
            </a:pPr>
            <a:r>
              <a:rPr lang="zh-CN" altLang="en-US" sz="2800" b="1" baseline="0">
                <a:latin typeface="隶书" pitchFamily="49" charset="-122"/>
              </a:rPr>
              <a:t>划分分区的方法：</a:t>
            </a:r>
          </a:p>
          <a:p>
            <a:pPr marL="1447800" lvl="2" indent="-533400">
              <a:lnSpc>
                <a:spcPct val="120000"/>
              </a:lnSpc>
              <a:spcBef>
                <a:spcPct val="10000"/>
              </a:spcBef>
              <a:buClr>
                <a:srgbClr val="0000CC"/>
              </a:buClr>
              <a:buFont typeface="Wingdings" pitchFamily="2" charset="2"/>
              <a:buNone/>
            </a:pPr>
            <a:r>
              <a:rPr lang="zh-CN" altLang="en-US" sz="2800" b="1" baseline="0">
                <a:latin typeface="隶书" pitchFamily="49" charset="-122"/>
              </a:rPr>
              <a:t> 分区大小相等；分区大小不等。</a:t>
            </a:r>
            <a:endParaRPr lang="zh-CN" altLang="en-US" sz="2800" b="1" baseline="0">
              <a:latin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174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a:solidFill>
                  <a:srgbClr val="FF0000"/>
                </a:solidFill>
                <a:latin typeface="隶书" pitchFamily="49" charset="-122"/>
              </a:rPr>
              <a:t>分区使用表</a:t>
            </a:r>
            <a:r>
              <a:rPr lang="zh-CN" altLang="en-US" sz="2800" b="1" baseline="0">
                <a:latin typeface="隶书" pitchFamily="49" charset="-122"/>
              </a:rPr>
              <a:t>：各表项包括每个分区的起始地址，大小和状态。</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用户程序需要装入时，内存分配程序检索该表，找出一个能满足要求尚未分配的分区，分配给该程序，并将其表项中的状态置为</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已分配</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若未找到大小足够的分区，则拒绝为用户程序分配内存。</a:t>
            </a:r>
            <a:endParaRPr lang="zh-CN" altLang="en-US" sz="2800" baseline="0">
              <a:solidFill>
                <a:schemeClr val="folHlink"/>
              </a:solidFill>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1267"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主存的分配和管理：</a:t>
            </a:r>
            <a:r>
              <a:rPr kumimoji="0" lang="zh-CN" altLang="en-US" sz="2800" b="1" baseline="0">
                <a:latin typeface="宋体" pitchFamily="2" charset="-122"/>
              </a:rPr>
              <a:t>当用户需要内存时</a:t>
            </a:r>
            <a:r>
              <a:rPr kumimoji="0" lang="zh-CN" altLang="en-US" sz="2800" b="1" baseline="0">
                <a:latin typeface="Arial Unicode MS" pitchFamily="34" charset="-122"/>
                <a:ea typeface="Arial Unicode MS" pitchFamily="34" charset="-122"/>
                <a:cs typeface="Arial Unicode MS" pitchFamily="34" charset="-122"/>
              </a:rPr>
              <a:t>,</a:t>
            </a:r>
            <a:r>
              <a:rPr kumimoji="0" lang="zh-CN" altLang="en-US" sz="2800" b="1" baseline="0">
                <a:latin typeface="宋体" pitchFamily="2" charset="-122"/>
              </a:rPr>
              <a:t>系统为之分配相应的存储空间；不需要时，及时回收，以供其它用户使用。</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提高主存储器的利用率</a:t>
            </a:r>
            <a:r>
              <a:rPr kumimoji="0" lang="zh-CN" altLang="en-US" sz="2800" b="1" baseline="0">
                <a:latin typeface="宋体" pitchFamily="2" charset="-122"/>
              </a:rPr>
              <a:t>：不仅能使多道程序动态地共享主存，提高主存利用率，最好还能共享主存中某个区域的信息。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6019"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固定分区分配</a:t>
            </a:r>
            <a:endParaRPr lang="en-US" altLang="zh-CN" sz="3200" b="1" baseline="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a:solidFill>
                  <a:srgbClr val="FF0000"/>
                </a:solidFill>
                <a:latin typeface="隶书" pitchFamily="49" charset="-122"/>
              </a:rPr>
              <a:t>分区使用表</a:t>
            </a:r>
            <a:r>
              <a:rPr lang="zh-CN" altLang="en-US" sz="2800" b="1" baseline="0">
                <a:latin typeface="隶书" pitchFamily="49" charset="-122"/>
              </a:rPr>
              <a:t>：各表项包括每个分区的起始地址，大小和状态。</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用户程序需要装入时，内存分配程序检索该表，找出一个能满足要求尚未分配的分区，分配给该程序，并将其表项中的状态置为</a:t>
            </a:r>
            <a:r>
              <a:rPr lang="zh-CN" altLang="en-US" sz="2800" b="1" baseline="0">
                <a:latin typeface="Times New Roman"/>
              </a:rPr>
              <a:t>“</a:t>
            </a:r>
            <a:r>
              <a:rPr lang="zh-CN" altLang="en-US" sz="2800" b="1" baseline="0">
                <a:latin typeface="隶书" pitchFamily="49" charset="-122"/>
              </a:rPr>
              <a:t>已分配</a:t>
            </a:r>
            <a:r>
              <a:rPr lang="zh-CN" altLang="en-US" sz="2800" b="1" baseline="0">
                <a:latin typeface="Times New Roman"/>
              </a:rPr>
              <a:t>”</a:t>
            </a:r>
            <a:r>
              <a:rPr lang="zh-CN" altLang="en-US" sz="2800" b="1" baseline="0">
                <a:latin typeface="隶书" pitchFamily="49" charset="-122"/>
              </a:rPr>
              <a:t>。</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若未找到大小足够的分区，则拒绝为用户程序分配内存。</a:t>
            </a:r>
            <a:endParaRPr lang="zh-CN" altLang="en-US" sz="2800" baseline="0">
              <a:solidFill>
                <a:schemeClr val="folHlink"/>
              </a:solidFill>
              <a:latin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7043"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固定分区分配</a:t>
            </a:r>
            <a:endParaRPr lang="en-US" altLang="zh-CN" sz="3200" b="1" baseline="0" dirty="0">
              <a:solidFill>
                <a:srgbClr val="0000CC"/>
              </a:solidFill>
              <a:latin typeface="Times New Roman" pitchFamily="18" charset="0"/>
            </a:endParaRPr>
          </a:p>
          <a:p>
            <a:pPr marL="1066800" lvl="1" indent="-609600">
              <a:spcBef>
                <a:spcPct val="20000"/>
              </a:spcBef>
              <a:buClr>
                <a:srgbClr val="0000CC"/>
              </a:buClr>
              <a:buFont typeface="Wingdings" pitchFamily="2" charset="2"/>
              <a:buChar char="Ø"/>
            </a:pPr>
            <a:r>
              <a:rPr lang="zh-CN" altLang="en-US" sz="2800" b="1" baseline="0" dirty="0">
                <a:solidFill>
                  <a:srgbClr val="000000"/>
                </a:solidFill>
                <a:latin typeface="隶书" pitchFamily="49" charset="-122"/>
              </a:rPr>
              <a:t>内存分配</a:t>
            </a:r>
          </a:p>
          <a:p>
            <a:pPr marL="1447800" lvl="2" indent="-533400">
              <a:spcBef>
                <a:spcPct val="20000"/>
              </a:spcBef>
              <a:buClr>
                <a:srgbClr val="0000CC"/>
              </a:buClr>
              <a:buFont typeface="Wingdings" pitchFamily="2" charset="2"/>
              <a:buChar char="Ø"/>
            </a:pPr>
            <a:r>
              <a:rPr lang="zh-CN" altLang="en-US" sz="2800" b="1" baseline="0" dirty="0">
                <a:solidFill>
                  <a:srgbClr val="FF0000"/>
                </a:solidFill>
                <a:latin typeface="隶书" pitchFamily="49" charset="-122"/>
              </a:rPr>
              <a:t>分区使用表</a:t>
            </a:r>
            <a:r>
              <a:rPr lang="zh-CN" altLang="en-US" sz="2800" b="1" baseline="0" dirty="0">
                <a:latin typeface="隶书" pitchFamily="49" charset="-122"/>
              </a:rPr>
              <a:t>：各表项包括每个分区的起始地址，大小和状态。</a:t>
            </a:r>
          </a:p>
          <a:p>
            <a:pPr marL="1447800" lvl="2" indent="-533400">
              <a:spcBef>
                <a:spcPct val="20000"/>
              </a:spcBef>
              <a:buClr>
                <a:srgbClr val="0000CC"/>
              </a:buClr>
              <a:buFont typeface="Wingdings" pitchFamily="2" charset="2"/>
              <a:buChar char="Ø"/>
            </a:pPr>
            <a:r>
              <a:rPr lang="zh-CN" altLang="en-US" sz="2800" b="1" baseline="0" dirty="0">
                <a:latin typeface="隶书" pitchFamily="49" charset="-122"/>
              </a:rPr>
              <a:t>用户程序需要装入时，内存分配程序检索该表，找出一个能满足要求尚未分配的分区，分配给该程序，并将其表项中的状态置为</a:t>
            </a:r>
            <a:r>
              <a:rPr lang="zh-CN" altLang="en-US" sz="2800" b="1" baseline="0" dirty="0">
                <a:latin typeface="Times New Roman"/>
              </a:rPr>
              <a:t>“</a:t>
            </a:r>
            <a:r>
              <a:rPr lang="zh-CN" altLang="en-US" sz="2800" b="1" baseline="0" dirty="0">
                <a:latin typeface="隶书" pitchFamily="49" charset="-122"/>
              </a:rPr>
              <a:t>已分配</a:t>
            </a:r>
            <a:r>
              <a:rPr lang="zh-CN" altLang="en-US" sz="2800" b="1" baseline="0" dirty="0">
                <a:latin typeface="Times New Roman"/>
              </a:rPr>
              <a:t>”</a:t>
            </a:r>
            <a:r>
              <a:rPr lang="zh-CN" altLang="en-US" sz="2800" b="1" baseline="0" dirty="0">
                <a:latin typeface="隶书" pitchFamily="49" charset="-122"/>
              </a:rPr>
              <a:t>。</a:t>
            </a:r>
          </a:p>
          <a:p>
            <a:pPr marL="1447800" lvl="2" indent="-533400">
              <a:spcBef>
                <a:spcPct val="20000"/>
              </a:spcBef>
              <a:buClr>
                <a:srgbClr val="0000CC"/>
              </a:buClr>
              <a:buFont typeface="Wingdings" pitchFamily="2" charset="2"/>
              <a:buChar char="Ø"/>
            </a:pPr>
            <a:r>
              <a:rPr lang="zh-CN" altLang="en-US" sz="2800" b="1" baseline="0" dirty="0">
                <a:latin typeface="隶书" pitchFamily="49" charset="-122"/>
              </a:rPr>
              <a:t>若</a:t>
            </a:r>
            <a:r>
              <a:rPr lang="zh-CN" altLang="en-US" sz="2800" b="1" baseline="0" dirty="0">
                <a:solidFill>
                  <a:srgbClr val="FF0000"/>
                </a:solidFill>
                <a:latin typeface="隶书" pitchFamily="49" charset="-122"/>
              </a:rPr>
              <a:t>未找到</a:t>
            </a:r>
            <a:r>
              <a:rPr lang="zh-CN" altLang="en-US" sz="2800" b="1" baseline="0" dirty="0">
                <a:latin typeface="隶书" pitchFamily="49" charset="-122"/>
              </a:rPr>
              <a:t>大小足够的分区，则</a:t>
            </a:r>
            <a:r>
              <a:rPr lang="zh-CN" altLang="en-US" sz="2800" b="1" baseline="0" dirty="0">
                <a:solidFill>
                  <a:srgbClr val="FF0000"/>
                </a:solidFill>
                <a:latin typeface="隶书" pitchFamily="49" charset="-122"/>
              </a:rPr>
              <a:t>拒绝</a:t>
            </a:r>
            <a:r>
              <a:rPr lang="zh-CN" altLang="en-US" sz="2800" b="1" baseline="0" dirty="0">
                <a:latin typeface="隶书" pitchFamily="49" charset="-122"/>
              </a:rPr>
              <a:t>为用户程序分配内存。</a:t>
            </a:r>
            <a:endParaRPr lang="zh-CN" altLang="en-US" sz="2800" baseline="0" dirty="0">
              <a:latin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未标题-1 拷贝"/>
          <p:cNvPicPr>
            <a:picLocks noChangeAspect="1" noChangeArrowheads="1"/>
          </p:cNvPicPr>
          <p:nvPr/>
        </p:nvPicPr>
        <p:blipFill>
          <a:blip r:embed="rId2" cstate="print"/>
          <a:srcRect/>
          <a:stretch>
            <a:fillRect/>
          </a:stretch>
        </p:blipFill>
        <p:spPr bwMode="auto">
          <a:xfrm>
            <a:off x="0" y="2057400"/>
            <a:ext cx="9144000" cy="334645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2771"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Clr>
                <a:srgbClr val="0000CC"/>
              </a:buClr>
              <a:buFont typeface="Wingdings" pitchFamily="2" charset="2"/>
              <a:buChar char="Ø"/>
            </a:pPr>
            <a:r>
              <a:rPr lang="zh-CN" altLang="en-US" sz="2800" b="1" baseline="0">
                <a:latin typeface="宋体" pitchFamily="2" charset="-122"/>
              </a:rPr>
              <a:t>按作业的实际大小来划分分区，且分区个数也是随机的,实现多个作业对内存的共享，进一步提高内存资源利用率</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分区分配中的数据结构</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空闲分区表，一个空闲分区占一个表目，表目包括：分区序号、分区始址、分区大小</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空闲分区链。</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8067" name="Rectangle 3"/>
          <p:cNvSpPr>
            <a:spLocks noChangeArrowheads="1"/>
          </p:cNvSpPr>
          <p:nvPr/>
        </p:nvSpPr>
        <p:spPr bwMode="auto">
          <a:xfrm>
            <a:off x="381000" y="1295400"/>
            <a:ext cx="8610600" cy="4876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Clr>
                <a:srgbClr val="0000CC"/>
              </a:buClr>
              <a:buFont typeface="Wingdings" pitchFamily="2" charset="2"/>
              <a:buChar char="Ø"/>
            </a:pPr>
            <a:r>
              <a:rPr lang="zh-CN" altLang="en-US" sz="2800" b="1" baseline="0">
                <a:latin typeface="宋体" pitchFamily="2" charset="-122"/>
              </a:rPr>
              <a:t>按作业的实际大小来划分分区，且分区个数也是随机的,实现多个作业对内存的共享，进一步提高内存资源利用率</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分区分配中的数据结构</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空闲分区表，一个空闲分区占一个表目，表目包括：分区序号、分区始址、分区大小</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空闲分区链。</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2123728" y="908720"/>
            <a:ext cx="6629400" cy="5562600"/>
            <a:chOff x="1711" y="989"/>
            <a:chExt cx="2847" cy="2576"/>
          </a:xfrm>
        </p:grpSpPr>
        <p:sp>
          <p:nvSpPr>
            <p:cNvPr id="35843" name="Rectangle 3"/>
            <p:cNvSpPr>
              <a:spLocks noChangeArrowheads="1"/>
            </p:cNvSpPr>
            <p:nvPr/>
          </p:nvSpPr>
          <p:spPr bwMode="auto">
            <a:xfrm>
              <a:off x="1946" y="1807"/>
              <a:ext cx="359"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4" name="Rectangle 4"/>
            <p:cNvSpPr>
              <a:spLocks noChangeArrowheads="1"/>
            </p:cNvSpPr>
            <p:nvPr/>
          </p:nvSpPr>
          <p:spPr bwMode="auto">
            <a:xfrm>
              <a:off x="204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前</a:t>
              </a:r>
              <a:endParaRPr lang="zh-CN" altLang="en-US" b="1" baseline="0"/>
            </a:p>
          </p:txBody>
        </p:sp>
        <p:sp>
          <p:nvSpPr>
            <p:cNvPr id="35845" name="Rectangle 5"/>
            <p:cNvSpPr>
              <a:spLocks noChangeArrowheads="1"/>
            </p:cNvSpPr>
            <p:nvPr/>
          </p:nvSpPr>
          <p:spPr bwMode="auto">
            <a:xfrm>
              <a:off x="204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46" name="Rectangle 6"/>
            <p:cNvSpPr>
              <a:spLocks noChangeArrowheads="1"/>
            </p:cNvSpPr>
            <p:nvPr/>
          </p:nvSpPr>
          <p:spPr bwMode="auto">
            <a:xfrm>
              <a:off x="204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47" name="Rectangle 7"/>
            <p:cNvSpPr>
              <a:spLocks noChangeArrowheads="1"/>
            </p:cNvSpPr>
            <p:nvPr/>
          </p:nvSpPr>
          <p:spPr bwMode="auto">
            <a:xfrm>
              <a:off x="204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48" name="Rectangle 8"/>
            <p:cNvSpPr>
              <a:spLocks noChangeArrowheads="1"/>
            </p:cNvSpPr>
            <p:nvPr/>
          </p:nvSpPr>
          <p:spPr bwMode="auto">
            <a:xfrm>
              <a:off x="1946" y="2624"/>
              <a:ext cx="359"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49" name="Rectangle 9"/>
            <p:cNvSpPr>
              <a:spLocks noChangeArrowheads="1"/>
            </p:cNvSpPr>
            <p:nvPr/>
          </p:nvSpPr>
          <p:spPr bwMode="auto">
            <a:xfrm>
              <a:off x="2070"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0" name="Rectangle 10"/>
            <p:cNvSpPr>
              <a:spLocks noChangeArrowheads="1"/>
            </p:cNvSpPr>
            <p:nvPr/>
          </p:nvSpPr>
          <p:spPr bwMode="auto">
            <a:xfrm>
              <a:off x="2070"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51" name="Rectangle 11"/>
            <p:cNvSpPr>
              <a:spLocks noChangeArrowheads="1"/>
            </p:cNvSpPr>
            <p:nvPr/>
          </p:nvSpPr>
          <p:spPr bwMode="auto">
            <a:xfrm>
              <a:off x="2095" y="3020"/>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52" name="Rectangle 12"/>
            <p:cNvSpPr>
              <a:spLocks noChangeArrowheads="1"/>
            </p:cNvSpPr>
            <p:nvPr/>
          </p:nvSpPr>
          <p:spPr bwMode="auto">
            <a:xfrm>
              <a:off x="1946" y="3206"/>
              <a:ext cx="359"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3" name="Rectangle 13"/>
            <p:cNvSpPr>
              <a:spLocks noChangeArrowheads="1"/>
            </p:cNvSpPr>
            <p:nvPr/>
          </p:nvSpPr>
          <p:spPr bwMode="auto">
            <a:xfrm>
              <a:off x="2095" y="3293"/>
              <a:ext cx="65"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54" name="Rectangle 14"/>
            <p:cNvSpPr>
              <a:spLocks noChangeArrowheads="1"/>
            </p:cNvSpPr>
            <p:nvPr/>
          </p:nvSpPr>
          <p:spPr bwMode="auto">
            <a:xfrm>
              <a:off x="2305" y="1807"/>
              <a:ext cx="1523" cy="175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5" name="Rectangle 15"/>
            <p:cNvSpPr>
              <a:spLocks noChangeArrowheads="1"/>
            </p:cNvSpPr>
            <p:nvPr/>
          </p:nvSpPr>
          <p:spPr bwMode="auto">
            <a:xfrm>
              <a:off x="2602" y="2587"/>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56" name="Rectangle 16"/>
            <p:cNvSpPr>
              <a:spLocks noChangeArrowheads="1"/>
            </p:cNvSpPr>
            <p:nvPr/>
          </p:nvSpPr>
          <p:spPr bwMode="auto">
            <a:xfrm>
              <a:off x="2714" y="2600"/>
              <a:ext cx="658"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个字节可用</a:t>
              </a:r>
              <a:endParaRPr lang="zh-CN" altLang="en-US" b="1" baseline="0"/>
            </a:p>
          </p:txBody>
        </p:sp>
        <p:sp>
          <p:nvSpPr>
            <p:cNvPr id="35857" name="Rectangle 17"/>
            <p:cNvSpPr>
              <a:spLocks noChangeArrowheads="1"/>
            </p:cNvSpPr>
            <p:nvPr/>
          </p:nvSpPr>
          <p:spPr bwMode="auto">
            <a:xfrm>
              <a:off x="3828" y="1807"/>
              <a:ext cx="347" cy="81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58" name="Rectangle 18"/>
            <p:cNvSpPr>
              <a:spLocks noChangeArrowheads="1"/>
            </p:cNvSpPr>
            <p:nvPr/>
          </p:nvSpPr>
          <p:spPr bwMode="auto">
            <a:xfrm>
              <a:off x="3915" y="183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后</a:t>
              </a:r>
              <a:endParaRPr lang="zh-CN" altLang="en-US" b="1" baseline="0"/>
            </a:p>
          </p:txBody>
        </p:sp>
        <p:sp>
          <p:nvSpPr>
            <p:cNvPr id="35859" name="Rectangle 19"/>
            <p:cNvSpPr>
              <a:spLocks noChangeArrowheads="1"/>
            </p:cNvSpPr>
            <p:nvPr/>
          </p:nvSpPr>
          <p:spPr bwMode="auto">
            <a:xfrm>
              <a:off x="3915" y="2030"/>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向</a:t>
              </a:r>
              <a:endParaRPr lang="zh-CN" altLang="en-US" b="1" baseline="0"/>
            </a:p>
          </p:txBody>
        </p:sp>
        <p:sp>
          <p:nvSpPr>
            <p:cNvPr id="35860" name="Rectangle 20"/>
            <p:cNvSpPr>
              <a:spLocks noChangeArrowheads="1"/>
            </p:cNvSpPr>
            <p:nvPr/>
          </p:nvSpPr>
          <p:spPr bwMode="auto">
            <a:xfrm>
              <a:off x="3915" y="2228"/>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指</a:t>
              </a:r>
              <a:endParaRPr lang="zh-CN" altLang="en-US" b="1" baseline="0"/>
            </a:p>
          </p:txBody>
        </p:sp>
        <p:sp>
          <p:nvSpPr>
            <p:cNvPr id="35861" name="Rectangle 21"/>
            <p:cNvSpPr>
              <a:spLocks noChangeArrowheads="1"/>
            </p:cNvSpPr>
            <p:nvPr/>
          </p:nvSpPr>
          <p:spPr bwMode="auto">
            <a:xfrm>
              <a:off x="3915" y="2426"/>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宋体" pitchFamily="2" charset="-122"/>
                </a:rPr>
                <a:t>针</a:t>
              </a:r>
              <a:endParaRPr lang="zh-CN" altLang="en-US" b="1" baseline="0"/>
            </a:p>
          </p:txBody>
        </p:sp>
        <p:sp>
          <p:nvSpPr>
            <p:cNvPr id="35862" name="Rectangle 22"/>
            <p:cNvSpPr>
              <a:spLocks noChangeArrowheads="1"/>
            </p:cNvSpPr>
            <p:nvPr/>
          </p:nvSpPr>
          <p:spPr bwMode="auto">
            <a:xfrm>
              <a:off x="3828" y="2624"/>
              <a:ext cx="347" cy="5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3" name="Rectangle 23"/>
            <p:cNvSpPr>
              <a:spLocks noChangeArrowheads="1"/>
            </p:cNvSpPr>
            <p:nvPr/>
          </p:nvSpPr>
          <p:spPr bwMode="auto">
            <a:xfrm>
              <a:off x="3939" y="2624"/>
              <a:ext cx="95" cy="169"/>
            </a:xfrm>
            <a:prstGeom prst="rect">
              <a:avLst/>
            </a:prstGeom>
            <a:noFill/>
            <a:ln w="22225">
              <a:noFill/>
              <a:miter lim="800000"/>
              <a:headEnd/>
              <a:tailEnd/>
            </a:ln>
          </p:spPr>
          <p:txBody>
            <a:bodyPr wrap="none" lIns="0" tIns="0" rIns="0" bIns="0">
              <a:spAutoFit/>
            </a:bodyPr>
            <a:lstStyle/>
            <a:p>
              <a:r>
                <a:rPr lang="en-US" altLang="zh-CN" b="1" baseline="0">
                  <a:solidFill>
                    <a:srgbClr val="000000"/>
                  </a:solidFill>
                  <a:latin typeface="Times" charset="0"/>
                </a:rPr>
                <a:t>N</a:t>
              </a:r>
              <a:endParaRPr lang="en-US" altLang="zh-CN" b="1" baseline="0"/>
            </a:p>
          </p:txBody>
        </p:sp>
        <p:sp>
          <p:nvSpPr>
            <p:cNvPr id="35864" name="Rectangle 24"/>
            <p:cNvSpPr>
              <a:spLocks noChangeArrowheads="1"/>
            </p:cNvSpPr>
            <p:nvPr/>
          </p:nvSpPr>
          <p:spPr bwMode="auto">
            <a:xfrm>
              <a:off x="3939" y="2822"/>
              <a:ext cx="132"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a:t>
              </a:r>
              <a:endParaRPr lang="zh-CN" altLang="en-US" b="1" baseline="0"/>
            </a:p>
          </p:txBody>
        </p:sp>
        <p:sp>
          <p:nvSpPr>
            <p:cNvPr id="35865" name="Rectangle 25"/>
            <p:cNvSpPr>
              <a:spLocks noChangeArrowheads="1"/>
            </p:cNvSpPr>
            <p:nvPr/>
          </p:nvSpPr>
          <p:spPr bwMode="auto">
            <a:xfrm>
              <a:off x="3964" y="3020"/>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2</a:t>
              </a:r>
              <a:endParaRPr lang="zh-CN" altLang="en-US" b="1" baseline="0"/>
            </a:p>
          </p:txBody>
        </p:sp>
        <p:sp>
          <p:nvSpPr>
            <p:cNvPr id="35866" name="Rectangle 26"/>
            <p:cNvSpPr>
              <a:spLocks noChangeArrowheads="1"/>
            </p:cNvSpPr>
            <p:nvPr/>
          </p:nvSpPr>
          <p:spPr bwMode="auto">
            <a:xfrm>
              <a:off x="3828" y="3206"/>
              <a:ext cx="34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67" name="Rectangle 27"/>
            <p:cNvSpPr>
              <a:spLocks noChangeArrowheads="1"/>
            </p:cNvSpPr>
            <p:nvPr/>
          </p:nvSpPr>
          <p:spPr bwMode="auto">
            <a:xfrm>
              <a:off x="3964" y="3293"/>
              <a:ext cx="66" cy="169"/>
            </a:xfrm>
            <a:prstGeom prst="rect">
              <a:avLst/>
            </a:prstGeom>
            <a:noFill/>
            <a:ln w="22225">
              <a:noFill/>
              <a:miter lim="800000"/>
              <a:headEnd/>
              <a:tailEnd/>
            </a:ln>
          </p:spPr>
          <p:txBody>
            <a:bodyPr wrap="none" lIns="0" tIns="0" rIns="0" bIns="0">
              <a:spAutoFit/>
            </a:bodyPr>
            <a:lstStyle/>
            <a:p>
              <a:r>
                <a:rPr lang="zh-CN" altLang="en-US" b="1" baseline="0">
                  <a:solidFill>
                    <a:srgbClr val="000000"/>
                  </a:solidFill>
                  <a:latin typeface="Times" charset="0"/>
                </a:rPr>
                <a:t>0</a:t>
              </a:r>
              <a:endParaRPr lang="zh-CN" altLang="en-US" b="1" baseline="0"/>
            </a:p>
          </p:txBody>
        </p:sp>
        <p:sp>
          <p:nvSpPr>
            <p:cNvPr id="35869" name="Rectangle 29"/>
            <p:cNvSpPr>
              <a:spLocks noChangeArrowheads="1"/>
            </p:cNvSpPr>
            <p:nvPr/>
          </p:nvSpPr>
          <p:spPr bwMode="auto">
            <a:xfrm>
              <a:off x="171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0" name="Rectangle 30"/>
            <p:cNvSpPr>
              <a:spLocks noChangeArrowheads="1"/>
            </p:cNvSpPr>
            <p:nvPr/>
          </p:nvSpPr>
          <p:spPr bwMode="auto">
            <a:xfrm>
              <a:off x="2070"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1" name="Rectangle 31"/>
            <p:cNvSpPr>
              <a:spLocks noChangeArrowheads="1"/>
            </p:cNvSpPr>
            <p:nvPr/>
          </p:nvSpPr>
          <p:spPr bwMode="auto">
            <a:xfrm>
              <a:off x="271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2" name="Rectangle 32"/>
            <p:cNvSpPr>
              <a:spLocks noChangeArrowheads="1"/>
            </p:cNvSpPr>
            <p:nvPr/>
          </p:nvSpPr>
          <p:spPr bwMode="auto">
            <a:xfrm>
              <a:off x="2887" y="989"/>
              <a:ext cx="347"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3" name="Rectangle 33"/>
            <p:cNvSpPr>
              <a:spLocks noChangeArrowheads="1"/>
            </p:cNvSpPr>
            <p:nvPr/>
          </p:nvSpPr>
          <p:spPr bwMode="auto">
            <a:xfrm>
              <a:off x="3234"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4" name="Rectangle 34"/>
            <p:cNvSpPr>
              <a:spLocks noChangeArrowheads="1"/>
            </p:cNvSpPr>
            <p:nvPr/>
          </p:nvSpPr>
          <p:spPr bwMode="auto">
            <a:xfrm>
              <a:off x="3878" y="989"/>
              <a:ext cx="173"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5" name="Rectangle 35"/>
            <p:cNvSpPr>
              <a:spLocks noChangeArrowheads="1"/>
            </p:cNvSpPr>
            <p:nvPr/>
          </p:nvSpPr>
          <p:spPr bwMode="auto">
            <a:xfrm>
              <a:off x="4051" y="989"/>
              <a:ext cx="359"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6" name="Rectangle 36"/>
            <p:cNvSpPr>
              <a:spLocks noChangeArrowheads="1"/>
            </p:cNvSpPr>
            <p:nvPr/>
          </p:nvSpPr>
          <p:spPr bwMode="auto">
            <a:xfrm>
              <a:off x="4373" y="989"/>
              <a:ext cx="185" cy="34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35877" name="Freeform 37"/>
            <p:cNvSpPr>
              <a:spLocks/>
            </p:cNvSpPr>
            <p:nvPr/>
          </p:nvSpPr>
          <p:spPr bwMode="auto">
            <a:xfrm>
              <a:off x="2181" y="989"/>
              <a:ext cx="582" cy="112"/>
            </a:xfrm>
            <a:custGeom>
              <a:avLst/>
              <a:gdLst/>
              <a:ahLst/>
              <a:cxnLst>
                <a:cxn ang="0">
                  <a:pos x="0" y="112"/>
                </a:cxn>
                <a:cxn ang="0">
                  <a:pos x="112" y="38"/>
                </a:cxn>
                <a:cxn ang="0">
                  <a:pos x="236" y="0"/>
                </a:cxn>
                <a:cxn ang="0">
                  <a:pos x="359" y="0"/>
                </a:cxn>
                <a:cxn ang="0">
                  <a:pos x="483" y="38"/>
                </a:cxn>
                <a:cxn ang="0">
                  <a:pos x="582" y="112"/>
                </a:cxn>
              </a:cxnLst>
              <a:rect l="0" t="0" r="r" b="b"/>
              <a:pathLst>
                <a:path w="582" h="112">
                  <a:moveTo>
                    <a:pt x="0" y="112"/>
                  </a:moveTo>
                  <a:lnTo>
                    <a:pt x="112" y="38"/>
                  </a:lnTo>
                  <a:lnTo>
                    <a:pt x="236" y="0"/>
                  </a:lnTo>
                  <a:lnTo>
                    <a:pt x="359" y="0"/>
                  </a:lnTo>
                  <a:lnTo>
                    <a:pt x="483" y="38"/>
                  </a:lnTo>
                  <a:lnTo>
                    <a:pt x="582" y="112"/>
                  </a:lnTo>
                </a:path>
              </a:pathLst>
            </a:custGeom>
            <a:noFill/>
            <a:ln w="22225">
              <a:solidFill>
                <a:srgbClr val="000000"/>
              </a:solidFill>
              <a:prstDash val="solid"/>
              <a:round/>
              <a:headEnd/>
              <a:tailEnd/>
            </a:ln>
          </p:spPr>
          <p:txBody>
            <a:bodyPr/>
            <a:lstStyle/>
            <a:p>
              <a:endParaRPr lang="zh-CN" altLang="en-US"/>
            </a:p>
          </p:txBody>
        </p:sp>
        <p:sp>
          <p:nvSpPr>
            <p:cNvPr id="35878" name="Freeform 38"/>
            <p:cNvSpPr>
              <a:spLocks/>
            </p:cNvSpPr>
            <p:nvPr/>
          </p:nvSpPr>
          <p:spPr bwMode="auto">
            <a:xfrm>
              <a:off x="2181" y="1225"/>
              <a:ext cx="582" cy="111"/>
            </a:xfrm>
            <a:custGeom>
              <a:avLst/>
              <a:gdLst/>
              <a:ahLst/>
              <a:cxnLst>
                <a:cxn ang="0">
                  <a:pos x="0" y="0"/>
                </a:cxn>
                <a:cxn ang="0">
                  <a:pos x="112" y="74"/>
                </a:cxn>
                <a:cxn ang="0">
                  <a:pos x="236" y="111"/>
                </a:cxn>
                <a:cxn ang="0">
                  <a:pos x="359" y="111"/>
                </a:cxn>
                <a:cxn ang="0">
                  <a:pos x="483" y="74"/>
                </a:cxn>
                <a:cxn ang="0">
                  <a:pos x="582" y="0"/>
                </a:cxn>
              </a:cxnLst>
              <a:rect l="0" t="0" r="r" b="b"/>
              <a:pathLst>
                <a:path w="582" h="111">
                  <a:moveTo>
                    <a:pt x="0" y="0"/>
                  </a:moveTo>
                  <a:lnTo>
                    <a:pt x="112" y="74"/>
                  </a:lnTo>
                  <a:lnTo>
                    <a:pt x="236" y="111"/>
                  </a:lnTo>
                  <a:lnTo>
                    <a:pt x="359" y="111"/>
                  </a:lnTo>
                  <a:lnTo>
                    <a:pt x="483" y="74"/>
                  </a:lnTo>
                  <a:lnTo>
                    <a:pt x="582" y="0"/>
                  </a:lnTo>
                </a:path>
              </a:pathLst>
            </a:custGeom>
            <a:noFill/>
            <a:ln w="22225">
              <a:solidFill>
                <a:srgbClr val="000000"/>
              </a:solidFill>
              <a:prstDash val="solid"/>
              <a:round/>
              <a:headEnd/>
              <a:tailEnd/>
            </a:ln>
          </p:spPr>
          <p:txBody>
            <a:bodyPr/>
            <a:lstStyle/>
            <a:p>
              <a:endParaRPr lang="zh-CN" altLang="en-US"/>
            </a:p>
          </p:txBody>
        </p:sp>
        <p:sp>
          <p:nvSpPr>
            <p:cNvPr id="35879" name="Freeform 39"/>
            <p:cNvSpPr>
              <a:spLocks/>
            </p:cNvSpPr>
            <p:nvPr/>
          </p:nvSpPr>
          <p:spPr bwMode="auto">
            <a:xfrm>
              <a:off x="3358" y="989"/>
              <a:ext cx="581" cy="112"/>
            </a:xfrm>
            <a:custGeom>
              <a:avLst/>
              <a:gdLst/>
              <a:ahLst/>
              <a:cxnLst>
                <a:cxn ang="0">
                  <a:pos x="0" y="112"/>
                </a:cxn>
                <a:cxn ang="0">
                  <a:pos x="99" y="38"/>
                </a:cxn>
                <a:cxn ang="0">
                  <a:pos x="222" y="0"/>
                </a:cxn>
                <a:cxn ang="0">
                  <a:pos x="359" y="0"/>
                </a:cxn>
                <a:cxn ang="0">
                  <a:pos x="470" y="38"/>
                </a:cxn>
                <a:cxn ang="0">
                  <a:pos x="581" y="112"/>
                </a:cxn>
              </a:cxnLst>
              <a:rect l="0" t="0" r="r" b="b"/>
              <a:pathLst>
                <a:path w="581" h="112">
                  <a:moveTo>
                    <a:pt x="0" y="112"/>
                  </a:moveTo>
                  <a:lnTo>
                    <a:pt x="99" y="38"/>
                  </a:lnTo>
                  <a:lnTo>
                    <a:pt x="222" y="0"/>
                  </a:lnTo>
                  <a:lnTo>
                    <a:pt x="359" y="0"/>
                  </a:lnTo>
                  <a:lnTo>
                    <a:pt x="470" y="38"/>
                  </a:lnTo>
                  <a:lnTo>
                    <a:pt x="581" y="112"/>
                  </a:lnTo>
                </a:path>
              </a:pathLst>
            </a:custGeom>
            <a:noFill/>
            <a:ln w="22225">
              <a:solidFill>
                <a:srgbClr val="000000"/>
              </a:solidFill>
              <a:prstDash val="solid"/>
              <a:round/>
              <a:headEnd/>
              <a:tailEnd/>
            </a:ln>
          </p:spPr>
          <p:txBody>
            <a:bodyPr/>
            <a:lstStyle/>
            <a:p>
              <a:endParaRPr lang="zh-CN" altLang="en-US"/>
            </a:p>
          </p:txBody>
        </p:sp>
        <p:sp>
          <p:nvSpPr>
            <p:cNvPr id="35880" name="Freeform 40"/>
            <p:cNvSpPr>
              <a:spLocks/>
            </p:cNvSpPr>
            <p:nvPr/>
          </p:nvSpPr>
          <p:spPr bwMode="auto">
            <a:xfrm>
              <a:off x="3358" y="1225"/>
              <a:ext cx="581" cy="111"/>
            </a:xfrm>
            <a:custGeom>
              <a:avLst/>
              <a:gdLst/>
              <a:ahLst/>
              <a:cxnLst>
                <a:cxn ang="0">
                  <a:pos x="0" y="0"/>
                </a:cxn>
                <a:cxn ang="0">
                  <a:pos x="99" y="74"/>
                </a:cxn>
                <a:cxn ang="0">
                  <a:pos x="222" y="111"/>
                </a:cxn>
                <a:cxn ang="0">
                  <a:pos x="359" y="111"/>
                </a:cxn>
                <a:cxn ang="0">
                  <a:pos x="470" y="74"/>
                </a:cxn>
                <a:cxn ang="0">
                  <a:pos x="581" y="0"/>
                </a:cxn>
              </a:cxnLst>
              <a:rect l="0" t="0" r="r" b="b"/>
              <a:pathLst>
                <a:path w="581" h="111">
                  <a:moveTo>
                    <a:pt x="0" y="0"/>
                  </a:moveTo>
                  <a:lnTo>
                    <a:pt x="99" y="74"/>
                  </a:lnTo>
                  <a:lnTo>
                    <a:pt x="222" y="111"/>
                  </a:lnTo>
                  <a:lnTo>
                    <a:pt x="359" y="111"/>
                  </a:lnTo>
                  <a:lnTo>
                    <a:pt x="470" y="74"/>
                  </a:lnTo>
                  <a:lnTo>
                    <a:pt x="581" y="0"/>
                  </a:lnTo>
                </a:path>
              </a:pathLst>
            </a:custGeom>
            <a:noFill/>
            <a:ln w="22225">
              <a:solidFill>
                <a:srgbClr val="000000"/>
              </a:solidFill>
              <a:prstDash val="solid"/>
              <a:round/>
              <a:headEnd/>
              <a:tailEnd/>
            </a:ln>
          </p:spPr>
          <p:txBody>
            <a:bodyPr/>
            <a:lstStyle/>
            <a:p>
              <a:endParaRPr lang="zh-CN" altLang="en-US"/>
            </a:p>
          </p:txBody>
        </p:sp>
        <p:sp>
          <p:nvSpPr>
            <p:cNvPr id="35881" name="Line 41"/>
            <p:cNvSpPr>
              <a:spLocks noChangeShapeType="1"/>
            </p:cNvSpPr>
            <p:nvPr/>
          </p:nvSpPr>
          <p:spPr bwMode="auto">
            <a:xfrm flipH="1">
              <a:off x="1946" y="1336"/>
              <a:ext cx="768" cy="471"/>
            </a:xfrm>
            <a:prstGeom prst="line">
              <a:avLst/>
            </a:prstGeom>
            <a:noFill/>
            <a:ln w="22225">
              <a:solidFill>
                <a:srgbClr val="000000"/>
              </a:solidFill>
              <a:round/>
              <a:headEnd/>
              <a:tailEnd/>
            </a:ln>
          </p:spPr>
          <p:txBody>
            <a:bodyPr/>
            <a:lstStyle/>
            <a:p>
              <a:endParaRPr lang="zh-CN" altLang="en-US"/>
            </a:p>
          </p:txBody>
        </p:sp>
        <p:sp>
          <p:nvSpPr>
            <p:cNvPr id="35882" name="Line 42"/>
            <p:cNvSpPr>
              <a:spLocks noChangeShapeType="1"/>
            </p:cNvSpPr>
            <p:nvPr/>
          </p:nvSpPr>
          <p:spPr bwMode="auto">
            <a:xfrm flipH="1" flipV="1">
              <a:off x="3407" y="1336"/>
              <a:ext cx="768" cy="471"/>
            </a:xfrm>
            <a:prstGeom prst="line">
              <a:avLst/>
            </a:prstGeom>
            <a:noFill/>
            <a:ln w="22225">
              <a:solidFill>
                <a:srgbClr val="000000"/>
              </a:solidFill>
              <a:round/>
              <a:headEnd/>
              <a:tailEnd/>
            </a:ln>
          </p:spPr>
          <p:txBody>
            <a:bodyPr/>
            <a:lstStyle/>
            <a:p>
              <a:endParaRPr lang="zh-CN" altLang="en-US"/>
            </a:p>
          </p:txBody>
        </p:sp>
        <p:sp>
          <p:nvSpPr>
            <p:cNvPr id="35883" name="Freeform 43"/>
            <p:cNvSpPr>
              <a:spLocks/>
            </p:cNvSpPr>
            <p:nvPr/>
          </p:nvSpPr>
          <p:spPr bwMode="auto">
            <a:xfrm>
              <a:off x="2677" y="1027"/>
              <a:ext cx="136" cy="111"/>
            </a:xfrm>
            <a:custGeom>
              <a:avLst/>
              <a:gdLst/>
              <a:ahLst/>
              <a:cxnLst>
                <a:cxn ang="0">
                  <a:pos x="37" y="0"/>
                </a:cxn>
                <a:cxn ang="0">
                  <a:pos x="37" y="37"/>
                </a:cxn>
                <a:cxn ang="0">
                  <a:pos x="0" y="49"/>
                </a:cxn>
                <a:cxn ang="0">
                  <a:pos x="136" y="111"/>
                </a:cxn>
                <a:cxn ang="0">
                  <a:pos x="37" y="0"/>
                </a:cxn>
              </a:cxnLst>
              <a:rect l="0" t="0" r="r" b="b"/>
              <a:pathLst>
                <a:path w="136" h="111">
                  <a:moveTo>
                    <a:pt x="37" y="0"/>
                  </a:moveTo>
                  <a:lnTo>
                    <a:pt x="37" y="37"/>
                  </a:lnTo>
                  <a:lnTo>
                    <a:pt x="0" y="49"/>
                  </a:lnTo>
                  <a:lnTo>
                    <a:pt x="136" y="111"/>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4" name="Freeform 44"/>
            <p:cNvSpPr>
              <a:spLocks/>
            </p:cNvSpPr>
            <p:nvPr/>
          </p:nvSpPr>
          <p:spPr bwMode="auto">
            <a:xfrm>
              <a:off x="2132" y="1188"/>
              <a:ext cx="148" cy="111"/>
            </a:xfrm>
            <a:custGeom>
              <a:avLst/>
              <a:gdLst/>
              <a:ahLst/>
              <a:cxnLst>
                <a:cxn ang="0">
                  <a:pos x="111" y="111"/>
                </a:cxn>
                <a:cxn ang="0">
                  <a:pos x="111" y="74"/>
                </a:cxn>
                <a:cxn ang="0">
                  <a:pos x="148" y="74"/>
                </a:cxn>
                <a:cxn ang="0">
                  <a:pos x="0" y="0"/>
                </a:cxn>
                <a:cxn ang="0">
                  <a:pos x="111" y="111"/>
                </a:cxn>
              </a:cxnLst>
              <a:rect l="0" t="0" r="r" b="b"/>
              <a:pathLst>
                <a:path w="148" h="111">
                  <a:moveTo>
                    <a:pt x="111" y="111"/>
                  </a:moveTo>
                  <a:lnTo>
                    <a:pt x="111" y="74"/>
                  </a:lnTo>
                  <a:lnTo>
                    <a:pt x="148" y="74"/>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5" name="Freeform 45"/>
            <p:cNvSpPr>
              <a:spLocks/>
            </p:cNvSpPr>
            <p:nvPr/>
          </p:nvSpPr>
          <p:spPr bwMode="auto">
            <a:xfrm>
              <a:off x="3853" y="1014"/>
              <a:ext cx="136" cy="112"/>
            </a:xfrm>
            <a:custGeom>
              <a:avLst/>
              <a:gdLst/>
              <a:ahLst/>
              <a:cxnLst>
                <a:cxn ang="0">
                  <a:pos x="37" y="0"/>
                </a:cxn>
                <a:cxn ang="0">
                  <a:pos x="37" y="50"/>
                </a:cxn>
                <a:cxn ang="0">
                  <a:pos x="0" y="50"/>
                </a:cxn>
                <a:cxn ang="0">
                  <a:pos x="136" y="112"/>
                </a:cxn>
                <a:cxn ang="0">
                  <a:pos x="37" y="0"/>
                </a:cxn>
              </a:cxnLst>
              <a:rect l="0" t="0" r="r" b="b"/>
              <a:pathLst>
                <a:path w="136" h="112">
                  <a:moveTo>
                    <a:pt x="37" y="0"/>
                  </a:moveTo>
                  <a:lnTo>
                    <a:pt x="37" y="50"/>
                  </a:lnTo>
                  <a:lnTo>
                    <a:pt x="0" y="50"/>
                  </a:lnTo>
                  <a:lnTo>
                    <a:pt x="136" y="112"/>
                  </a:lnTo>
                  <a:lnTo>
                    <a:pt x="3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6" name="Freeform 46"/>
            <p:cNvSpPr>
              <a:spLocks/>
            </p:cNvSpPr>
            <p:nvPr/>
          </p:nvSpPr>
          <p:spPr bwMode="auto">
            <a:xfrm>
              <a:off x="3296" y="1188"/>
              <a:ext cx="136" cy="111"/>
            </a:xfrm>
            <a:custGeom>
              <a:avLst/>
              <a:gdLst/>
              <a:ahLst/>
              <a:cxnLst>
                <a:cxn ang="0">
                  <a:pos x="111" y="111"/>
                </a:cxn>
                <a:cxn ang="0">
                  <a:pos x="99" y="74"/>
                </a:cxn>
                <a:cxn ang="0">
                  <a:pos x="136" y="61"/>
                </a:cxn>
                <a:cxn ang="0">
                  <a:pos x="0" y="0"/>
                </a:cxn>
                <a:cxn ang="0">
                  <a:pos x="111" y="111"/>
                </a:cxn>
              </a:cxnLst>
              <a:rect l="0" t="0" r="r" b="b"/>
              <a:pathLst>
                <a:path w="136" h="111">
                  <a:moveTo>
                    <a:pt x="111" y="111"/>
                  </a:moveTo>
                  <a:lnTo>
                    <a:pt x="99" y="74"/>
                  </a:lnTo>
                  <a:lnTo>
                    <a:pt x="136" y="61"/>
                  </a:lnTo>
                  <a:lnTo>
                    <a:pt x="0" y="0"/>
                  </a:lnTo>
                  <a:lnTo>
                    <a:pt x="111" y="1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7" name="Freeform 47"/>
            <p:cNvSpPr>
              <a:spLocks/>
            </p:cNvSpPr>
            <p:nvPr/>
          </p:nvSpPr>
          <p:spPr bwMode="auto">
            <a:xfrm>
              <a:off x="1946" y="1708"/>
              <a:ext cx="149" cy="111"/>
            </a:xfrm>
            <a:custGeom>
              <a:avLst/>
              <a:gdLst/>
              <a:ahLst/>
              <a:cxnLst>
                <a:cxn ang="0">
                  <a:pos x="149" y="49"/>
                </a:cxn>
                <a:cxn ang="0">
                  <a:pos x="112" y="37"/>
                </a:cxn>
                <a:cxn ang="0">
                  <a:pos x="112" y="0"/>
                </a:cxn>
                <a:cxn ang="0">
                  <a:pos x="0" y="111"/>
                </a:cxn>
                <a:cxn ang="0">
                  <a:pos x="149" y="49"/>
                </a:cxn>
              </a:cxnLst>
              <a:rect l="0" t="0" r="r" b="b"/>
              <a:pathLst>
                <a:path w="149" h="111">
                  <a:moveTo>
                    <a:pt x="149" y="49"/>
                  </a:moveTo>
                  <a:lnTo>
                    <a:pt x="112" y="37"/>
                  </a:lnTo>
                  <a:lnTo>
                    <a:pt x="112" y="0"/>
                  </a:lnTo>
                  <a:lnTo>
                    <a:pt x="0" y="111"/>
                  </a:lnTo>
                  <a:lnTo>
                    <a:pt x="149"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35888" name="Freeform 48"/>
            <p:cNvSpPr>
              <a:spLocks/>
            </p:cNvSpPr>
            <p:nvPr/>
          </p:nvSpPr>
          <p:spPr bwMode="auto">
            <a:xfrm>
              <a:off x="4026" y="1695"/>
              <a:ext cx="136" cy="112"/>
            </a:xfrm>
            <a:custGeom>
              <a:avLst/>
              <a:gdLst/>
              <a:ahLst/>
              <a:cxnLst>
                <a:cxn ang="0">
                  <a:pos x="0" y="50"/>
                </a:cxn>
                <a:cxn ang="0">
                  <a:pos x="37" y="37"/>
                </a:cxn>
                <a:cxn ang="0">
                  <a:pos x="37" y="0"/>
                </a:cxn>
                <a:cxn ang="0">
                  <a:pos x="136" y="112"/>
                </a:cxn>
                <a:cxn ang="0">
                  <a:pos x="0" y="50"/>
                </a:cxn>
              </a:cxnLst>
              <a:rect l="0" t="0" r="r" b="b"/>
              <a:pathLst>
                <a:path w="136" h="112">
                  <a:moveTo>
                    <a:pt x="0" y="50"/>
                  </a:moveTo>
                  <a:lnTo>
                    <a:pt x="37" y="37"/>
                  </a:lnTo>
                  <a:lnTo>
                    <a:pt x="37" y="0"/>
                  </a:lnTo>
                  <a:lnTo>
                    <a:pt x="136" y="112"/>
                  </a:lnTo>
                  <a:lnTo>
                    <a:pt x="0" y="5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3" name="文本框 2">
            <a:extLst>
              <a:ext uri="{FF2B5EF4-FFF2-40B4-BE49-F238E27FC236}">
                <a16:creationId xmlns:a16="http://schemas.microsoft.com/office/drawing/2014/main" id="{0004F9E1-7711-D947-92D3-99F97D7709A5}"/>
              </a:ext>
            </a:extLst>
          </p:cNvPr>
          <p:cNvSpPr txBox="1"/>
          <p:nvPr/>
        </p:nvSpPr>
        <p:spPr>
          <a:xfrm>
            <a:off x="393381" y="1670006"/>
            <a:ext cx="1839198" cy="4801314"/>
          </a:xfrm>
          <a:prstGeom prst="rect">
            <a:avLst/>
          </a:prstGeom>
          <a:noFill/>
        </p:spPr>
        <p:txBody>
          <a:bodyPr wrap="square" rtlCol="0">
            <a:spAutoFit/>
          </a:bodyPr>
          <a:lstStyle/>
          <a:p>
            <a:r>
              <a:rPr kumimoji="1" lang="zh-CN" altLang="en-US" sz="1800" dirty="0"/>
              <a:t>在每个分区的起始部分设置用于控制分区分配的信息，以及用于链接各分区所用的</a:t>
            </a:r>
            <a:r>
              <a:rPr kumimoji="1" lang="zh-CN" altLang="en-US" sz="1800" dirty="0">
                <a:solidFill>
                  <a:srgbClr val="FF0000"/>
                </a:solidFill>
              </a:rPr>
              <a:t>前向指针</a:t>
            </a:r>
            <a:r>
              <a:rPr kumimoji="1" lang="zh-CN" altLang="en-US" sz="1800" dirty="0"/>
              <a:t>，在分区尾部设置</a:t>
            </a:r>
            <a:r>
              <a:rPr kumimoji="1" lang="zh-CN" altLang="en-US" sz="1800" dirty="0">
                <a:solidFill>
                  <a:srgbClr val="FF0000"/>
                </a:solidFill>
              </a:rPr>
              <a:t>后向指针</a:t>
            </a:r>
            <a:r>
              <a:rPr kumimoji="1" lang="zh-CN" altLang="en-US" sz="1800" dirty="0"/>
              <a:t>。通过前后向链接指针，将所有的空闲分区链接成一个双向链。分区尾部重复设置</a:t>
            </a:r>
            <a:r>
              <a:rPr kumimoji="1" lang="zh-CN" altLang="en-US" sz="1800" dirty="0">
                <a:solidFill>
                  <a:srgbClr val="FF0000"/>
                </a:solidFill>
              </a:rPr>
              <a:t>状态位</a:t>
            </a:r>
            <a:r>
              <a:rPr kumimoji="1" lang="zh-CN" altLang="en-US" sz="1800" dirty="0"/>
              <a:t>和</a:t>
            </a:r>
            <a:r>
              <a:rPr kumimoji="1" lang="zh-CN" altLang="en-US" sz="1800" dirty="0">
                <a:solidFill>
                  <a:srgbClr val="FF0000"/>
                </a:solidFill>
              </a:rPr>
              <a:t>分区大小表目</a:t>
            </a:r>
            <a:r>
              <a:rPr kumimoji="1" lang="zh-CN" altLang="en-US" sz="1800" dirty="0"/>
              <a:t>。当分区被分配出去后，状态位由</a:t>
            </a:r>
            <a:r>
              <a:rPr kumimoji="1" lang="en-US" altLang="zh-CN" sz="1800" dirty="0"/>
              <a:t>0</a:t>
            </a:r>
            <a:r>
              <a:rPr kumimoji="1" lang="zh-CN" altLang="en-US" sz="1800" dirty="0"/>
              <a:t>改为</a:t>
            </a:r>
            <a:r>
              <a:rPr kumimoji="1" lang="en-US" altLang="zh-CN" sz="1800" dirty="0"/>
              <a:t>1</a:t>
            </a:r>
            <a:r>
              <a:rPr kumimoji="1" lang="zh-CN" altLang="en-US" sz="1800"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481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在为作业分配存储空间时，从低址空闲区开始查找,直到找到第一个能满足要求的空闲区后，从中划出与请求的大小相等的存储空间分配给作业，余下的空闲区仍留在空闲链中；</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优先利用内存中低址部分的空闲分区，保留了高址部分的大空闲区；低址部分不断被分割，形成很多难以利用的碎片。</a:t>
            </a:r>
            <a:endParaRPr lang="en-US" altLang="zh-CN" b="1" baseline="0">
              <a:solidFill>
                <a:schemeClr val="folHlink"/>
              </a:solidFill>
              <a:latin typeface="宋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8909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在为作业分配存储空间时，从</a:t>
            </a:r>
            <a:r>
              <a:rPr lang="zh-CN" altLang="en-US" b="1" baseline="0">
                <a:solidFill>
                  <a:srgbClr val="FF0000"/>
                </a:solidFill>
                <a:latin typeface="宋体" pitchFamily="2" charset="-122"/>
              </a:rPr>
              <a:t>低址</a:t>
            </a:r>
            <a:r>
              <a:rPr lang="zh-CN" altLang="en-US" b="1" baseline="0">
                <a:latin typeface="宋体" pitchFamily="2" charset="-122"/>
              </a:rPr>
              <a:t>空闲区开始查找,直到找到</a:t>
            </a:r>
            <a:r>
              <a:rPr lang="zh-CN" altLang="en-US" b="1" baseline="0">
                <a:solidFill>
                  <a:srgbClr val="FF0000"/>
                </a:solidFill>
                <a:latin typeface="宋体" pitchFamily="2" charset="-122"/>
              </a:rPr>
              <a:t>第一个</a:t>
            </a:r>
            <a:r>
              <a:rPr lang="zh-CN" altLang="en-US" b="1" baseline="0">
                <a:latin typeface="宋体" pitchFamily="2" charset="-122"/>
              </a:rPr>
              <a:t>能满足要求的空闲区后，从中划出与请求的大小相等的存储空间分配给作业，余下的空闲区仍留在空闲链中；</a:t>
            </a:r>
          </a:p>
          <a:p>
            <a:pPr marL="1447800" lvl="2" indent="-533400">
              <a:lnSpc>
                <a:spcPct val="110000"/>
              </a:lnSpc>
              <a:spcBef>
                <a:spcPct val="20000"/>
              </a:spcBef>
              <a:buClr>
                <a:schemeClr val="folHlink"/>
              </a:buClr>
              <a:buFont typeface="Wingdings" pitchFamily="2" charset="2"/>
              <a:buChar char="§"/>
            </a:pPr>
            <a:r>
              <a:rPr lang="zh-CN" altLang="en-US" b="1" baseline="0">
                <a:solidFill>
                  <a:schemeClr val="folHlink"/>
                </a:solidFill>
                <a:latin typeface="宋体" pitchFamily="2" charset="-122"/>
              </a:rPr>
              <a:t>优先利用内存中低址部分的空闲分区，保留了高址部分的大空闲区；低址部分不断被分割，形成很多难以利用的碎片。</a:t>
            </a:r>
            <a:endParaRPr lang="en-US" altLang="zh-CN" b="1" baseline="0">
              <a:solidFill>
                <a:schemeClr val="folHlink"/>
              </a:solidFill>
              <a:latin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011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110000"/>
              </a:lnSpc>
              <a:spcBef>
                <a:spcPct val="20000"/>
              </a:spcBef>
              <a:buFont typeface="Wingdings" pitchFamily="2" charset="2"/>
              <a:buChar char="Ø"/>
            </a:pPr>
            <a:r>
              <a:rPr lang="zh-CN" altLang="en-US" sz="2800" b="1" baseline="0">
                <a:solidFill>
                  <a:srgbClr val="FF0000"/>
                </a:solidFill>
                <a:latin typeface="宋体" pitchFamily="2" charset="-122"/>
              </a:rPr>
              <a:t>首次适应算法（</a:t>
            </a:r>
            <a:r>
              <a:rPr lang="en-US" altLang="zh-CN" sz="2800" b="1" baseline="0">
                <a:solidFill>
                  <a:srgbClr val="FF0000"/>
                </a:solidFill>
                <a:latin typeface="宋体" pitchFamily="2" charset="-122"/>
              </a:rPr>
              <a:t>First  Fit）</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把主存中所有空闲区按其物理地址递增的次序排列。</a:t>
            </a:r>
          </a:p>
          <a:p>
            <a:pPr marL="1447800" lvl="2" indent="-533400">
              <a:lnSpc>
                <a:spcPct val="110000"/>
              </a:lnSpc>
              <a:spcBef>
                <a:spcPct val="20000"/>
              </a:spcBef>
              <a:buClr>
                <a:schemeClr val="tx1"/>
              </a:buClr>
              <a:buFont typeface="Wingdings" pitchFamily="2" charset="2"/>
              <a:buChar char="§"/>
            </a:pPr>
            <a:r>
              <a:rPr lang="zh-CN" altLang="en-US" b="1" baseline="0">
                <a:latin typeface="宋体" pitchFamily="2" charset="-122"/>
              </a:rPr>
              <a:t>在为作业分配存储空间时，从</a:t>
            </a:r>
            <a:r>
              <a:rPr lang="zh-CN" altLang="en-US" b="1" baseline="0">
                <a:solidFill>
                  <a:srgbClr val="FF0000"/>
                </a:solidFill>
                <a:latin typeface="宋体" pitchFamily="2" charset="-122"/>
              </a:rPr>
              <a:t>低址</a:t>
            </a:r>
            <a:r>
              <a:rPr lang="zh-CN" altLang="en-US" b="1" baseline="0">
                <a:latin typeface="宋体" pitchFamily="2" charset="-122"/>
              </a:rPr>
              <a:t>空闲区开始查找,直到找到</a:t>
            </a:r>
            <a:r>
              <a:rPr lang="zh-CN" altLang="en-US" b="1" baseline="0">
                <a:solidFill>
                  <a:srgbClr val="FF0000"/>
                </a:solidFill>
                <a:latin typeface="宋体" pitchFamily="2" charset="-122"/>
              </a:rPr>
              <a:t>第一个</a:t>
            </a:r>
            <a:r>
              <a:rPr lang="zh-CN" altLang="en-US" b="1" baseline="0">
                <a:latin typeface="宋体" pitchFamily="2" charset="-122"/>
              </a:rPr>
              <a:t>能满足要求的空闲区后，从中划出与请求的大小相等的存储空间分配给作业，余下的空闲区仍留在空闲链中；</a:t>
            </a:r>
          </a:p>
          <a:p>
            <a:pPr marL="1447800" lvl="2" indent="-533400">
              <a:lnSpc>
                <a:spcPct val="110000"/>
              </a:lnSpc>
              <a:spcBef>
                <a:spcPct val="20000"/>
              </a:spcBef>
              <a:buClr>
                <a:schemeClr val="tx1"/>
              </a:buClr>
              <a:buFont typeface="Wingdings" pitchFamily="2" charset="2"/>
              <a:buChar char="§"/>
            </a:pPr>
            <a:r>
              <a:rPr lang="zh-CN" altLang="en-US" b="1" baseline="0">
                <a:solidFill>
                  <a:srgbClr val="FF0000"/>
                </a:solidFill>
                <a:latin typeface="宋体" pitchFamily="2" charset="-122"/>
              </a:rPr>
              <a:t>优先</a:t>
            </a:r>
            <a:r>
              <a:rPr lang="zh-CN" altLang="en-US" b="1" baseline="0">
                <a:latin typeface="宋体" pitchFamily="2" charset="-122"/>
              </a:rPr>
              <a:t>利用内存中</a:t>
            </a:r>
            <a:r>
              <a:rPr lang="zh-CN" altLang="en-US" b="1" baseline="0">
                <a:solidFill>
                  <a:srgbClr val="FF0000"/>
                </a:solidFill>
                <a:latin typeface="宋体" pitchFamily="2" charset="-122"/>
              </a:rPr>
              <a:t>低址部分</a:t>
            </a:r>
            <a:r>
              <a:rPr lang="zh-CN" altLang="en-US" b="1" baseline="0">
                <a:latin typeface="宋体" pitchFamily="2" charset="-122"/>
              </a:rPr>
              <a:t>的空闲分区，保留了高址部分的大空闲区；低址部分不断被分割，形成很多难以利用的碎片。</a:t>
            </a:r>
            <a:endParaRPr lang="en-US" altLang="zh-CN" b="1" baseline="0">
              <a:latin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686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需设置查询指针；</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使空闲分区分布均匀，但是缺乏大的空闲区；</a:t>
            </a:r>
            <a:endParaRPr lang="en-US" altLang="zh-CN" sz="2800" b="1" baseline="0">
              <a:solidFill>
                <a:schemeClr val="folHlink"/>
              </a:solidFill>
              <a:latin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024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dirty="0">
                <a:solidFill>
                  <a:srgbClr val="FF0000"/>
                </a:solidFill>
                <a:latin typeface="Times New Roman"/>
              </a:rPr>
              <a:t>“</a:t>
            </a:r>
            <a:r>
              <a:rPr kumimoji="0" lang="zh-CN" altLang="en-US" sz="2800" b="1" baseline="0" dirty="0">
                <a:solidFill>
                  <a:srgbClr val="FF0000"/>
                </a:solidFill>
                <a:latin typeface="宋体" pitchFamily="2" charset="-122"/>
              </a:rPr>
              <a:t>扩充</a:t>
            </a:r>
            <a:r>
              <a:rPr kumimoji="0" lang="zh-CN" altLang="en-US" sz="2800" b="1" baseline="0" dirty="0">
                <a:solidFill>
                  <a:srgbClr val="FF0000"/>
                </a:solidFill>
                <a:latin typeface="Times New Roman"/>
              </a:rPr>
              <a:t>”</a:t>
            </a:r>
            <a:r>
              <a:rPr kumimoji="0" lang="zh-CN" altLang="en-US" sz="2800" b="1" baseline="0" dirty="0">
                <a:solidFill>
                  <a:srgbClr val="FF0000"/>
                </a:solidFill>
                <a:latin typeface="宋体" pitchFamily="2" charset="-122"/>
              </a:rPr>
              <a:t>主存容量</a:t>
            </a:r>
            <a:r>
              <a:rPr kumimoji="0" lang="zh-CN" altLang="en-US" sz="2800" b="1" baseline="0" dirty="0">
                <a:solidFill>
                  <a:srgbClr val="000000"/>
                </a:solidFill>
                <a:latin typeface="宋体" pitchFamily="2" charset="-122"/>
              </a:rPr>
              <a:t>：</a:t>
            </a:r>
            <a:r>
              <a:rPr kumimoji="0" lang="zh-CN" altLang="en-US" sz="2800" b="1" baseline="0" dirty="0">
                <a:latin typeface="宋体" pitchFamily="2" charset="-122"/>
              </a:rPr>
              <a:t>为用户提供比主存物理空间大得多的地址空间，以至使用户感觉他的作业是在这样一个大的存储器中运行。</a:t>
            </a:r>
            <a:endParaRPr kumimoji="0" lang="zh-CN" altLang="en-US" sz="2800" b="1" baseline="0" dirty="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chemeClr val="folHlink"/>
              </a:buClr>
              <a:buFont typeface="Wingdings" pitchFamily="2" charset="2"/>
              <a:buChar char="Ø"/>
            </a:pPr>
            <a:r>
              <a:rPr kumimoji="0" lang="zh-CN" altLang="en-US" sz="2800" b="1" baseline="0" dirty="0">
                <a:solidFill>
                  <a:schemeClr val="folHlink"/>
                </a:solidFill>
                <a:latin typeface="宋体" pitchFamily="2" charset="-122"/>
              </a:rPr>
              <a:t>存储保护：确保多道程序都在各自分配到存储区域内操作，互不干扰，防止一道程序破坏其它作业或系统文件的信息。</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113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需设置查询指针；</a:t>
            </a:r>
          </a:p>
          <a:p>
            <a:pPr marL="1447800" lvl="2" indent="-533400">
              <a:lnSpc>
                <a:spcPct val="90000"/>
              </a:lnSpc>
              <a:spcBef>
                <a:spcPct val="20000"/>
              </a:spcBef>
              <a:buClr>
                <a:schemeClr val="folHlink"/>
              </a:buClr>
              <a:buFont typeface="Wingdings" pitchFamily="2" charset="2"/>
              <a:buChar char="§"/>
            </a:pPr>
            <a:r>
              <a:rPr lang="zh-CN" altLang="en-US" sz="2800" b="1" baseline="0">
                <a:solidFill>
                  <a:schemeClr val="folHlink"/>
                </a:solidFill>
                <a:latin typeface="宋体" pitchFamily="2" charset="-122"/>
              </a:rPr>
              <a:t>使空闲分区分布均匀，但是缺乏大的空闲区；</a:t>
            </a:r>
            <a:endParaRPr lang="en-US" altLang="zh-CN" sz="2800" b="1" baseline="0">
              <a:solidFill>
                <a:schemeClr val="folHlink"/>
              </a:solidFill>
              <a:latin typeface="宋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216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循环首次适应算法</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该算法是首次适应算法的变形，在为作业分配存储空间时，是从上次所分配的空闲区的下一个空闲区开始查找，直到找到第一个能满足要求的空闲区，从中划出一块与请求的大小相等的 一块存储区分配给作业。若到最后一个空闲区的大小仍不能满足要求时，应再从第一个空闲区开始查找；</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需设置查询指针；</a:t>
            </a:r>
          </a:p>
          <a:p>
            <a:pPr marL="1447800" lvl="2" indent="-533400">
              <a:lnSpc>
                <a:spcPct val="90000"/>
              </a:lnSpc>
              <a:spcBef>
                <a:spcPct val="20000"/>
              </a:spcBef>
              <a:buClr>
                <a:schemeClr val="tx1"/>
              </a:buClr>
              <a:buFont typeface="Wingdings" pitchFamily="2" charset="2"/>
              <a:buChar char="§"/>
            </a:pPr>
            <a:r>
              <a:rPr lang="zh-CN" altLang="en-US" sz="2800" b="1" baseline="0">
                <a:latin typeface="宋体" pitchFamily="2" charset="-122"/>
              </a:rPr>
              <a:t>使空闲分区分布均匀，但是缺乏大的空闲区；</a:t>
            </a:r>
            <a:endParaRPr lang="en-US" altLang="zh-CN" sz="2800" b="1" baseline="0">
              <a:latin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789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latin typeface="Times New Roman" pitchFamily="18" charset="0"/>
              </a:rPr>
              <a:t>动态分区分配（</a:t>
            </a:r>
            <a:r>
              <a:rPr lang="zh-CN" altLang="en-US" sz="3200" baseline="0" dirty="0">
                <a:solidFill>
                  <a:schemeClr val="tx2"/>
                </a:solidFill>
                <a:latin typeface="黑体" pitchFamily="49" charset="-122"/>
              </a:rPr>
              <a:t>可变分区分配</a:t>
            </a:r>
            <a:r>
              <a:rPr lang="zh-CN" altLang="en-US" sz="3200" b="1" baseline="0" dirty="0">
                <a:latin typeface="Times New Roman" pitchFamily="18" charset="0"/>
              </a:rPr>
              <a:t>）</a:t>
            </a:r>
          </a:p>
          <a:p>
            <a:pPr marL="1066800" lvl="1" indent="-609600">
              <a:spcBef>
                <a:spcPct val="20000"/>
              </a:spcBef>
              <a:buFont typeface="Wingdings" pitchFamily="2" charset="2"/>
              <a:buChar char="Ø"/>
            </a:pPr>
            <a:r>
              <a:rPr lang="zh-CN" altLang="en-US" sz="2800" b="1" baseline="0" dirty="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最佳适应算法</a:t>
            </a:r>
          </a:p>
          <a:p>
            <a:pPr marL="1447800" lvl="2" indent="-533400">
              <a:spcBef>
                <a:spcPct val="20000"/>
              </a:spcBef>
              <a:buClr>
                <a:schemeClr val="tx1"/>
              </a:buClr>
              <a:buFont typeface="Wingdings" pitchFamily="2" charset="2"/>
              <a:buChar char="§"/>
            </a:pPr>
            <a:r>
              <a:rPr lang="zh-CN" altLang="en-US" sz="2800" b="1" baseline="0" dirty="0">
                <a:latin typeface="Times New Roman"/>
              </a:rPr>
              <a:t>“</a:t>
            </a:r>
            <a:r>
              <a:rPr lang="zh-CN" altLang="en-US" sz="2800" b="1" baseline="0" dirty="0">
                <a:latin typeface="宋体" pitchFamily="2" charset="-122"/>
              </a:rPr>
              <a:t>最佳</a:t>
            </a:r>
            <a:r>
              <a:rPr lang="zh-CN" altLang="en-US" sz="2800" b="1" baseline="0" dirty="0">
                <a:latin typeface="Times New Roman"/>
              </a:rPr>
              <a:t>”</a:t>
            </a:r>
            <a:r>
              <a:rPr lang="zh-CN" altLang="en-US" sz="2800" b="1" baseline="0" dirty="0">
                <a:latin typeface="宋体" pitchFamily="2" charset="-122"/>
              </a:rPr>
              <a:t>的含义是指每次为作业分配主存时，总是把既能满足要求，又是</a:t>
            </a:r>
            <a:r>
              <a:rPr lang="zh-CN" altLang="en-US" sz="2800" b="1" baseline="0" dirty="0">
                <a:solidFill>
                  <a:srgbClr val="FF0000"/>
                </a:solidFill>
                <a:latin typeface="宋体" pitchFamily="2" charset="-122"/>
              </a:rPr>
              <a:t>最小的空闲区分配给作业</a:t>
            </a:r>
            <a:r>
              <a:rPr lang="zh-CN" altLang="en-US" sz="2800" b="1" baseline="0" dirty="0">
                <a:latin typeface="宋体" pitchFamily="2" charset="-122"/>
              </a:rPr>
              <a:t>，以免由于</a:t>
            </a:r>
            <a:r>
              <a:rPr lang="zh-CN" altLang="en-US" sz="2800" b="1" baseline="0" dirty="0">
                <a:latin typeface="Times New Roman"/>
              </a:rPr>
              <a:t>“</a:t>
            </a:r>
            <a:r>
              <a:rPr lang="zh-CN" altLang="en-US" sz="2800" b="1" baseline="0" dirty="0">
                <a:latin typeface="宋体" pitchFamily="2" charset="-122"/>
              </a:rPr>
              <a:t>大材小用</a:t>
            </a:r>
            <a:r>
              <a:rPr lang="zh-CN" altLang="en-US" sz="2800" b="1" baseline="0" dirty="0">
                <a:latin typeface="Times New Roman"/>
              </a:rPr>
              <a:t>”</a:t>
            </a:r>
            <a:r>
              <a:rPr lang="zh-CN" altLang="en-US" sz="2800" b="1" baseline="0" dirty="0">
                <a:latin typeface="宋体" pitchFamily="2" charset="-122"/>
              </a:rPr>
              <a:t>而浪费主存。为了加速查找，该算法要求将所有的</a:t>
            </a:r>
            <a:r>
              <a:rPr lang="zh-CN" altLang="en-US" sz="2800" b="1" baseline="0" dirty="0">
                <a:solidFill>
                  <a:srgbClr val="FF0000"/>
                </a:solidFill>
                <a:latin typeface="宋体" pitchFamily="2" charset="-122"/>
              </a:rPr>
              <a:t>空闲区按其大小递增次序排列</a:t>
            </a:r>
            <a:r>
              <a:rPr lang="zh-CN" altLang="en-US" sz="2800" b="1" baseline="0" dirty="0">
                <a:latin typeface="宋体" pitchFamily="2" charset="-122"/>
              </a:rPr>
              <a:t>；</a:t>
            </a:r>
          </a:p>
          <a:p>
            <a:pPr marL="1447800" lvl="2" indent="-533400">
              <a:spcBef>
                <a:spcPct val="20000"/>
              </a:spcBef>
              <a:buClr>
                <a:schemeClr val="folHlink"/>
              </a:buClr>
              <a:buFont typeface="Wingdings" pitchFamily="2" charset="2"/>
              <a:buChar char="§"/>
            </a:pPr>
            <a:r>
              <a:rPr lang="zh-CN" altLang="en-US" sz="2800" b="1" baseline="0" dirty="0">
                <a:solidFill>
                  <a:schemeClr val="folHlink"/>
                </a:solidFill>
                <a:latin typeface="宋体" pitchFamily="2" charset="-122"/>
              </a:rPr>
              <a:t>第一个找到能满足要求的空闲区一定使最佳的；每次分割的剩余部分都是最小的，因此在存储器中会留下很多难以利用的小碎片</a:t>
            </a:r>
            <a:endParaRPr lang="en-US" altLang="zh-CN" sz="2800" b="1" baseline="0" dirty="0">
              <a:solidFill>
                <a:schemeClr val="folHlink"/>
              </a:solidFill>
              <a:latin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318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latin typeface="Times New Roman" pitchFamily="18" charset="0"/>
              </a:rPr>
              <a:t>动态分区分配（</a:t>
            </a:r>
            <a:r>
              <a:rPr lang="zh-CN" altLang="en-US" sz="3200" baseline="0" dirty="0">
                <a:solidFill>
                  <a:schemeClr val="tx2"/>
                </a:solidFill>
                <a:latin typeface="黑体" pitchFamily="49" charset="-122"/>
              </a:rPr>
              <a:t>可变分区分配</a:t>
            </a:r>
            <a:r>
              <a:rPr lang="zh-CN" altLang="en-US" sz="3200" b="1" baseline="0" dirty="0">
                <a:latin typeface="Times New Roman" pitchFamily="18" charset="0"/>
              </a:rPr>
              <a:t>）</a:t>
            </a:r>
          </a:p>
          <a:p>
            <a:pPr marL="1066800" lvl="1" indent="-609600">
              <a:spcBef>
                <a:spcPct val="20000"/>
              </a:spcBef>
              <a:buFont typeface="Wingdings" pitchFamily="2" charset="2"/>
              <a:buChar char="Ø"/>
            </a:pPr>
            <a:r>
              <a:rPr lang="zh-CN" altLang="en-US" sz="2800" b="1" baseline="0" dirty="0">
                <a:solidFill>
                  <a:srgbClr val="000000"/>
                </a:solidFill>
                <a:latin typeface="宋体" pitchFamily="2" charset="-122"/>
              </a:rPr>
              <a:t>分区分配算法</a:t>
            </a: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最佳适应算法</a:t>
            </a:r>
          </a:p>
          <a:p>
            <a:pPr marL="1447800" lvl="2" indent="-533400">
              <a:spcBef>
                <a:spcPct val="20000"/>
              </a:spcBef>
              <a:buClr>
                <a:schemeClr val="tx1"/>
              </a:buClr>
              <a:buFont typeface="Wingdings" pitchFamily="2" charset="2"/>
              <a:buChar char="§"/>
            </a:pPr>
            <a:r>
              <a:rPr lang="zh-CN" altLang="en-US" sz="2800" b="1" baseline="0" dirty="0">
                <a:latin typeface="Times New Roman"/>
              </a:rPr>
              <a:t>“</a:t>
            </a:r>
            <a:r>
              <a:rPr lang="zh-CN" altLang="en-US" sz="2800" b="1" baseline="0" dirty="0">
                <a:latin typeface="宋体" pitchFamily="2" charset="-122"/>
              </a:rPr>
              <a:t>最佳</a:t>
            </a:r>
            <a:r>
              <a:rPr lang="zh-CN" altLang="en-US" sz="2800" b="1" baseline="0" dirty="0">
                <a:latin typeface="Times New Roman"/>
              </a:rPr>
              <a:t>”</a:t>
            </a:r>
            <a:r>
              <a:rPr lang="zh-CN" altLang="en-US" sz="2800" b="1" baseline="0" dirty="0">
                <a:latin typeface="宋体" pitchFamily="2" charset="-122"/>
              </a:rPr>
              <a:t>的含义是指每次为作业分配主存时，总是把既能满足要求，又是</a:t>
            </a:r>
            <a:r>
              <a:rPr lang="zh-CN" altLang="en-US" sz="2800" b="1" baseline="0" dirty="0">
                <a:solidFill>
                  <a:srgbClr val="FF0000"/>
                </a:solidFill>
                <a:latin typeface="宋体" pitchFamily="2" charset="-122"/>
              </a:rPr>
              <a:t>最小的空闲区分配给作业</a:t>
            </a:r>
            <a:r>
              <a:rPr lang="zh-CN" altLang="en-US" sz="2800" b="1" baseline="0" dirty="0">
                <a:latin typeface="宋体" pitchFamily="2" charset="-122"/>
              </a:rPr>
              <a:t>，以免由于</a:t>
            </a:r>
            <a:r>
              <a:rPr lang="zh-CN" altLang="en-US" sz="2800" b="1" baseline="0" dirty="0">
                <a:latin typeface="Times New Roman"/>
              </a:rPr>
              <a:t>“</a:t>
            </a:r>
            <a:r>
              <a:rPr lang="zh-CN" altLang="en-US" sz="2800" b="1" baseline="0" dirty="0">
                <a:latin typeface="宋体" pitchFamily="2" charset="-122"/>
              </a:rPr>
              <a:t>大材小用</a:t>
            </a:r>
            <a:r>
              <a:rPr lang="zh-CN" altLang="en-US" sz="2800" b="1" baseline="0" dirty="0">
                <a:latin typeface="Times New Roman"/>
              </a:rPr>
              <a:t>”</a:t>
            </a:r>
            <a:r>
              <a:rPr lang="zh-CN" altLang="en-US" sz="2800" b="1" baseline="0" dirty="0">
                <a:latin typeface="宋体" pitchFamily="2" charset="-122"/>
              </a:rPr>
              <a:t>而浪费主存。为了加速查找，该算法要求将所有的</a:t>
            </a:r>
            <a:r>
              <a:rPr lang="zh-CN" altLang="en-US" sz="2800" b="1" baseline="0" dirty="0">
                <a:solidFill>
                  <a:srgbClr val="FF0000"/>
                </a:solidFill>
                <a:latin typeface="宋体" pitchFamily="2" charset="-122"/>
              </a:rPr>
              <a:t>空闲区按其大小递增次序排列</a:t>
            </a:r>
            <a:r>
              <a:rPr lang="zh-CN" altLang="en-US" sz="2800" b="1" baseline="0" dirty="0">
                <a:latin typeface="宋体" pitchFamily="2" charset="-122"/>
              </a:rPr>
              <a:t>；</a:t>
            </a:r>
          </a:p>
          <a:p>
            <a:pPr marL="1447800" lvl="2" indent="-533400">
              <a:spcBef>
                <a:spcPct val="20000"/>
              </a:spcBef>
              <a:buClr>
                <a:schemeClr val="tx1"/>
              </a:buClr>
              <a:buFont typeface="Wingdings" pitchFamily="2" charset="2"/>
              <a:buChar char="§"/>
            </a:pPr>
            <a:r>
              <a:rPr lang="zh-CN" altLang="en-US" sz="2800" b="1" baseline="0" dirty="0">
                <a:latin typeface="宋体" pitchFamily="2" charset="-122"/>
              </a:rPr>
              <a:t>第一个找到能满足要求的空闲区一定使最佳的；每次分割的剩余部分都是最小的，因此在存储器中会留下很多</a:t>
            </a:r>
            <a:r>
              <a:rPr lang="zh-CN" altLang="en-US" sz="2800" b="1" baseline="0" dirty="0">
                <a:solidFill>
                  <a:srgbClr val="FF0000"/>
                </a:solidFill>
                <a:latin typeface="宋体" pitchFamily="2" charset="-122"/>
              </a:rPr>
              <a:t>难以利用的小碎片</a:t>
            </a:r>
            <a:endParaRPr lang="en-US" altLang="zh-CN" sz="2800" b="1" baseline="0" dirty="0">
              <a:solidFill>
                <a:srgbClr val="FF0000"/>
              </a:solidFill>
              <a:latin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891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动态分区分配（</a:t>
            </a:r>
            <a:r>
              <a:rPr lang="zh-CN" altLang="en-US" sz="3200" b="1" baseline="0">
                <a:solidFill>
                  <a:srgbClr val="0000CC"/>
                </a:solidFill>
                <a:latin typeface="黑体" pitchFamily="49" charset="-122"/>
              </a:rPr>
              <a:t>可变分区分配</a:t>
            </a:r>
            <a:r>
              <a:rPr lang="zh-CN" altLang="en-US" sz="3200" b="1" baseline="0">
                <a:solidFill>
                  <a:srgbClr val="0000CC"/>
                </a:solidFill>
                <a:latin typeface="Times New Roman" pitchFamily="18" charset="0"/>
              </a:rPr>
              <a:t>）</a:t>
            </a:r>
          </a:p>
          <a:p>
            <a:pPr marL="1066800" lvl="1" indent="-609600">
              <a:lnSpc>
                <a:spcPct val="110000"/>
              </a:lnSpc>
              <a:spcBef>
                <a:spcPct val="20000"/>
              </a:spcBef>
              <a:buFont typeface="Wingdings" pitchFamily="2" charset="2"/>
              <a:buChar char="Ø"/>
            </a:pPr>
            <a:r>
              <a:rPr lang="zh-CN" altLang="en-US" sz="2800" b="1" baseline="0">
                <a:solidFill>
                  <a:srgbClr val="000000"/>
                </a:solidFill>
                <a:latin typeface="Times New Roman" pitchFamily="18" charset="0"/>
              </a:rPr>
              <a:t>分区分配操作</a:t>
            </a:r>
            <a:endParaRPr lang="zh-CN" altLang="en-US" sz="2800" b="1" baseline="0">
              <a:solidFill>
                <a:srgbClr val="000000"/>
              </a:solidFill>
              <a:latin typeface="宋体" pitchFamily="2" charset="-122"/>
            </a:endParaRPr>
          </a:p>
          <a:p>
            <a:pPr marL="1447800" lvl="2" indent="-533400">
              <a:lnSpc>
                <a:spcPct val="110000"/>
              </a:lnSpc>
              <a:spcBef>
                <a:spcPct val="20000"/>
              </a:spcBef>
              <a:buClr>
                <a:srgbClr val="0000CC"/>
              </a:buClr>
              <a:buFont typeface="Wingdings" pitchFamily="2" charset="2"/>
              <a:buChar char="Ø"/>
            </a:pPr>
            <a:r>
              <a:rPr lang="zh-CN" altLang="en-US" sz="2800" b="1" baseline="0">
                <a:solidFill>
                  <a:srgbClr val="FF0000"/>
                </a:solidFill>
                <a:latin typeface="Times New Roman" pitchFamily="18" charset="0"/>
              </a:rPr>
              <a:t>分配内存</a:t>
            </a:r>
            <a:endParaRPr lang="zh-CN" altLang="en-US" sz="2800" b="1" baseline="0">
              <a:solidFill>
                <a:srgbClr val="FF0000"/>
              </a:solidFill>
              <a:latin typeface="宋体" pitchFamily="2" charset="-122"/>
            </a:endParaRPr>
          </a:p>
          <a:p>
            <a:pPr marL="1447800" lvl="2" indent="-533400">
              <a:lnSpc>
                <a:spcPct val="110000"/>
              </a:lnSpc>
              <a:spcBef>
                <a:spcPct val="20000"/>
              </a:spcBef>
              <a:buClr>
                <a:schemeClr val="tx1"/>
              </a:buClr>
              <a:buFont typeface="Wingdings" pitchFamily="2" charset="2"/>
              <a:buNone/>
            </a:pPr>
            <a:r>
              <a:rPr lang="zh-CN" altLang="en-US" sz="2800" b="1" baseline="0">
                <a:latin typeface="宋体" pitchFamily="2" charset="-122"/>
              </a:rPr>
              <a:t>   系统利用某种分配算法，从空闲分区表（链）中找到所需大小的分区。</a:t>
            </a:r>
          </a:p>
          <a:p>
            <a:pPr marL="1447800" lvl="2" indent="-533400">
              <a:lnSpc>
                <a:spcPct val="110000"/>
              </a:lnSpc>
              <a:spcBef>
                <a:spcPct val="20000"/>
              </a:spcBef>
              <a:buClr>
                <a:schemeClr val="tx1"/>
              </a:buClr>
              <a:buFont typeface="Wingdings" pitchFamily="2" charset="2"/>
              <a:buNone/>
            </a:pPr>
            <a:r>
              <a:rPr lang="zh-CN" altLang="en-US" sz="2800" b="1" baseline="0">
                <a:latin typeface="宋体" pitchFamily="2" charset="-122"/>
              </a:rPr>
              <a:t>   分配流程见下图。</a:t>
            </a:r>
          </a:p>
          <a:p>
            <a:pPr marL="685800" indent="-685800">
              <a:lnSpc>
                <a:spcPct val="90000"/>
              </a:lnSpc>
              <a:spcBef>
                <a:spcPct val="20000"/>
              </a:spcBef>
            </a:pPr>
            <a:endParaRPr lang="en-US" altLang="zh-CN" sz="2800" b="1" baseline="0">
              <a:latin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3131840" y="476672"/>
            <a:ext cx="5781675" cy="6215062"/>
            <a:chOff x="1278" y="231"/>
            <a:chExt cx="3642" cy="3915"/>
          </a:xfrm>
        </p:grpSpPr>
        <p:sp>
          <p:nvSpPr>
            <p:cNvPr id="40963" name="Rectangle 3"/>
            <p:cNvSpPr>
              <a:spLocks noChangeArrowheads="1"/>
            </p:cNvSpPr>
            <p:nvPr/>
          </p:nvSpPr>
          <p:spPr bwMode="auto">
            <a:xfrm>
              <a:off x="1383" y="231"/>
              <a:ext cx="1564" cy="2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64" name="Rectangle 4"/>
            <p:cNvSpPr>
              <a:spLocks noChangeArrowheads="1"/>
            </p:cNvSpPr>
            <p:nvPr/>
          </p:nvSpPr>
          <p:spPr bwMode="auto">
            <a:xfrm>
              <a:off x="1781" y="299"/>
              <a:ext cx="87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从头开始查表</a:t>
              </a:r>
              <a:endParaRPr lang="zh-CN" altLang="en-US" sz="1800" b="1" baseline="0"/>
            </a:p>
          </p:txBody>
        </p:sp>
        <p:sp>
          <p:nvSpPr>
            <p:cNvPr id="40965" name="Freeform 5"/>
            <p:cNvSpPr>
              <a:spLocks/>
            </p:cNvSpPr>
            <p:nvPr/>
          </p:nvSpPr>
          <p:spPr bwMode="auto">
            <a:xfrm>
              <a:off x="1383" y="727"/>
              <a:ext cx="1564" cy="456"/>
            </a:xfrm>
            <a:custGeom>
              <a:avLst/>
              <a:gdLst/>
              <a:ahLst/>
              <a:cxnLst>
                <a:cxn ang="0">
                  <a:pos x="0" y="223"/>
                </a:cxn>
                <a:cxn ang="0">
                  <a:pos x="787" y="0"/>
                </a:cxn>
                <a:cxn ang="0">
                  <a:pos x="1564" y="223"/>
                </a:cxn>
                <a:cxn ang="0">
                  <a:pos x="787" y="456"/>
                </a:cxn>
                <a:cxn ang="0">
                  <a:pos x="0" y="223"/>
                </a:cxn>
              </a:cxnLst>
              <a:rect l="0" t="0" r="r" b="b"/>
              <a:pathLst>
                <a:path w="1564" h="456">
                  <a:moveTo>
                    <a:pt x="0" y="223"/>
                  </a:moveTo>
                  <a:lnTo>
                    <a:pt x="787" y="0"/>
                  </a:lnTo>
                  <a:lnTo>
                    <a:pt x="1564" y="223"/>
                  </a:lnTo>
                  <a:lnTo>
                    <a:pt x="787" y="456"/>
                  </a:lnTo>
                  <a:lnTo>
                    <a:pt x="0" y="22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6" name="Rectangle 6"/>
            <p:cNvSpPr>
              <a:spLocks noChangeArrowheads="1"/>
            </p:cNvSpPr>
            <p:nvPr/>
          </p:nvSpPr>
          <p:spPr bwMode="auto">
            <a:xfrm>
              <a:off x="1849" y="882"/>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检索完否？</a:t>
              </a:r>
              <a:endParaRPr lang="zh-CN" altLang="en-US" sz="1800" b="1" baseline="0"/>
            </a:p>
          </p:txBody>
        </p:sp>
        <p:sp>
          <p:nvSpPr>
            <p:cNvPr id="40967" name="Freeform 7"/>
            <p:cNvSpPr>
              <a:spLocks/>
            </p:cNvSpPr>
            <p:nvPr/>
          </p:nvSpPr>
          <p:spPr bwMode="auto">
            <a:xfrm>
              <a:off x="1383" y="1397"/>
              <a:ext cx="1564" cy="457"/>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68" name="Rectangle 8"/>
            <p:cNvSpPr>
              <a:spLocks noChangeArrowheads="1"/>
            </p:cNvSpPr>
            <p:nvPr/>
          </p:nvSpPr>
          <p:spPr bwMode="auto">
            <a:xfrm>
              <a:off x="1791" y="1552"/>
              <a:ext cx="937"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m.size＞u.size?</a:t>
              </a:r>
              <a:endParaRPr lang="en-US" altLang="zh-CN" sz="1800" b="1" baseline="0"/>
            </a:p>
          </p:txBody>
        </p:sp>
        <p:sp>
          <p:nvSpPr>
            <p:cNvPr id="40969" name="Freeform 9"/>
            <p:cNvSpPr>
              <a:spLocks/>
            </p:cNvSpPr>
            <p:nvPr/>
          </p:nvSpPr>
          <p:spPr bwMode="auto">
            <a:xfrm>
              <a:off x="1325" y="2050"/>
              <a:ext cx="1699" cy="524"/>
            </a:xfrm>
            <a:custGeom>
              <a:avLst/>
              <a:gdLst/>
              <a:ahLst/>
              <a:cxnLst>
                <a:cxn ang="0">
                  <a:pos x="0" y="233"/>
                </a:cxn>
                <a:cxn ang="0">
                  <a:pos x="787" y="0"/>
                </a:cxn>
                <a:cxn ang="0">
                  <a:pos x="1564" y="233"/>
                </a:cxn>
                <a:cxn ang="0">
                  <a:pos x="787" y="457"/>
                </a:cxn>
                <a:cxn ang="0">
                  <a:pos x="0" y="233"/>
                </a:cxn>
              </a:cxnLst>
              <a:rect l="0" t="0" r="r" b="b"/>
              <a:pathLst>
                <a:path w="1564" h="457">
                  <a:moveTo>
                    <a:pt x="0" y="233"/>
                  </a:moveTo>
                  <a:lnTo>
                    <a:pt x="787" y="0"/>
                  </a:lnTo>
                  <a:lnTo>
                    <a:pt x="1564" y="233"/>
                  </a:lnTo>
                  <a:lnTo>
                    <a:pt x="787" y="457"/>
                  </a:lnTo>
                  <a:lnTo>
                    <a:pt x="0" y="233"/>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0" name="Rectangle 10"/>
            <p:cNvSpPr>
              <a:spLocks noChangeArrowheads="1"/>
            </p:cNvSpPr>
            <p:nvPr/>
          </p:nvSpPr>
          <p:spPr bwMode="auto">
            <a:xfrm>
              <a:off x="1566" y="2214"/>
              <a:ext cx="1306"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m.size－u.size≤size?</a:t>
              </a:r>
              <a:endParaRPr lang="en-US" altLang="zh-CN" sz="1800" b="1" baseline="0"/>
            </a:p>
          </p:txBody>
        </p:sp>
        <p:sp>
          <p:nvSpPr>
            <p:cNvPr id="40971" name="Rectangle 11"/>
            <p:cNvSpPr>
              <a:spLocks noChangeArrowheads="1"/>
            </p:cNvSpPr>
            <p:nvPr/>
          </p:nvSpPr>
          <p:spPr bwMode="auto">
            <a:xfrm>
              <a:off x="1383" y="2709"/>
              <a:ext cx="1564" cy="37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2" name="Rectangle 12"/>
            <p:cNvSpPr>
              <a:spLocks noChangeArrowheads="1"/>
            </p:cNvSpPr>
            <p:nvPr/>
          </p:nvSpPr>
          <p:spPr bwMode="auto">
            <a:xfrm>
              <a:off x="1723" y="2748"/>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从该分区中划出</a:t>
              </a:r>
              <a:endParaRPr lang="zh-CN" altLang="en-US" sz="1800" b="1" baseline="0"/>
            </a:p>
          </p:txBody>
        </p:sp>
        <p:sp>
          <p:nvSpPr>
            <p:cNvPr id="40973" name="Rectangle 13"/>
            <p:cNvSpPr>
              <a:spLocks noChangeArrowheads="1"/>
            </p:cNvSpPr>
            <p:nvPr/>
          </p:nvSpPr>
          <p:spPr bwMode="auto">
            <a:xfrm>
              <a:off x="1703" y="2894"/>
              <a:ext cx="340"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u.size</a:t>
              </a:r>
              <a:endParaRPr lang="en-US" altLang="zh-CN" sz="1800" b="1" baseline="0"/>
            </a:p>
          </p:txBody>
        </p:sp>
        <p:sp>
          <p:nvSpPr>
            <p:cNvPr id="40974" name="Rectangle 14"/>
            <p:cNvSpPr>
              <a:spLocks noChangeArrowheads="1"/>
            </p:cNvSpPr>
            <p:nvPr/>
          </p:nvSpPr>
          <p:spPr bwMode="auto">
            <a:xfrm>
              <a:off x="1995" y="2904"/>
              <a:ext cx="72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大小的分区</a:t>
              </a:r>
              <a:endParaRPr lang="zh-CN" altLang="en-US" sz="1800" b="1" baseline="0"/>
            </a:p>
          </p:txBody>
        </p:sp>
        <p:sp>
          <p:nvSpPr>
            <p:cNvPr id="40975" name="Rectangle 15"/>
            <p:cNvSpPr>
              <a:spLocks noChangeArrowheads="1"/>
            </p:cNvSpPr>
            <p:nvPr/>
          </p:nvSpPr>
          <p:spPr bwMode="auto">
            <a:xfrm>
              <a:off x="1278" y="3361"/>
              <a:ext cx="1785" cy="33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76" name="Rectangle 16"/>
            <p:cNvSpPr>
              <a:spLocks noChangeArrowheads="1"/>
            </p:cNvSpPr>
            <p:nvPr/>
          </p:nvSpPr>
          <p:spPr bwMode="auto">
            <a:xfrm>
              <a:off x="1392" y="3360"/>
              <a:ext cx="159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将该分区分配给请求者修</a:t>
              </a:r>
              <a:endParaRPr lang="zh-CN" altLang="en-US" sz="1800" b="1" baseline="0"/>
            </a:p>
          </p:txBody>
        </p:sp>
        <p:sp>
          <p:nvSpPr>
            <p:cNvPr id="40977" name="Rectangle 17"/>
            <p:cNvSpPr>
              <a:spLocks noChangeArrowheads="1"/>
            </p:cNvSpPr>
            <p:nvPr/>
          </p:nvSpPr>
          <p:spPr bwMode="auto">
            <a:xfrm>
              <a:off x="1645" y="3515"/>
              <a:ext cx="101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改有关数据结构</a:t>
              </a:r>
              <a:endParaRPr lang="zh-CN" altLang="en-US" sz="1800" b="1" baseline="0"/>
            </a:p>
          </p:txBody>
        </p:sp>
        <p:sp>
          <p:nvSpPr>
            <p:cNvPr id="40978" name="Freeform 18"/>
            <p:cNvSpPr>
              <a:spLocks/>
            </p:cNvSpPr>
            <p:nvPr/>
          </p:nvSpPr>
          <p:spPr bwMode="auto">
            <a:xfrm>
              <a:off x="1888" y="3953"/>
              <a:ext cx="554" cy="185"/>
            </a:xfrm>
            <a:custGeom>
              <a:avLst/>
              <a:gdLst/>
              <a:ahLst/>
              <a:cxnLst>
                <a:cxn ang="0">
                  <a:pos x="97" y="185"/>
                </a:cxn>
                <a:cxn ang="0">
                  <a:pos x="457" y="185"/>
                </a:cxn>
                <a:cxn ang="0">
                  <a:pos x="505" y="175"/>
                </a:cxn>
                <a:cxn ang="0">
                  <a:pos x="544" y="137"/>
                </a:cxn>
                <a:cxn ang="0">
                  <a:pos x="554" y="88"/>
                </a:cxn>
                <a:cxn ang="0">
                  <a:pos x="544" y="49"/>
                </a:cxn>
                <a:cxn ang="0">
                  <a:pos x="505" y="10"/>
                </a:cxn>
                <a:cxn ang="0">
                  <a:pos x="457" y="0"/>
                </a:cxn>
                <a:cxn ang="0">
                  <a:pos x="97" y="0"/>
                </a:cxn>
                <a:cxn ang="0">
                  <a:pos x="49" y="10"/>
                </a:cxn>
                <a:cxn ang="0">
                  <a:pos x="19" y="49"/>
                </a:cxn>
                <a:cxn ang="0">
                  <a:pos x="0" y="88"/>
                </a:cxn>
                <a:cxn ang="0">
                  <a:pos x="0" y="88"/>
                </a:cxn>
                <a:cxn ang="0">
                  <a:pos x="19" y="137"/>
                </a:cxn>
                <a:cxn ang="0">
                  <a:pos x="49" y="175"/>
                </a:cxn>
                <a:cxn ang="0">
                  <a:pos x="97" y="185"/>
                </a:cxn>
              </a:cxnLst>
              <a:rect l="0" t="0" r="r" b="b"/>
              <a:pathLst>
                <a:path w="554" h="185">
                  <a:moveTo>
                    <a:pt x="97" y="185"/>
                  </a:moveTo>
                  <a:lnTo>
                    <a:pt x="457" y="185"/>
                  </a:lnTo>
                  <a:lnTo>
                    <a:pt x="505" y="175"/>
                  </a:lnTo>
                  <a:lnTo>
                    <a:pt x="544" y="137"/>
                  </a:lnTo>
                  <a:lnTo>
                    <a:pt x="554" y="88"/>
                  </a:lnTo>
                  <a:lnTo>
                    <a:pt x="544" y="49"/>
                  </a:lnTo>
                  <a:lnTo>
                    <a:pt x="505" y="10"/>
                  </a:lnTo>
                  <a:lnTo>
                    <a:pt x="457" y="0"/>
                  </a:lnTo>
                  <a:lnTo>
                    <a:pt x="97" y="0"/>
                  </a:lnTo>
                  <a:lnTo>
                    <a:pt x="49" y="10"/>
                  </a:lnTo>
                  <a:lnTo>
                    <a:pt x="19" y="49"/>
                  </a:lnTo>
                  <a:lnTo>
                    <a:pt x="0" y="88"/>
                  </a:lnTo>
                  <a:lnTo>
                    <a:pt x="0" y="88"/>
                  </a:lnTo>
                  <a:lnTo>
                    <a:pt x="19" y="137"/>
                  </a:lnTo>
                  <a:lnTo>
                    <a:pt x="49" y="175"/>
                  </a:lnTo>
                  <a:lnTo>
                    <a:pt x="97" y="18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79" name="Rectangle 19"/>
            <p:cNvSpPr>
              <a:spLocks noChangeArrowheads="1"/>
            </p:cNvSpPr>
            <p:nvPr/>
          </p:nvSpPr>
          <p:spPr bwMode="auto">
            <a:xfrm>
              <a:off x="2034" y="3973"/>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80" name="Freeform 20"/>
            <p:cNvSpPr>
              <a:spLocks/>
            </p:cNvSpPr>
            <p:nvPr/>
          </p:nvSpPr>
          <p:spPr bwMode="auto">
            <a:xfrm>
              <a:off x="2141" y="600"/>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1" name="Line 21"/>
            <p:cNvSpPr>
              <a:spLocks noChangeShapeType="1"/>
            </p:cNvSpPr>
            <p:nvPr/>
          </p:nvSpPr>
          <p:spPr bwMode="auto">
            <a:xfrm>
              <a:off x="2170" y="513"/>
              <a:ext cx="1" cy="214"/>
            </a:xfrm>
            <a:prstGeom prst="line">
              <a:avLst/>
            </a:prstGeom>
            <a:noFill/>
            <a:ln w="22225">
              <a:solidFill>
                <a:srgbClr val="000000"/>
              </a:solidFill>
              <a:round/>
              <a:headEnd/>
              <a:tailEnd/>
            </a:ln>
          </p:spPr>
          <p:txBody>
            <a:bodyPr/>
            <a:lstStyle/>
            <a:p>
              <a:endParaRPr lang="zh-CN" altLang="en-US"/>
            </a:p>
          </p:txBody>
        </p:sp>
        <p:sp>
          <p:nvSpPr>
            <p:cNvPr id="40982" name="Line 22"/>
            <p:cNvSpPr>
              <a:spLocks noChangeShapeType="1"/>
            </p:cNvSpPr>
            <p:nvPr/>
          </p:nvSpPr>
          <p:spPr bwMode="auto">
            <a:xfrm>
              <a:off x="2170" y="1183"/>
              <a:ext cx="1" cy="214"/>
            </a:xfrm>
            <a:prstGeom prst="line">
              <a:avLst/>
            </a:prstGeom>
            <a:noFill/>
            <a:ln w="22225">
              <a:solidFill>
                <a:srgbClr val="000000"/>
              </a:solidFill>
              <a:round/>
              <a:headEnd/>
              <a:tailEnd/>
            </a:ln>
          </p:spPr>
          <p:txBody>
            <a:bodyPr/>
            <a:lstStyle/>
            <a:p>
              <a:endParaRPr lang="zh-CN" altLang="en-US"/>
            </a:p>
          </p:txBody>
        </p:sp>
        <p:sp>
          <p:nvSpPr>
            <p:cNvPr id="40983" name="Line 23"/>
            <p:cNvSpPr>
              <a:spLocks noChangeShapeType="1"/>
            </p:cNvSpPr>
            <p:nvPr/>
          </p:nvSpPr>
          <p:spPr bwMode="auto">
            <a:xfrm>
              <a:off x="2170" y="1854"/>
              <a:ext cx="1" cy="214"/>
            </a:xfrm>
            <a:prstGeom prst="line">
              <a:avLst/>
            </a:prstGeom>
            <a:noFill/>
            <a:ln w="22225">
              <a:solidFill>
                <a:srgbClr val="000000"/>
              </a:solidFill>
              <a:round/>
              <a:headEnd/>
              <a:tailEnd/>
            </a:ln>
          </p:spPr>
          <p:txBody>
            <a:bodyPr/>
            <a:lstStyle/>
            <a:p>
              <a:endParaRPr lang="zh-CN" altLang="en-US"/>
            </a:p>
          </p:txBody>
        </p:sp>
        <p:sp>
          <p:nvSpPr>
            <p:cNvPr id="40984" name="Freeform 24"/>
            <p:cNvSpPr>
              <a:spLocks/>
            </p:cNvSpPr>
            <p:nvPr/>
          </p:nvSpPr>
          <p:spPr bwMode="auto">
            <a:xfrm>
              <a:off x="2141" y="1281"/>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5" name="Freeform 25"/>
            <p:cNvSpPr>
              <a:spLocks/>
            </p:cNvSpPr>
            <p:nvPr/>
          </p:nvSpPr>
          <p:spPr bwMode="auto">
            <a:xfrm>
              <a:off x="2141" y="1951"/>
              <a:ext cx="48" cy="117"/>
            </a:xfrm>
            <a:custGeom>
              <a:avLst/>
              <a:gdLst/>
              <a:ahLst/>
              <a:cxnLst>
                <a:cxn ang="0">
                  <a:pos x="48" y="0"/>
                </a:cxn>
                <a:cxn ang="0">
                  <a:pos x="29" y="20"/>
                </a:cxn>
                <a:cxn ang="0">
                  <a:pos x="0" y="0"/>
                </a:cxn>
                <a:cxn ang="0">
                  <a:pos x="29" y="117"/>
                </a:cxn>
                <a:cxn ang="0">
                  <a:pos x="48" y="0"/>
                </a:cxn>
              </a:cxnLst>
              <a:rect l="0" t="0" r="r" b="b"/>
              <a:pathLst>
                <a:path w="48" h="117">
                  <a:moveTo>
                    <a:pt x="48" y="0"/>
                  </a:moveTo>
                  <a:lnTo>
                    <a:pt x="29" y="20"/>
                  </a:lnTo>
                  <a:lnTo>
                    <a:pt x="0" y="0"/>
                  </a:lnTo>
                  <a:lnTo>
                    <a:pt x="29" y="11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6" name="Line 26"/>
            <p:cNvSpPr>
              <a:spLocks noChangeShapeType="1"/>
            </p:cNvSpPr>
            <p:nvPr/>
          </p:nvSpPr>
          <p:spPr bwMode="auto">
            <a:xfrm>
              <a:off x="2170" y="2525"/>
              <a:ext cx="1" cy="184"/>
            </a:xfrm>
            <a:prstGeom prst="line">
              <a:avLst/>
            </a:prstGeom>
            <a:noFill/>
            <a:ln w="22225">
              <a:solidFill>
                <a:srgbClr val="000000"/>
              </a:solidFill>
              <a:round/>
              <a:headEnd/>
              <a:tailEnd/>
            </a:ln>
          </p:spPr>
          <p:txBody>
            <a:bodyPr/>
            <a:lstStyle/>
            <a:p>
              <a:endParaRPr lang="zh-CN" altLang="en-US"/>
            </a:p>
          </p:txBody>
        </p:sp>
        <p:sp>
          <p:nvSpPr>
            <p:cNvPr id="40987" name="Freeform 27"/>
            <p:cNvSpPr>
              <a:spLocks/>
            </p:cNvSpPr>
            <p:nvPr/>
          </p:nvSpPr>
          <p:spPr bwMode="auto">
            <a:xfrm>
              <a:off x="2141" y="2593"/>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88" name="Line 28"/>
            <p:cNvSpPr>
              <a:spLocks noChangeShapeType="1"/>
            </p:cNvSpPr>
            <p:nvPr/>
          </p:nvSpPr>
          <p:spPr bwMode="auto">
            <a:xfrm>
              <a:off x="2170" y="3079"/>
              <a:ext cx="1" cy="282"/>
            </a:xfrm>
            <a:prstGeom prst="line">
              <a:avLst/>
            </a:prstGeom>
            <a:noFill/>
            <a:ln w="22225">
              <a:solidFill>
                <a:srgbClr val="000000"/>
              </a:solidFill>
              <a:round/>
              <a:headEnd/>
              <a:tailEnd/>
            </a:ln>
          </p:spPr>
          <p:txBody>
            <a:bodyPr/>
            <a:lstStyle/>
            <a:p>
              <a:endParaRPr lang="zh-CN" altLang="en-US"/>
            </a:p>
          </p:txBody>
        </p:sp>
        <p:sp>
          <p:nvSpPr>
            <p:cNvPr id="40989" name="Freeform 29"/>
            <p:cNvSpPr>
              <a:spLocks/>
            </p:cNvSpPr>
            <p:nvPr/>
          </p:nvSpPr>
          <p:spPr bwMode="auto">
            <a:xfrm>
              <a:off x="2141" y="3234"/>
              <a:ext cx="48" cy="127"/>
            </a:xfrm>
            <a:custGeom>
              <a:avLst/>
              <a:gdLst/>
              <a:ahLst/>
              <a:cxnLst>
                <a:cxn ang="0">
                  <a:pos x="48" y="0"/>
                </a:cxn>
                <a:cxn ang="0">
                  <a:pos x="29" y="20"/>
                </a:cxn>
                <a:cxn ang="0">
                  <a:pos x="0" y="0"/>
                </a:cxn>
                <a:cxn ang="0">
                  <a:pos x="29" y="127"/>
                </a:cxn>
                <a:cxn ang="0">
                  <a:pos x="48" y="0"/>
                </a:cxn>
              </a:cxnLst>
              <a:rect l="0" t="0" r="r" b="b"/>
              <a:pathLst>
                <a:path w="48" h="127">
                  <a:moveTo>
                    <a:pt x="48" y="0"/>
                  </a:moveTo>
                  <a:lnTo>
                    <a:pt x="29" y="20"/>
                  </a:lnTo>
                  <a:lnTo>
                    <a:pt x="0" y="0"/>
                  </a:lnTo>
                  <a:lnTo>
                    <a:pt x="29" y="127"/>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0" name="Line 30"/>
            <p:cNvSpPr>
              <a:spLocks noChangeShapeType="1"/>
            </p:cNvSpPr>
            <p:nvPr/>
          </p:nvSpPr>
          <p:spPr bwMode="auto">
            <a:xfrm>
              <a:off x="2170" y="3720"/>
              <a:ext cx="1" cy="233"/>
            </a:xfrm>
            <a:prstGeom prst="line">
              <a:avLst/>
            </a:prstGeom>
            <a:noFill/>
            <a:ln w="22225">
              <a:solidFill>
                <a:srgbClr val="000000"/>
              </a:solidFill>
              <a:round/>
              <a:headEnd/>
              <a:tailEnd/>
            </a:ln>
          </p:spPr>
          <p:txBody>
            <a:bodyPr/>
            <a:lstStyle/>
            <a:p>
              <a:endParaRPr lang="zh-CN" altLang="en-US"/>
            </a:p>
          </p:txBody>
        </p:sp>
        <p:sp>
          <p:nvSpPr>
            <p:cNvPr id="40991" name="Freeform 31"/>
            <p:cNvSpPr>
              <a:spLocks/>
            </p:cNvSpPr>
            <p:nvPr/>
          </p:nvSpPr>
          <p:spPr bwMode="auto">
            <a:xfrm>
              <a:off x="2141" y="3837"/>
              <a:ext cx="48" cy="116"/>
            </a:xfrm>
            <a:custGeom>
              <a:avLst/>
              <a:gdLst/>
              <a:ahLst/>
              <a:cxnLst>
                <a:cxn ang="0">
                  <a:pos x="48" y="0"/>
                </a:cxn>
                <a:cxn ang="0">
                  <a:pos x="29" y="19"/>
                </a:cxn>
                <a:cxn ang="0">
                  <a:pos x="0" y="0"/>
                </a:cxn>
                <a:cxn ang="0">
                  <a:pos x="29" y="116"/>
                </a:cxn>
                <a:cxn ang="0">
                  <a:pos x="48" y="0"/>
                </a:cxn>
              </a:cxnLst>
              <a:rect l="0" t="0" r="r" b="b"/>
              <a:pathLst>
                <a:path w="48" h="116">
                  <a:moveTo>
                    <a:pt x="48" y="0"/>
                  </a:moveTo>
                  <a:lnTo>
                    <a:pt x="29" y="19"/>
                  </a:lnTo>
                  <a:lnTo>
                    <a:pt x="0" y="0"/>
                  </a:lnTo>
                  <a:lnTo>
                    <a:pt x="2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0992" name="Line 32"/>
            <p:cNvSpPr>
              <a:spLocks noChangeShapeType="1"/>
            </p:cNvSpPr>
            <p:nvPr/>
          </p:nvSpPr>
          <p:spPr bwMode="auto">
            <a:xfrm>
              <a:off x="2947" y="950"/>
              <a:ext cx="408" cy="1"/>
            </a:xfrm>
            <a:prstGeom prst="line">
              <a:avLst/>
            </a:prstGeom>
            <a:noFill/>
            <a:ln w="22225">
              <a:solidFill>
                <a:srgbClr val="000000"/>
              </a:solidFill>
              <a:round/>
              <a:headEnd/>
              <a:tailEnd/>
            </a:ln>
          </p:spPr>
          <p:txBody>
            <a:bodyPr/>
            <a:lstStyle/>
            <a:p>
              <a:endParaRPr lang="zh-CN" altLang="en-US"/>
            </a:p>
          </p:txBody>
        </p:sp>
        <p:sp>
          <p:nvSpPr>
            <p:cNvPr id="40993" name="Freeform 33"/>
            <p:cNvSpPr>
              <a:spLocks/>
            </p:cNvSpPr>
            <p:nvPr/>
          </p:nvSpPr>
          <p:spPr bwMode="auto">
            <a:xfrm>
              <a:off x="3355" y="863"/>
              <a:ext cx="554" cy="184"/>
            </a:xfrm>
            <a:custGeom>
              <a:avLst/>
              <a:gdLst/>
              <a:ahLst/>
              <a:cxnLst>
                <a:cxn ang="0">
                  <a:pos x="97" y="184"/>
                </a:cxn>
                <a:cxn ang="0">
                  <a:pos x="466" y="184"/>
                </a:cxn>
                <a:cxn ang="0">
                  <a:pos x="505" y="165"/>
                </a:cxn>
                <a:cxn ang="0">
                  <a:pos x="544" y="136"/>
                </a:cxn>
                <a:cxn ang="0">
                  <a:pos x="554" y="87"/>
                </a:cxn>
                <a:cxn ang="0">
                  <a:pos x="544" y="48"/>
                </a:cxn>
                <a:cxn ang="0">
                  <a:pos x="505" y="9"/>
                </a:cxn>
                <a:cxn ang="0">
                  <a:pos x="466" y="0"/>
                </a:cxn>
                <a:cxn ang="0">
                  <a:pos x="97" y="0"/>
                </a:cxn>
                <a:cxn ang="0">
                  <a:pos x="48" y="9"/>
                </a:cxn>
                <a:cxn ang="0">
                  <a:pos x="19" y="48"/>
                </a:cxn>
                <a:cxn ang="0">
                  <a:pos x="0" y="87"/>
                </a:cxn>
                <a:cxn ang="0">
                  <a:pos x="0" y="87"/>
                </a:cxn>
                <a:cxn ang="0">
                  <a:pos x="19" y="136"/>
                </a:cxn>
                <a:cxn ang="0">
                  <a:pos x="48" y="165"/>
                </a:cxn>
                <a:cxn ang="0">
                  <a:pos x="97" y="184"/>
                </a:cxn>
              </a:cxnLst>
              <a:rect l="0" t="0" r="r" b="b"/>
              <a:pathLst>
                <a:path w="554" h="184">
                  <a:moveTo>
                    <a:pt x="97" y="184"/>
                  </a:moveTo>
                  <a:lnTo>
                    <a:pt x="466" y="184"/>
                  </a:lnTo>
                  <a:lnTo>
                    <a:pt x="505" y="165"/>
                  </a:lnTo>
                  <a:lnTo>
                    <a:pt x="544" y="136"/>
                  </a:lnTo>
                  <a:lnTo>
                    <a:pt x="554" y="87"/>
                  </a:lnTo>
                  <a:lnTo>
                    <a:pt x="544" y="48"/>
                  </a:lnTo>
                  <a:lnTo>
                    <a:pt x="505" y="9"/>
                  </a:lnTo>
                  <a:lnTo>
                    <a:pt x="466" y="0"/>
                  </a:lnTo>
                  <a:lnTo>
                    <a:pt x="97" y="0"/>
                  </a:lnTo>
                  <a:lnTo>
                    <a:pt x="48" y="9"/>
                  </a:lnTo>
                  <a:lnTo>
                    <a:pt x="19" y="48"/>
                  </a:lnTo>
                  <a:lnTo>
                    <a:pt x="0" y="87"/>
                  </a:lnTo>
                  <a:lnTo>
                    <a:pt x="0" y="87"/>
                  </a:lnTo>
                  <a:lnTo>
                    <a:pt x="19" y="136"/>
                  </a:lnTo>
                  <a:lnTo>
                    <a:pt x="48" y="165"/>
                  </a:lnTo>
                  <a:lnTo>
                    <a:pt x="97" y="18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0994" name="Rectangle 34"/>
            <p:cNvSpPr>
              <a:spLocks noChangeArrowheads="1"/>
            </p:cNvSpPr>
            <p:nvPr/>
          </p:nvSpPr>
          <p:spPr bwMode="auto">
            <a:xfrm>
              <a:off x="3510" y="882"/>
              <a:ext cx="290"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返回</a:t>
              </a:r>
              <a:endParaRPr lang="zh-CN" altLang="en-US" sz="1800" b="1" baseline="0"/>
            </a:p>
          </p:txBody>
        </p:sp>
        <p:sp>
          <p:nvSpPr>
            <p:cNvPr id="40995" name="Rectangle 35"/>
            <p:cNvSpPr>
              <a:spLocks noChangeArrowheads="1"/>
            </p:cNvSpPr>
            <p:nvPr/>
          </p:nvSpPr>
          <p:spPr bwMode="auto">
            <a:xfrm>
              <a:off x="3219" y="1446"/>
              <a:ext cx="1467" cy="359"/>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0996" name="Rectangle 36"/>
            <p:cNvSpPr>
              <a:spLocks noChangeArrowheads="1"/>
            </p:cNvSpPr>
            <p:nvPr/>
          </p:nvSpPr>
          <p:spPr bwMode="auto">
            <a:xfrm>
              <a:off x="3303" y="1544"/>
              <a:ext cx="130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继续检索下一个表项</a:t>
              </a:r>
              <a:endParaRPr lang="zh-CN" altLang="en-US" sz="1800" b="1" baseline="0"/>
            </a:p>
          </p:txBody>
        </p:sp>
        <p:sp>
          <p:nvSpPr>
            <p:cNvPr id="40997" name="Line 37"/>
            <p:cNvSpPr>
              <a:spLocks noChangeShapeType="1"/>
            </p:cNvSpPr>
            <p:nvPr/>
          </p:nvSpPr>
          <p:spPr bwMode="auto">
            <a:xfrm>
              <a:off x="2947" y="1630"/>
              <a:ext cx="233" cy="1"/>
            </a:xfrm>
            <a:prstGeom prst="line">
              <a:avLst/>
            </a:prstGeom>
            <a:noFill/>
            <a:ln w="22225">
              <a:solidFill>
                <a:srgbClr val="000000"/>
              </a:solidFill>
              <a:round/>
              <a:headEnd/>
              <a:tailEnd/>
            </a:ln>
          </p:spPr>
          <p:txBody>
            <a:bodyPr/>
            <a:lstStyle/>
            <a:p>
              <a:endParaRPr lang="zh-CN" altLang="en-US"/>
            </a:p>
          </p:txBody>
        </p:sp>
        <p:sp>
          <p:nvSpPr>
            <p:cNvPr id="40998" name="Line 38"/>
            <p:cNvSpPr>
              <a:spLocks noChangeShapeType="1"/>
            </p:cNvSpPr>
            <p:nvPr/>
          </p:nvSpPr>
          <p:spPr bwMode="auto">
            <a:xfrm>
              <a:off x="4686" y="1630"/>
              <a:ext cx="233" cy="1"/>
            </a:xfrm>
            <a:prstGeom prst="line">
              <a:avLst/>
            </a:prstGeom>
            <a:noFill/>
            <a:ln w="22225">
              <a:solidFill>
                <a:srgbClr val="000000"/>
              </a:solidFill>
              <a:round/>
              <a:headEnd/>
              <a:tailEnd/>
            </a:ln>
          </p:spPr>
          <p:txBody>
            <a:bodyPr/>
            <a:lstStyle/>
            <a:p>
              <a:endParaRPr lang="zh-CN" altLang="en-US"/>
            </a:p>
          </p:txBody>
        </p:sp>
        <p:sp>
          <p:nvSpPr>
            <p:cNvPr id="40999" name="Line 39"/>
            <p:cNvSpPr>
              <a:spLocks noChangeShapeType="1"/>
            </p:cNvSpPr>
            <p:nvPr/>
          </p:nvSpPr>
          <p:spPr bwMode="auto">
            <a:xfrm>
              <a:off x="4919" y="552"/>
              <a:ext cx="1" cy="1078"/>
            </a:xfrm>
            <a:prstGeom prst="line">
              <a:avLst/>
            </a:prstGeom>
            <a:noFill/>
            <a:ln w="22225">
              <a:solidFill>
                <a:srgbClr val="000000"/>
              </a:solidFill>
              <a:round/>
              <a:headEnd/>
              <a:tailEnd/>
            </a:ln>
          </p:spPr>
          <p:txBody>
            <a:bodyPr/>
            <a:lstStyle/>
            <a:p>
              <a:endParaRPr lang="zh-CN" altLang="en-US"/>
            </a:p>
          </p:txBody>
        </p:sp>
        <p:sp>
          <p:nvSpPr>
            <p:cNvPr id="41000" name="Freeform 40"/>
            <p:cNvSpPr>
              <a:spLocks/>
            </p:cNvSpPr>
            <p:nvPr/>
          </p:nvSpPr>
          <p:spPr bwMode="auto">
            <a:xfrm>
              <a:off x="2170" y="532"/>
              <a:ext cx="116" cy="49"/>
            </a:xfrm>
            <a:custGeom>
              <a:avLst/>
              <a:gdLst/>
              <a:ahLst/>
              <a:cxnLst>
                <a:cxn ang="0">
                  <a:pos x="116" y="49"/>
                </a:cxn>
                <a:cxn ang="0">
                  <a:pos x="97" y="20"/>
                </a:cxn>
                <a:cxn ang="0">
                  <a:pos x="116" y="0"/>
                </a:cxn>
                <a:cxn ang="0">
                  <a:pos x="0" y="20"/>
                </a:cxn>
                <a:cxn ang="0">
                  <a:pos x="116" y="49"/>
                </a:cxn>
              </a:cxnLst>
              <a:rect l="0" t="0" r="r" b="b"/>
              <a:pathLst>
                <a:path w="116" h="49">
                  <a:moveTo>
                    <a:pt x="116" y="49"/>
                  </a:moveTo>
                  <a:lnTo>
                    <a:pt x="97" y="20"/>
                  </a:lnTo>
                  <a:lnTo>
                    <a:pt x="116" y="0"/>
                  </a:lnTo>
                  <a:lnTo>
                    <a:pt x="0" y="20"/>
                  </a:lnTo>
                  <a:lnTo>
                    <a:pt x="116"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1" name="Line 41"/>
            <p:cNvSpPr>
              <a:spLocks noChangeShapeType="1"/>
            </p:cNvSpPr>
            <p:nvPr/>
          </p:nvSpPr>
          <p:spPr bwMode="auto">
            <a:xfrm>
              <a:off x="2170" y="552"/>
              <a:ext cx="2749" cy="1"/>
            </a:xfrm>
            <a:prstGeom prst="line">
              <a:avLst/>
            </a:prstGeom>
            <a:noFill/>
            <a:ln w="22225">
              <a:solidFill>
                <a:srgbClr val="000000"/>
              </a:solidFill>
              <a:round/>
              <a:headEnd/>
              <a:tailEnd/>
            </a:ln>
          </p:spPr>
          <p:txBody>
            <a:bodyPr/>
            <a:lstStyle/>
            <a:p>
              <a:endParaRPr lang="zh-CN" altLang="en-US"/>
            </a:p>
          </p:txBody>
        </p:sp>
        <p:sp>
          <p:nvSpPr>
            <p:cNvPr id="41002" name="Freeform 42"/>
            <p:cNvSpPr>
              <a:spLocks/>
            </p:cNvSpPr>
            <p:nvPr/>
          </p:nvSpPr>
          <p:spPr bwMode="auto">
            <a:xfrm>
              <a:off x="3102" y="160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3" name="Rectangle 43"/>
            <p:cNvSpPr>
              <a:spLocks noChangeArrowheads="1"/>
            </p:cNvSpPr>
            <p:nvPr/>
          </p:nvSpPr>
          <p:spPr bwMode="auto">
            <a:xfrm>
              <a:off x="3180" y="2719"/>
              <a:ext cx="1467" cy="350"/>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1004" name="Rectangle 44"/>
            <p:cNvSpPr>
              <a:spLocks noChangeArrowheads="1"/>
            </p:cNvSpPr>
            <p:nvPr/>
          </p:nvSpPr>
          <p:spPr bwMode="auto">
            <a:xfrm>
              <a:off x="3264" y="2808"/>
              <a:ext cx="1305" cy="173"/>
            </a:xfrm>
            <a:prstGeom prst="rect">
              <a:avLst/>
            </a:prstGeom>
            <a:noFill/>
            <a:ln w="22225">
              <a:noFill/>
              <a:miter lim="800000"/>
              <a:headEnd/>
              <a:tailEnd/>
            </a:ln>
          </p:spPr>
          <p:txBody>
            <a:bodyPr wrap="none" lIns="0" tIns="0" rIns="0" bIns="0">
              <a:spAutoFit/>
            </a:bodyPr>
            <a:lstStyle/>
            <a:p>
              <a:r>
                <a:rPr lang="zh-CN" altLang="en-US" sz="1800" b="1" baseline="0">
                  <a:solidFill>
                    <a:srgbClr val="000000"/>
                  </a:solidFill>
                  <a:latin typeface="宋体" pitchFamily="2" charset="-122"/>
                </a:rPr>
                <a:t>将该分区从链中移出</a:t>
              </a:r>
              <a:endParaRPr lang="zh-CN" altLang="en-US" sz="1800" b="1" baseline="0"/>
            </a:p>
          </p:txBody>
        </p:sp>
        <p:sp>
          <p:nvSpPr>
            <p:cNvPr id="41005" name="Freeform 45"/>
            <p:cNvSpPr>
              <a:spLocks/>
            </p:cNvSpPr>
            <p:nvPr/>
          </p:nvSpPr>
          <p:spPr bwMode="auto">
            <a:xfrm>
              <a:off x="2947" y="2301"/>
              <a:ext cx="962" cy="418"/>
            </a:xfrm>
            <a:custGeom>
              <a:avLst/>
              <a:gdLst/>
              <a:ahLst/>
              <a:cxnLst>
                <a:cxn ang="0">
                  <a:pos x="0" y="0"/>
                </a:cxn>
                <a:cxn ang="0">
                  <a:pos x="962" y="0"/>
                </a:cxn>
                <a:cxn ang="0">
                  <a:pos x="962" y="418"/>
                </a:cxn>
              </a:cxnLst>
              <a:rect l="0" t="0" r="r" b="b"/>
              <a:pathLst>
                <a:path w="962" h="418">
                  <a:moveTo>
                    <a:pt x="0" y="0"/>
                  </a:moveTo>
                  <a:lnTo>
                    <a:pt x="962" y="0"/>
                  </a:lnTo>
                  <a:lnTo>
                    <a:pt x="962" y="418"/>
                  </a:lnTo>
                </a:path>
              </a:pathLst>
            </a:custGeom>
            <a:noFill/>
            <a:ln w="22225">
              <a:solidFill>
                <a:srgbClr val="000000"/>
              </a:solidFill>
              <a:prstDash val="solid"/>
              <a:round/>
              <a:headEnd/>
              <a:tailEnd/>
            </a:ln>
          </p:spPr>
          <p:txBody>
            <a:bodyPr/>
            <a:lstStyle/>
            <a:p>
              <a:endParaRPr lang="zh-CN" altLang="en-US"/>
            </a:p>
          </p:txBody>
        </p:sp>
        <p:sp>
          <p:nvSpPr>
            <p:cNvPr id="41006" name="Freeform 46"/>
            <p:cNvSpPr>
              <a:spLocks/>
            </p:cNvSpPr>
            <p:nvPr/>
          </p:nvSpPr>
          <p:spPr bwMode="auto">
            <a:xfrm>
              <a:off x="3889" y="2593"/>
              <a:ext cx="39" cy="116"/>
            </a:xfrm>
            <a:custGeom>
              <a:avLst/>
              <a:gdLst/>
              <a:ahLst/>
              <a:cxnLst>
                <a:cxn ang="0">
                  <a:pos x="39" y="0"/>
                </a:cxn>
                <a:cxn ang="0">
                  <a:pos x="20" y="19"/>
                </a:cxn>
                <a:cxn ang="0">
                  <a:pos x="0" y="0"/>
                </a:cxn>
                <a:cxn ang="0">
                  <a:pos x="20" y="116"/>
                </a:cxn>
                <a:cxn ang="0">
                  <a:pos x="39" y="0"/>
                </a:cxn>
              </a:cxnLst>
              <a:rect l="0" t="0" r="r" b="b"/>
              <a:pathLst>
                <a:path w="39" h="116">
                  <a:moveTo>
                    <a:pt x="39" y="0"/>
                  </a:moveTo>
                  <a:lnTo>
                    <a:pt x="20" y="19"/>
                  </a:lnTo>
                  <a:lnTo>
                    <a:pt x="0" y="0"/>
                  </a:lnTo>
                  <a:lnTo>
                    <a:pt x="20" y="116"/>
                  </a:lnTo>
                  <a:lnTo>
                    <a:pt x="39"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7" name="Freeform 47"/>
            <p:cNvSpPr>
              <a:spLocks/>
            </p:cNvSpPr>
            <p:nvPr/>
          </p:nvSpPr>
          <p:spPr bwMode="auto">
            <a:xfrm>
              <a:off x="2170" y="3069"/>
              <a:ext cx="1739" cy="107"/>
            </a:xfrm>
            <a:custGeom>
              <a:avLst/>
              <a:gdLst/>
              <a:ahLst/>
              <a:cxnLst>
                <a:cxn ang="0">
                  <a:pos x="1739" y="0"/>
                </a:cxn>
                <a:cxn ang="0">
                  <a:pos x="1739" y="107"/>
                </a:cxn>
                <a:cxn ang="0">
                  <a:pos x="0" y="107"/>
                </a:cxn>
              </a:cxnLst>
              <a:rect l="0" t="0" r="r" b="b"/>
              <a:pathLst>
                <a:path w="1739" h="107">
                  <a:moveTo>
                    <a:pt x="1739" y="0"/>
                  </a:moveTo>
                  <a:lnTo>
                    <a:pt x="1739" y="107"/>
                  </a:lnTo>
                  <a:lnTo>
                    <a:pt x="0" y="107"/>
                  </a:lnTo>
                </a:path>
              </a:pathLst>
            </a:custGeom>
            <a:noFill/>
            <a:ln w="22225">
              <a:solidFill>
                <a:srgbClr val="000000"/>
              </a:solidFill>
              <a:prstDash val="solid"/>
              <a:round/>
              <a:headEnd/>
              <a:tailEnd/>
            </a:ln>
          </p:spPr>
          <p:txBody>
            <a:bodyPr/>
            <a:lstStyle/>
            <a:p>
              <a:endParaRPr lang="zh-CN" altLang="en-US"/>
            </a:p>
          </p:txBody>
        </p:sp>
        <p:sp>
          <p:nvSpPr>
            <p:cNvPr id="41008" name="Freeform 48"/>
            <p:cNvSpPr>
              <a:spLocks/>
            </p:cNvSpPr>
            <p:nvPr/>
          </p:nvSpPr>
          <p:spPr bwMode="auto">
            <a:xfrm>
              <a:off x="2170" y="3147"/>
              <a:ext cx="116" cy="48"/>
            </a:xfrm>
            <a:custGeom>
              <a:avLst/>
              <a:gdLst/>
              <a:ahLst/>
              <a:cxnLst>
                <a:cxn ang="0">
                  <a:pos x="116" y="48"/>
                </a:cxn>
                <a:cxn ang="0">
                  <a:pos x="97" y="29"/>
                </a:cxn>
                <a:cxn ang="0">
                  <a:pos x="116" y="0"/>
                </a:cxn>
                <a:cxn ang="0">
                  <a:pos x="0" y="29"/>
                </a:cxn>
                <a:cxn ang="0">
                  <a:pos x="116" y="48"/>
                </a:cxn>
              </a:cxnLst>
              <a:rect l="0" t="0" r="r" b="b"/>
              <a:pathLst>
                <a:path w="116" h="48">
                  <a:moveTo>
                    <a:pt x="116" y="48"/>
                  </a:moveTo>
                  <a:lnTo>
                    <a:pt x="97" y="29"/>
                  </a:lnTo>
                  <a:lnTo>
                    <a:pt x="116" y="0"/>
                  </a:lnTo>
                  <a:lnTo>
                    <a:pt x="0" y="29"/>
                  </a:lnTo>
                  <a:lnTo>
                    <a:pt x="116" y="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09" name="Freeform 49"/>
            <p:cNvSpPr>
              <a:spLocks/>
            </p:cNvSpPr>
            <p:nvPr/>
          </p:nvSpPr>
          <p:spPr bwMode="auto">
            <a:xfrm>
              <a:off x="3238" y="921"/>
              <a:ext cx="117" cy="49"/>
            </a:xfrm>
            <a:custGeom>
              <a:avLst/>
              <a:gdLst/>
              <a:ahLst/>
              <a:cxnLst>
                <a:cxn ang="0">
                  <a:pos x="0" y="49"/>
                </a:cxn>
                <a:cxn ang="0">
                  <a:pos x="20" y="29"/>
                </a:cxn>
                <a:cxn ang="0">
                  <a:pos x="0" y="0"/>
                </a:cxn>
                <a:cxn ang="0">
                  <a:pos x="117" y="29"/>
                </a:cxn>
                <a:cxn ang="0">
                  <a:pos x="0" y="49"/>
                </a:cxn>
              </a:cxnLst>
              <a:rect l="0" t="0" r="r" b="b"/>
              <a:pathLst>
                <a:path w="117" h="49">
                  <a:moveTo>
                    <a:pt x="0" y="49"/>
                  </a:moveTo>
                  <a:lnTo>
                    <a:pt x="20" y="29"/>
                  </a:lnTo>
                  <a:lnTo>
                    <a:pt x="0" y="0"/>
                  </a:lnTo>
                  <a:lnTo>
                    <a:pt x="117" y="29"/>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1010" name="Rectangle 50"/>
            <p:cNvSpPr>
              <a:spLocks noChangeArrowheads="1"/>
            </p:cNvSpPr>
            <p:nvPr/>
          </p:nvSpPr>
          <p:spPr bwMode="auto">
            <a:xfrm>
              <a:off x="3063" y="79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1" name="Rectangle 51"/>
            <p:cNvSpPr>
              <a:spLocks noChangeArrowheads="1"/>
            </p:cNvSpPr>
            <p:nvPr/>
          </p:nvSpPr>
          <p:spPr bwMode="auto">
            <a:xfrm>
              <a:off x="2238" y="122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2" name="Rectangle 52"/>
            <p:cNvSpPr>
              <a:spLocks noChangeArrowheads="1"/>
            </p:cNvSpPr>
            <p:nvPr/>
          </p:nvSpPr>
          <p:spPr bwMode="auto">
            <a:xfrm>
              <a:off x="3015" y="1475"/>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sp>
          <p:nvSpPr>
            <p:cNvPr id="41013" name="Rectangle 53"/>
            <p:cNvSpPr>
              <a:spLocks noChangeArrowheads="1"/>
            </p:cNvSpPr>
            <p:nvPr/>
          </p:nvSpPr>
          <p:spPr bwMode="auto">
            <a:xfrm>
              <a:off x="2238" y="1912"/>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4" name="Rectangle 54"/>
            <p:cNvSpPr>
              <a:spLocks noChangeArrowheads="1"/>
            </p:cNvSpPr>
            <p:nvPr/>
          </p:nvSpPr>
          <p:spPr bwMode="auto">
            <a:xfrm>
              <a:off x="3297" y="2106"/>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Y</a:t>
              </a:r>
              <a:endParaRPr lang="en-US" altLang="zh-CN" sz="1800" b="1" baseline="0"/>
            </a:p>
          </p:txBody>
        </p:sp>
        <p:sp>
          <p:nvSpPr>
            <p:cNvPr id="41015" name="Rectangle 55"/>
            <p:cNvSpPr>
              <a:spLocks noChangeArrowheads="1"/>
            </p:cNvSpPr>
            <p:nvPr/>
          </p:nvSpPr>
          <p:spPr bwMode="auto">
            <a:xfrm>
              <a:off x="2238" y="2534"/>
              <a:ext cx="104" cy="173"/>
            </a:xfrm>
            <a:prstGeom prst="rect">
              <a:avLst/>
            </a:prstGeom>
            <a:noFill/>
            <a:ln w="22225">
              <a:noFill/>
              <a:miter lim="800000"/>
              <a:headEnd/>
              <a:tailEnd/>
            </a:ln>
          </p:spPr>
          <p:txBody>
            <a:bodyPr wrap="none" lIns="0" tIns="0" rIns="0" bIns="0">
              <a:spAutoFit/>
            </a:bodyPr>
            <a:lstStyle/>
            <a:p>
              <a:r>
                <a:rPr lang="en-US" altLang="zh-CN" sz="1800" b="1" baseline="0">
                  <a:solidFill>
                    <a:srgbClr val="000000"/>
                  </a:solidFill>
                  <a:latin typeface="Times" charset="0"/>
                </a:rPr>
                <a:t>N</a:t>
              </a:r>
              <a:endParaRPr lang="en-US" altLang="zh-CN" sz="1800" b="1" baseline="0"/>
            </a:p>
          </p:txBody>
        </p:sp>
      </p:grpSp>
      <p:sp>
        <p:nvSpPr>
          <p:cNvPr id="3" name="文本框 2">
            <a:extLst>
              <a:ext uri="{FF2B5EF4-FFF2-40B4-BE49-F238E27FC236}">
                <a16:creationId xmlns:a16="http://schemas.microsoft.com/office/drawing/2014/main" id="{50143EBA-DD7A-DC40-B77E-6829805A1017}"/>
              </a:ext>
            </a:extLst>
          </p:cNvPr>
          <p:cNvSpPr txBox="1"/>
          <p:nvPr/>
        </p:nvSpPr>
        <p:spPr>
          <a:xfrm>
            <a:off x="46029" y="2629420"/>
            <a:ext cx="3086049" cy="1631216"/>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err="1"/>
              <a:t>m.</a:t>
            </a:r>
            <a:r>
              <a:rPr lang="en-US" altLang="zh-CN" sz="2000" dirty="0" err="1"/>
              <a:t>size</a:t>
            </a:r>
            <a:r>
              <a:rPr lang="en-US" altLang="zh-CN" sz="2000" dirty="0"/>
              <a:t> </a:t>
            </a:r>
            <a:r>
              <a:rPr lang="zh-CN" altLang="en-US" sz="2000" dirty="0"/>
              <a:t>每个空闲分区的大小</a:t>
            </a:r>
            <a:endParaRPr lang="en-US" altLang="zh-CN" sz="2000" dirty="0"/>
          </a:p>
          <a:p>
            <a:pPr marL="342900" indent="-342900">
              <a:buFont typeface="Arial" panose="020B0604020202020204" pitchFamily="34" charset="0"/>
              <a:buChar char="•"/>
            </a:pPr>
            <a:r>
              <a:rPr lang="en-US" altLang="zh-CN" sz="2000" dirty="0" err="1"/>
              <a:t>u.size</a:t>
            </a:r>
            <a:r>
              <a:rPr lang="zh-CN" altLang="en-US" sz="2000" dirty="0"/>
              <a:t>请求的分区大小</a:t>
            </a:r>
            <a:endParaRPr lang="en-US" altLang="zh-CN" sz="2000" dirty="0"/>
          </a:p>
          <a:p>
            <a:pPr marL="342900" indent="-342900">
              <a:buFont typeface="Arial" panose="020B0604020202020204" pitchFamily="34" charset="0"/>
              <a:buChar char="•"/>
            </a:pPr>
            <a:r>
              <a:rPr lang="en-US" altLang="zh-CN" sz="2000" dirty="0"/>
              <a:t>s</a:t>
            </a:r>
            <a:r>
              <a:rPr kumimoji="1" lang="en-US" altLang="zh-CN" sz="2000" dirty="0"/>
              <a:t>ize</a:t>
            </a:r>
            <a:r>
              <a:rPr kumimoji="1" lang="zh-CN" altLang="en-US" sz="2000" dirty="0"/>
              <a:t>为事先规定的不再切割的剩余分区大小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3993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动态分区分配（</a:t>
            </a:r>
            <a:r>
              <a:rPr lang="zh-CN" altLang="en-US" sz="3200" b="1" baseline="0" dirty="0">
                <a:solidFill>
                  <a:srgbClr val="0000CC"/>
                </a:solidFill>
                <a:latin typeface="黑体" pitchFamily="49" charset="-122"/>
              </a:rPr>
              <a:t>可变分区分配</a:t>
            </a:r>
            <a:r>
              <a:rPr lang="zh-CN" altLang="en-US" sz="3200" b="1" baseline="0" dirty="0">
                <a:solidFill>
                  <a:srgbClr val="0000CC"/>
                </a:solidFill>
                <a:latin typeface="Times New Roman" pitchFamily="18" charset="0"/>
              </a:rPr>
              <a:t>）</a:t>
            </a:r>
          </a:p>
          <a:p>
            <a:pPr marL="1066800" lvl="1" indent="-609600">
              <a:spcBef>
                <a:spcPct val="20000"/>
              </a:spcBef>
              <a:buFont typeface="Wingdings" pitchFamily="2" charset="2"/>
              <a:buChar char="Ø"/>
            </a:pPr>
            <a:r>
              <a:rPr lang="zh-CN" altLang="en-US" sz="2800" b="1" baseline="0" dirty="0">
                <a:solidFill>
                  <a:srgbClr val="000000"/>
                </a:solidFill>
                <a:latin typeface="宋体" pitchFamily="2" charset="-122"/>
              </a:rPr>
              <a:t>分区分配操作</a:t>
            </a: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回收内存</a:t>
            </a:r>
          </a:p>
          <a:p>
            <a:pPr marL="1447800" lvl="2" indent="-533400">
              <a:spcBef>
                <a:spcPct val="20000"/>
              </a:spcBef>
              <a:buFont typeface="Wingdings" pitchFamily="2" charset="2"/>
              <a:buNone/>
            </a:pPr>
            <a:r>
              <a:rPr lang="zh-CN" altLang="en-US" sz="2800" b="1" baseline="0" dirty="0">
                <a:latin typeface="宋体" pitchFamily="2" charset="-122"/>
              </a:rPr>
              <a:t>   系统根据</a:t>
            </a:r>
            <a:r>
              <a:rPr lang="zh-CN" altLang="en-US" sz="2800" b="1" baseline="0" dirty="0">
                <a:solidFill>
                  <a:srgbClr val="FF0000"/>
                </a:solidFill>
                <a:latin typeface="宋体" pitchFamily="2" charset="-122"/>
              </a:rPr>
              <a:t>回收区的首地址</a:t>
            </a:r>
            <a:r>
              <a:rPr lang="zh-CN" altLang="en-US" sz="2800" b="1" baseline="0" dirty="0">
                <a:latin typeface="宋体" pitchFamily="2" charset="-122"/>
              </a:rPr>
              <a:t>，从空闲区链中找到插入点后，会有四种情况出现：</a:t>
            </a:r>
          </a:p>
          <a:p>
            <a:pPr marL="1447800" lvl="2" indent="-533400">
              <a:spcBef>
                <a:spcPct val="20000"/>
              </a:spcBef>
              <a:buFont typeface="Wingdings" pitchFamily="2" charset="2"/>
              <a:buNone/>
            </a:pPr>
            <a:r>
              <a:rPr lang="zh-CN" altLang="en-US" sz="2800" b="1" baseline="0" dirty="0">
                <a:latin typeface="宋体" pitchFamily="2" charset="-122"/>
              </a:rPr>
              <a:t>（1）回收区</a:t>
            </a:r>
            <a:r>
              <a:rPr lang="zh-CN" altLang="en-US" sz="2800" b="1" baseline="0" dirty="0">
                <a:solidFill>
                  <a:srgbClr val="FF0000"/>
                </a:solidFill>
                <a:latin typeface="宋体" pitchFamily="2" charset="-122"/>
              </a:rPr>
              <a:t>前</a:t>
            </a:r>
            <a:r>
              <a:rPr lang="zh-CN" altLang="en-US" sz="2800" b="1" baseline="0" dirty="0">
                <a:latin typeface="宋体" pitchFamily="2" charset="-122"/>
              </a:rPr>
              <a:t>是空闲分区</a:t>
            </a:r>
          </a:p>
          <a:p>
            <a:pPr marL="1447800" lvl="2" indent="-533400">
              <a:spcBef>
                <a:spcPct val="20000"/>
              </a:spcBef>
              <a:buFont typeface="Wingdings" pitchFamily="2" charset="2"/>
              <a:buNone/>
            </a:pPr>
            <a:r>
              <a:rPr lang="zh-CN" altLang="en-US" sz="2800" b="1" baseline="0" dirty="0">
                <a:latin typeface="宋体" pitchFamily="2" charset="-122"/>
              </a:rPr>
              <a:t>（2）回收区</a:t>
            </a:r>
            <a:r>
              <a:rPr lang="zh-CN" altLang="en-US" sz="2800" b="1" baseline="0" dirty="0">
                <a:solidFill>
                  <a:srgbClr val="FF0000"/>
                </a:solidFill>
                <a:latin typeface="宋体" pitchFamily="2" charset="-122"/>
              </a:rPr>
              <a:t>后</a:t>
            </a:r>
            <a:r>
              <a:rPr lang="zh-CN" altLang="en-US" sz="2800" b="1" baseline="0" dirty="0">
                <a:latin typeface="宋体" pitchFamily="2" charset="-122"/>
              </a:rPr>
              <a:t>是空闲分区</a:t>
            </a:r>
          </a:p>
          <a:p>
            <a:pPr marL="1447800" lvl="2" indent="-533400">
              <a:spcBef>
                <a:spcPct val="20000"/>
              </a:spcBef>
              <a:buFont typeface="Wingdings" pitchFamily="2" charset="2"/>
              <a:buNone/>
            </a:pPr>
            <a:r>
              <a:rPr lang="zh-CN" altLang="en-US" sz="2800" b="1" baseline="0" dirty="0">
                <a:latin typeface="宋体" pitchFamily="2" charset="-122"/>
              </a:rPr>
              <a:t>（3）回收区</a:t>
            </a:r>
            <a:r>
              <a:rPr lang="zh-CN" altLang="en-US" sz="2800" b="1" baseline="0" dirty="0">
                <a:solidFill>
                  <a:srgbClr val="FF0000"/>
                </a:solidFill>
                <a:latin typeface="宋体" pitchFamily="2" charset="-122"/>
              </a:rPr>
              <a:t>前、后都是</a:t>
            </a:r>
            <a:r>
              <a:rPr lang="zh-CN" altLang="en-US" sz="2800" b="1" baseline="0" dirty="0">
                <a:latin typeface="宋体" pitchFamily="2" charset="-122"/>
              </a:rPr>
              <a:t>空闲分区</a:t>
            </a:r>
          </a:p>
          <a:p>
            <a:pPr marL="1447800" lvl="2" indent="-533400">
              <a:spcBef>
                <a:spcPct val="20000"/>
              </a:spcBef>
              <a:buFont typeface="Wingdings" pitchFamily="2" charset="2"/>
              <a:buNone/>
            </a:pPr>
            <a:r>
              <a:rPr lang="zh-CN" altLang="en-US" sz="2800" b="1" baseline="0" dirty="0">
                <a:latin typeface="宋体" pitchFamily="2" charset="-122"/>
              </a:rPr>
              <a:t>（4）回收区</a:t>
            </a:r>
            <a:r>
              <a:rPr lang="zh-CN" altLang="en-US" sz="2800" b="1" baseline="0" dirty="0">
                <a:solidFill>
                  <a:srgbClr val="FF0000"/>
                </a:solidFill>
                <a:latin typeface="宋体" pitchFamily="2" charset="-122"/>
              </a:rPr>
              <a:t>前、后都不是</a:t>
            </a:r>
            <a:r>
              <a:rPr lang="zh-CN" altLang="en-US" sz="2800" b="1" baseline="0" dirty="0">
                <a:latin typeface="宋体" pitchFamily="2" charset="-122"/>
              </a:rPr>
              <a:t>空闲分区</a:t>
            </a:r>
          </a:p>
          <a:p>
            <a:pPr marL="1447800" lvl="2" indent="-533400">
              <a:spcBef>
                <a:spcPct val="20000"/>
              </a:spcBef>
              <a:buFont typeface="Wingdings" pitchFamily="2" charset="2"/>
              <a:buNone/>
            </a:pPr>
            <a:endParaRPr lang="zh-CN" altLang="en-US" sz="2800" b="1" baseline="0" dirty="0">
              <a:latin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未标题-1 拷贝"/>
          <p:cNvPicPr>
            <a:picLocks noChangeAspect="1" noChangeArrowheads="1"/>
          </p:cNvPicPr>
          <p:nvPr/>
        </p:nvPicPr>
        <p:blipFill>
          <a:blip r:embed="rId2" cstate="print"/>
          <a:srcRect/>
          <a:stretch>
            <a:fillRect/>
          </a:stretch>
        </p:blipFill>
        <p:spPr bwMode="auto">
          <a:xfrm>
            <a:off x="457200" y="1828800"/>
            <a:ext cx="8207375" cy="379412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198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动态重定位的引入</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a:t>
            </a:r>
          </a:p>
          <a:p>
            <a:pPr marL="1447800" lvl="2" indent="-533400">
              <a:lnSpc>
                <a:spcPct val="110000"/>
              </a:lnSpc>
              <a:spcBef>
                <a:spcPct val="20000"/>
              </a:spcBef>
              <a:buClr>
                <a:srgbClr val="0000CC"/>
              </a:buClr>
              <a:buFont typeface="Wingdings" pitchFamily="2" charset="2"/>
              <a:buNone/>
            </a:pPr>
            <a:r>
              <a:rPr kumimoji="0" lang="zh-CN" altLang="en-US" sz="2800" baseline="0">
                <a:latin typeface="宋体" pitchFamily="2" charset="-122"/>
              </a:rPr>
              <a:t>   </a:t>
            </a:r>
            <a:r>
              <a:rPr kumimoji="0" lang="zh-CN" altLang="en-US" sz="2800" b="1" baseline="0">
                <a:latin typeface="宋体" pitchFamily="2" charset="-122"/>
              </a:rPr>
              <a:t>经过一段时间的分配回收后，内存中存在很多很小的空闲块。它们每一个都很小，不足以满足分配要求；但其总和满足分配要求。这些空闲块被称为</a:t>
            </a:r>
            <a:r>
              <a:rPr kumimoji="0" lang="zh-CN" altLang="en-US" sz="2800" b="1" baseline="0">
                <a:latin typeface="Times New Roman"/>
              </a:rPr>
              <a:t>“</a:t>
            </a:r>
            <a:r>
              <a:rPr kumimoji="0" lang="zh-CN" altLang="en-US" sz="2800" b="1" baseline="0">
                <a:latin typeface="宋体" pitchFamily="2" charset="-122"/>
              </a:rPr>
              <a:t>碎片</a:t>
            </a:r>
            <a:r>
              <a:rPr kumimoji="0" lang="zh-CN" altLang="en-US" sz="2800" b="1" baseline="0">
                <a:latin typeface="Times New Roman"/>
              </a:rPr>
              <a:t>”</a:t>
            </a:r>
            <a:r>
              <a:rPr kumimoji="0" lang="zh-CN" altLang="en-US" sz="2800" b="1" baseline="0">
                <a:latin typeface="宋体" pitchFamily="2" charset="-122"/>
              </a:rPr>
              <a:t>或</a:t>
            </a:r>
            <a:r>
              <a:rPr kumimoji="0" lang="zh-CN" altLang="en-US" sz="2800" b="1" baseline="0">
                <a:latin typeface="Times New Roman"/>
              </a:rPr>
              <a:t>“</a:t>
            </a:r>
            <a:r>
              <a:rPr kumimoji="0" lang="zh-CN" altLang="en-US" sz="2800" b="1" baseline="0">
                <a:latin typeface="宋体" pitchFamily="2" charset="-122"/>
              </a:rPr>
              <a:t>零头</a:t>
            </a:r>
            <a:r>
              <a:rPr kumimoji="0" lang="zh-CN" altLang="en-US" sz="2800" b="1" baseline="0">
                <a:latin typeface="Times New Roman"/>
              </a:rPr>
              <a:t>”</a:t>
            </a:r>
            <a:r>
              <a:rPr kumimoji="0" lang="zh-CN" altLang="en-US" sz="2800" b="1" baseline="0">
                <a:latin typeface="宋体" pitchFamily="2" charset="-122"/>
              </a:rPr>
              <a:t>。</a:t>
            </a:r>
          </a:p>
          <a:p>
            <a:pPr marL="1447800" lvl="2" indent="-533400">
              <a:lnSpc>
                <a:spcPct val="110000"/>
              </a:lnSpc>
              <a:spcBef>
                <a:spcPct val="20000"/>
              </a:spcBef>
              <a:buClr>
                <a:schemeClr val="folHlink"/>
              </a:buClr>
              <a:buFont typeface="Wingdings" pitchFamily="2" charset="2"/>
              <a:buChar char="Ø"/>
            </a:pPr>
            <a:r>
              <a:rPr kumimoji="0" lang="zh-CN" altLang="en-US" sz="2800" b="1" baseline="0">
                <a:solidFill>
                  <a:schemeClr val="folHlink"/>
                </a:solidFill>
                <a:latin typeface="宋体" pitchFamily="2" charset="-122"/>
              </a:rPr>
              <a:t>碎片问题的解决</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拼接</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或</a:t>
            </a:r>
            <a:r>
              <a:rPr kumimoji="0" lang="zh-CN" altLang="en-US" sz="2800" b="1" baseline="0">
                <a:solidFill>
                  <a:schemeClr val="folHlink"/>
                </a:solidFill>
                <a:latin typeface="Times New Roman"/>
              </a:rPr>
              <a:t>“</a:t>
            </a:r>
            <a:r>
              <a:rPr kumimoji="0" lang="zh-CN" altLang="en-US" sz="2800" b="1" baseline="0">
                <a:solidFill>
                  <a:schemeClr val="folHlink"/>
                </a:solidFill>
                <a:latin typeface="宋体" pitchFamily="2" charset="-122"/>
              </a:rPr>
              <a:t>紧凑</a:t>
            </a:r>
            <a:r>
              <a:rPr kumimoji="0" lang="zh-CN" altLang="en-US" sz="2800" b="1" baseline="0">
                <a:solidFill>
                  <a:schemeClr val="folHlink"/>
                </a:solidFill>
                <a:latin typeface="Times New Roman"/>
              </a:rPr>
              <a:t>”</a:t>
            </a:r>
            <a:endParaRPr kumimoji="0" lang="zh-CN" altLang="en-US" sz="2800" b="1" baseline="0">
              <a:solidFill>
                <a:schemeClr val="folHlink"/>
              </a:solidFill>
              <a:latin typeface="宋体" pitchFamily="2" charset="-122"/>
            </a:endParaRPr>
          </a:p>
          <a:p>
            <a:pPr marL="1447800" lvl="2" indent="-533400">
              <a:lnSpc>
                <a:spcPct val="110000"/>
              </a:lnSpc>
              <a:spcBef>
                <a:spcPct val="20000"/>
              </a:spcBef>
              <a:buClr>
                <a:schemeClr val="folHlink"/>
              </a:buClr>
              <a:buFont typeface="Wingdings" pitchFamily="2" charset="2"/>
              <a:buNone/>
            </a:pPr>
            <a:r>
              <a:rPr lang="zh-CN" altLang="en-US" sz="2800" b="1" baseline="0">
                <a:solidFill>
                  <a:schemeClr val="folHlink"/>
                </a:solidFill>
                <a:latin typeface="宋体" pitchFamily="2" charset="-122"/>
              </a:rPr>
              <a:t>   移动内存中作业的位置，以把原来多个分散的小分区拼接成一个大分区</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421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动态重定位的引入</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a:t>
            </a:r>
          </a:p>
          <a:p>
            <a:pPr marL="1447800" lvl="2" indent="-533400">
              <a:lnSpc>
                <a:spcPct val="110000"/>
              </a:lnSpc>
              <a:spcBef>
                <a:spcPct val="20000"/>
              </a:spcBef>
              <a:buClr>
                <a:srgbClr val="0000CC"/>
              </a:buClr>
              <a:buFont typeface="Wingdings" pitchFamily="2" charset="2"/>
              <a:buNone/>
            </a:pPr>
            <a:r>
              <a:rPr kumimoji="0" lang="zh-CN" altLang="en-US" sz="2800" baseline="0">
                <a:latin typeface="宋体" pitchFamily="2" charset="-122"/>
              </a:rPr>
              <a:t>   </a:t>
            </a:r>
            <a:r>
              <a:rPr kumimoji="0" lang="zh-CN" altLang="en-US" sz="2800" b="1" baseline="0">
                <a:latin typeface="宋体" pitchFamily="2" charset="-122"/>
              </a:rPr>
              <a:t>经过一段时间的分配回收后，内存中存在很多很小的空闲块。它们每一个都很小，不足以满足分配要求；但其总和满足分配要求。这些空闲块被称为</a:t>
            </a:r>
            <a:r>
              <a:rPr kumimoji="0" lang="zh-CN" altLang="en-US" sz="2800" b="1" baseline="0">
                <a:latin typeface="Times New Roman"/>
              </a:rPr>
              <a:t>“</a:t>
            </a:r>
            <a:r>
              <a:rPr kumimoji="0" lang="zh-CN" altLang="en-US" sz="2800" b="1" baseline="0">
                <a:latin typeface="宋体" pitchFamily="2" charset="-122"/>
              </a:rPr>
              <a:t>碎片</a:t>
            </a:r>
            <a:r>
              <a:rPr kumimoji="0" lang="zh-CN" altLang="en-US" sz="2800" b="1" baseline="0">
                <a:latin typeface="Times New Roman"/>
              </a:rPr>
              <a:t>”</a:t>
            </a:r>
            <a:r>
              <a:rPr kumimoji="0" lang="zh-CN" altLang="en-US" sz="2800" b="1" baseline="0">
                <a:latin typeface="宋体" pitchFamily="2" charset="-122"/>
              </a:rPr>
              <a:t>或</a:t>
            </a:r>
            <a:r>
              <a:rPr kumimoji="0" lang="zh-CN" altLang="en-US" sz="2800" b="1" baseline="0">
                <a:latin typeface="Times New Roman"/>
              </a:rPr>
              <a:t>“</a:t>
            </a:r>
            <a:r>
              <a:rPr kumimoji="0" lang="zh-CN" altLang="en-US" sz="2800" b="1" baseline="0">
                <a:latin typeface="宋体" pitchFamily="2" charset="-122"/>
              </a:rPr>
              <a:t>零头</a:t>
            </a:r>
            <a:r>
              <a:rPr kumimoji="0" lang="zh-CN" altLang="en-US" sz="2800" b="1" baseline="0">
                <a:latin typeface="Times New Roman"/>
              </a:rPr>
              <a:t>”</a:t>
            </a:r>
            <a:r>
              <a:rPr kumimoji="0" lang="zh-CN" altLang="en-US" sz="2800" b="1" baseline="0">
                <a:latin typeface="宋体" pitchFamily="2" charset="-122"/>
              </a:rPr>
              <a:t>。</a:t>
            </a:r>
          </a:p>
          <a:p>
            <a:pPr marL="1447800" lvl="2" indent="-533400">
              <a:lnSpc>
                <a:spcPct val="110000"/>
              </a:lnSpc>
              <a:spcBef>
                <a:spcPct val="20000"/>
              </a:spcBef>
              <a:buClr>
                <a:srgbClr val="0000CC"/>
              </a:buClr>
              <a:buFont typeface="Wingdings" pitchFamily="2" charset="2"/>
              <a:buChar char="Ø"/>
            </a:pPr>
            <a:r>
              <a:rPr kumimoji="0" lang="zh-CN" altLang="en-US" sz="2800" b="1" baseline="0">
                <a:solidFill>
                  <a:srgbClr val="FF0000"/>
                </a:solidFill>
                <a:latin typeface="宋体" pitchFamily="2" charset="-122"/>
              </a:rPr>
              <a:t>碎片问题的解决</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拼接</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或</a:t>
            </a:r>
            <a:r>
              <a:rPr kumimoji="0" lang="zh-CN" altLang="en-US" sz="2800" b="1" baseline="0">
                <a:solidFill>
                  <a:srgbClr val="FF0000"/>
                </a:solidFill>
                <a:latin typeface="Times New Roman"/>
              </a:rPr>
              <a:t>“</a:t>
            </a:r>
            <a:r>
              <a:rPr kumimoji="0" lang="zh-CN" altLang="en-US" sz="2800" b="1" baseline="0">
                <a:solidFill>
                  <a:srgbClr val="FF0000"/>
                </a:solidFill>
                <a:latin typeface="宋体" pitchFamily="2" charset="-122"/>
              </a:rPr>
              <a:t>紧凑</a:t>
            </a:r>
            <a:r>
              <a:rPr kumimoji="0" lang="zh-CN" altLang="en-US" sz="2800" b="1" baseline="0">
                <a:solidFill>
                  <a:srgbClr val="FF0000"/>
                </a:solidFill>
                <a:latin typeface="Times New Roman"/>
              </a:rPr>
              <a:t>”</a:t>
            </a:r>
            <a:endParaRPr kumimoji="0" lang="zh-CN" altLang="en-US" sz="2800" b="1" baseline="0">
              <a:solidFill>
                <a:srgbClr val="FF0000"/>
              </a:solidFill>
              <a:latin typeface="宋体" pitchFamily="2" charset="-122"/>
            </a:endParaRPr>
          </a:p>
          <a:p>
            <a:pPr marL="1447800" lvl="2" indent="-533400">
              <a:lnSpc>
                <a:spcPct val="110000"/>
              </a:lnSpc>
              <a:spcBef>
                <a:spcPct val="20000"/>
              </a:spcBef>
              <a:buClr>
                <a:srgbClr val="0000CC"/>
              </a:buClr>
              <a:buFont typeface="Wingdings" pitchFamily="2" charset="2"/>
              <a:buNone/>
            </a:pPr>
            <a:r>
              <a:rPr lang="zh-CN" altLang="en-US" sz="2800" b="1" baseline="0">
                <a:latin typeface="宋体" pitchFamily="2" charset="-122"/>
              </a:rPr>
              <a:t>   移动内存中作业的位置，以把原来多个分散的小分区拼接成一个大分区。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存储器管理的目的</a:t>
            </a:r>
          </a:p>
        </p:txBody>
      </p:sp>
      <p:sp>
        <p:nvSpPr>
          <p:cNvPr id="12291"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扩充</a:t>
            </a:r>
            <a:r>
              <a:rPr kumimoji="0" lang="zh-CN" altLang="en-US" sz="2800" b="1" baseline="0">
                <a:solidFill>
                  <a:srgbClr val="000000"/>
                </a:solidFill>
                <a:latin typeface="Times New Roman"/>
              </a:rPr>
              <a:t>”</a:t>
            </a:r>
            <a:r>
              <a:rPr kumimoji="0" lang="zh-CN" altLang="en-US" sz="2800" b="1" baseline="0">
                <a:solidFill>
                  <a:srgbClr val="000000"/>
                </a:solidFill>
                <a:latin typeface="宋体" pitchFamily="2" charset="-122"/>
              </a:rPr>
              <a:t>主存容量：</a:t>
            </a:r>
            <a:r>
              <a:rPr kumimoji="0" lang="zh-CN" altLang="en-US" sz="2800" b="1" baseline="0">
                <a:latin typeface="宋体" pitchFamily="2" charset="-122"/>
              </a:rPr>
              <a:t>为用户提供比主存物理空间大得多的地址空间，以至使用户感觉他的作业是在这样一个大的存储器中运行。</a:t>
            </a:r>
            <a:endParaRPr kumimoji="0" lang="zh-CN" altLang="en-US" sz="2800" b="1" baseline="0">
              <a:latin typeface="Arial Unicode MS" pitchFamily="34" charset="-122"/>
              <a:ea typeface="Arial Unicode MS" pitchFamily="34" charset="-122"/>
              <a:cs typeface="Arial Unicode MS" pitchFamily="34" charset="-122"/>
            </a:endParaRPr>
          </a:p>
          <a:p>
            <a:pPr marL="1066800" lvl="1" indent="-609600" algn="just">
              <a:lnSpc>
                <a:spcPct val="160000"/>
              </a:lnSpc>
              <a:spcBef>
                <a:spcPct val="20000"/>
              </a:spcBef>
              <a:buClr>
                <a:srgbClr val="0000CC"/>
              </a:buClr>
              <a:buFont typeface="Wingdings" pitchFamily="2" charset="2"/>
              <a:buChar char="Ø"/>
            </a:pPr>
            <a:r>
              <a:rPr kumimoji="0" lang="zh-CN" altLang="en-US" sz="2800" b="1" baseline="0">
                <a:solidFill>
                  <a:srgbClr val="000000"/>
                </a:solidFill>
                <a:latin typeface="宋体" pitchFamily="2" charset="-122"/>
              </a:rPr>
              <a:t>存储保护：</a:t>
            </a:r>
            <a:r>
              <a:rPr kumimoji="0" lang="zh-CN" altLang="en-US" sz="2800" b="1" baseline="0">
                <a:latin typeface="宋体" pitchFamily="2" charset="-122"/>
              </a:rPr>
              <a:t>确保多道程序都在各自分配到存储区域内操作，互不干扰，防止一道程序破坏其它作业或系统文件的信息。</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600200" y="762000"/>
          <a:ext cx="6096000" cy="5734050"/>
        </p:xfrm>
        <a:graphic>
          <a:graphicData uri="http://schemas.openxmlformats.org/presentationml/2006/ole">
            <mc:AlternateContent xmlns:mc="http://schemas.openxmlformats.org/markup-compatibility/2006">
              <mc:Choice xmlns:v="urn:schemas-microsoft-com:vml" Requires="v">
                <p:oleObj spid="_x0000_s173186" name="VISIO" r:id="rId3" imgW="2059560" imgH="1937160" progId="">
                  <p:embed/>
                </p:oleObj>
              </mc:Choice>
              <mc:Fallback>
                <p:oleObj name="VISIO" r:id="rId3" imgW="2059560" imgH="19371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762000"/>
                        <a:ext cx="60960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40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地址变换过程是在程序执行期间，随着对每条指令或数据的访问自动进行的，称为动态重定位。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硬件地址变换机构的支持</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6259"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硬件地址变换机构的支持</a:t>
            </a:r>
            <a:r>
              <a:rPr lang="zh-CN" altLang="en-US" sz="2800" b="1" baseline="0">
                <a:solidFill>
                  <a:schemeClr val="folHlink"/>
                </a:solidFill>
                <a:latin typeface="Times New Roman"/>
              </a:rPr>
              <a:t>——</a:t>
            </a:r>
            <a:r>
              <a:rPr lang="zh-CN" altLang="en-US" sz="2800" b="1" baseline="0">
                <a:solidFill>
                  <a:schemeClr val="folHlink"/>
                </a:solidFill>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72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830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内存地址＝相对地址＋重定位寄存器中的地址</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移动程序时只需修改重定位寄存器中的地址</a:t>
            </a:r>
            <a:endParaRPr lang="zh-CN" altLang="en-US" sz="2800" b="1" baseline="0">
              <a:solidFill>
                <a:schemeClr val="folHlink"/>
              </a:solidFill>
              <a:latin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9523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Times New Roman" pitchFamily="18" charset="0"/>
              </a:rPr>
              <a:t>动态重定位的实现</a:t>
            </a:r>
            <a:endParaRPr lang="zh-CN" altLang="en-US" sz="2800" b="1" baseline="0">
              <a:solidFill>
                <a:srgbClr val="000000"/>
              </a:solidFill>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latin typeface="宋体" pitchFamily="2" charset="-122"/>
              </a:rPr>
              <a:t>每次</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后必须对移动了的程序或数据进行重定位</a:t>
            </a:r>
          </a:p>
          <a:p>
            <a:pPr marL="1447800" lvl="2" indent="-533400">
              <a:spcBef>
                <a:spcPct val="20000"/>
              </a:spcBef>
              <a:buClr>
                <a:srgbClr val="0000CC"/>
              </a:buClr>
              <a:buFont typeface="Wingdings" pitchFamily="2" charset="2"/>
              <a:buChar char="Ø"/>
            </a:pPr>
            <a:r>
              <a:rPr lang="zh-CN" altLang="en-US" sz="2800" b="1" baseline="0">
                <a:latin typeface="宋体" pitchFamily="2" charset="-122"/>
              </a:rPr>
              <a:t>地址变换过程是在程序执行期间，随着对每条指令或数据的访问自动进行的，称为动态重定位。</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硬件地址变换机构的支持</a:t>
            </a:r>
            <a:r>
              <a:rPr lang="zh-CN" altLang="en-US" sz="2800" b="1" baseline="0">
                <a:latin typeface="Times New Roman"/>
              </a:rPr>
              <a:t>——</a:t>
            </a:r>
            <a:r>
              <a:rPr lang="zh-CN" altLang="en-US" sz="2800" b="1" baseline="0">
                <a:latin typeface="隶书" pitchFamily="49" charset="-122"/>
              </a:rPr>
              <a:t>重定位寄存器</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内存地址＝相对地址＋重定位寄存器中的地址</a:t>
            </a:r>
          </a:p>
          <a:p>
            <a:pPr marL="1447800" lvl="2" indent="-533400">
              <a:spcBef>
                <a:spcPct val="20000"/>
              </a:spcBef>
              <a:buClr>
                <a:srgbClr val="0000CC"/>
              </a:buClr>
              <a:buFont typeface="Wingdings" pitchFamily="2" charset="2"/>
              <a:buChar char="Ø"/>
            </a:pPr>
            <a:r>
              <a:rPr lang="zh-CN" altLang="en-US" sz="2800" b="1" baseline="0">
                <a:latin typeface="隶书" pitchFamily="49" charset="-122"/>
              </a:rPr>
              <a:t>移动程序时只需修改重定位寄存器中的地址</a:t>
            </a:r>
            <a:endParaRPr lang="zh-CN" altLang="en-US" sz="2800" b="1" baseline="0">
              <a:latin typeface="宋体"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3"/>
          <p:cNvGrpSpPr>
            <a:grpSpLocks/>
          </p:cNvGrpSpPr>
          <p:nvPr/>
        </p:nvGrpSpPr>
        <p:grpSpPr bwMode="auto">
          <a:xfrm>
            <a:off x="273050" y="1425575"/>
            <a:ext cx="8415338" cy="4483100"/>
            <a:chOff x="172" y="898"/>
            <a:chExt cx="5301" cy="2824"/>
          </a:xfrm>
        </p:grpSpPr>
        <p:sp>
          <p:nvSpPr>
            <p:cNvPr id="47107" name="Rectangle 3"/>
            <p:cNvSpPr>
              <a:spLocks noChangeArrowheads="1"/>
            </p:cNvSpPr>
            <p:nvPr/>
          </p:nvSpPr>
          <p:spPr bwMode="auto">
            <a:xfrm>
              <a:off x="482" y="1553"/>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08" name="Rectangle 4"/>
            <p:cNvSpPr>
              <a:spLocks noChangeArrowheads="1"/>
            </p:cNvSpPr>
            <p:nvPr/>
          </p:nvSpPr>
          <p:spPr bwMode="auto">
            <a:xfrm>
              <a:off x="631"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09" name="Rectangle 5"/>
            <p:cNvSpPr>
              <a:spLocks noChangeArrowheads="1"/>
            </p:cNvSpPr>
            <p:nvPr/>
          </p:nvSpPr>
          <p:spPr bwMode="auto">
            <a:xfrm>
              <a:off x="482" y="1335"/>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0" name="Rectangle 6"/>
            <p:cNvSpPr>
              <a:spLocks noChangeArrowheads="1"/>
            </p:cNvSpPr>
            <p:nvPr/>
          </p:nvSpPr>
          <p:spPr bwMode="auto">
            <a:xfrm>
              <a:off x="482" y="1771"/>
              <a:ext cx="1090"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1" name="Rectangle 7"/>
            <p:cNvSpPr>
              <a:spLocks noChangeArrowheads="1"/>
            </p:cNvSpPr>
            <p:nvPr/>
          </p:nvSpPr>
          <p:spPr bwMode="auto">
            <a:xfrm>
              <a:off x="459" y="1885"/>
              <a:ext cx="46" cy="92"/>
            </a:xfrm>
            <a:prstGeom prst="rect">
              <a:avLst/>
            </a:prstGeom>
            <a:solidFill>
              <a:srgbClr val="FFFFFF"/>
            </a:solidFill>
            <a:ln w="22225">
              <a:noFill/>
              <a:miter lim="800000"/>
              <a:headEnd/>
              <a:tailEnd/>
            </a:ln>
          </p:spPr>
          <p:txBody>
            <a:bodyPr/>
            <a:lstStyle/>
            <a:p>
              <a:endParaRPr lang="zh-CN" altLang="en-US"/>
            </a:p>
          </p:txBody>
        </p:sp>
        <p:sp>
          <p:nvSpPr>
            <p:cNvPr id="47112" name="Freeform 8"/>
            <p:cNvSpPr>
              <a:spLocks/>
            </p:cNvSpPr>
            <p:nvPr/>
          </p:nvSpPr>
          <p:spPr bwMode="auto">
            <a:xfrm>
              <a:off x="379" y="1943"/>
              <a:ext cx="218" cy="57"/>
            </a:xfrm>
            <a:custGeom>
              <a:avLst/>
              <a:gdLst/>
              <a:ahLst/>
              <a:cxnLst>
                <a:cxn ang="0">
                  <a:pos x="218" y="34"/>
                </a:cxn>
                <a:cxn ang="0">
                  <a:pos x="195" y="46"/>
                </a:cxn>
                <a:cxn ang="0">
                  <a:pos x="183" y="57"/>
                </a:cxn>
                <a:cxn ang="0">
                  <a:pos x="160" y="57"/>
                </a:cxn>
                <a:cxn ang="0">
                  <a:pos x="149" y="57"/>
                </a:cxn>
                <a:cxn ang="0">
                  <a:pos x="126" y="46"/>
                </a:cxn>
                <a:cxn ang="0">
                  <a:pos x="103" y="34"/>
                </a:cxn>
                <a:cxn ang="0">
                  <a:pos x="80" y="11"/>
                </a:cxn>
                <a:cxn ang="0">
                  <a:pos x="68" y="0"/>
                </a:cxn>
                <a:cxn ang="0">
                  <a:pos x="46" y="0"/>
                </a:cxn>
                <a:cxn ang="0">
                  <a:pos x="23" y="0"/>
                </a:cxn>
                <a:cxn ang="0">
                  <a:pos x="11" y="11"/>
                </a:cxn>
                <a:cxn ang="0">
                  <a:pos x="0" y="34"/>
                </a:cxn>
              </a:cxnLst>
              <a:rect l="0" t="0" r="r" b="b"/>
              <a:pathLst>
                <a:path w="218" h="57">
                  <a:moveTo>
                    <a:pt x="218" y="34"/>
                  </a:moveTo>
                  <a:lnTo>
                    <a:pt x="195" y="46"/>
                  </a:lnTo>
                  <a:lnTo>
                    <a:pt x="183" y="57"/>
                  </a:lnTo>
                  <a:lnTo>
                    <a:pt x="160" y="57"/>
                  </a:lnTo>
                  <a:lnTo>
                    <a:pt x="149" y="57"/>
                  </a:lnTo>
                  <a:lnTo>
                    <a:pt x="126" y="46"/>
                  </a:lnTo>
                  <a:lnTo>
                    <a:pt x="103" y="34"/>
                  </a:lnTo>
                  <a:lnTo>
                    <a:pt x="80" y="11"/>
                  </a:lnTo>
                  <a:lnTo>
                    <a:pt x="68" y="0"/>
                  </a:lnTo>
                  <a:lnTo>
                    <a:pt x="46" y="0"/>
                  </a:lnTo>
                  <a:lnTo>
                    <a:pt x="23" y="0"/>
                  </a:lnTo>
                  <a:lnTo>
                    <a:pt x="11" y="11"/>
                  </a:lnTo>
                  <a:lnTo>
                    <a:pt x="0" y="34"/>
                  </a:lnTo>
                </a:path>
              </a:pathLst>
            </a:custGeom>
            <a:noFill/>
            <a:ln w="22225">
              <a:solidFill>
                <a:srgbClr val="000000"/>
              </a:solidFill>
              <a:prstDash val="solid"/>
              <a:round/>
              <a:headEnd/>
              <a:tailEnd/>
            </a:ln>
          </p:spPr>
          <p:txBody>
            <a:bodyPr/>
            <a:lstStyle/>
            <a:p>
              <a:endParaRPr lang="zh-CN" altLang="en-US"/>
            </a:p>
          </p:txBody>
        </p:sp>
        <p:sp>
          <p:nvSpPr>
            <p:cNvPr id="47113" name="Freeform 9"/>
            <p:cNvSpPr>
              <a:spLocks/>
            </p:cNvSpPr>
            <p:nvPr/>
          </p:nvSpPr>
          <p:spPr bwMode="auto">
            <a:xfrm>
              <a:off x="379" y="1862"/>
              <a:ext cx="218" cy="58"/>
            </a:xfrm>
            <a:custGeom>
              <a:avLst/>
              <a:gdLst/>
              <a:ahLst/>
              <a:cxnLst>
                <a:cxn ang="0">
                  <a:pos x="218" y="23"/>
                </a:cxn>
                <a:cxn ang="0">
                  <a:pos x="195" y="46"/>
                </a:cxn>
                <a:cxn ang="0">
                  <a:pos x="183" y="58"/>
                </a:cxn>
                <a:cxn ang="0">
                  <a:pos x="160" y="58"/>
                </a:cxn>
                <a:cxn ang="0">
                  <a:pos x="149" y="58"/>
                </a:cxn>
                <a:cxn ang="0">
                  <a:pos x="126" y="46"/>
                </a:cxn>
                <a:cxn ang="0">
                  <a:pos x="103" y="23"/>
                </a:cxn>
                <a:cxn ang="0">
                  <a:pos x="80" y="12"/>
                </a:cxn>
                <a:cxn ang="0">
                  <a:pos x="68" y="0"/>
                </a:cxn>
                <a:cxn ang="0">
                  <a:pos x="46" y="0"/>
                </a:cxn>
                <a:cxn ang="0">
                  <a:pos x="23" y="0"/>
                </a:cxn>
                <a:cxn ang="0">
                  <a:pos x="11" y="12"/>
                </a:cxn>
                <a:cxn ang="0">
                  <a:pos x="0" y="23"/>
                </a:cxn>
              </a:cxnLst>
              <a:rect l="0" t="0" r="r" b="b"/>
              <a:pathLst>
                <a:path w="218" h="58">
                  <a:moveTo>
                    <a:pt x="218" y="23"/>
                  </a:moveTo>
                  <a:lnTo>
                    <a:pt x="195" y="46"/>
                  </a:lnTo>
                  <a:lnTo>
                    <a:pt x="183" y="58"/>
                  </a:lnTo>
                  <a:lnTo>
                    <a:pt x="160" y="58"/>
                  </a:lnTo>
                  <a:lnTo>
                    <a:pt x="149" y="58"/>
                  </a:lnTo>
                  <a:lnTo>
                    <a:pt x="126" y="46"/>
                  </a:lnTo>
                  <a:lnTo>
                    <a:pt x="103" y="23"/>
                  </a:lnTo>
                  <a:lnTo>
                    <a:pt x="80" y="12"/>
                  </a:lnTo>
                  <a:lnTo>
                    <a:pt x="68" y="0"/>
                  </a:lnTo>
                  <a:lnTo>
                    <a:pt x="46" y="0"/>
                  </a:lnTo>
                  <a:lnTo>
                    <a:pt x="23" y="0"/>
                  </a:lnTo>
                  <a:lnTo>
                    <a:pt x="11" y="12"/>
                  </a:lnTo>
                  <a:lnTo>
                    <a:pt x="0" y="23"/>
                  </a:lnTo>
                </a:path>
              </a:pathLst>
            </a:custGeom>
            <a:noFill/>
            <a:ln w="22225">
              <a:solidFill>
                <a:srgbClr val="000000"/>
              </a:solidFill>
              <a:prstDash val="solid"/>
              <a:round/>
              <a:headEnd/>
              <a:tailEnd/>
            </a:ln>
          </p:spPr>
          <p:txBody>
            <a:bodyPr/>
            <a:lstStyle/>
            <a:p>
              <a:endParaRPr lang="zh-CN" altLang="en-US"/>
            </a:p>
          </p:txBody>
        </p:sp>
        <p:sp>
          <p:nvSpPr>
            <p:cNvPr id="47114" name="Rectangle 10"/>
            <p:cNvSpPr>
              <a:spLocks noChangeArrowheads="1"/>
            </p:cNvSpPr>
            <p:nvPr/>
          </p:nvSpPr>
          <p:spPr bwMode="auto">
            <a:xfrm>
              <a:off x="1538" y="1885"/>
              <a:ext cx="57" cy="92"/>
            </a:xfrm>
            <a:prstGeom prst="rect">
              <a:avLst/>
            </a:prstGeom>
            <a:solidFill>
              <a:srgbClr val="FFFFFF"/>
            </a:solidFill>
            <a:ln w="22225">
              <a:noFill/>
              <a:miter lim="800000"/>
              <a:headEnd/>
              <a:tailEnd/>
            </a:ln>
          </p:spPr>
          <p:txBody>
            <a:bodyPr/>
            <a:lstStyle/>
            <a:p>
              <a:endParaRPr lang="zh-CN" altLang="en-US"/>
            </a:p>
          </p:txBody>
        </p:sp>
        <p:sp>
          <p:nvSpPr>
            <p:cNvPr id="47115" name="Freeform 11"/>
            <p:cNvSpPr>
              <a:spLocks/>
            </p:cNvSpPr>
            <p:nvPr/>
          </p:nvSpPr>
          <p:spPr bwMode="auto">
            <a:xfrm>
              <a:off x="1457" y="1943"/>
              <a:ext cx="218" cy="57"/>
            </a:xfrm>
            <a:custGeom>
              <a:avLst/>
              <a:gdLst/>
              <a:ahLst/>
              <a:cxnLst>
                <a:cxn ang="0">
                  <a:pos x="218" y="34"/>
                </a:cxn>
                <a:cxn ang="0">
                  <a:pos x="207" y="46"/>
                </a:cxn>
                <a:cxn ang="0">
                  <a:pos x="184" y="57"/>
                </a:cxn>
                <a:cxn ang="0">
                  <a:pos x="172" y="57"/>
                </a:cxn>
                <a:cxn ang="0">
                  <a:pos x="149" y="57"/>
                </a:cxn>
                <a:cxn ang="0">
                  <a:pos x="126" y="46"/>
                </a:cxn>
                <a:cxn ang="0">
                  <a:pos x="115" y="34"/>
                </a:cxn>
                <a:cxn ang="0">
                  <a:pos x="92" y="11"/>
                </a:cxn>
                <a:cxn ang="0">
                  <a:pos x="69" y="0"/>
                </a:cxn>
                <a:cxn ang="0">
                  <a:pos x="46" y="0"/>
                </a:cxn>
                <a:cxn ang="0">
                  <a:pos x="35" y="0"/>
                </a:cxn>
                <a:cxn ang="0">
                  <a:pos x="12" y="11"/>
                </a:cxn>
                <a:cxn ang="0">
                  <a:pos x="0" y="34"/>
                </a:cxn>
              </a:cxnLst>
              <a:rect l="0" t="0" r="r" b="b"/>
              <a:pathLst>
                <a:path w="218" h="57">
                  <a:moveTo>
                    <a:pt x="218" y="34"/>
                  </a:moveTo>
                  <a:lnTo>
                    <a:pt x="207" y="46"/>
                  </a:lnTo>
                  <a:lnTo>
                    <a:pt x="184" y="57"/>
                  </a:lnTo>
                  <a:lnTo>
                    <a:pt x="172" y="57"/>
                  </a:lnTo>
                  <a:lnTo>
                    <a:pt x="149" y="57"/>
                  </a:lnTo>
                  <a:lnTo>
                    <a:pt x="126" y="46"/>
                  </a:lnTo>
                  <a:lnTo>
                    <a:pt x="115" y="34"/>
                  </a:lnTo>
                  <a:lnTo>
                    <a:pt x="92"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16" name="Freeform 12"/>
            <p:cNvSpPr>
              <a:spLocks/>
            </p:cNvSpPr>
            <p:nvPr/>
          </p:nvSpPr>
          <p:spPr bwMode="auto">
            <a:xfrm>
              <a:off x="1457" y="1862"/>
              <a:ext cx="218" cy="58"/>
            </a:xfrm>
            <a:custGeom>
              <a:avLst/>
              <a:gdLst/>
              <a:ahLst/>
              <a:cxnLst>
                <a:cxn ang="0">
                  <a:pos x="218" y="23"/>
                </a:cxn>
                <a:cxn ang="0">
                  <a:pos x="207" y="46"/>
                </a:cxn>
                <a:cxn ang="0">
                  <a:pos x="184" y="58"/>
                </a:cxn>
                <a:cxn ang="0">
                  <a:pos x="172" y="58"/>
                </a:cxn>
                <a:cxn ang="0">
                  <a:pos x="149" y="58"/>
                </a:cxn>
                <a:cxn ang="0">
                  <a:pos x="126" y="46"/>
                </a:cxn>
                <a:cxn ang="0">
                  <a:pos x="115" y="23"/>
                </a:cxn>
                <a:cxn ang="0">
                  <a:pos x="92" y="12"/>
                </a:cxn>
                <a:cxn ang="0">
                  <a:pos x="69" y="0"/>
                </a:cxn>
                <a:cxn ang="0">
                  <a:pos x="46" y="0"/>
                </a:cxn>
                <a:cxn ang="0">
                  <a:pos x="35" y="0"/>
                </a:cxn>
                <a:cxn ang="0">
                  <a:pos x="12" y="12"/>
                </a:cxn>
                <a:cxn ang="0">
                  <a:pos x="0" y="23"/>
                </a:cxn>
              </a:cxnLst>
              <a:rect l="0" t="0" r="r" b="b"/>
              <a:pathLst>
                <a:path w="218" h="58">
                  <a:moveTo>
                    <a:pt x="218" y="23"/>
                  </a:moveTo>
                  <a:lnTo>
                    <a:pt x="207" y="46"/>
                  </a:lnTo>
                  <a:lnTo>
                    <a:pt x="184" y="58"/>
                  </a:lnTo>
                  <a:lnTo>
                    <a:pt x="172" y="58"/>
                  </a:lnTo>
                  <a:lnTo>
                    <a:pt x="149" y="58"/>
                  </a:lnTo>
                  <a:lnTo>
                    <a:pt x="126" y="46"/>
                  </a:lnTo>
                  <a:lnTo>
                    <a:pt x="115" y="23"/>
                  </a:lnTo>
                  <a:lnTo>
                    <a:pt x="92"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17" name="Rectangle 13"/>
            <p:cNvSpPr>
              <a:spLocks noChangeArrowheads="1"/>
            </p:cNvSpPr>
            <p:nvPr/>
          </p:nvSpPr>
          <p:spPr bwMode="auto">
            <a:xfrm>
              <a:off x="482" y="2092"/>
              <a:ext cx="109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18" name="Rectangle 14"/>
            <p:cNvSpPr>
              <a:spLocks noChangeArrowheads="1"/>
            </p:cNvSpPr>
            <p:nvPr/>
          </p:nvSpPr>
          <p:spPr bwMode="auto">
            <a:xfrm>
              <a:off x="918"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19" name="Rectangle 15"/>
            <p:cNvSpPr>
              <a:spLocks noChangeArrowheads="1"/>
            </p:cNvSpPr>
            <p:nvPr/>
          </p:nvSpPr>
          <p:spPr bwMode="auto">
            <a:xfrm>
              <a:off x="482" y="2310"/>
              <a:ext cx="1090"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0" name="Rectangle 16"/>
            <p:cNvSpPr>
              <a:spLocks noChangeArrowheads="1"/>
            </p:cNvSpPr>
            <p:nvPr/>
          </p:nvSpPr>
          <p:spPr bwMode="auto">
            <a:xfrm>
              <a:off x="379" y="1242"/>
              <a:ext cx="8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0</a:t>
              </a:r>
              <a:endParaRPr lang="zh-CN" altLang="en-US" sz="2000" b="1" baseline="0"/>
            </a:p>
          </p:txBody>
        </p:sp>
        <p:sp>
          <p:nvSpPr>
            <p:cNvPr id="47121" name="Rectangle 17"/>
            <p:cNvSpPr>
              <a:spLocks noChangeArrowheads="1"/>
            </p:cNvSpPr>
            <p:nvPr/>
          </p:nvSpPr>
          <p:spPr bwMode="auto">
            <a:xfrm>
              <a:off x="241" y="1460"/>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a:t>
              </a:r>
              <a:endParaRPr lang="zh-CN" altLang="en-US" sz="2000" b="1" baseline="0"/>
            </a:p>
          </p:txBody>
        </p:sp>
        <p:sp>
          <p:nvSpPr>
            <p:cNvPr id="47122" name="Rectangle 18"/>
            <p:cNvSpPr>
              <a:spLocks noChangeArrowheads="1"/>
            </p:cNvSpPr>
            <p:nvPr/>
          </p:nvSpPr>
          <p:spPr bwMode="auto">
            <a:xfrm>
              <a:off x="172" y="2000"/>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3" name="Rectangle 19"/>
            <p:cNvSpPr>
              <a:spLocks noChangeArrowheads="1"/>
            </p:cNvSpPr>
            <p:nvPr/>
          </p:nvSpPr>
          <p:spPr bwMode="auto">
            <a:xfrm>
              <a:off x="172" y="2711"/>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5000</a:t>
              </a:r>
              <a:endParaRPr lang="zh-CN" altLang="en-US" sz="2000" b="1" baseline="0"/>
            </a:p>
          </p:txBody>
        </p:sp>
        <p:sp>
          <p:nvSpPr>
            <p:cNvPr id="47124" name="Line 20"/>
            <p:cNvSpPr>
              <a:spLocks noChangeShapeType="1"/>
            </p:cNvSpPr>
            <p:nvPr/>
          </p:nvSpPr>
          <p:spPr bwMode="auto">
            <a:xfrm>
              <a:off x="1733" y="1449"/>
              <a:ext cx="45" cy="1"/>
            </a:xfrm>
            <a:prstGeom prst="line">
              <a:avLst/>
            </a:prstGeom>
            <a:noFill/>
            <a:ln w="22225">
              <a:solidFill>
                <a:srgbClr val="000000"/>
              </a:solidFill>
              <a:round/>
              <a:headEnd/>
              <a:tailEnd/>
            </a:ln>
          </p:spPr>
          <p:txBody>
            <a:bodyPr/>
            <a:lstStyle/>
            <a:p>
              <a:endParaRPr lang="zh-CN" altLang="en-US"/>
            </a:p>
          </p:txBody>
        </p:sp>
        <p:sp>
          <p:nvSpPr>
            <p:cNvPr id="47125" name="Line 21"/>
            <p:cNvSpPr>
              <a:spLocks noChangeShapeType="1"/>
            </p:cNvSpPr>
            <p:nvPr/>
          </p:nvSpPr>
          <p:spPr bwMode="auto">
            <a:xfrm>
              <a:off x="1824" y="1449"/>
              <a:ext cx="46" cy="1"/>
            </a:xfrm>
            <a:prstGeom prst="line">
              <a:avLst/>
            </a:prstGeom>
            <a:noFill/>
            <a:ln w="22225">
              <a:solidFill>
                <a:srgbClr val="000000"/>
              </a:solidFill>
              <a:round/>
              <a:headEnd/>
              <a:tailEnd/>
            </a:ln>
          </p:spPr>
          <p:txBody>
            <a:bodyPr/>
            <a:lstStyle/>
            <a:p>
              <a:endParaRPr lang="zh-CN" altLang="en-US"/>
            </a:p>
          </p:txBody>
        </p:sp>
        <p:sp>
          <p:nvSpPr>
            <p:cNvPr id="47126" name="Line 22"/>
            <p:cNvSpPr>
              <a:spLocks noChangeShapeType="1"/>
            </p:cNvSpPr>
            <p:nvPr/>
          </p:nvSpPr>
          <p:spPr bwMode="auto">
            <a:xfrm>
              <a:off x="1916" y="1449"/>
              <a:ext cx="35" cy="1"/>
            </a:xfrm>
            <a:prstGeom prst="line">
              <a:avLst/>
            </a:prstGeom>
            <a:noFill/>
            <a:ln w="22225">
              <a:solidFill>
                <a:srgbClr val="000000"/>
              </a:solidFill>
              <a:round/>
              <a:headEnd/>
              <a:tailEnd/>
            </a:ln>
          </p:spPr>
          <p:txBody>
            <a:bodyPr/>
            <a:lstStyle/>
            <a:p>
              <a:endParaRPr lang="zh-CN" altLang="en-US"/>
            </a:p>
          </p:txBody>
        </p:sp>
        <p:sp>
          <p:nvSpPr>
            <p:cNvPr id="47127" name="Rectangle 23"/>
            <p:cNvSpPr>
              <a:spLocks noChangeArrowheads="1"/>
            </p:cNvSpPr>
            <p:nvPr/>
          </p:nvSpPr>
          <p:spPr bwMode="auto">
            <a:xfrm>
              <a:off x="1951" y="1335"/>
              <a:ext cx="700"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28" name="Rectangle 24"/>
            <p:cNvSpPr>
              <a:spLocks noChangeArrowheads="1"/>
            </p:cNvSpPr>
            <p:nvPr/>
          </p:nvSpPr>
          <p:spPr bwMode="auto">
            <a:xfrm>
              <a:off x="2157" y="1357"/>
              <a:ext cx="32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2500</a:t>
              </a:r>
              <a:endParaRPr lang="zh-CN" altLang="en-US" sz="2000" b="1" baseline="0"/>
            </a:p>
          </p:txBody>
        </p:sp>
        <p:sp>
          <p:nvSpPr>
            <p:cNvPr id="47129" name="Rectangle 25"/>
            <p:cNvSpPr>
              <a:spLocks noChangeArrowheads="1"/>
            </p:cNvSpPr>
            <p:nvPr/>
          </p:nvSpPr>
          <p:spPr bwMode="auto">
            <a:xfrm>
              <a:off x="1996" y="115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相对地址</a:t>
              </a:r>
              <a:endParaRPr lang="zh-CN" altLang="en-US" sz="2000" b="1" baseline="0"/>
            </a:p>
          </p:txBody>
        </p:sp>
        <p:sp>
          <p:nvSpPr>
            <p:cNvPr id="47130" name="Line 26"/>
            <p:cNvSpPr>
              <a:spLocks noChangeShapeType="1"/>
            </p:cNvSpPr>
            <p:nvPr/>
          </p:nvSpPr>
          <p:spPr bwMode="auto">
            <a:xfrm>
              <a:off x="2811" y="898"/>
              <a:ext cx="1" cy="2824"/>
            </a:xfrm>
            <a:prstGeom prst="line">
              <a:avLst/>
            </a:prstGeom>
            <a:noFill/>
            <a:ln w="22225">
              <a:solidFill>
                <a:srgbClr val="000000"/>
              </a:solidFill>
              <a:round/>
              <a:headEnd/>
              <a:tailEnd/>
            </a:ln>
          </p:spPr>
          <p:txBody>
            <a:bodyPr/>
            <a:lstStyle/>
            <a:p>
              <a:endParaRPr lang="zh-CN" altLang="en-US"/>
            </a:p>
          </p:txBody>
        </p:sp>
        <p:sp>
          <p:nvSpPr>
            <p:cNvPr id="47131" name="Rectangle 27"/>
            <p:cNvSpPr>
              <a:spLocks noChangeArrowheads="1"/>
            </p:cNvSpPr>
            <p:nvPr/>
          </p:nvSpPr>
          <p:spPr bwMode="auto">
            <a:xfrm>
              <a:off x="2972" y="1335"/>
              <a:ext cx="711"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32" name="Rectangle 28"/>
            <p:cNvSpPr>
              <a:spLocks noChangeArrowheads="1"/>
            </p:cNvSpPr>
            <p:nvPr/>
          </p:nvSpPr>
          <p:spPr bwMode="auto">
            <a:xfrm>
              <a:off x="3155" y="13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33" name="Rectangle 29"/>
            <p:cNvSpPr>
              <a:spLocks noChangeArrowheads="1"/>
            </p:cNvSpPr>
            <p:nvPr/>
          </p:nvSpPr>
          <p:spPr bwMode="auto">
            <a:xfrm>
              <a:off x="2880" y="1151"/>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重定位寄存器</a:t>
              </a:r>
              <a:endParaRPr lang="zh-CN" altLang="en-US" sz="2000" b="1" baseline="0"/>
            </a:p>
          </p:txBody>
        </p:sp>
        <p:sp>
          <p:nvSpPr>
            <p:cNvPr id="47134" name="Line 30"/>
            <p:cNvSpPr>
              <a:spLocks noChangeShapeType="1"/>
            </p:cNvSpPr>
            <p:nvPr/>
          </p:nvSpPr>
          <p:spPr bwMode="auto">
            <a:xfrm>
              <a:off x="2295" y="1553"/>
              <a:ext cx="1" cy="45"/>
            </a:xfrm>
            <a:prstGeom prst="line">
              <a:avLst/>
            </a:prstGeom>
            <a:noFill/>
            <a:ln w="22225">
              <a:solidFill>
                <a:srgbClr val="000000"/>
              </a:solidFill>
              <a:round/>
              <a:headEnd/>
              <a:tailEnd/>
            </a:ln>
          </p:spPr>
          <p:txBody>
            <a:bodyPr/>
            <a:lstStyle/>
            <a:p>
              <a:endParaRPr lang="zh-CN" altLang="en-US"/>
            </a:p>
          </p:txBody>
        </p:sp>
        <p:sp>
          <p:nvSpPr>
            <p:cNvPr id="47135" name="Line 31"/>
            <p:cNvSpPr>
              <a:spLocks noChangeShapeType="1"/>
            </p:cNvSpPr>
            <p:nvPr/>
          </p:nvSpPr>
          <p:spPr bwMode="auto">
            <a:xfrm>
              <a:off x="2295" y="1644"/>
              <a:ext cx="1" cy="46"/>
            </a:xfrm>
            <a:prstGeom prst="line">
              <a:avLst/>
            </a:prstGeom>
            <a:noFill/>
            <a:ln w="22225">
              <a:solidFill>
                <a:srgbClr val="000000"/>
              </a:solidFill>
              <a:round/>
              <a:headEnd/>
              <a:tailEnd/>
            </a:ln>
          </p:spPr>
          <p:txBody>
            <a:bodyPr/>
            <a:lstStyle/>
            <a:p>
              <a:endParaRPr lang="zh-CN" altLang="en-US"/>
            </a:p>
          </p:txBody>
        </p:sp>
        <p:sp>
          <p:nvSpPr>
            <p:cNvPr id="47136" name="Line 32"/>
            <p:cNvSpPr>
              <a:spLocks noChangeShapeType="1"/>
            </p:cNvSpPr>
            <p:nvPr/>
          </p:nvSpPr>
          <p:spPr bwMode="auto">
            <a:xfrm>
              <a:off x="2295" y="1736"/>
              <a:ext cx="1" cy="46"/>
            </a:xfrm>
            <a:prstGeom prst="line">
              <a:avLst/>
            </a:prstGeom>
            <a:noFill/>
            <a:ln w="22225">
              <a:solidFill>
                <a:srgbClr val="000000"/>
              </a:solidFill>
              <a:round/>
              <a:headEnd/>
              <a:tailEnd/>
            </a:ln>
          </p:spPr>
          <p:txBody>
            <a:bodyPr/>
            <a:lstStyle/>
            <a:p>
              <a:endParaRPr lang="zh-CN" altLang="en-US"/>
            </a:p>
          </p:txBody>
        </p:sp>
        <p:sp>
          <p:nvSpPr>
            <p:cNvPr id="47137" name="Line 33"/>
            <p:cNvSpPr>
              <a:spLocks noChangeShapeType="1"/>
            </p:cNvSpPr>
            <p:nvPr/>
          </p:nvSpPr>
          <p:spPr bwMode="auto">
            <a:xfrm>
              <a:off x="2295" y="1828"/>
              <a:ext cx="1" cy="46"/>
            </a:xfrm>
            <a:prstGeom prst="line">
              <a:avLst/>
            </a:prstGeom>
            <a:noFill/>
            <a:ln w="22225">
              <a:solidFill>
                <a:srgbClr val="000000"/>
              </a:solidFill>
              <a:round/>
              <a:headEnd/>
              <a:tailEnd/>
            </a:ln>
          </p:spPr>
          <p:txBody>
            <a:bodyPr/>
            <a:lstStyle/>
            <a:p>
              <a:endParaRPr lang="zh-CN" altLang="en-US"/>
            </a:p>
          </p:txBody>
        </p:sp>
        <p:sp>
          <p:nvSpPr>
            <p:cNvPr id="47138" name="Line 34"/>
            <p:cNvSpPr>
              <a:spLocks noChangeShapeType="1"/>
            </p:cNvSpPr>
            <p:nvPr/>
          </p:nvSpPr>
          <p:spPr bwMode="auto">
            <a:xfrm>
              <a:off x="2295" y="1920"/>
              <a:ext cx="1" cy="46"/>
            </a:xfrm>
            <a:prstGeom prst="line">
              <a:avLst/>
            </a:prstGeom>
            <a:noFill/>
            <a:ln w="22225">
              <a:solidFill>
                <a:srgbClr val="000000"/>
              </a:solidFill>
              <a:round/>
              <a:headEnd/>
              <a:tailEnd/>
            </a:ln>
          </p:spPr>
          <p:txBody>
            <a:bodyPr/>
            <a:lstStyle/>
            <a:p>
              <a:endParaRPr lang="zh-CN" altLang="en-US"/>
            </a:p>
          </p:txBody>
        </p:sp>
        <p:sp>
          <p:nvSpPr>
            <p:cNvPr id="47139" name="Line 35"/>
            <p:cNvSpPr>
              <a:spLocks noChangeShapeType="1"/>
            </p:cNvSpPr>
            <p:nvPr/>
          </p:nvSpPr>
          <p:spPr bwMode="auto">
            <a:xfrm>
              <a:off x="2295" y="2012"/>
              <a:ext cx="1" cy="46"/>
            </a:xfrm>
            <a:prstGeom prst="line">
              <a:avLst/>
            </a:prstGeom>
            <a:noFill/>
            <a:ln w="22225">
              <a:solidFill>
                <a:srgbClr val="000000"/>
              </a:solidFill>
              <a:round/>
              <a:headEnd/>
              <a:tailEnd/>
            </a:ln>
          </p:spPr>
          <p:txBody>
            <a:bodyPr/>
            <a:lstStyle/>
            <a:p>
              <a:endParaRPr lang="zh-CN" altLang="en-US"/>
            </a:p>
          </p:txBody>
        </p:sp>
        <p:sp>
          <p:nvSpPr>
            <p:cNvPr id="47140" name="Line 36"/>
            <p:cNvSpPr>
              <a:spLocks noChangeShapeType="1"/>
            </p:cNvSpPr>
            <p:nvPr/>
          </p:nvSpPr>
          <p:spPr bwMode="auto">
            <a:xfrm>
              <a:off x="2295" y="2103"/>
              <a:ext cx="1" cy="46"/>
            </a:xfrm>
            <a:prstGeom prst="line">
              <a:avLst/>
            </a:prstGeom>
            <a:noFill/>
            <a:ln w="22225">
              <a:solidFill>
                <a:srgbClr val="000000"/>
              </a:solidFill>
              <a:round/>
              <a:headEnd/>
              <a:tailEnd/>
            </a:ln>
          </p:spPr>
          <p:txBody>
            <a:bodyPr/>
            <a:lstStyle/>
            <a:p>
              <a:endParaRPr lang="zh-CN" altLang="en-US"/>
            </a:p>
          </p:txBody>
        </p:sp>
        <p:sp>
          <p:nvSpPr>
            <p:cNvPr id="47141" name="Freeform 37"/>
            <p:cNvSpPr>
              <a:spLocks/>
            </p:cNvSpPr>
            <p:nvPr/>
          </p:nvSpPr>
          <p:spPr bwMode="auto">
            <a:xfrm>
              <a:off x="2295" y="2195"/>
              <a:ext cx="34" cy="12"/>
            </a:xfrm>
            <a:custGeom>
              <a:avLst/>
              <a:gdLst/>
              <a:ahLst/>
              <a:cxnLst>
                <a:cxn ang="0">
                  <a:pos x="0" y="0"/>
                </a:cxn>
                <a:cxn ang="0">
                  <a:pos x="0" y="1"/>
                </a:cxn>
                <a:cxn ang="0">
                  <a:pos x="3" y="1"/>
                </a:cxn>
              </a:cxnLst>
              <a:rect l="0" t="0" r="r" b="b"/>
              <a:pathLst>
                <a:path w="3" h="1">
                  <a:moveTo>
                    <a:pt x="0" y="0"/>
                  </a:moveTo>
                  <a:lnTo>
                    <a:pt x="0" y="1"/>
                  </a:lnTo>
                  <a:lnTo>
                    <a:pt x="3" y="1"/>
                  </a:lnTo>
                </a:path>
              </a:pathLst>
            </a:custGeom>
            <a:noFill/>
            <a:ln w="22225">
              <a:solidFill>
                <a:srgbClr val="000000"/>
              </a:solidFill>
              <a:prstDash val="solid"/>
              <a:round/>
              <a:headEnd/>
              <a:tailEnd/>
            </a:ln>
          </p:spPr>
          <p:txBody>
            <a:bodyPr/>
            <a:lstStyle/>
            <a:p>
              <a:endParaRPr lang="zh-CN" altLang="en-US"/>
            </a:p>
          </p:txBody>
        </p:sp>
        <p:sp>
          <p:nvSpPr>
            <p:cNvPr id="47142" name="Line 38"/>
            <p:cNvSpPr>
              <a:spLocks noChangeShapeType="1"/>
            </p:cNvSpPr>
            <p:nvPr/>
          </p:nvSpPr>
          <p:spPr bwMode="auto">
            <a:xfrm>
              <a:off x="2375" y="2207"/>
              <a:ext cx="46" cy="1"/>
            </a:xfrm>
            <a:prstGeom prst="line">
              <a:avLst/>
            </a:prstGeom>
            <a:noFill/>
            <a:ln w="22225">
              <a:solidFill>
                <a:srgbClr val="000000"/>
              </a:solidFill>
              <a:round/>
              <a:headEnd/>
              <a:tailEnd/>
            </a:ln>
          </p:spPr>
          <p:txBody>
            <a:bodyPr/>
            <a:lstStyle/>
            <a:p>
              <a:endParaRPr lang="zh-CN" altLang="en-US"/>
            </a:p>
          </p:txBody>
        </p:sp>
        <p:sp>
          <p:nvSpPr>
            <p:cNvPr id="47143" name="Line 39"/>
            <p:cNvSpPr>
              <a:spLocks noChangeShapeType="1"/>
            </p:cNvSpPr>
            <p:nvPr/>
          </p:nvSpPr>
          <p:spPr bwMode="auto">
            <a:xfrm>
              <a:off x="2467" y="2207"/>
              <a:ext cx="46" cy="1"/>
            </a:xfrm>
            <a:prstGeom prst="line">
              <a:avLst/>
            </a:prstGeom>
            <a:noFill/>
            <a:ln w="22225">
              <a:solidFill>
                <a:srgbClr val="000000"/>
              </a:solidFill>
              <a:round/>
              <a:headEnd/>
              <a:tailEnd/>
            </a:ln>
          </p:spPr>
          <p:txBody>
            <a:bodyPr/>
            <a:lstStyle/>
            <a:p>
              <a:endParaRPr lang="zh-CN" altLang="en-US"/>
            </a:p>
          </p:txBody>
        </p:sp>
        <p:sp>
          <p:nvSpPr>
            <p:cNvPr id="47144" name="Line 40"/>
            <p:cNvSpPr>
              <a:spLocks noChangeShapeType="1"/>
            </p:cNvSpPr>
            <p:nvPr/>
          </p:nvSpPr>
          <p:spPr bwMode="auto">
            <a:xfrm>
              <a:off x="2559" y="2207"/>
              <a:ext cx="46" cy="1"/>
            </a:xfrm>
            <a:prstGeom prst="line">
              <a:avLst/>
            </a:prstGeom>
            <a:noFill/>
            <a:ln w="22225">
              <a:solidFill>
                <a:srgbClr val="000000"/>
              </a:solidFill>
              <a:round/>
              <a:headEnd/>
              <a:tailEnd/>
            </a:ln>
          </p:spPr>
          <p:txBody>
            <a:bodyPr/>
            <a:lstStyle/>
            <a:p>
              <a:endParaRPr lang="zh-CN" altLang="en-US"/>
            </a:p>
          </p:txBody>
        </p:sp>
        <p:sp>
          <p:nvSpPr>
            <p:cNvPr id="47145" name="Line 41"/>
            <p:cNvSpPr>
              <a:spLocks noChangeShapeType="1"/>
            </p:cNvSpPr>
            <p:nvPr/>
          </p:nvSpPr>
          <p:spPr bwMode="auto">
            <a:xfrm>
              <a:off x="2651" y="2207"/>
              <a:ext cx="45" cy="1"/>
            </a:xfrm>
            <a:prstGeom prst="line">
              <a:avLst/>
            </a:prstGeom>
            <a:noFill/>
            <a:ln w="22225">
              <a:solidFill>
                <a:srgbClr val="000000"/>
              </a:solidFill>
              <a:round/>
              <a:headEnd/>
              <a:tailEnd/>
            </a:ln>
          </p:spPr>
          <p:txBody>
            <a:bodyPr/>
            <a:lstStyle/>
            <a:p>
              <a:endParaRPr lang="zh-CN" altLang="en-US"/>
            </a:p>
          </p:txBody>
        </p:sp>
        <p:sp>
          <p:nvSpPr>
            <p:cNvPr id="47146" name="Line 42"/>
            <p:cNvSpPr>
              <a:spLocks noChangeShapeType="1"/>
            </p:cNvSpPr>
            <p:nvPr/>
          </p:nvSpPr>
          <p:spPr bwMode="auto">
            <a:xfrm>
              <a:off x="2742" y="2207"/>
              <a:ext cx="46" cy="1"/>
            </a:xfrm>
            <a:prstGeom prst="line">
              <a:avLst/>
            </a:prstGeom>
            <a:noFill/>
            <a:ln w="22225">
              <a:solidFill>
                <a:srgbClr val="000000"/>
              </a:solidFill>
              <a:round/>
              <a:headEnd/>
              <a:tailEnd/>
            </a:ln>
          </p:spPr>
          <p:txBody>
            <a:bodyPr/>
            <a:lstStyle/>
            <a:p>
              <a:endParaRPr lang="zh-CN" altLang="en-US"/>
            </a:p>
          </p:txBody>
        </p:sp>
        <p:sp>
          <p:nvSpPr>
            <p:cNvPr id="47147" name="Line 43"/>
            <p:cNvSpPr>
              <a:spLocks noChangeShapeType="1"/>
            </p:cNvSpPr>
            <p:nvPr/>
          </p:nvSpPr>
          <p:spPr bwMode="auto">
            <a:xfrm>
              <a:off x="2834" y="2207"/>
              <a:ext cx="46" cy="1"/>
            </a:xfrm>
            <a:prstGeom prst="line">
              <a:avLst/>
            </a:prstGeom>
            <a:noFill/>
            <a:ln w="22225">
              <a:solidFill>
                <a:srgbClr val="000000"/>
              </a:solidFill>
              <a:round/>
              <a:headEnd/>
              <a:tailEnd/>
            </a:ln>
          </p:spPr>
          <p:txBody>
            <a:bodyPr/>
            <a:lstStyle/>
            <a:p>
              <a:endParaRPr lang="zh-CN" altLang="en-US"/>
            </a:p>
          </p:txBody>
        </p:sp>
        <p:sp>
          <p:nvSpPr>
            <p:cNvPr id="47148" name="Line 44"/>
            <p:cNvSpPr>
              <a:spLocks noChangeShapeType="1"/>
            </p:cNvSpPr>
            <p:nvPr/>
          </p:nvSpPr>
          <p:spPr bwMode="auto">
            <a:xfrm>
              <a:off x="2926" y="2207"/>
              <a:ext cx="46" cy="1"/>
            </a:xfrm>
            <a:prstGeom prst="line">
              <a:avLst/>
            </a:prstGeom>
            <a:noFill/>
            <a:ln w="22225">
              <a:solidFill>
                <a:srgbClr val="000000"/>
              </a:solidFill>
              <a:round/>
              <a:headEnd/>
              <a:tailEnd/>
            </a:ln>
          </p:spPr>
          <p:txBody>
            <a:bodyPr/>
            <a:lstStyle/>
            <a:p>
              <a:endParaRPr lang="zh-CN" altLang="en-US"/>
            </a:p>
          </p:txBody>
        </p:sp>
        <p:sp>
          <p:nvSpPr>
            <p:cNvPr id="47149" name="Line 45"/>
            <p:cNvSpPr>
              <a:spLocks noChangeShapeType="1"/>
            </p:cNvSpPr>
            <p:nvPr/>
          </p:nvSpPr>
          <p:spPr bwMode="auto">
            <a:xfrm>
              <a:off x="3018" y="2207"/>
              <a:ext cx="46" cy="1"/>
            </a:xfrm>
            <a:prstGeom prst="line">
              <a:avLst/>
            </a:prstGeom>
            <a:noFill/>
            <a:ln w="22225">
              <a:solidFill>
                <a:srgbClr val="000000"/>
              </a:solidFill>
              <a:round/>
              <a:headEnd/>
              <a:tailEnd/>
            </a:ln>
          </p:spPr>
          <p:txBody>
            <a:bodyPr/>
            <a:lstStyle/>
            <a:p>
              <a:endParaRPr lang="zh-CN" altLang="en-US"/>
            </a:p>
          </p:txBody>
        </p:sp>
        <p:sp>
          <p:nvSpPr>
            <p:cNvPr id="47150" name="Line 46"/>
            <p:cNvSpPr>
              <a:spLocks noChangeShapeType="1"/>
            </p:cNvSpPr>
            <p:nvPr/>
          </p:nvSpPr>
          <p:spPr bwMode="auto">
            <a:xfrm>
              <a:off x="3109" y="2207"/>
              <a:ext cx="46" cy="1"/>
            </a:xfrm>
            <a:prstGeom prst="line">
              <a:avLst/>
            </a:prstGeom>
            <a:noFill/>
            <a:ln w="22225">
              <a:solidFill>
                <a:srgbClr val="000000"/>
              </a:solidFill>
              <a:round/>
              <a:headEnd/>
              <a:tailEnd/>
            </a:ln>
          </p:spPr>
          <p:txBody>
            <a:bodyPr/>
            <a:lstStyle/>
            <a:p>
              <a:endParaRPr lang="zh-CN" altLang="en-US"/>
            </a:p>
          </p:txBody>
        </p:sp>
        <p:sp>
          <p:nvSpPr>
            <p:cNvPr id="47151" name="Line 47"/>
            <p:cNvSpPr>
              <a:spLocks noChangeShapeType="1"/>
            </p:cNvSpPr>
            <p:nvPr/>
          </p:nvSpPr>
          <p:spPr bwMode="auto">
            <a:xfrm>
              <a:off x="3201" y="2207"/>
              <a:ext cx="23" cy="1"/>
            </a:xfrm>
            <a:prstGeom prst="line">
              <a:avLst/>
            </a:prstGeom>
            <a:noFill/>
            <a:ln w="22225">
              <a:solidFill>
                <a:srgbClr val="000000"/>
              </a:solidFill>
              <a:round/>
              <a:headEnd/>
              <a:tailEnd/>
            </a:ln>
          </p:spPr>
          <p:txBody>
            <a:bodyPr/>
            <a:lstStyle/>
            <a:p>
              <a:endParaRPr lang="zh-CN" altLang="en-US"/>
            </a:p>
          </p:txBody>
        </p:sp>
        <p:sp>
          <p:nvSpPr>
            <p:cNvPr id="47152" name="Freeform 48"/>
            <p:cNvSpPr>
              <a:spLocks/>
            </p:cNvSpPr>
            <p:nvPr/>
          </p:nvSpPr>
          <p:spPr bwMode="auto">
            <a:xfrm>
              <a:off x="3224" y="2103"/>
              <a:ext cx="218" cy="207"/>
            </a:xfrm>
            <a:custGeom>
              <a:avLst/>
              <a:gdLst/>
              <a:ahLst/>
              <a:cxnLst>
                <a:cxn ang="0">
                  <a:pos x="0" y="104"/>
                </a:cxn>
                <a:cxn ang="0">
                  <a:pos x="12" y="35"/>
                </a:cxn>
                <a:cxn ang="0">
                  <a:pos x="69" y="0"/>
                </a:cxn>
                <a:cxn ang="0">
                  <a:pos x="138" y="0"/>
                </a:cxn>
                <a:cxn ang="0">
                  <a:pos x="195" y="35"/>
                </a:cxn>
                <a:cxn ang="0">
                  <a:pos x="218" y="104"/>
                </a:cxn>
                <a:cxn ang="0">
                  <a:pos x="195" y="161"/>
                </a:cxn>
                <a:cxn ang="0">
                  <a:pos x="138" y="207"/>
                </a:cxn>
                <a:cxn ang="0">
                  <a:pos x="69" y="207"/>
                </a:cxn>
                <a:cxn ang="0">
                  <a:pos x="12" y="161"/>
                </a:cxn>
                <a:cxn ang="0">
                  <a:pos x="0" y="104"/>
                </a:cxn>
              </a:cxnLst>
              <a:rect l="0" t="0" r="r" b="b"/>
              <a:pathLst>
                <a:path w="218" h="207">
                  <a:moveTo>
                    <a:pt x="0" y="104"/>
                  </a:moveTo>
                  <a:lnTo>
                    <a:pt x="12" y="35"/>
                  </a:lnTo>
                  <a:lnTo>
                    <a:pt x="69" y="0"/>
                  </a:lnTo>
                  <a:lnTo>
                    <a:pt x="138" y="0"/>
                  </a:lnTo>
                  <a:lnTo>
                    <a:pt x="195" y="35"/>
                  </a:lnTo>
                  <a:lnTo>
                    <a:pt x="218" y="104"/>
                  </a:lnTo>
                  <a:lnTo>
                    <a:pt x="195" y="161"/>
                  </a:lnTo>
                  <a:lnTo>
                    <a:pt x="138" y="207"/>
                  </a:lnTo>
                  <a:lnTo>
                    <a:pt x="69" y="207"/>
                  </a:lnTo>
                  <a:lnTo>
                    <a:pt x="12" y="161"/>
                  </a:lnTo>
                  <a:lnTo>
                    <a:pt x="0" y="104"/>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7153" name="Rectangle 49"/>
            <p:cNvSpPr>
              <a:spLocks noChangeArrowheads="1"/>
            </p:cNvSpPr>
            <p:nvPr/>
          </p:nvSpPr>
          <p:spPr bwMode="auto">
            <a:xfrm>
              <a:off x="3247" y="2127"/>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sz="2000" b="1" baseline="0"/>
            </a:p>
          </p:txBody>
        </p:sp>
        <p:sp>
          <p:nvSpPr>
            <p:cNvPr id="47154" name="Line 50"/>
            <p:cNvSpPr>
              <a:spLocks noChangeShapeType="1"/>
            </p:cNvSpPr>
            <p:nvPr/>
          </p:nvSpPr>
          <p:spPr bwMode="auto">
            <a:xfrm>
              <a:off x="3327" y="1553"/>
              <a:ext cx="1" cy="539"/>
            </a:xfrm>
            <a:prstGeom prst="line">
              <a:avLst/>
            </a:prstGeom>
            <a:noFill/>
            <a:ln w="22225">
              <a:solidFill>
                <a:srgbClr val="000000"/>
              </a:solidFill>
              <a:round/>
              <a:headEnd/>
              <a:tailEnd/>
            </a:ln>
          </p:spPr>
          <p:txBody>
            <a:bodyPr/>
            <a:lstStyle/>
            <a:p>
              <a:endParaRPr lang="zh-CN" altLang="en-US"/>
            </a:p>
          </p:txBody>
        </p:sp>
        <p:sp>
          <p:nvSpPr>
            <p:cNvPr id="47155" name="Rectangle 51"/>
            <p:cNvSpPr>
              <a:spLocks noChangeArrowheads="1"/>
            </p:cNvSpPr>
            <p:nvPr/>
          </p:nvSpPr>
          <p:spPr bwMode="auto">
            <a:xfrm>
              <a:off x="4280" y="1553"/>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6" name="Rectangle 52"/>
            <p:cNvSpPr>
              <a:spLocks noChangeArrowheads="1"/>
            </p:cNvSpPr>
            <p:nvPr/>
          </p:nvSpPr>
          <p:spPr bwMode="auto">
            <a:xfrm>
              <a:off x="4429" y="1564"/>
              <a:ext cx="903"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LOAD1,2500</a:t>
              </a:r>
              <a:endParaRPr lang="en-US" altLang="zh-CN" sz="2000" b="1" baseline="0"/>
            </a:p>
          </p:txBody>
        </p:sp>
        <p:sp>
          <p:nvSpPr>
            <p:cNvPr id="47157" name="Rectangle 53"/>
            <p:cNvSpPr>
              <a:spLocks noChangeArrowheads="1"/>
            </p:cNvSpPr>
            <p:nvPr/>
          </p:nvSpPr>
          <p:spPr bwMode="auto">
            <a:xfrm>
              <a:off x="4280" y="1335"/>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8" name="Rectangle 54"/>
            <p:cNvSpPr>
              <a:spLocks noChangeArrowheads="1"/>
            </p:cNvSpPr>
            <p:nvPr/>
          </p:nvSpPr>
          <p:spPr bwMode="auto">
            <a:xfrm>
              <a:off x="4280" y="1771"/>
              <a:ext cx="1078" cy="32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59" name="Rectangle 55"/>
            <p:cNvSpPr>
              <a:spLocks noChangeArrowheads="1"/>
            </p:cNvSpPr>
            <p:nvPr/>
          </p:nvSpPr>
          <p:spPr bwMode="auto">
            <a:xfrm>
              <a:off x="4280" y="2092"/>
              <a:ext cx="1078" cy="218"/>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0" name="Rectangle 56"/>
            <p:cNvSpPr>
              <a:spLocks noChangeArrowheads="1"/>
            </p:cNvSpPr>
            <p:nvPr/>
          </p:nvSpPr>
          <p:spPr bwMode="auto">
            <a:xfrm>
              <a:off x="4716" y="2115"/>
              <a:ext cx="24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365</a:t>
              </a:r>
              <a:endParaRPr lang="zh-CN" altLang="en-US" sz="2000" b="1" baseline="0"/>
            </a:p>
          </p:txBody>
        </p:sp>
        <p:sp>
          <p:nvSpPr>
            <p:cNvPr id="47161" name="Rectangle 57"/>
            <p:cNvSpPr>
              <a:spLocks noChangeArrowheads="1"/>
            </p:cNvSpPr>
            <p:nvPr/>
          </p:nvSpPr>
          <p:spPr bwMode="auto">
            <a:xfrm>
              <a:off x="4280" y="2310"/>
              <a:ext cx="1078" cy="493"/>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2" name="Rectangle 58"/>
            <p:cNvSpPr>
              <a:spLocks noChangeArrowheads="1"/>
            </p:cNvSpPr>
            <p:nvPr/>
          </p:nvSpPr>
          <p:spPr bwMode="auto">
            <a:xfrm>
              <a:off x="3890" y="1242"/>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10000</a:t>
              </a:r>
              <a:endParaRPr lang="zh-CN" altLang="en-US" sz="2000" b="1" baseline="0"/>
            </a:p>
          </p:txBody>
        </p:sp>
        <p:sp>
          <p:nvSpPr>
            <p:cNvPr id="47163" name="Rectangle 59"/>
            <p:cNvSpPr>
              <a:spLocks noChangeArrowheads="1"/>
            </p:cNvSpPr>
            <p:nvPr/>
          </p:nvSpPr>
          <p:spPr bwMode="auto">
            <a:xfrm>
              <a:off x="4280" y="1013"/>
              <a:ext cx="1078" cy="32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64" name="Rectangle 60"/>
            <p:cNvSpPr>
              <a:spLocks noChangeArrowheads="1"/>
            </p:cNvSpPr>
            <p:nvPr/>
          </p:nvSpPr>
          <p:spPr bwMode="auto">
            <a:xfrm>
              <a:off x="4245" y="1885"/>
              <a:ext cx="58" cy="92"/>
            </a:xfrm>
            <a:prstGeom prst="rect">
              <a:avLst/>
            </a:prstGeom>
            <a:solidFill>
              <a:srgbClr val="FFFFFF"/>
            </a:solidFill>
            <a:ln w="22225">
              <a:noFill/>
              <a:miter lim="800000"/>
              <a:headEnd/>
              <a:tailEnd/>
            </a:ln>
          </p:spPr>
          <p:txBody>
            <a:bodyPr/>
            <a:lstStyle/>
            <a:p>
              <a:endParaRPr lang="zh-CN" altLang="en-US"/>
            </a:p>
          </p:txBody>
        </p:sp>
        <p:sp>
          <p:nvSpPr>
            <p:cNvPr id="47165" name="Freeform 61"/>
            <p:cNvSpPr>
              <a:spLocks/>
            </p:cNvSpPr>
            <p:nvPr/>
          </p:nvSpPr>
          <p:spPr bwMode="auto">
            <a:xfrm>
              <a:off x="4165" y="1943"/>
              <a:ext cx="218" cy="57"/>
            </a:xfrm>
            <a:custGeom>
              <a:avLst/>
              <a:gdLst/>
              <a:ahLst/>
              <a:cxnLst>
                <a:cxn ang="0">
                  <a:pos x="218" y="34"/>
                </a:cxn>
                <a:cxn ang="0">
                  <a:pos x="207" y="46"/>
                </a:cxn>
                <a:cxn ang="0">
                  <a:pos x="184" y="57"/>
                </a:cxn>
                <a:cxn ang="0">
                  <a:pos x="172" y="57"/>
                </a:cxn>
                <a:cxn ang="0">
                  <a:pos x="149" y="57"/>
                </a:cxn>
                <a:cxn ang="0">
                  <a:pos x="138" y="46"/>
                </a:cxn>
                <a:cxn ang="0">
                  <a:pos x="115" y="34"/>
                </a:cxn>
                <a:cxn ang="0">
                  <a:pos x="92" y="11"/>
                </a:cxn>
                <a:cxn ang="0">
                  <a:pos x="69" y="0"/>
                </a:cxn>
                <a:cxn ang="0">
                  <a:pos x="57" y="0"/>
                </a:cxn>
                <a:cxn ang="0">
                  <a:pos x="35" y="0"/>
                </a:cxn>
                <a:cxn ang="0">
                  <a:pos x="23" y="11"/>
                </a:cxn>
                <a:cxn ang="0">
                  <a:pos x="0" y="34"/>
                </a:cxn>
              </a:cxnLst>
              <a:rect l="0" t="0" r="r" b="b"/>
              <a:pathLst>
                <a:path w="218" h="57">
                  <a:moveTo>
                    <a:pt x="218" y="34"/>
                  </a:moveTo>
                  <a:lnTo>
                    <a:pt x="207" y="46"/>
                  </a:lnTo>
                  <a:lnTo>
                    <a:pt x="184" y="57"/>
                  </a:lnTo>
                  <a:lnTo>
                    <a:pt x="172" y="57"/>
                  </a:lnTo>
                  <a:lnTo>
                    <a:pt x="149" y="57"/>
                  </a:lnTo>
                  <a:lnTo>
                    <a:pt x="138" y="46"/>
                  </a:lnTo>
                  <a:lnTo>
                    <a:pt x="115" y="34"/>
                  </a:lnTo>
                  <a:lnTo>
                    <a:pt x="92" y="11"/>
                  </a:lnTo>
                  <a:lnTo>
                    <a:pt x="69" y="0"/>
                  </a:lnTo>
                  <a:lnTo>
                    <a:pt x="57" y="0"/>
                  </a:lnTo>
                  <a:lnTo>
                    <a:pt x="35" y="0"/>
                  </a:lnTo>
                  <a:lnTo>
                    <a:pt x="23" y="11"/>
                  </a:lnTo>
                  <a:lnTo>
                    <a:pt x="0" y="34"/>
                  </a:lnTo>
                </a:path>
              </a:pathLst>
            </a:custGeom>
            <a:noFill/>
            <a:ln w="22225">
              <a:solidFill>
                <a:srgbClr val="000000"/>
              </a:solidFill>
              <a:prstDash val="solid"/>
              <a:round/>
              <a:headEnd/>
              <a:tailEnd/>
            </a:ln>
          </p:spPr>
          <p:txBody>
            <a:bodyPr/>
            <a:lstStyle/>
            <a:p>
              <a:endParaRPr lang="zh-CN" altLang="en-US"/>
            </a:p>
          </p:txBody>
        </p:sp>
        <p:sp>
          <p:nvSpPr>
            <p:cNvPr id="47166" name="Freeform 62"/>
            <p:cNvSpPr>
              <a:spLocks/>
            </p:cNvSpPr>
            <p:nvPr/>
          </p:nvSpPr>
          <p:spPr bwMode="auto">
            <a:xfrm>
              <a:off x="4165" y="1862"/>
              <a:ext cx="218" cy="58"/>
            </a:xfrm>
            <a:custGeom>
              <a:avLst/>
              <a:gdLst/>
              <a:ahLst/>
              <a:cxnLst>
                <a:cxn ang="0">
                  <a:pos x="218" y="23"/>
                </a:cxn>
                <a:cxn ang="0">
                  <a:pos x="207" y="46"/>
                </a:cxn>
                <a:cxn ang="0">
                  <a:pos x="184" y="58"/>
                </a:cxn>
                <a:cxn ang="0">
                  <a:pos x="172" y="58"/>
                </a:cxn>
                <a:cxn ang="0">
                  <a:pos x="149" y="58"/>
                </a:cxn>
                <a:cxn ang="0">
                  <a:pos x="138" y="46"/>
                </a:cxn>
                <a:cxn ang="0">
                  <a:pos x="115" y="23"/>
                </a:cxn>
                <a:cxn ang="0">
                  <a:pos x="92" y="12"/>
                </a:cxn>
                <a:cxn ang="0">
                  <a:pos x="69" y="0"/>
                </a:cxn>
                <a:cxn ang="0">
                  <a:pos x="57" y="0"/>
                </a:cxn>
                <a:cxn ang="0">
                  <a:pos x="35" y="0"/>
                </a:cxn>
                <a:cxn ang="0">
                  <a:pos x="23" y="12"/>
                </a:cxn>
                <a:cxn ang="0">
                  <a:pos x="0" y="23"/>
                </a:cxn>
              </a:cxnLst>
              <a:rect l="0" t="0" r="r" b="b"/>
              <a:pathLst>
                <a:path w="218" h="58">
                  <a:moveTo>
                    <a:pt x="218" y="23"/>
                  </a:moveTo>
                  <a:lnTo>
                    <a:pt x="207" y="46"/>
                  </a:lnTo>
                  <a:lnTo>
                    <a:pt x="184" y="58"/>
                  </a:lnTo>
                  <a:lnTo>
                    <a:pt x="172" y="58"/>
                  </a:lnTo>
                  <a:lnTo>
                    <a:pt x="149" y="58"/>
                  </a:lnTo>
                  <a:lnTo>
                    <a:pt x="138" y="46"/>
                  </a:lnTo>
                  <a:lnTo>
                    <a:pt x="115" y="23"/>
                  </a:lnTo>
                  <a:lnTo>
                    <a:pt x="92" y="12"/>
                  </a:lnTo>
                  <a:lnTo>
                    <a:pt x="69" y="0"/>
                  </a:lnTo>
                  <a:lnTo>
                    <a:pt x="57" y="0"/>
                  </a:lnTo>
                  <a:lnTo>
                    <a:pt x="35" y="0"/>
                  </a:lnTo>
                  <a:lnTo>
                    <a:pt x="23" y="12"/>
                  </a:lnTo>
                  <a:lnTo>
                    <a:pt x="0" y="23"/>
                  </a:lnTo>
                </a:path>
              </a:pathLst>
            </a:custGeom>
            <a:noFill/>
            <a:ln w="22225">
              <a:solidFill>
                <a:srgbClr val="000000"/>
              </a:solidFill>
              <a:prstDash val="solid"/>
              <a:round/>
              <a:headEnd/>
              <a:tailEnd/>
            </a:ln>
          </p:spPr>
          <p:txBody>
            <a:bodyPr/>
            <a:lstStyle/>
            <a:p>
              <a:endParaRPr lang="zh-CN" altLang="en-US"/>
            </a:p>
          </p:txBody>
        </p:sp>
        <p:sp>
          <p:nvSpPr>
            <p:cNvPr id="47167" name="Rectangle 63"/>
            <p:cNvSpPr>
              <a:spLocks noChangeArrowheads="1"/>
            </p:cNvSpPr>
            <p:nvPr/>
          </p:nvSpPr>
          <p:spPr bwMode="auto">
            <a:xfrm>
              <a:off x="5335" y="1885"/>
              <a:ext cx="58" cy="92"/>
            </a:xfrm>
            <a:prstGeom prst="rect">
              <a:avLst/>
            </a:prstGeom>
            <a:solidFill>
              <a:srgbClr val="FFFFFF"/>
            </a:solidFill>
            <a:ln w="22225">
              <a:noFill/>
              <a:miter lim="800000"/>
              <a:headEnd/>
              <a:tailEnd/>
            </a:ln>
          </p:spPr>
          <p:txBody>
            <a:bodyPr/>
            <a:lstStyle/>
            <a:p>
              <a:endParaRPr lang="zh-CN" altLang="en-US"/>
            </a:p>
          </p:txBody>
        </p:sp>
        <p:sp>
          <p:nvSpPr>
            <p:cNvPr id="47168" name="Freeform 64"/>
            <p:cNvSpPr>
              <a:spLocks/>
            </p:cNvSpPr>
            <p:nvPr/>
          </p:nvSpPr>
          <p:spPr bwMode="auto">
            <a:xfrm>
              <a:off x="5255" y="1943"/>
              <a:ext cx="218" cy="57"/>
            </a:xfrm>
            <a:custGeom>
              <a:avLst/>
              <a:gdLst/>
              <a:ahLst/>
              <a:cxnLst>
                <a:cxn ang="0">
                  <a:pos x="218" y="34"/>
                </a:cxn>
                <a:cxn ang="0">
                  <a:pos x="195" y="46"/>
                </a:cxn>
                <a:cxn ang="0">
                  <a:pos x="184" y="57"/>
                </a:cxn>
                <a:cxn ang="0">
                  <a:pos x="161" y="57"/>
                </a:cxn>
                <a:cxn ang="0">
                  <a:pos x="149" y="57"/>
                </a:cxn>
                <a:cxn ang="0">
                  <a:pos x="126" y="46"/>
                </a:cxn>
                <a:cxn ang="0">
                  <a:pos x="103" y="34"/>
                </a:cxn>
                <a:cxn ang="0">
                  <a:pos x="80" y="11"/>
                </a:cxn>
                <a:cxn ang="0">
                  <a:pos x="69" y="0"/>
                </a:cxn>
                <a:cxn ang="0">
                  <a:pos x="46" y="0"/>
                </a:cxn>
                <a:cxn ang="0">
                  <a:pos x="35" y="0"/>
                </a:cxn>
                <a:cxn ang="0">
                  <a:pos x="12" y="11"/>
                </a:cxn>
                <a:cxn ang="0">
                  <a:pos x="0" y="34"/>
                </a:cxn>
              </a:cxnLst>
              <a:rect l="0" t="0" r="r" b="b"/>
              <a:pathLst>
                <a:path w="218" h="57">
                  <a:moveTo>
                    <a:pt x="218" y="34"/>
                  </a:moveTo>
                  <a:lnTo>
                    <a:pt x="195" y="46"/>
                  </a:lnTo>
                  <a:lnTo>
                    <a:pt x="184" y="57"/>
                  </a:lnTo>
                  <a:lnTo>
                    <a:pt x="161" y="57"/>
                  </a:lnTo>
                  <a:lnTo>
                    <a:pt x="149" y="57"/>
                  </a:lnTo>
                  <a:lnTo>
                    <a:pt x="126" y="46"/>
                  </a:lnTo>
                  <a:lnTo>
                    <a:pt x="103" y="34"/>
                  </a:lnTo>
                  <a:lnTo>
                    <a:pt x="80" y="11"/>
                  </a:lnTo>
                  <a:lnTo>
                    <a:pt x="69" y="0"/>
                  </a:lnTo>
                  <a:lnTo>
                    <a:pt x="46" y="0"/>
                  </a:lnTo>
                  <a:lnTo>
                    <a:pt x="35" y="0"/>
                  </a:lnTo>
                  <a:lnTo>
                    <a:pt x="12" y="11"/>
                  </a:lnTo>
                  <a:lnTo>
                    <a:pt x="0" y="34"/>
                  </a:lnTo>
                </a:path>
              </a:pathLst>
            </a:custGeom>
            <a:noFill/>
            <a:ln w="22225">
              <a:solidFill>
                <a:srgbClr val="000000"/>
              </a:solidFill>
              <a:prstDash val="solid"/>
              <a:round/>
              <a:headEnd/>
              <a:tailEnd/>
            </a:ln>
          </p:spPr>
          <p:txBody>
            <a:bodyPr/>
            <a:lstStyle/>
            <a:p>
              <a:endParaRPr lang="zh-CN" altLang="en-US"/>
            </a:p>
          </p:txBody>
        </p:sp>
        <p:sp>
          <p:nvSpPr>
            <p:cNvPr id="47169" name="Freeform 65"/>
            <p:cNvSpPr>
              <a:spLocks/>
            </p:cNvSpPr>
            <p:nvPr/>
          </p:nvSpPr>
          <p:spPr bwMode="auto">
            <a:xfrm>
              <a:off x="5255" y="1862"/>
              <a:ext cx="218" cy="58"/>
            </a:xfrm>
            <a:custGeom>
              <a:avLst/>
              <a:gdLst/>
              <a:ahLst/>
              <a:cxnLst>
                <a:cxn ang="0">
                  <a:pos x="218" y="23"/>
                </a:cxn>
                <a:cxn ang="0">
                  <a:pos x="195" y="46"/>
                </a:cxn>
                <a:cxn ang="0">
                  <a:pos x="184" y="58"/>
                </a:cxn>
                <a:cxn ang="0">
                  <a:pos x="161" y="58"/>
                </a:cxn>
                <a:cxn ang="0">
                  <a:pos x="149" y="58"/>
                </a:cxn>
                <a:cxn ang="0">
                  <a:pos x="126" y="46"/>
                </a:cxn>
                <a:cxn ang="0">
                  <a:pos x="103" y="23"/>
                </a:cxn>
                <a:cxn ang="0">
                  <a:pos x="80" y="12"/>
                </a:cxn>
                <a:cxn ang="0">
                  <a:pos x="69" y="0"/>
                </a:cxn>
                <a:cxn ang="0">
                  <a:pos x="46" y="0"/>
                </a:cxn>
                <a:cxn ang="0">
                  <a:pos x="35" y="0"/>
                </a:cxn>
                <a:cxn ang="0">
                  <a:pos x="12" y="12"/>
                </a:cxn>
                <a:cxn ang="0">
                  <a:pos x="0" y="23"/>
                </a:cxn>
              </a:cxnLst>
              <a:rect l="0" t="0" r="r" b="b"/>
              <a:pathLst>
                <a:path w="218" h="58">
                  <a:moveTo>
                    <a:pt x="218" y="23"/>
                  </a:moveTo>
                  <a:lnTo>
                    <a:pt x="195" y="46"/>
                  </a:lnTo>
                  <a:lnTo>
                    <a:pt x="184" y="58"/>
                  </a:lnTo>
                  <a:lnTo>
                    <a:pt x="161" y="58"/>
                  </a:lnTo>
                  <a:lnTo>
                    <a:pt x="149" y="58"/>
                  </a:lnTo>
                  <a:lnTo>
                    <a:pt x="126" y="46"/>
                  </a:lnTo>
                  <a:lnTo>
                    <a:pt x="103" y="23"/>
                  </a:lnTo>
                  <a:lnTo>
                    <a:pt x="80" y="12"/>
                  </a:lnTo>
                  <a:lnTo>
                    <a:pt x="69" y="0"/>
                  </a:lnTo>
                  <a:lnTo>
                    <a:pt x="46" y="0"/>
                  </a:lnTo>
                  <a:lnTo>
                    <a:pt x="35" y="0"/>
                  </a:lnTo>
                  <a:lnTo>
                    <a:pt x="12" y="12"/>
                  </a:lnTo>
                  <a:lnTo>
                    <a:pt x="0" y="23"/>
                  </a:lnTo>
                </a:path>
              </a:pathLst>
            </a:custGeom>
            <a:noFill/>
            <a:ln w="22225">
              <a:solidFill>
                <a:srgbClr val="000000"/>
              </a:solidFill>
              <a:prstDash val="solid"/>
              <a:round/>
              <a:headEnd/>
              <a:tailEnd/>
            </a:ln>
          </p:spPr>
          <p:txBody>
            <a:bodyPr/>
            <a:lstStyle/>
            <a:p>
              <a:endParaRPr lang="zh-CN" altLang="en-US"/>
            </a:p>
          </p:txBody>
        </p:sp>
        <p:sp>
          <p:nvSpPr>
            <p:cNvPr id="47170" name="Rectangle 66"/>
            <p:cNvSpPr>
              <a:spLocks noChangeArrowheads="1"/>
            </p:cNvSpPr>
            <p:nvPr/>
          </p:nvSpPr>
          <p:spPr bwMode="auto">
            <a:xfrm>
              <a:off x="3890" y="146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10100</a:t>
              </a:r>
              <a:endParaRPr lang="zh-CN" altLang="en-US" sz="2000" b="1" baseline="0"/>
            </a:p>
          </p:txBody>
        </p:sp>
        <p:sp>
          <p:nvSpPr>
            <p:cNvPr id="47171" name="Rectangle 67"/>
            <p:cNvSpPr>
              <a:spLocks noChangeArrowheads="1"/>
            </p:cNvSpPr>
            <p:nvPr/>
          </p:nvSpPr>
          <p:spPr bwMode="auto">
            <a:xfrm>
              <a:off x="3890" y="2000"/>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12500</a:t>
              </a:r>
              <a:endParaRPr lang="zh-CN" altLang="en-US" sz="2000" b="1" baseline="0"/>
            </a:p>
          </p:txBody>
        </p:sp>
        <p:sp>
          <p:nvSpPr>
            <p:cNvPr id="47172" name="Rectangle 68"/>
            <p:cNvSpPr>
              <a:spLocks noChangeArrowheads="1"/>
            </p:cNvSpPr>
            <p:nvPr/>
          </p:nvSpPr>
          <p:spPr bwMode="auto">
            <a:xfrm>
              <a:off x="3890" y="2757"/>
              <a:ext cx="40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15000</a:t>
              </a:r>
              <a:endParaRPr lang="zh-CN" altLang="en-US" sz="2000" b="1" baseline="0"/>
            </a:p>
          </p:txBody>
        </p:sp>
        <p:sp>
          <p:nvSpPr>
            <p:cNvPr id="47173" name="Rectangle 69"/>
            <p:cNvSpPr>
              <a:spLocks noChangeArrowheads="1"/>
            </p:cNvSpPr>
            <p:nvPr/>
          </p:nvSpPr>
          <p:spPr bwMode="auto">
            <a:xfrm>
              <a:off x="4280" y="2803"/>
              <a:ext cx="1078" cy="482"/>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7174" name="Rectangle 70"/>
            <p:cNvSpPr>
              <a:spLocks noChangeArrowheads="1"/>
            </p:cNvSpPr>
            <p:nvPr/>
          </p:nvSpPr>
          <p:spPr bwMode="auto">
            <a:xfrm>
              <a:off x="849" y="2884"/>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作业</a:t>
              </a:r>
              <a:endParaRPr lang="zh-CN" altLang="en-US" sz="2000" b="1" baseline="0"/>
            </a:p>
          </p:txBody>
        </p:sp>
        <p:sp>
          <p:nvSpPr>
            <p:cNvPr id="47175" name="Rectangle 71"/>
            <p:cNvSpPr>
              <a:spLocks noChangeArrowheads="1"/>
            </p:cNvSpPr>
            <p:nvPr/>
          </p:nvSpPr>
          <p:spPr bwMode="auto">
            <a:xfrm>
              <a:off x="1168" y="2880"/>
              <a:ext cx="80"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J</a:t>
              </a:r>
              <a:endParaRPr lang="en-US" altLang="zh-CN" sz="2000" b="1" baseline="0"/>
            </a:p>
          </p:txBody>
        </p:sp>
        <p:sp>
          <p:nvSpPr>
            <p:cNvPr id="47176" name="Rectangle 72"/>
            <p:cNvSpPr>
              <a:spLocks noChangeArrowheads="1"/>
            </p:cNvSpPr>
            <p:nvPr/>
          </p:nvSpPr>
          <p:spPr bwMode="auto">
            <a:xfrm>
              <a:off x="1920"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处理机一侧</a:t>
              </a:r>
              <a:endParaRPr lang="zh-CN" altLang="en-US" sz="2000" b="1" baseline="0"/>
            </a:p>
          </p:txBody>
        </p:sp>
        <p:sp>
          <p:nvSpPr>
            <p:cNvPr id="47177" name="Rectangle 73"/>
            <p:cNvSpPr>
              <a:spLocks noChangeArrowheads="1"/>
            </p:cNvSpPr>
            <p:nvPr/>
          </p:nvSpPr>
          <p:spPr bwMode="auto">
            <a:xfrm>
              <a:off x="2869" y="336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存储器一侧</a:t>
              </a:r>
              <a:endParaRPr lang="zh-CN" altLang="en-US" sz="2000" b="1" baseline="0"/>
            </a:p>
          </p:txBody>
        </p:sp>
        <p:sp>
          <p:nvSpPr>
            <p:cNvPr id="47178" name="Rectangle 74"/>
            <p:cNvSpPr>
              <a:spLocks noChangeArrowheads="1"/>
            </p:cNvSpPr>
            <p:nvPr/>
          </p:nvSpPr>
          <p:spPr bwMode="auto">
            <a:xfrm>
              <a:off x="4670" y="3320"/>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主存</a:t>
              </a:r>
              <a:endParaRPr lang="zh-CN" altLang="en-US" sz="2000" b="1" baseline="0"/>
            </a:p>
          </p:txBody>
        </p:sp>
        <p:sp>
          <p:nvSpPr>
            <p:cNvPr id="47179" name="Line 75"/>
            <p:cNvSpPr>
              <a:spLocks noChangeShapeType="1"/>
            </p:cNvSpPr>
            <p:nvPr/>
          </p:nvSpPr>
          <p:spPr bwMode="auto">
            <a:xfrm>
              <a:off x="3442" y="2207"/>
              <a:ext cx="46" cy="1"/>
            </a:xfrm>
            <a:prstGeom prst="line">
              <a:avLst/>
            </a:prstGeom>
            <a:noFill/>
            <a:ln w="22225">
              <a:solidFill>
                <a:srgbClr val="000000"/>
              </a:solidFill>
              <a:round/>
              <a:headEnd/>
              <a:tailEnd/>
            </a:ln>
          </p:spPr>
          <p:txBody>
            <a:bodyPr/>
            <a:lstStyle/>
            <a:p>
              <a:endParaRPr lang="zh-CN" altLang="en-US"/>
            </a:p>
          </p:txBody>
        </p:sp>
        <p:sp>
          <p:nvSpPr>
            <p:cNvPr id="47180" name="Line 76"/>
            <p:cNvSpPr>
              <a:spLocks noChangeShapeType="1"/>
            </p:cNvSpPr>
            <p:nvPr/>
          </p:nvSpPr>
          <p:spPr bwMode="auto">
            <a:xfrm>
              <a:off x="3534" y="2207"/>
              <a:ext cx="46" cy="1"/>
            </a:xfrm>
            <a:prstGeom prst="line">
              <a:avLst/>
            </a:prstGeom>
            <a:noFill/>
            <a:ln w="22225">
              <a:solidFill>
                <a:srgbClr val="000000"/>
              </a:solidFill>
              <a:round/>
              <a:headEnd/>
              <a:tailEnd/>
            </a:ln>
          </p:spPr>
          <p:txBody>
            <a:bodyPr/>
            <a:lstStyle/>
            <a:p>
              <a:endParaRPr lang="zh-CN" altLang="en-US"/>
            </a:p>
          </p:txBody>
        </p:sp>
        <p:sp>
          <p:nvSpPr>
            <p:cNvPr id="47181" name="Line 77"/>
            <p:cNvSpPr>
              <a:spLocks noChangeShapeType="1"/>
            </p:cNvSpPr>
            <p:nvPr/>
          </p:nvSpPr>
          <p:spPr bwMode="auto">
            <a:xfrm>
              <a:off x="3626" y="2207"/>
              <a:ext cx="46" cy="1"/>
            </a:xfrm>
            <a:prstGeom prst="line">
              <a:avLst/>
            </a:prstGeom>
            <a:noFill/>
            <a:ln w="22225">
              <a:solidFill>
                <a:srgbClr val="000000"/>
              </a:solidFill>
              <a:round/>
              <a:headEnd/>
              <a:tailEnd/>
            </a:ln>
          </p:spPr>
          <p:txBody>
            <a:bodyPr/>
            <a:lstStyle/>
            <a:p>
              <a:endParaRPr lang="zh-CN" altLang="en-US"/>
            </a:p>
          </p:txBody>
        </p:sp>
        <p:sp>
          <p:nvSpPr>
            <p:cNvPr id="47182" name="Line 78"/>
            <p:cNvSpPr>
              <a:spLocks noChangeShapeType="1"/>
            </p:cNvSpPr>
            <p:nvPr/>
          </p:nvSpPr>
          <p:spPr bwMode="auto">
            <a:xfrm>
              <a:off x="3718" y="2207"/>
              <a:ext cx="46" cy="1"/>
            </a:xfrm>
            <a:prstGeom prst="line">
              <a:avLst/>
            </a:prstGeom>
            <a:noFill/>
            <a:ln w="22225">
              <a:solidFill>
                <a:srgbClr val="000000"/>
              </a:solidFill>
              <a:round/>
              <a:headEnd/>
              <a:tailEnd/>
            </a:ln>
          </p:spPr>
          <p:txBody>
            <a:bodyPr/>
            <a:lstStyle/>
            <a:p>
              <a:endParaRPr lang="zh-CN" altLang="en-US"/>
            </a:p>
          </p:txBody>
        </p:sp>
        <p:sp>
          <p:nvSpPr>
            <p:cNvPr id="47183" name="Line 79"/>
            <p:cNvSpPr>
              <a:spLocks noChangeShapeType="1"/>
            </p:cNvSpPr>
            <p:nvPr/>
          </p:nvSpPr>
          <p:spPr bwMode="auto">
            <a:xfrm>
              <a:off x="3809" y="2207"/>
              <a:ext cx="46" cy="1"/>
            </a:xfrm>
            <a:prstGeom prst="line">
              <a:avLst/>
            </a:prstGeom>
            <a:noFill/>
            <a:ln w="22225">
              <a:solidFill>
                <a:srgbClr val="000000"/>
              </a:solidFill>
              <a:round/>
              <a:headEnd/>
              <a:tailEnd/>
            </a:ln>
          </p:spPr>
          <p:txBody>
            <a:bodyPr/>
            <a:lstStyle/>
            <a:p>
              <a:endParaRPr lang="zh-CN" altLang="en-US"/>
            </a:p>
          </p:txBody>
        </p:sp>
        <p:sp>
          <p:nvSpPr>
            <p:cNvPr id="47184" name="Line 80"/>
            <p:cNvSpPr>
              <a:spLocks noChangeShapeType="1"/>
            </p:cNvSpPr>
            <p:nvPr/>
          </p:nvSpPr>
          <p:spPr bwMode="auto">
            <a:xfrm>
              <a:off x="3901" y="2207"/>
              <a:ext cx="46" cy="1"/>
            </a:xfrm>
            <a:prstGeom prst="line">
              <a:avLst/>
            </a:prstGeom>
            <a:noFill/>
            <a:ln w="22225">
              <a:solidFill>
                <a:srgbClr val="000000"/>
              </a:solidFill>
              <a:round/>
              <a:headEnd/>
              <a:tailEnd/>
            </a:ln>
          </p:spPr>
          <p:txBody>
            <a:bodyPr/>
            <a:lstStyle/>
            <a:p>
              <a:endParaRPr lang="zh-CN" altLang="en-US"/>
            </a:p>
          </p:txBody>
        </p:sp>
        <p:sp>
          <p:nvSpPr>
            <p:cNvPr id="47185" name="Line 81"/>
            <p:cNvSpPr>
              <a:spLocks noChangeShapeType="1"/>
            </p:cNvSpPr>
            <p:nvPr/>
          </p:nvSpPr>
          <p:spPr bwMode="auto">
            <a:xfrm>
              <a:off x="3993" y="2207"/>
              <a:ext cx="46" cy="1"/>
            </a:xfrm>
            <a:prstGeom prst="line">
              <a:avLst/>
            </a:prstGeom>
            <a:noFill/>
            <a:ln w="22225">
              <a:solidFill>
                <a:srgbClr val="000000"/>
              </a:solidFill>
              <a:round/>
              <a:headEnd/>
              <a:tailEnd/>
            </a:ln>
          </p:spPr>
          <p:txBody>
            <a:bodyPr/>
            <a:lstStyle/>
            <a:p>
              <a:endParaRPr lang="zh-CN" altLang="en-US"/>
            </a:p>
          </p:txBody>
        </p:sp>
        <p:sp>
          <p:nvSpPr>
            <p:cNvPr id="47186" name="Line 82"/>
            <p:cNvSpPr>
              <a:spLocks noChangeShapeType="1"/>
            </p:cNvSpPr>
            <p:nvPr/>
          </p:nvSpPr>
          <p:spPr bwMode="auto">
            <a:xfrm>
              <a:off x="4085" y="2207"/>
              <a:ext cx="46" cy="1"/>
            </a:xfrm>
            <a:prstGeom prst="line">
              <a:avLst/>
            </a:prstGeom>
            <a:noFill/>
            <a:ln w="22225">
              <a:solidFill>
                <a:srgbClr val="000000"/>
              </a:solidFill>
              <a:round/>
              <a:headEnd/>
              <a:tailEnd/>
            </a:ln>
          </p:spPr>
          <p:txBody>
            <a:bodyPr/>
            <a:lstStyle/>
            <a:p>
              <a:endParaRPr lang="zh-CN" altLang="en-US"/>
            </a:p>
          </p:txBody>
        </p:sp>
        <p:sp>
          <p:nvSpPr>
            <p:cNvPr id="47187" name="Line 83"/>
            <p:cNvSpPr>
              <a:spLocks noChangeShapeType="1"/>
            </p:cNvSpPr>
            <p:nvPr/>
          </p:nvSpPr>
          <p:spPr bwMode="auto">
            <a:xfrm>
              <a:off x="4177" y="2207"/>
              <a:ext cx="45" cy="1"/>
            </a:xfrm>
            <a:prstGeom prst="line">
              <a:avLst/>
            </a:prstGeom>
            <a:noFill/>
            <a:ln w="22225">
              <a:solidFill>
                <a:srgbClr val="000000"/>
              </a:solidFill>
              <a:round/>
              <a:headEnd/>
              <a:tailEnd/>
            </a:ln>
          </p:spPr>
          <p:txBody>
            <a:bodyPr/>
            <a:lstStyle/>
            <a:p>
              <a:endParaRPr lang="zh-CN" altLang="en-US"/>
            </a:p>
          </p:txBody>
        </p:sp>
        <p:sp>
          <p:nvSpPr>
            <p:cNvPr id="47188" name="Line 84"/>
            <p:cNvSpPr>
              <a:spLocks noChangeShapeType="1"/>
            </p:cNvSpPr>
            <p:nvPr/>
          </p:nvSpPr>
          <p:spPr bwMode="auto">
            <a:xfrm>
              <a:off x="4268" y="2207"/>
              <a:ext cx="12" cy="1"/>
            </a:xfrm>
            <a:prstGeom prst="line">
              <a:avLst/>
            </a:prstGeom>
            <a:noFill/>
            <a:ln w="22225">
              <a:solidFill>
                <a:srgbClr val="000000"/>
              </a:solidFill>
              <a:round/>
              <a:headEnd/>
              <a:tailEnd/>
            </a:ln>
          </p:spPr>
          <p:txBody>
            <a:bodyPr/>
            <a:lstStyle/>
            <a:p>
              <a:endParaRPr lang="zh-CN" altLang="en-US"/>
            </a:p>
          </p:txBody>
        </p:sp>
        <p:sp>
          <p:nvSpPr>
            <p:cNvPr id="47189" name="Line 85"/>
            <p:cNvSpPr>
              <a:spLocks noChangeShapeType="1"/>
            </p:cNvSpPr>
            <p:nvPr/>
          </p:nvSpPr>
          <p:spPr bwMode="auto">
            <a:xfrm>
              <a:off x="1572" y="1656"/>
              <a:ext cx="46" cy="1"/>
            </a:xfrm>
            <a:prstGeom prst="line">
              <a:avLst/>
            </a:prstGeom>
            <a:noFill/>
            <a:ln w="22225">
              <a:solidFill>
                <a:srgbClr val="000000"/>
              </a:solidFill>
              <a:round/>
              <a:headEnd/>
              <a:tailEnd/>
            </a:ln>
          </p:spPr>
          <p:txBody>
            <a:bodyPr/>
            <a:lstStyle/>
            <a:p>
              <a:endParaRPr lang="zh-CN" altLang="en-US"/>
            </a:p>
          </p:txBody>
        </p:sp>
        <p:sp>
          <p:nvSpPr>
            <p:cNvPr id="47190" name="Line 86"/>
            <p:cNvSpPr>
              <a:spLocks noChangeShapeType="1"/>
            </p:cNvSpPr>
            <p:nvPr/>
          </p:nvSpPr>
          <p:spPr bwMode="auto">
            <a:xfrm>
              <a:off x="1664" y="1656"/>
              <a:ext cx="46" cy="1"/>
            </a:xfrm>
            <a:prstGeom prst="line">
              <a:avLst/>
            </a:prstGeom>
            <a:noFill/>
            <a:ln w="22225">
              <a:solidFill>
                <a:srgbClr val="000000"/>
              </a:solidFill>
              <a:round/>
              <a:headEnd/>
              <a:tailEnd/>
            </a:ln>
          </p:spPr>
          <p:txBody>
            <a:bodyPr/>
            <a:lstStyle/>
            <a:p>
              <a:endParaRPr lang="zh-CN" altLang="en-US"/>
            </a:p>
          </p:txBody>
        </p:sp>
        <p:sp>
          <p:nvSpPr>
            <p:cNvPr id="47191" name="Line 87"/>
            <p:cNvSpPr>
              <a:spLocks noChangeShapeType="1"/>
            </p:cNvSpPr>
            <p:nvPr/>
          </p:nvSpPr>
          <p:spPr bwMode="auto">
            <a:xfrm flipV="1">
              <a:off x="1733" y="1610"/>
              <a:ext cx="1" cy="46"/>
            </a:xfrm>
            <a:prstGeom prst="line">
              <a:avLst/>
            </a:prstGeom>
            <a:noFill/>
            <a:ln w="22225">
              <a:solidFill>
                <a:srgbClr val="000000"/>
              </a:solidFill>
              <a:round/>
              <a:headEnd/>
              <a:tailEnd/>
            </a:ln>
          </p:spPr>
          <p:txBody>
            <a:bodyPr/>
            <a:lstStyle/>
            <a:p>
              <a:endParaRPr lang="zh-CN" altLang="en-US"/>
            </a:p>
          </p:txBody>
        </p:sp>
        <p:sp>
          <p:nvSpPr>
            <p:cNvPr id="47192" name="Line 88"/>
            <p:cNvSpPr>
              <a:spLocks noChangeShapeType="1"/>
            </p:cNvSpPr>
            <p:nvPr/>
          </p:nvSpPr>
          <p:spPr bwMode="auto">
            <a:xfrm flipV="1">
              <a:off x="1733" y="1518"/>
              <a:ext cx="1" cy="46"/>
            </a:xfrm>
            <a:prstGeom prst="line">
              <a:avLst/>
            </a:prstGeom>
            <a:noFill/>
            <a:ln w="22225">
              <a:solidFill>
                <a:srgbClr val="000000"/>
              </a:solidFill>
              <a:round/>
              <a:headEnd/>
              <a:tailEnd/>
            </a:ln>
          </p:spPr>
          <p:txBody>
            <a:bodyPr/>
            <a:lstStyle/>
            <a:p>
              <a:endParaRPr lang="zh-CN" altLang="en-US"/>
            </a:p>
          </p:txBody>
        </p:sp>
        <p:sp>
          <p:nvSpPr>
            <p:cNvPr id="47193" name="Line 89"/>
            <p:cNvSpPr>
              <a:spLocks noChangeShapeType="1"/>
            </p:cNvSpPr>
            <p:nvPr/>
          </p:nvSpPr>
          <p:spPr bwMode="auto">
            <a:xfrm flipV="1">
              <a:off x="1733" y="1449"/>
              <a:ext cx="1" cy="23"/>
            </a:xfrm>
            <a:prstGeom prst="line">
              <a:avLst/>
            </a:prstGeom>
            <a:noFill/>
            <a:ln w="22225">
              <a:solidFill>
                <a:srgbClr val="000000"/>
              </a:solidFill>
              <a:round/>
              <a:headEnd/>
              <a:tailEnd/>
            </a:ln>
          </p:spPr>
          <p:txBody>
            <a:bodyPr/>
            <a:lstStyle/>
            <a:p>
              <a:endParaRPr lang="zh-CN" altLang="en-US"/>
            </a:p>
          </p:txBody>
        </p:sp>
        <p:sp>
          <p:nvSpPr>
            <p:cNvPr id="47194" name="Freeform 90"/>
            <p:cNvSpPr>
              <a:spLocks/>
            </p:cNvSpPr>
            <p:nvPr/>
          </p:nvSpPr>
          <p:spPr bwMode="auto">
            <a:xfrm>
              <a:off x="1801" y="1415"/>
              <a:ext cx="150" cy="57"/>
            </a:xfrm>
            <a:custGeom>
              <a:avLst/>
              <a:gdLst/>
              <a:ahLst/>
              <a:cxnLst>
                <a:cxn ang="0">
                  <a:pos x="0" y="0"/>
                </a:cxn>
                <a:cxn ang="0">
                  <a:pos x="35" y="34"/>
                </a:cxn>
                <a:cxn ang="0">
                  <a:pos x="0" y="57"/>
                </a:cxn>
                <a:cxn ang="0">
                  <a:pos x="150" y="34"/>
                </a:cxn>
                <a:cxn ang="0">
                  <a:pos x="0" y="0"/>
                </a:cxn>
              </a:cxnLst>
              <a:rect l="0" t="0" r="r" b="b"/>
              <a:pathLst>
                <a:path w="150" h="57">
                  <a:moveTo>
                    <a:pt x="0" y="0"/>
                  </a:moveTo>
                  <a:lnTo>
                    <a:pt x="35" y="34"/>
                  </a:lnTo>
                  <a:lnTo>
                    <a:pt x="0" y="57"/>
                  </a:lnTo>
                  <a:lnTo>
                    <a:pt x="150" y="34"/>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5" name="Freeform 91"/>
            <p:cNvSpPr>
              <a:spLocks/>
            </p:cNvSpPr>
            <p:nvPr/>
          </p:nvSpPr>
          <p:spPr bwMode="auto">
            <a:xfrm>
              <a:off x="3305" y="1954"/>
              <a:ext cx="45" cy="138"/>
            </a:xfrm>
            <a:custGeom>
              <a:avLst/>
              <a:gdLst/>
              <a:ahLst/>
              <a:cxnLst>
                <a:cxn ang="0">
                  <a:pos x="45" y="0"/>
                </a:cxn>
                <a:cxn ang="0">
                  <a:pos x="22" y="23"/>
                </a:cxn>
                <a:cxn ang="0">
                  <a:pos x="0" y="0"/>
                </a:cxn>
                <a:cxn ang="0">
                  <a:pos x="22" y="138"/>
                </a:cxn>
                <a:cxn ang="0">
                  <a:pos x="45" y="0"/>
                </a:cxn>
              </a:cxnLst>
              <a:rect l="0" t="0" r="r" b="b"/>
              <a:pathLst>
                <a:path w="45" h="138">
                  <a:moveTo>
                    <a:pt x="45" y="0"/>
                  </a:moveTo>
                  <a:lnTo>
                    <a:pt x="22" y="23"/>
                  </a:lnTo>
                  <a:lnTo>
                    <a:pt x="0" y="0"/>
                  </a:lnTo>
                  <a:lnTo>
                    <a:pt x="22" y="138"/>
                  </a:lnTo>
                  <a:lnTo>
                    <a:pt x="4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7196" name="Freeform 92"/>
            <p:cNvSpPr>
              <a:spLocks/>
            </p:cNvSpPr>
            <p:nvPr/>
          </p:nvSpPr>
          <p:spPr bwMode="auto">
            <a:xfrm>
              <a:off x="4131" y="2172"/>
              <a:ext cx="149" cy="58"/>
            </a:xfrm>
            <a:custGeom>
              <a:avLst/>
              <a:gdLst/>
              <a:ahLst/>
              <a:cxnLst>
                <a:cxn ang="0">
                  <a:pos x="0" y="0"/>
                </a:cxn>
                <a:cxn ang="0">
                  <a:pos x="34" y="35"/>
                </a:cxn>
                <a:cxn ang="0">
                  <a:pos x="0" y="58"/>
                </a:cxn>
                <a:cxn ang="0">
                  <a:pos x="149" y="35"/>
                </a:cxn>
                <a:cxn ang="0">
                  <a:pos x="0" y="0"/>
                </a:cxn>
              </a:cxnLst>
              <a:rect l="0" t="0" r="r" b="b"/>
              <a:pathLst>
                <a:path w="149" h="58">
                  <a:moveTo>
                    <a:pt x="0" y="0"/>
                  </a:moveTo>
                  <a:lnTo>
                    <a:pt x="34" y="35"/>
                  </a:lnTo>
                  <a:lnTo>
                    <a:pt x="0" y="58"/>
                  </a:lnTo>
                  <a:lnTo>
                    <a:pt x="149" y="35"/>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连续分配方式</a:t>
            </a:r>
          </a:p>
        </p:txBody>
      </p:sp>
      <p:sp>
        <p:nvSpPr>
          <p:cNvPr id="4608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可重定位分区分配</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动态重定位分区分配算法</a:t>
            </a:r>
          </a:p>
          <a:p>
            <a:pPr marL="1066800" lvl="1" indent="-609600" eaLnBrk="0" hangingPunct="0">
              <a:lnSpc>
                <a:spcPct val="90000"/>
              </a:lnSpc>
              <a:spcBef>
                <a:spcPct val="50000"/>
              </a:spcBef>
              <a:buFont typeface="Wingdings" pitchFamily="2" charset="2"/>
              <a:buNone/>
            </a:pPr>
            <a:r>
              <a:rPr kumimoji="0" lang="zh-CN" altLang="en-US" sz="2800" b="1" baseline="0">
                <a:latin typeface="宋体" pitchFamily="2" charset="-122"/>
              </a:rPr>
              <a:t>       与动态分区分配算法基本相同，增加了紧凑的功能。见下图。</a:t>
            </a:r>
          </a:p>
          <a:p>
            <a:pPr marL="1447800" lvl="2" indent="-533400">
              <a:spcBef>
                <a:spcPct val="20000"/>
              </a:spcBef>
              <a:buFont typeface="Wingdings" pitchFamily="2" charset="2"/>
              <a:buChar char="Ø"/>
            </a:pPr>
            <a:endParaRPr lang="zh-CN" altLang="en-US" sz="2800" b="1" baseline="0">
              <a:latin typeface="宋体" pitchFamily="2" charset="-122"/>
            </a:endParaRPr>
          </a:p>
          <a:p>
            <a:pPr marL="1447800" lvl="2" indent="-533400">
              <a:spcBef>
                <a:spcPct val="20000"/>
              </a:spcBef>
              <a:buFont typeface="Wingdings" pitchFamily="2" charset="2"/>
              <a:buChar char="Ø"/>
            </a:pPr>
            <a:endParaRPr lang="zh-CN" altLang="en-US" sz="2800" b="1" baseline="0">
              <a:latin typeface="宋体" pitchFamily="2" charset="-122"/>
            </a:endParaRPr>
          </a:p>
          <a:p>
            <a:pPr marL="1447800" lvl="2" indent="-533400">
              <a:lnSpc>
                <a:spcPct val="90000"/>
              </a:lnSpc>
              <a:spcBef>
                <a:spcPct val="20000"/>
              </a:spcBef>
              <a:buClr>
                <a:srgbClr val="0000CC"/>
              </a:buClr>
              <a:buFont typeface="Wingdings" pitchFamily="2" charset="2"/>
              <a:buChar char="Ø"/>
            </a:pPr>
            <a:endParaRPr lang="zh-CN" altLang="en-US" sz="2800" b="1" baseline="0">
              <a:latin typeface="宋体" pitchFamily="2" charset="-122"/>
            </a:endParaRPr>
          </a:p>
          <a:p>
            <a:pPr marL="1447800" lvl="2" indent="-533400">
              <a:spcBef>
                <a:spcPct val="20000"/>
              </a:spcBef>
              <a:buFont typeface="Wingdings" pitchFamily="2" charset="2"/>
              <a:buNone/>
            </a:pPr>
            <a:endParaRPr lang="zh-CN" altLang="en-US" sz="2800" b="1" baseline="0">
              <a:latin typeface="宋体"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44450" y="898525"/>
            <a:ext cx="9023350" cy="4902200"/>
            <a:chOff x="38" y="566"/>
            <a:chExt cx="5684" cy="3088"/>
          </a:xfrm>
        </p:grpSpPr>
        <p:sp>
          <p:nvSpPr>
            <p:cNvPr id="49155" name="Freeform 3"/>
            <p:cNvSpPr>
              <a:spLocks/>
            </p:cNvSpPr>
            <p:nvPr/>
          </p:nvSpPr>
          <p:spPr bwMode="auto">
            <a:xfrm>
              <a:off x="3211" y="566"/>
              <a:ext cx="1178" cy="451"/>
            </a:xfrm>
            <a:custGeom>
              <a:avLst/>
              <a:gdLst/>
              <a:ahLst/>
              <a:cxnLst>
                <a:cxn ang="0">
                  <a:pos x="0" y="230"/>
                </a:cxn>
                <a:cxn ang="0">
                  <a:pos x="19" y="173"/>
                </a:cxn>
                <a:cxn ang="0">
                  <a:pos x="67" y="125"/>
                </a:cxn>
                <a:cxn ang="0">
                  <a:pos x="143" y="77"/>
                </a:cxn>
                <a:cxn ang="0">
                  <a:pos x="258" y="39"/>
                </a:cxn>
                <a:cxn ang="0">
                  <a:pos x="383" y="20"/>
                </a:cxn>
                <a:cxn ang="0">
                  <a:pos x="517" y="0"/>
                </a:cxn>
                <a:cxn ang="0">
                  <a:pos x="661" y="0"/>
                </a:cxn>
                <a:cxn ang="0">
                  <a:pos x="795" y="20"/>
                </a:cxn>
                <a:cxn ang="0">
                  <a:pos x="920" y="39"/>
                </a:cxn>
                <a:cxn ang="0">
                  <a:pos x="1025" y="77"/>
                </a:cxn>
                <a:cxn ang="0">
                  <a:pos x="1111" y="125"/>
                </a:cxn>
                <a:cxn ang="0">
                  <a:pos x="1159" y="173"/>
                </a:cxn>
                <a:cxn ang="0">
                  <a:pos x="1178" y="230"/>
                </a:cxn>
                <a:cxn ang="0">
                  <a:pos x="1159" y="288"/>
                </a:cxn>
                <a:cxn ang="0">
                  <a:pos x="1111" y="336"/>
                </a:cxn>
                <a:cxn ang="0">
                  <a:pos x="1025" y="384"/>
                </a:cxn>
                <a:cxn ang="0">
                  <a:pos x="920" y="413"/>
                </a:cxn>
                <a:cxn ang="0">
                  <a:pos x="795" y="441"/>
                </a:cxn>
                <a:cxn ang="0">
                  <a:pos x="661" y="451"/>
                </a:cxn>
                <a:cxn ang="0">
                  <a:pos x="517" y="451"/>
                </a:cxn>
                <a:cxn ang="0">
                  <a:pos x="383" y="441"/>
                </a:cxn>
                <a:cxn ang="0">
                  <a:pos x="258" y="413"/>
                </a:cxn>
                <a:cxn ang="0">
                  <a:pos x="143" y="384"/>
                </a:cxn>
                <a:cxn ang="0">
                  <a:pos x="67" y="336"/>
                </a:cxn>
                <a:cxn ang="0">
                  <a:pos x="19" y="288"/>
                </a:cxn>
                <a:cxn ang="0">
                  <a:pos x="0" y="230"/>
                </a:cxn>
              </a:cxnLst>
              <a:rect l="0" t="0" r="r" b="b"/>
              <a:pathLst>
                <a:path w="1178" h="451">
                  <a:moveTo>
                    <a:pt x="0" y="230"/>
                  </a:moveTo>
                  <a:lnTo>
                    <a:pt x="19" y="173"/>
                  </a:lnTo>
                  <a:lnTo>
                    <a:pt x="67" y="125"/>
                  </a:lnTo>
                  <a:lnTo>
                    <a:pt x="143" y="77"/>
                  </a:lnTo>
                  <a:lnTo>
                    <a:pt x="258" y="39"/>
                  </a:lnTo>
                  <a:lnTo>
                    <a:pt x="383" y="20"/>
                  </a:lnTo>
                  <a:lnTo>
                    <a:pt x="517" y="0"/>
                  </a:lnTo>
                  <a:lnTo>
                    <a:pt x="661" y="0"/>
                  </a:lnTo>
                  <a:lnTo>
                    <a:pt x="795" y="20"/>
                  </a:lnTo>
                  <a:lnTo>
                    <a:pt x="920" y="39"/>
                  </a:lnTo>
                  <a:lnTo>
                    <a:pt x="1025" y="77"/>
                  </a:lnTo>
                  <a:lnTo>
                    <a:pt x="1111" y="125"/>
                  </a:lnTo>
                  <a:lnTo>
                    <a:pt x="1159" y="173"/>
                  </a:lnTo>
                  <a:lnTo>
                    <a:pt x="1178" y="230"/>
                  </a:lnTo>
                  <a:lnTo>
                    <a:pt x="1159" y="288"/>
                  </a:lnTo>
                  <a:lnTo>
                    <a:pt x="1111" y="336"/>
                  </a:lnTo>
                  <a:lnTo>
                    <a:pt x="1025" y="384"/>
                  </a:lnTo>
                  <a:lnTo>
                    <a:pt x="920" y="413"/>
                  </a:lnTo>
                  <a:lnTo>
                    <a:pt x="795" y="441"/>
                  </a:lnTo>
                  <a:lnTo>
                    <a:pt x="661" y="451"/>
                  </a:lnTo>
                  <a:lnTo>
                    <a:pt x="517" y="451"/>
                  </a:lnTo>
                  <a:lnTo>
                    <a:pt x="383" y="441"/>
                  </a:lnTo>
                  <a:lnTo>
                    <a:pt x="258" y="413"/>
                  </a:lnTo>
                  <a:lnTo>
                    <a:pt x="143" y="384"/>
                  </a:lnTo>
                  <a:lnTo>
                    <a:pt x="67" y="336"/>
                  </a:lnTo>
                  <a:lnTo>
                    <a:pt x="19" y="288"/>
                  </a:lnTo>
                  <a:lnTo>
                    <a:pt x="0" y="230"/>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56" name="Rectangle 4"/>
            <p:cNvSpPr>
              <a:spLocks noChangeArrowheads="1"/>
            </p:cNvSpPr>
            <p:nvPr/>
          </p:nvSpPr>
          <p:spPr bwMode="auto">
            <a:xfrm>
              <a:off x="3459" y="653"/>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请求分配</a:t>
              </a:r>
              <a:endParaRPr lang="zh-CN" altLang="en-US" sz="2000" b="1" baseline="0"/>
            </a:p>
          </p:txBody>
        </p:sp>
        <p:sp>
          <p:nvSpPr>
            <p:cNvPr id="49157" name="Rectangle 5"/>
            <p:cNvSpPr>
              <a:spLocks noChangeArrowheads="1"/>
            </p:cNvSpPr>
            <p:nvPr/>
          </p:nvSpPr>
          <p:spPr bwMode="auto">
            <a:xfrm>
              <a:off x="3456" y="796"/>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58" name="Rectangle 6"/>
            <p:cNvSpPr>
              <a:spLocks noChangeArrowheads="1"/>
            </p:cNvSpPr>
            <p:nvPr/>
          </p:nvSpPr>
          <p:spPr bwMode="auto">
            <a:xfrm>
              <a:off x="3824" y="806"/>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分区</a:t>
              </a:r>
              <a:endParaRPr lang="zh-CN" altLang="en-US" sz="2000" b="1" baseline="0"/>
            </a:p>
          </p:txBody>
        </p:sp>
        <p:sp>
          <p:nvSpPr>
            <p:cNvPr id="49159" name="Rectangle 7"/>
            <p:cNvSpPr>
              <a:spLocks noChangeArrowheads="1"/>
            </p:cNvSpPr>
            <p:nvPr/>
          </p:nvSpPr>
          <p:spPr bwMode="auto">
            <a:xfrm>
              <a:off x="3016" y="1199"/>
              <a:ext cx="1580" cy="241"/>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0" name="Rectangle 8"/>
            <p:cNvSpPr>
              <a:spLocks noChangeArrowheads="1"/>
            </p:cNvSpPr>
            <p:nvPr/>
          </p:nvSpPr>
          <p:spPr bwMode="auto">
            <a:xfrm>
              <a:off x="3072" y="1247"/>
              <a:ext cx="145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检索空闲分区链(表)</a:t>
              </a:r>
              <a:endParaRPr lang="zh-CN" altLang="en-US" sz="2000" b="1" baseline="0"/>
            </a:p>
          </p:txBody>
        </p:sp>
        <p:sp>
          <p:nvSpPr>
            <p:cNvPr id="49161" name="Freeform 9"/>
            <p:cNvSpPr>
              <a:spLocks/>
            </p:cNvSpPr>
            <p:nvPr/>
          </p:nvSpPr>
          <p:spPr bwMode="auto">
            <a:xfrm>
              <a:off x="3076" y="1611"/>
              <a:ext cx="1448" cy="633"/>
            </a:xfrm>
            <a:custGeom>
              <a:avLst/>
              <a:gdLst/>
              <a:ahLst/>
              <a:cxnLst>
                <a:cxn ang="0">
                  <a:pos x="0" y="317"/>
                </a:cxn>
                <a:cxn ang="0">
                  <a:pos x="719" y="0"/>
                </a:cxn>
                <a:cxn ang="0">
                  <a:pos x="1448" y="317"/>
                </a:cxn>
                <a:cxn ang="0">
                  <a:pos x="719" y="633"/>
                </a:cxn>
                <a:cxn ang="0">
                  <a:pos x="0" y="317"/>
                </a:cxn>
              </a:cxnLst>
              <a:rect l="0" t="0" r="r" b="b"/>
              <a:pathLst>
                <a:path w="1448" h="633">
                  <a:moveTo>
                    <a:pt x="0" y="317"/>
                  </a:moveTo>
                  <a:lnTo>
                    <a:pt x="719" y="0"/>
                  </a:lnTo>
                  <a:lnTo>
                    <a:pt x="1448"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62" name="Rectangle 10"/>
            <p:cNvSpPr>
              <a:spLocks noChangeArrowheads="1"/>
            </p:cNvSpPr>
            <p:nvPr/>
          </p:nvSpPr>
          <p:spPr bwMode="auto">
            <a:xfrm>
              <a:off x="3312" y="1784"/>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找到大于</a:t>
              </a:r>
              <a:endParaRPr lang="zh-CN" altLang="en-US" sz="2000" b="1" baseline="0"/>
            </a:p>
          </p:txBody>
        </p:sp>
        <p:sp>
          <p:nvSpPr>
            <p:cNvPr id="49163" name="Rectangle 11"/>
            <p:cNvSpPr>
              <a:spLocks noChangeArrowheads="1"/>
            </p:cNvSpPr>
            <p:nvPr/>
          </p:nvSpPr>
          <p:spPr bwMode="auto">
            <a:xfrm>
              <a:off x="3943" y="1774"/>
              <a:ext cx="37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64" name="Rectangle 12"/>
            <p:cNvSpPr>
              <a:spLocks noChangeArrowheads="1"/>
            </p:cNvSpPr>
            <p:nvPr/>
          </p:nvSpPr>
          <p:spPr bwMode="auto">
            <a:xfrm>
              <a:off x="3450" y="1938"/>
              <a:ext cx="88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的可用区否?</a:t>
              </a:r>
              <a:endParaRPr lang="zh-CN" altLang="en-US" sz="2000" b="1" baseline="0"/>
            </a:p>
          </p:txBody>
        </p:sp>
        <p:sp>
          <p:nvSpPr>
            <p:cNvPr id="49165" name="Rectangle 13"/>
            <p:cNvSpPr>
              <a:spLocks noChangeArrowheads="1"/>
            </p:cNvSpPr>
            <p:nvPr/>
          </p:nvSpPr>
          <p:spPr bwMode="auto">
            <a:xfrm>
              <a:off x="3124" y="2513"/>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6" name="Rectangle 14"/>
            <p:cNvSpPr>
              <a:spLocks noChangeArrowheads="1"/>
            </p:cNvSpPr>
            <p:nvPr/>
          </p:nvSpPr>
          <p:spPr bwMode="auto">
            <a:xfrm>
              <a:off x="3264" y="2534"/>
              <a:ext cx="1127"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按动态分区方式</a:t>
              </a:r>
              <a:endParaRPr lang="zh-CN" altLang="en-US" sz="2000" b="1" baseline="0"/>
            </a:p>
          </p:txBody>
        </p:sp>
        <p:sp>
          <p:nvSpPr>
            <p:cNvPr id="49167" name="Rectangle 15"/>
            <p:cNvSpPr>
              <a:spLocks noChangeArrowheads="1"/>
            </p:cNvSpPr>
            <p:nvPr/>
          </p:nvSpPr>
          <p:spPr bwMode="auto">
            <a:xfrm>
              <a:off x="3446" y="268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进行分配</a:t>
              </a:r>
              <a:endParaRPr lang="zh-CN" altLang="en-US" sz="2000" b="1" baseline="0"/>
            </a:p>
          </p:txBody>
        </p:sp>
        <p:sp>
          <p:nvSpPr>
            <p:cNvPr id="49168" name="Rectangle 16"/>
            <p:cNvSpPr>
              <a:spLocks noChangeArrowheads="1"/>
            </p:cNvSpPr>
            <p:nvPr/>
          </p:nvSpPr>
          <p:spPr bwMode="auto">
            <a:xfrm>
              <a:off x="3124" y="3107"/>
              <a:ext cx="1352"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69" name="Rectangle 17"/>
            <p:cNvSpPr>
              <a:spLocks noChangeArrowheads="1"/>
            </p:cNvSpPr>
            <p:nvPr/>
          </p:nvSpPr>
          <p:spPr bwMode="auto">
            <a:xfrm>
              <a:off x="3399"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49170" name="Rectangle 18"/>
            <p:cNvSpPr>
              <a:spLocks noChangeArrowheads="1"/>
            </p:cNvSpPr>
            <p:nvPr/>
          </p:nvSpPr>
          <p:spPr bwMode="auto">
            <a:xfrm>
              <a:off x="3456" y="327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数据结构</a:t>
              </a:r>
              <a:endParaRPr lang="zh-CN" altLang="en-US" sz="2000" b="1" baseline="0"/>
            </a:p>
          </p:txBody>
        </p:sp>
        <p:sp>
          <p:nvSpPr>
            <p:cNvPr id="49171" name="Line 19"/>
            <p:cNvSpPr>
              <a:spLocks noChangeShapeType="1"/>
            </p:cNvSpPr>
            <p:nvPr/>
          </p:nvSpPr>
          <p:spPr bwMode="auto">
            <a:xfrm>
              <a:off x="3795" y="1027"/>
              <a:ext cx="1" cy="172"/>
            </a:xfrm>
            <a:prstGeom prst="line">
              <a:avLst/>
            </a:prstGeom>
            <a:noFill/>
            <a:ln w="22225">
              <a:solidFill>
                <a:srgbClr val="000000"/>
              </a:solidFill>
              <a:round/>
              <a:headEnd/>
              <a:tailEnd/>
            </a:ln>
          </p:spPr>
          <p:txBody>
            <a:bodyPr/>
            <a:lstStyle/>
            <a:p>
              <a:endParaRPr lang="zh-CN" altLang="en-US"/>
            </a:p>
          </p:txBody>
        </p:sp>
        <p:sp>
          <p:nvSpPr>
            <p:cNvPr id="49172" name="Line 20"/>
            <p:cNvSpPr>
              <a:spLocks noChangeShapeType="1"/>
            </p:cNvSpPr>
            <p:nvPr/>
          </p:nvSpPr>
          <p:spPr bwMode="auto">
            <a:xfrm>
              <a:off x="3795" y="1429"/>
              <a:ext cx="1" cy="182"/>
            </a:xfrm>
            <a:prstGeom prst="line">
              <a:avLst/>
            </a:prstGeom>
            <a:noFill/>
            <a:ln w="22225">
              <a:solidFill>
                <a:srgbClr val="000000"/>
              </a:solidFill>
              <a:round/>
              <a:headEnd/>
              <a:tailEnd/>
            </a:ln>
          </p:spPr>
          <p:txBody>
            <a:bodyPr/>
            <a:lstStyle/>
            <a:p>
              <a:endParaRPr lang="zh-CN" altLang="en-US"/>
            </a:p>
          </p:txBody>
        </p:sp>
        <p:sp>
          <p:nvSpPr>
            <p:cNvPr id="49173" name="Line 21"/>
            <p:cNvSpPr>
              <a:spLocks noChangeShapeType="1"/>
            </p:cNvSpPr>
            <p:nvPr/>
          </p:nvSpPr>
          <p:spPr bwMode="auto">
            <a:xfrm>
              <a:off x="3795" y="2244"/>
              <a:ext cx="1" cy="182"/>
            </a:xfrm>
            <a:prstGeom prst="line">
              <a:avLst/>
            </a:prstGeom>
            <a:noFill/>
            <a:ln w="22225">
              <a:solidFill>
                <a:srgbClr val="000000"/>
              </a:solidFill>
              <a:round/>
              <a:headEnd/>
              <a:tailEnd/>
            </a:ln>
          </p:spPr>
          <p:txBody>
            <a:bodyPr/>
            <a:lstStyle/>
            <a:p>
              <a:endParaRPr lang="zh-CN" altLang="en-US"/>
            </a:p>
          </p:txBody>
        </p:sp>
        <p:sp>
          <p:nvSpPr>
            <p:cNvPr id="49174" name="Line 22"/>
            <p:cNvSpPr>
              <a:spLocks noChangeShapeType="1"/>
            </p:cNvSpPr>
            <p:nvPr/>
          </p:nvSpPr>
          <p:spPr bwMode="auto">
            <a:xfrm>
              <a:off x="3795" y="2877"/>
              <a:ext cx="1" cy="230"/>
            </a:xfrm>
            <a:prstGeom prst="line">
              <a:avLst/>
            </a:prstGeom>
            <a:noFill/>
            <a:ln w="22225">
              <a:solidFill>
                <a:srgbClr val="000000"/>
              </a:solidFill>
              <a:round/>
              <a:headEnd/>
              <a:tailEnd/>
            </a:ln>
          </p:spPr>
          <p:txBody>
            <a:bodyPr/>
            <a:lstStyle/>
            <a:p>
              <a:endParaRPr lang="zh-CN" altLang="en-US"/>
            </a:p>
          </p:txBody>
        </p:sp>
        <p:sp>
          <p:nvSpPr>
            <p:cNvPr id="49175" name="Freeform 23"/>
            <p:cNvSpPr>
              <a:spLocks/>
            </p:cNvSpPr>
            <p:nvPr/>
          </p:nvSpPr>
          <p:spPr bwMode="auto">
            <a:xfrm>
              <a:off x="3776" y="1084"/>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6" name="Freeform 24"/>
            <p:cNvSpPr>
              <a:spLocks/>
            </p:cNvSpPr>
            <p:nvPr/>
          </p:nvSpPr>
          <p:spPr bwMode="auto">
            <a:xfrm>
              <a:off x="3776" y="1496"/>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7" name="Freeform 25"/>
            <p:cNvSpPr>
              <a:spLocks/>
            </p:cNvSpPr>
            <p:nvPr/>
          </p:nvSpPr>
          <p:spPr bwMode="auto">
            <a:xfrm>
              <a:off x="3776"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8" name="Freeform 26"/>
            <p:cNvSpPr>
              <a:spLocks/>
            </p:cNvSpPr>
            <p:nvPr/>
          </p:nvSpPr>
          <p:spPr bwMode="auto">
            <a:xfrm>
              <a:off x="3680" y="2311"/>
              <a:ext cx="115" cy="48"/>
            </a:xfrm>
            <a:custGeom>
              <a:avLst/>
              <a:gdLst/>
              <a:ahLst/>
              <a:cxnLst>
                <a:cxn ang="0">
                  <a:pos x="0" y="0"/>
                </a:cxn>
                <a:cxn ang="0">
                  <a:pos x="19" y="29"/>
                </a:cxn>
                <a:cxn ang="0">
                  <a:pos x="0" y="48"/>
                </a:cxn>
                <a:cxn ang="0">
                  <a:pos x="115" y="29"/>
                </a:cxn>
                <a:cxn ang="0">
                  <a:pos x="0" y="0"/>
                </a:cxn>
              </a:cxnLst>
              <a:rect l="0" t="0" r="r" b="b"/>
              <a:pathLst>
                <a:path w="115" h="48">
                  <a:moveTo>
                    <a:pt x="0" y="0"/>
                  </a:moveTo>
                  <a:lnTo>
                    <a:pt x="19" y="29"/>
                  </a:lnTo>
                  <a:lnTo>
                    <a:pt x="0" y="48"/>
                  </a:lnTo>
                  <a:lnTo>
                    <a:pt x="11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79" name="Freeform 27"/>
            <p:cNvSpPr>
              <a:spLocks/>
            </p:cNvSpPr>
            <p:nvPr/>
          </p:nvSpPr>
          <p:spPr bwMode="auto">
            <a:xfrm>
              <a:off x="3776"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80" name="Line 28"/>
            <p:cNvSpPr>
              <a:spLocks noChangeShapeType="1"/>
            </p:cNvSpPr>
            <p:nvPr/>
          </p:nvSpPr>
          <p:spPr bwMode="auto">
            <a:xfrm>
              <a:off x="4476" y="3289"/>
              <a:ext cx="278" cy="1"/>
            </a:xfrm>
            <a:prstGeom prst="line">
              <a:avLst/>
            </a:prstGeom>
            <a:noFill/>
            <a:ln w="22225">
              <a:solidFill>
                <a:srgbClr val="000000"/>
              </a:solidFill>
              <a:round/>
              <a:headEnd/>
              <a:tailEnd/>
            </a:ln>
          </p:spPr>
          <p:txBody>
            <a:bodyPr/>
            <a:lstStyle/>
            <a:p>
              <a:endParaRPr lang="zh-CN" altLang="en-US"/>
            </a:p>
          </p:txBody>
        </p:sp>
        <p:sp>
          <p:nvSpPr>
            <p:cNvPr id="49181" name="Freeform 29"/>
            <p:cNvSpPr>
              <a:spLocks/>
            </p:cNvSpPr>
            <p:nvPr/>
          </p:nvSpPr>
          <p:spPr bwMode="auto">
            <a:xfrm>
              <a:off x="4754" y="3116"/>
              <a:ext cx="968" cy="336"/>
            </a:xfrm>
            <a:custGeom>
              <a:avLst/>
              <a:gdLst/>
              <a:ahLst/>
              <a:cxnLst>
                <a:cxn ang="0">
                  <a:pos x="105" y="336"/>
                </a:cxn>
                <a:cxn ang="0">
                  <a:pos x="853" y="336"/>
                </a:cxn>
                <a:cxn ang="0">
                  <a:pos x="910" y="326"/>
                </a:cxn>
                <a:cxn ang="0">
                  <a:pos x="958" y="288"/>
                </a:cxn>
                <a:cxn ang="0">
                  <a:pos x="968" y="231"/>
                </a:cxn>
                <a:cxn ang="0">
                  <a:pos x="968" y="116"/>
                </a:cxn>
                <a:cxn ang="0">
                  <a:pos x="958" y="58"/>
                </a:cxn>
                <a:cxn ang="0">
                  <a:pos x="910" y="20"/>
                </a:cxn>
                <a:cxn ang="0">
                  <a:pos x="853" y="0"/>
                </a:cxn>
                <a:cxn ang="0">
                  <a:pos x="105" y="0"/>
                </a:cxn>
                <a:cxn ang="0">
                  <a:pos x="57" y="20"/>
                </a:cxn>
                <a:cxn ang="0">
                  <a:pos x="9" y="58"/>
                </a:cxn>
                <a:cxn ang="0">
                  <a:pos x="0" y="116"/>
                </a:cxn>
                <a:cxn ang="0">
                  <a:pos x="0" y="231"/>
                </a:cxn>
                <a:cxn ang="0">
                  <a:pos x="9" y="288"/>
                </a:cxn>
                <a:cxn ang="0">
                  <a:pos x="57" y="326"/>
                </a:cxn>
                <a:cxn ang="0">
                  <a:pos x="105" y="336"/>
                </a:cxn>
              </a:cxnLst>
              <a:rect l="0" t="0" r="r" b="b"/>
              <a:pathLst>
                <a:path w="968" h="336">
                  <a:moveTo>
                    <a:pt x="105" y="336"/>
                  </a:moveTo>
                  <a:lnTo>
                    <a:pt x="853" y="336"/>
                  </a:lnTo>
                  <a:lnTo>
                    <a:pt x="910" y="326"/>
                  </a:lnTo>
                  <a:lnTo>
                    <a:pt x="958" y="288"/>
                  </a:lnTo>
                  <a:lnTo>
                    <a:pt x="968" y="231"/>
                  </a:lnTo>
                  <a:lnTo>
                    <a:pt x="968" y="116"/>
                  </a:lnTo>
                  <a:lnTo>
                    <a:pt x="958" y="58"/>
                  </a:lnTo>
                  <a:lnTo>
                    <a:pt x="910" y="20"/>
                  </a:lnTo>
                  <a:lnTo>
                    <a:pt x="853" y="0"/>
                  </a:lnTo>
                  <a:lnTo>
                    <a:pt x="105" y="0"/>
                  </a:lnTo>
                  <a:lnTo>
                    <a:pt x="57" y="20"/>
                  </a:lnTo>
                  <a:lnTo>
                    <a:pt x="9" y="58"/>
                  </a:lnTo>
                  <a:lnTo>
                    <a:pt x="0" y="116"/>
                  </a:lnTo>
                  <a:lnTo>
                    <a:pt x="0" y="231"/>
                  </a:lnTo>
                  <a:lnTo>
                    <a:pt x="9" y="288"/>
                  </a:lnTo>
                  <a:lnTo>
                    <a:pt x="57" y="326"/>
                  </a:lnTo>
                  <a:lnTo>
                    <a:pt x="105" y="3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82" name="Rectangle 30"/>
            <p:cNvSpPr>
              <a:spLocks noChangeArrowheads="1"/>
            </p:cNvSpPr>
            <p:nvPr/>
          </p:nvSpPr>
          <p:spPr bwMode="auto">
            <a:xfrm>
              <a:off x="4881" y="3110"/>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返回分区号</a:t>
              </a:r>
              <a:endParaRPr lang="zh-CN" altLang="en-US" sz="2000" b="1" baseline="0"/>
            </a:p>
          </p:txBody>
        </p:sp>
        <p:sp>
          <p:nvSpPr>
            <p:cNvPr id="49183" name="Rectangle 31"/>
            <p:cNvSpPr>
              <a:spLocks noChangeArrowheads="1"/>
            </p:cNvSpPr>
            <p:nvPr/>
          </p:nvSpPr>
          <p:spPr bwMode="auto">
            <a:xfrm>
              <a:off x="5006" y="3263"/>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及首批</a:t>
              </a:r>
              <a:endParaRPr lang="zh-CN" altLang="en-US" sz="2000" b="1" baseline="0"/>
            </a:p>
          </p:txBody>
        </p:sp>
        <p:sp>
          <p:nvSpPr>
            <p:cNvPr id="49184" name="Freeform 32"/>
            <p:cNvSpPr>
              <a:spLocks/>
            </p:cNvSpPr>
            <p:nvPr/>
          </p:nvSpPr>
          <p:spPr bwMode="auto">
            <a:xfrm>
              <a:off x="1313" y="1611"/>
              <a:ext cx="1447" cy="633"/>
            </a:xfrm>
            <a:custGeom>
              <a:avLst/>
              <a:gdLst/>
              <a:ahLst/>
              <a:cxnLst>
                <a:cxn ang="0">
                  <a:pos x="0" y="317"/>
                </a:cxn>
                <a:cxn ang="0">
                  <a:pos x="719" y="0"/>
                </a:cxn>
                <a:cxn ang="0">
                  <a:pos x="1447" y="317"/>
                </a:cxn>
                <a:cxn ang="0">
                  <a:pos x="719" y="633"/>
                </a:cxn>
                <a:cxn ang="0">
                  <a:pos x="0" y="317"/>
                </a:cxn>
              </a:cxnLst>
              <a:rect l="0" t="0" r="r" b="b"/>
              <a:pathLst>
                <a:path w="1447" h="633">
                  <a:moveTo>
                    <a:pt x="0" y="317"/>
                  </a:moveTo>
                  <a:lnTo>
                    <a:pt x="719" y="0"/>
                  </a:lnTo>
                  <a:lnTo>
                    <a:pt x="1447" y="317"/>
                  </a:lnTo>
                  <a:lnTo>
                    <a:pt x="719" y="633"/>
                  </a:lnTo>
                  <a:lnTo>
                    <a:pt x="0" y="317"/>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185" name="Rectangle 33"/>
            <p:cNvSpPr>
              <a:spLocks noChangeArrowheads="1"/>
            </p:cNvSpPr>
            <p:nvPr/>
          </p:nvSpPr>
          <p:spPr bwMode="auto">
            <a:xfrm>
              <a:off x="1728" y="1728"/>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空闲分区</a:t>
              </a:r>
              <a:endParaRPr lang="zh-CN" altLang="en-US" sz="2000" b="1" baseline="0"/>
            </a:p>
          </p:txBody>
        </p:sp>
        <p:sp>
          <p:nvSpPr>
            <p:cNvPr id="49186" name="Rectangle 34"/>
            <p:cNvSpPr>
              <a:spLocks noChangeArrowheads="1"/>
            </p:cNvSpPr>
            <p:nvPr/>
          </p:nvSpPr>
          <p:spPr bwMode="auto">
            <a:xfrm>
              <a:off x="1584" y="1882"/>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总和≥</a:t>
              </a:r>
              <a:endParaRPr lang="zh-CN" altLang="en-US" sz="2000" b="1" baseline="0"/>
            </a:p>
          </p:txBody>
        </p:sp>
        <p:sp>
          <p:nvSpPr>
            <p:cNvPr id="49187" name="Rectangle 35"/>
            <p:cNvSpPr>
              <a:spLocks noChangeArrowheads="1"/>
            </p:cNvSpPr>
            <p:nvPr/>
          </p:nvSpPr>
          <p:spPr bwMode="auto">
            <a:xfrm>
              <a:off x="2087" y="1872"/>
              <a:ext cx="457"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u.size?</a:t>
              </a:r>
              <a:endParaRPr lang="en-US" altLang="zh-CN" sz="2000" b="1" baseline="0"/>
            </a:p>
          </p:txBody>
        </p:sp>
        <p:sp>
          <p:nvSpPr>
            <p:cNvPr id="49188" name="Rectangle 36"/>
            <p:cNvSpPr>
              <a:spLocks noChangeArrowheads="1"/>
            </p:cNvSpPr>
            <p:nvPr/>
          </p:nvSpPr>
          <p:spPr bwMode="auto">
            <a:xfrm>
              <a:off x="1351" y="2513"/>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89" name="Rectangle 37"/>
            <p:cNvSpPr>
              <a:spLocks noChangeArrowheads="1"/>
            </p:cNvSpPr>
            <p:nvPr/>
          </p:nvSpPr>
          <p:spPr bwMode="auto">
            <a:xfrm>
              <a:off x="1617" y="2514"/>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进行紧凑形</a:t>
              </a:r>
              <a:endParaRPr lang="zh-CN" altLang="en-US" sz="2000" b="1" baseline="0"/>
            </a:p>
          </p:txBody>
        </p:sp>
        <p:sp>
          <p:nvSpPr>
            <p:cNvPr id="49190" name="Rectangle 38"/>
            <p:cNvSpPr>
              <a:spLocks noChangeArrowheads="1"/>
            </p:cNvSpPr>
            <p:nvPr/>
          </p:nvSpPr>
          <p:spPr bwMode="auto">
            <a:xfrm>
              <a:off x="1559" y="2668"/>
              <a:ext cx="966"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成连续空闲区</a:t>
              </a:r>
              <a:endParaRPr lang="zh-CN" altLang="en-US" sz="2000" b="1" baseline="0"/>
            </a:p>
          </p:txBody>
        </p:sp>
        <p:sp>
          <p:nvSpPr>
            <p:cNvPr id="49191" name="Rectangle 39"/>
            <p:cNvSpPr>
              <a:spLocks noChangeArrowheads="1"/>
            </p:cNvSpPr>
            <p:nvPr/>
          </p:nvSpPr>
          <p:spPr bwMode="auto">
            <a:xfrm>
              <a:off x="1351" y="3107"/>
              <a:ext cx="1361" cy="364"/>
            </a:xfrm>
            <a:prstGeom prst="rect">
              <a:avLst/>
            </a:prstGeom>
            <a:solidFill>
              <a:srgbClr val="FFFFFF"/>
            </a:solidFill>
            <a:ln w="22225">
              <a:solidFill>
                <a:srgbClr val="000000"/>
              </a:solidFill>
              <a:miter lim="800000"/>
              <a:headEnd/>
              <a:tailEnd/>
            </a:ln>
          </p:spPr>
          <p:txBody>
            <a:bodyPr/>
            <a:lstStyle/>
            <a:p>
              <a:endParaRPr lang="zh-CN" altLang="en-US"/>
            </a:p>
          </p:txBody>
        </p:sp>
        <p:sp>
          <p:nvSpPr>
            <p:cNvPr id="49192" name="Rectangle 40"/>
            <p:cNvSpPr>
              <a:spLocks noChangeArrowheads="1"/>
            </p:cNvSpPr>
            <p:nvPr/>
          </p:nvSpPr>
          <p:spPr bwMode="auto">
            <a:xfrm>
              <a:off x="1635" y="3119"/>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修改有关的</a:t>
              </a:r>
              <a:endParaRPr lang="zh-CN" altLang="en-US" sz="2000" b="1" baseline="0"/>
            </a:p>
          </p:txBody>
        </p:sp>
        <p:sp>
          <p:nvSpPr>
            <p:cNvPr id="49193" name="Rectangle 41"/>
            <p:cNvSpPr>
              <a:spLocks noChangeArrowheads="1"/>
            </p:cNvSpPr>
            <p:nvPr/>
          </p:nvSpPr>
          <p:spPr bwMode="auto">
            <a:xfrm>
              <a:off x="1702" y="327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数据结构</a:t>
              </a:r>
              <a:endParaRPr lang="zh-CN" altLang="en-US" sz="2000" b="1" baseline="0"/>
            </a:p>
          </p:txBody>
        </p:sp>
        <p:sp>
          <p:nvSpPr>
            <p:cNvPr id="49194" name="Line 42"/>
            <p:cNvSpPr>
              <a:spLocks noChangeShapeType="1"/>
            </p:cNvSpPr>
            <p:nvPr/>
          </p:nvSpPr>
          <p:spPr bwMode="auto">
            <a:xfrm>
              <a:off x="2032" y="2244"/>
              <a:ext cx="1" cy="182"/>
            </a:xfrm>
            <a:prstGeom prst="line">
              <a:avLst/>
            </a:prstGeom>
            <a:noFill/>
            <a:ln w="22225">
              <a:solidFill>
                <a:srgbClr val="000000"/>
              </a:solidFill>
              <a:round/>
              <a:headEnd/>
              <a:tailEnd/>
            </a:ln>
          </p:spPr>
          <p:txBody>
            <a:bodyPr/>
            <a:lstStyle/>
            <a:p>
              <a:endParaRPr lang="zh-CN" altLang="en-US"/>
            </a:p>
          </p:txBody>
        </p:sp>
        <p:sp>
          <p:nvSpPr>
            <p:cNvPr id="49195" name="Line 43"/>
            <p:cNvSpPr>
              <a:spLocks noChangeShapeType="1"/>
            </p:cNvSpPr>
            <p:nvPr/>
          </p:nvSpPr>
          <p:spPr bwMode="auto">
            <a:xfrm>
              <a:off x="2032" y="2877"/>
              <a:ext cx="1" cy="230"/>
            </a:xfrm>
            <a:prstGeom prst="line">
              <a:avLst/>
            </a:prstGeom>
            <a:noFill/>
            <a:ln w="22225">
              <a:solidFill>
                <a:srgbClr val="000000"/>
              </a:solidFill>
              <a:round/>
              <a:headEnd/>
              <a:tailEnd/>
            </a:ln>
          </p:spPr>
          <p:txBody>
            <a:bodyPr/>
            <a:lstStyle/>
            <a:p>
              <a:endParaRPr lang="zh-CN" altLang="en-US"/>
            </a:p>
          </p:txBody>
        </p:sp>
        <p:sp>
          <p:nvSpPr>
            <p:cNvPr id="49196" name="Freeform 44"/>
            <p:cNvSpPr>
              <a:spLocks/>
            </p:cNvSpPr>
            <p:nvPr/>
          </p:nvSpPr>
          <p:spPr bwMode="auto">
            <a:xfrm>
              <a:off x="2013" y="2397"/>
              <a:ext cx="48" cy="116"/>
            </a:xfrm>
            <a:custGeom>
              <a:avLst/>
              <a:gdLst/>
              <a:ahLst/>
              <a:cxnLst>
                <a:cxn ang="0">
                  <a:pos x="48" y="0"/>
                </a:cxn>
                <a:cxn ang="0">
                  <a:pos x="19" y="20"/>
                </a:cxn>
                <a:cxn ang="0">
                  <a:pos x="0" y="0"/>
                </a:cxn>
                <a:cxn ang="0">
                  <a:pos x="19" y="116"/>
                </a:cxn>
                <a:cxn ang="0">
                  <a:pos x="48" y="0"/>
                </a:cxn>
              </a:cxnLst>
              <a:rect l="0" t="0" r="r" b="b"/>
              <a:pathLst>
                <a:path w="48" h="116">
                  <a:moveTo>
                    <a:pt x="48" y="0"/>
                  </a:moveTo>
                  <a:lnTo>
                    <a:pt x="19" y="20"/>
                  </a:lnTo>
                  <a:lnTo>
                    <a:pt x="0" y="0"/>
                  </a:lnTo>
                  <a:lnTo>
                    <a:pt x="19" y="116"/>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97" name="Freeform 45"/>
            <p:cNvSpPr>
              <a:spLocks/>
            </p:cNvSpPr>
            <p:nvPr/>
          </p:nvSpPr>
          <p:spPr bwMode="auto">
            <a:xfrm>
              <a:off x="2013" y="2992"/>
              <a:ext cx="48" cy="115"/>
            </a:xfrm>
            <a:custGeom>
              <a:avLst/>
              <a:gdLst/>
              <a:ahLst/>
              <a:cxnLst>
                <a:cxn ang="0">
                  <a:pos x="48" y="0"/>
                </a:cxn>
                <a:cxn ang="0">
                  <a:pos x="19" y="19"/>
                </a:cxn>
                <a:cxn ang="0">
                  <a:pos x="0" y="0"/>
                </a:cxn>
                <a:cxn ang="0">
                  <a:pos x="19" y="115"/>
                </a:cxn>
                <a:cxn ang="0">
                  <a:pos x="48" y="0"/>
                </a:cxn>
              </a:cxnLst>
              <a:rect l="0" t="0" r="r" b="b"/>
              <a:pathLst>
                <a:path w="48" h="115">
                  <a:moveTo>
                    <a:pt x="48" y="0"/>
                  </a:moveTo>
                  <a:lnTo>
                    <a:pt x="19" y="19"/>
                  </a:lnTo>
                  <a:lnTo>
                    <a:pt x="0" y="0"/>
                  </a:lnTo>
                  <a:lnTo>
                    <a:pt x="19" y="11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198" name="Line 46"/>
            <p:cNvSpPr>
              <a:spLocks noChangeShapeType="1"/>
            </p:cNvSpPr>
            <p:nvPr/>
          </p:nvSpPr>
          <p:spPr bwMode="auto">
            <a:xfrm flipH="1">
              <a:off x="2760" y="1928"/>
              <a:ext cx="316" cy="1"/>
            </a:xfrm>
            <a:prstGeom prst="line">
              <a:avLst/>
            </a:prstGeom>
            <a:noFill/>
            <a:ln w="22225">
              <a:solidFill>
                <a:srgbClr val="000000"/>
              </a:solidFill>
              <a:round/>
              <a:headEnd/>
              <a:tailEnd/>
            </a:ln>
          </p:spPr>
          <p:txBody>
            <a:bodyPr/>
            <a:lstStyle/>
            <a:p>
              <a:endParaRPr lang="zh-CN" altLang="en-US"/>
            </a:p>
          </p:txBody>
        </p:sp>
        <p:sp>
          <p:nvSpPr>
            <p:cNvPr id="49199" name="Freeform 47"/>
            <p:cNvSpPr>
              <a:spLocks/>
            </p:cNvSpPr>
            <p:nvPr/>
          </p:nvSpPr>
          <p:spPr bwMode="auto">
            <a:xfrm>
              <a:off x="2760"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200" name="Rectangle 48"/>
            <p:cNvSpPr>
              <a:spLocks noChangeArrowheads="1"/>
            </p:cNvSpPr>
            <p:nvPr/>
          </p:nvSpPr>
          <p:spPr bwMode="auto">
            <a:xfrm>
              <a:off x="2923"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49201" name="Line 49"/>
            <p:cNvSpPr>
              <a:spLocks noChangeShapeType="1"/>
            </p:cNvSpPr>
            <p:nvPr/>
          </p:nvSpPr>
          <p:spPr bwMode="auto">
            <a:xfrm flipH="1">
              <a:off x="2942" y="2340"/>
              <a:ext cx="853" cy="1"/>
            </a:xfrm>
            <a:prstGeom prst="line">
              <a:avLst/>
            </a:prstGeom>
            <a:noFill/>
            <a:ln w="22225">
              <a:solidFill>
                <a:srgbClr val="000000"/>
              </a:solidFill>
              <a:round/>
              <a:headEnd/>
              <a:tailEnd/>
            </a:ln>
          </p:spPr>
          <p:txBody>
            <a:bodyPr/>
            <a:lstStyle/>
            <a:p>
              <a:endParaRPr lang="zh-CN" altLang="en-US"/>
            </a:p>
          </p:txBody>
        </p:sp>
        <p:sp>
          <p:nvSpPr>
            <p:cNvPr id="49202" name="Line 50"/>
            <p:cNvSpPr>
              <a:spLocks noChangeShapeType="1"/>
            </p:cNvSpPr>
            <p:nvPr/>
          </p:nvSpPr>
          <p:spPr bwMode="auto">
            <a:xfrm>
              <a:off x="2942" y="2340"/>
              <a:ext cx="1" cy="1313"/>
            </a:xfrm>
            <a:prstGeom prst="line">
              <a:avLst/>
            </a:prstGeom>
            <a:noFill/>
            <a:ln w="22225">
              <a:solidFill>
                <a:srgbClr val="000000"/>
              </a:solidFill>
              <a:round/>
              <a:headEnd/>
              <a:tailEnd/>
            </a:ln>
          </p:spPr>
          <p:txBody>
            <a:bodyPr/>
            <a:lstStyle/>
            <a:p>
              <a:endParaRPr lang="zh-CN" altLang="en-US"/>
            </a:p>
          </p:txBody>
        </p:sp>
        <p:sp>
          <p:nvSpPr>
            <p:cNvPr id="49203" name="Line 51"/>
            <p:cNvSpPr>
              <a:spLocks noChangeShapeType="1"/>
            </p:cNvSpPr>
            <p:nvPr/>
          </p:nvSpPr>
          <p:spPr bwMode="auto">
            <a:xfrm>
              <a:off x="2032" y="3471"/>
              <a:ext cx="1" cy="182"/>
            </a:xfrm>
            <a:prstGeom prst="line">
              <a:avLst/>
            </a:prstGeom>
            <a:noFill/>
            <a:ln w="22225">
              <a:solidFill>
                <a:srgbClr val="000000"/>
              </a:solidFill>
              <a:round/>
              <a:headEnd/>
              <a:tailEnd/>
            </a:ln>
          </p:spPr>
          <p:txBody>
            <a:bodyPr/>
            <a:lstStyle/>
            <a:p>
              <a:endParaRPr lang="zh-CN" altLang="en-US"/>
            </a:p>
          </p:txBody>
        </p:sp>
        <p:sp>
          <p:nvSpPr>
            <p:cNvPr id="49204" name="Line 52"/>
            <p:cNvSpPr>
              <a:spLocks noChangeShapeType="1"/>
            </p:cNvSpPr>
            <p:nvPr/>
          </p:nvSpPr>
          <p:spPr bwMode="auto">
            <a:xfrm flipH="1">
              <a:off x="2032" y="3653"/>
              <a:ext cx="910" cy="1"/>
            </a:xfrm>
            <a:prstGeom prst="line">
              <a:avLst/>
            </a:prstGeom>
            <a:noFill/>
            <a:ln w="22225">
              <a:solidFill>
                <a:srgbClr val="000000"/>
              </a:solidFill>
              <a:round/>
              <a:headEnd/>
              <a:tailEnd/>
            </a:ln>
          </p:spPr>
          <p:txBody>
            <a:bodyPr/>
            <a:lstStyle/>
            <a:p>
              <a:endParaRPr lang="zh-CN" altLang="en-US"/>
            </a:p>
          </p:txBody>
        </p:sp>
        <p:sp>
          <p:nvSpPr>
            <p:cNvPr id="49205" name="Rectangle 53"/>
            <p:cNvSpPr>
              <a:spLocks noChangeArrowheads="1"/>
            </p:cNvSpPr>
            <p:nvPr/>
          </p:nvSpPr>
          <p:spPr bwMode="auto">
            <a:xfrm>
              <a:off x="2147" y="2312"/>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是</a:t>
              </a:r>
              <a:endParaRPr lang="zh-CN" altLang="en-US" sz="2000" b="1" baseline="0"/>
            </a:p>
          </p:txBody>
        </p:sp>
        <p:sp>
          <p:nvSpPr>
            <p:cNvPr id="49206" name="Line 54"/>
            <p:cNvSpPr>
              <a:spLocks noChangeShapeType="1"/>
            </p:cNvSpPr>
            <p:nvPr/>
          </p:nvSpPr>
          <p:spPr bwMode="auto">
            <a:xfrm flipH="1">
              <a:off x="949" y="1928"/>
              <a:ext cx="364" cy="1"/>
            </a:xfrm>
            <a:prstGeom prst="line">
              <a:avLst/>
            </a:prstGeom>
            <a:noFill/>
            <a:ln w="22225">
              <a:solidFill>
                <a:srgbClr val="000000"/>
              </a:solidFill>
              <a:round/>
              <a:headEnd/>
              <a:tailEnd/>
            </a:ln>
          </p:spPr>
          <p:txBody>
            <a:bodyPr/>
            <a:lstStyle/>
            <a:p>
              <a:endParaRPr lang="zh-CN" altLang="en-US"/>
            </a:p>
          </p:txBody>
        </p:sp>
        <p:sp>
          <p:nvSpPr>
            <p:cNvPr id="49207" name="Freeform 55"/>
            <p:cNvSpPr>
              <a:spLocks/>
            </p:cNvSpPr>
            <p:nvPr/>
          </p:nvSpPr>
          <p:spPr bwMode="auto">
            <a:xfrm>
              <a:off x="949" y="1909"/>
              <a:ext cx="115" cy="38"/>
            </a:xfrm>
            <a:custGeom>
              <a:avLst/>
              <a:gdLst/>
              <a:ahLst/>
              <a:cxnLst>
                <a:cxn ang="0">
                  <a:pos x="115" y="0"/>
                </a:cxn>
                <a:cxn ang="0">
                  <a:pos x="96" y="19"/>
                </a:cxn>
                <a:cxn ang="0">
                  <a:pos x="115" y="38"/>
                </a:cxn>
                <a:cxn ang="0">
                  <a:pos x="0" y="19"/>
                </a:cxn>
                <a:cxn ang="0">
                  <a:pos x="115" y="0"/>
                </a:cxn>
              </a:cxnLst>
              <a:rect l="0" t="0" r="r" b="b"/>
              <a:pathLst>
                <a:path w="115" h="38">
                  <a:moveTo>
                    <a:pt x="115" y="0"/>
                  </a:moveTo>
                  <a:lnTo>
                    <a:pt x="96" y="19"/>
                  </a:lnTo>
                  <a:lnTo>
                    <a:pt x="115" y="38"/>
                  </a:lnTo>
                  <a:lnTo>
                    <a:pt x="0" y="19"/>
                  </a:lnTo>
                  <a:lnTo>
                    <a:pt x="115"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49208" name="Freeform 56"/>
            <p:cNvSpPr>
              <a:spLocks/>
            </p:cNvSpPr>
            <p:nvPr/>
          </p:nvSpPr>
          <p:spPr bwMode="auto">
            <a:xfrm>
              <a:off x="38" y="1716"/>
              <a:ext cx="922" cy="430"/>
            </a:xfrm>
            <a:custGeom>
              <a:avLst/>
              <a:gdLst/>
              <a:ahLst/>
              <a:cxnLst>
                <a:cxn ang="0">
                  <a:pos x="0" y="182"/>
                </a:cxn>
                <a:cxn ang="0">
                  <a:pos x="20" y="134"/>
                </a:cxn>
                <a:cxn ang="0">
                  <a:pos x="77" y="86"/>
                </a:cxn>
                <a:cxn ang="0">
                  <a:pos x="163" y="47"/>
                </a:cxn>
                <a:cxn ang="0">
                  <a:pos x="269" y="19"/>
                </a:cxn>
                <a:cxn ang="0">
                  <a:pos x="393" y="0"/>
                </a:cxn>
                <a:cxn ang="0">
                  <a:pos x="518" y="0"/>
                </a:cxn>
                <a:cxn ang="0">
                  <a:pos x="642" y="19"/>
                </a:cxn>
                <a:cxn ang="0">
                  <a:pos x="748" y="47"/>
                </a:cxn>
                <a:cxn ang="0">
                  <a:pos x="834" y="86"/>
                </a:cxn>
                <a:cxn ang="0">
                  <a:pos x="892" y="134"/>
                </a:cxn>
                <a:cxn ang="0">
                  <a:pos x="911" y="182"/>
                </a:cxn>
                <a:cxn ang="0">
                  <a:pos x="892" y="230"/>
                </a:cxn>
                <a:cxn ang="0">
                  <a:pos x="834" y="278"/>
                </a:cxn>
                <a:cxn ang="0">
                  <a:pos x="748" y="316"/>
                </a:cxn>
                <a:cxn ang="0">
                  <a:pos x="642" y="345"/>
                </a:cxn>
                <a:cxn ang="0">
                  <a:pos x="518" y="364"/>
                </a:cxn>
                <a:cxn ang="0">
                  <a:pos x="393" y="364"/>
                </a:cxn>
                <a:cxn ang="0">
                  <a:pos x="269" y="345"/>
                </a:cxn>
                <a:cxn ang="0">
                  <a:pos x="163" y="316"/>
                </a:cxn>
                <a:cxn ang="0">
                  <a:pos x="77" y="278"/>
                </a:cxn>
                <a:cxn ang="0">
                  <a:pos x="20" y="230"/>
                </a:cxn>
                <a:cxn ang="0">
                  <a:pos x="0" y="182"/>
                </a:cxn>
              </a:cxnLst>
              <a:rect l="0" t="0" r="r" b="b"/>
              <a:pathLst>
                <a:path w="911" h="364">
                  <a:moveTo>
                    <a:pt x="0" y="182"/>
                  </a:moveTo>
                  <a:lnTo>
                    <a:pt x="20" y="134"/>
                  </a:lnTo>
                  <a:lnTo>
                    <a:pt x="77" y="86"/>
                  </a:lnTo>
                  <a:lnTo>
                    <a:pt x="163" y="47"/>
                  </a:lnTo>
                  <a:lnTo>
                    <a:pt x="269" y="19"/>
                  </a:lnTo>
                  <a:lnTo>
                    <a:pt x="393" y="0"/>
                  </a:lnTo>
                  <a:lnTo>
                    <a:pt x="518" y="0"/>
                  </a:lnTo>
                  <a:lnTo>
                    <a:pt x="642" y="19"/>
                  </a:lnTo>
                  <a:lnTo>
                    <a:pt x="748" y="47"/>
                  </a:lnTo>
                  <a:lnTo>
                    <a:pt x="834" y="86"/>
                  </a:lnTo>
                  <a:lnTo>
                    <a:pt x="892" y="134"/>
                  </a:lnTo>
                  <a:lnTo>
                    <a:pt x="911" y="182"/>
                  </a:lnTo>
                  <a:lnTo>
                    <a:pt x="892" y="230"/>
                  </a:lnTo>
                  <a:lnTo>
                    <a:pt x="834" y="278"/>
                  </a:lnTo>
                  <a:lnTo>
                    <a:pt x="748" y="316"/>
                  </a:lnTo>
                  <a:lnTo>
                    <a:pt x="642" y="345"/>
                  </a:lnTo>
                  <a:lnTo>
                    <a:pt x="518" y="364"/>
                  </a:lnTo>
                  <a:lnTo>
                    <a:pt x="393" y="364"/>
                  </a:lnTo>
                  <a:lnTo>
                    <a:pt x="269" y="345"/>
                  </a:lnTo>
                  <a:lnTo>
                    <a:pt x="163" y="316"/>
                  </a:lnTo>
                  <a:lnTo>
                    <a:pt x="77" y="278"/>
                  </a:lnTo>
                  <a:lnTo>
                    <a:pt x="20" y="230"/>
                  </a:lnTo>
                  <a:lnTo>
                    <a:pt x="0" y="182"/>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49209" name="Rectangle 57"/>
            <p:cNvSpPr>
              <a:spLocks noChangeArrowheads="1"/>
            </p:cNvSpPr>
            <p:nvPr/>
          </p:nvSpPr>
          <p:spPr bwMode="auto">
            <a:xfrm>
              <a:off x="249" y="1784"/>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无法分配</a:t>
              </a:r>
              <a:endParaRPr lang="zh-CN" altLang="en-US" sz="2000" b="1" baseline="0"/>
            </a:p>
          </p:txBody>
        </p:sp>
        <p:sp>
          <p:nvSpPr>
            <p:cNvPr id="49210" name="Rectangle 58"/>
            <p:cNvSpPr>
              <a:spLocks noChangeArrowheads="1"/>
            </p:cNvSpPr>
            <p:nvPr/>
          </p:nvSpPr>
          <p:spPr bwMode="auto">
            <a:xfrm>
              <a:off x="374" y="1938"/>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返回</a:t>
              </a:r>
              <a:endParaRPr lang="zh-CN" altLang="en-US" sz="2000" b="1" baseline="0"/>
            </a:p>
          </p:txBody>
        </p:sp>
        <p:sp>
          <p:nvSpPr>
            <p:cNvPr id="49211" name="Rectangle 59"/>
            <p:cNvSpPr>
              <a:spLocks noChangeArrowheads="1"/>
            </p:cNvSpPr>
            <p:nvPr/>
          </p:nvSpPr>
          <p:spPr bwMode="auto">
            <a:xfrm>
              <a:off x="1112" y="1775"/>
              <a:ext cx="160"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否</a:t>
              </a:r>
              <a:endParaRPr lang="zh-CN" altLang="en-US" sz="2000" b="1" baseline="0"/>
            </a:p>
          </p:txBody>
        </p:sp>
        <p:sp>
          <p:nvSpPr>
            <p:cNvPr id="49212" name="Freeform 60"/>
            <p:cNvSpPr>
              <a:spLocks/>
            </p:cNvSpPr>
            <p:nvPr/>
          </p:nvSpPr>
          <p:spPr bwMode="auto">
            <a:xfrm>
              <a:off x="4629" y="3260"/>
              <a:ext cx="125" cy="48"/>
            </a:xfrm>
            <a:custGeom>
              <a:avLst/>
              <a:gdLst/>
              <a:ahLst/>
              <a:cxnLst>
                <a:cxn ang="0">
                  <a:pos x="0" y="0"/>
                </a:cxn>
                <a:cxn ang="0">
                  <a:pos x="29" y="29"/>
                </a:cxn>
                <a:cxn ang="0">
                  <a:pos x="0" y="48"/>
                </a:cxn>
                <a:cxn ang="0">
                  <a:pos x="125" y="29"/>
                </a:cxn>
                <a:cxn ang="0">
                  <a:pos x="0" y="0"/>
                </a:cxn>
              </a:cxnLst>
              <a:rect l="0" t="0" r="r" b="b"/>
              <a:pathLst>
                <a:path w="125" h="48">
                  <a:moveTo>
                    <a:pt x="0" y="0"/>
                  </a:moveTo>
                  <a:lnTo>
                    <a:pt x="29" y="29"/>
                  </a:lnTo>
                  <a:lnTo>
                    <a:pt x="0" y="48"/>
                  </a:lnTo>
                  <a:lnTo>
                    <a:pt x="125" y="2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
        <p:nvSpPr>
          <p:cNvPr id="4813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1066800" lvl="1" indent="-609600">
              <a:lnSpc>
                <a:spcPct val="120000"/>
              </a:lnSpc>
              <a:spcBef>
                <a:spcPct val="10000"/>
              </a:spcBef>
              <a:buClr>
                <a:srgbClr val="0000CC"/>
              </a:buClr>
              <a:buFont typeface="Wingdings" pitchFamily="2" charset="2"/>
              <a:buChar char="Ø"/>
            </a:pPr>
            <a:r>
              <a:rPr lang="zh-CN" altLang="en-US" sz="2800" b="1" baseline="0" dirty="0">
                <a:solidFill>
                  <a:srgbClr val="000000"/>
                </a:solidFill>
                <a:latin typeface="Times New Roman" pitchFamily="18" charset="0"/>
              </a:rPr>
              <a:t>对换的引入</a:t>
            </a:r>
            <a:endParaRPr lang="zh-CN" altLang="en-US" sz="2800" b="1" baseline="0" dirty="0">
              <a:solidFill>
                <a:srgbClr val="000000"/>
              </a:solidFill>
              <a:latin typeface="宋体" pitchFamily="2" charset="-122"/>
            </a:endParaRPr>
          </a:p>
          <a:p>
            <a:pPr marL="1447800" lvl="2" indent="-533400" eaLnBrk="0" hangingPunct="0">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所谓</a:t>
            </a:r>
            <a:r>
              <a:rPr lang="zh-CN" altLang="en-US" sz="2800" b="1" baseline="0" dirty="0">
                <a:latin typeface="Courier New"/>
              </a:rPr>
              <a:t>“</a:t>
            </a:r>
            <a:r>
              <a:rPr lang="zh-CN" altLang="en-US" sz="2800" b="1" baseline="0" dirty="0">
                <a:solidFill>
                  <a:srgbClr val="FF0000"/>
                </a:solidFill>
                <a:latin typeface="Times New Roman" pitchFamily="18" charset="0"/>
              </a:rPr>
              <a:t>对换</a:t>
            </a:r>
            <a:r>
              <a:rPr lang="zh-CN" altLang="en-US" sz="2800" b="1" baseline="0" dirty="0">
                <a:latin typeface="Courier New"/>
              </a:rPr>
              <a:t>”</a:t>
            </a:r>
            <a:r>
              <a:rPr lang="zh-CN" altLang="en-US" sz="2800" b="1" baseline="0" dirty="0">
                <a:latin typeface="Times New Roman" pitchFamily="18" charset="0"/>
              </a:rPr>
              <a:t>， 是指把内存中暂时不能运行的进程或者暂时不用的程序和数据，调出到外存上，以便腾出足够的内存空间，再把已具备运行条件的进程或进程所需要的程序和数据，调入内存。</a:t>
            </a:r>
            <a:endParaRPr lang="zh-CN" altLang="en-US" sz="2800" b="1" baseline="0" dirty="0">
              <a:latin typeface="宋体" pitchFamily="2" charset="-122"/>
            </a:endParaRPr>
          </a:p>
          <a:p>
            <a:pPr marL="1447800" lvl="2" indent="-5334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对换分类</a:t>
            </a:r>
          </a:p>
          <a:p>
            <a:pPr marL="2057400" lvl="3" indent="-6858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整体对换、进程对换</a:t>
            </a:r>
          </a:p>
          <a:p>
            <a:pPr marL="2057400" lvl="3" indent="-685800">
              <a:lnSpc>
                <a:spcPct val="120000"/>
              </a:lnSpc>
              <a:spcBef>
                <a:spcPct val="10000"/>
              </a:spcBef>
              <a:buClr>
                <a:schemeClr val="folHlink"/>
              </a:buClr>
              <a:buFont typeface="Wingdings" pitchFamily="2" charset="2"/>
              <a:buChar char="Ø"/>
            </a:pPr>
            <a:r>
              <a:rPr lang="zh-CN" altLang="en-US" sz="2800" b="1" baseline="0" dirty="0">
                <a:solidFill>
                  <a:schemeClr val="folHlink"/>
                </a:solidFill>
                <a:latin typeface="宋体" pitchFamily="2" charset="-122"/>
              </a:rPr>
              <a:t>部分对换：页面对换、分段对换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13315"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逻辑地址</a:t>
            </a:r>
            <a:r>
              <a:rPr kumimoji="0" lang="zh-CN" altLang="en-US" sz="2800" b="1" baseline="0">
                <a:solidFill>
                  <a:srgbClr val="000000"/>
                </a:solidFill>
                <a:latin typeface="宋体" pitchFamily="2" charset="-122"/>
              </a:rPr>
              <a:t>（相对地址，虚地址）</a:t>
            </a:r>
            <a:r>
              <a:rPr kumimoji="0" lang="zh-CN" altLang="en-US" sz="2800" b="1" baseline="0">
                <a:latin typeface="Times New Roman" pitchFamily="18" charset="0"/>
              </a:rPr>
              <a:t> ：</a:t>
            </a:r>
            <a:r>
              <a:rPr kumimoji="0" lang="zh-CN" altLang="en-US" sz="2800" b="1" baseline="0">
                <a:latin typeface="宋体" pitchFamily="2" charset="-122"/>
              </a:rPr>
              <a:t>用户的程序经过汇编或编译后形成目标代码，目标代码通常采用相对地址的形式，其首地址为0，其余指令中的地址都相对于首地址而编址。不能用逻辑地址在内存中读取信息。</a:t>
            </a:r>
          </a:p>
          <a:p>
            <a:pPr marL="1066800" lvl="1" indent="-609600">
              <a:lnSpc>
                <a:spcPct val="90000"/>
              </a:lnSpc>
              <a:spcBef>
                <a:spcPct val="20000"/>
              </a:spcBef>
              <a:buClr>
                <a:schemeClr val="folHlink"/>
              </a:buClr>
              <a:buFont typeface="Wingdings" pitchFamily="2" charset="2"/>
              <a:buChar char="Ø"/>
            </a:pPr>
            <a:r>
              <a:rPr kumimoji="0" lang="zh-CN" altLang="en-US" sz="2800" b="1" baseline="0">
                <a:solidFill>
                  <a:schemeClr val="folHlink"/>
                </a:solidFill>
                <a:latin typeface="Times New Roman" pitchFamily="18" charset="0"/>
              </a:rPr>
              <a:t>物理地址（绝对地址，实地址）：内存中存储单元的地址，可直接寻址。</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
        <p:nvSpPr>
          <p:cNvPr id="100355"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solidFill>
                  <a:srgbClr val="000000"/>
                </a:solidFill>
                <a:latin typeface="Times New Roman" pitchFamily="18" charset="0"/>
              </a:rPr>
              <a:t>对换的引入</a:t>
            </a:r>
            <a:endParaRPr lang="zh-CN" altLang="en-US" sz="2800" b="1" baseline="0" dirty="0">
              <a:solidFill>
                <a:srgbClr val="000000"/>
              </a:solidFill>
              <a:latin typeface="宋体" pitchFamily="2" charset="-122"/>
            </a:endParaRPr>
          </a:p>
          <a:p>
            <a:pPr marL="1447800" lvl="2" indent="-533400" eaLnBrk="0" hangingPunct="0">
              <a:lnSpc>
                <a:spcPct val="120000"/>
              </a:lnSpc>
              <a:spcBef>
                <a:spcPct val="10000"/>
              </a:spcBef>
              <a:buClr>
                <a:srgbClr val="0000CC"/>
              </a:buClr>
              <a:buFont typeface="Wingdings" pitchFamily="2" charset="2"/>
              <a:buChar char="Ø"/>
            </a:pPr>
            <a:r>
              <a:rPr lang="zh-CN" altLang="en-US" sz="2800" b="1" baseline="0" dirty="0">
                <a:latin typeface="Times New Roman" pitchFamily="18" charset="0"/>
              </a:rPr>
              <a:t>所谓</a:t>
            </a:r>
            <a:r>
              <a:rPr lang="zh-CN" altLang="en-US" sz="2800" b="1" baseline="0" dirty="0">
                <a:latin typeface="Courier New"/>
              </a:rPr>
              <a:t>“</a:t>
            </a:r>
            <a:r>
              <a:rPr lang="zh-CN" altLang="en-US" sz="2800" b="1" baseline="0" dirty="0">
                <a:solidFill>
                  <a:srgbClr val="FF0000"/>
                </a:solidFill>
                <a:latin typeface="Times New Roman" pitchFamily="18" charset="0"/>
              </a:rPr>
              <a:t>对换</a:t>
            </a:r>
            <a:r>
              <a:rPr lang="zh-CN" altLang="en-US" sz="2800" b="1" baseline="0" dirty="0">
                <a:latin typeface="Courier New"/>
              </a:rPr>
              <a:t>”</a:t>
            </a:r>
            <a:r>
              <a:rPr lang="zh-CN" altLang="en-US" sz="2800" b="1" baseline="0" dirty="0">
                <a:latin typeface="Times New Roman" pitchFamily="18" charset="0"/>
              </a:rPr>
              <a:t>， 是指把内存中暂时不能运行的进程或者暂时不用的程序和数据，调出到外存上，以便腾出足够的内存空间，再把已具备运行条件的进程或进程所需要的程序</a:t>
            </a:r>
            <a:r>
              <a:rPr lang="zh-CN" altLang="en-US" sz="2800" b="1" baseline="0">
                <a:latin typeface="Times New Roman" pitchFamily="18" charset="0"/>
              </a:rPr>
              <a:t>和数据</a:t>
            </a:r>
            <a:r>
              <a:rPr lang="zh-CN" altLang="en-US" sz="2800">
                <a:latin typeface="Times New Roman" pitchFamily="18" charset="0"/>
              </a:rPr>
              <a:t>换</a:t>
            </a:r>
            <a:r>
              <a:rPr lang="zh-CN" altLang="en-US" sz="2800" b="1" baseline="0">
                <a:latin typeface="Times New Roman" pitchFamily="18" charset="0"/>
              </a:rPr>
              <a:t>入</a:t>
            </a:r>
            <a:r>
              <a:rPr lang="zh-CN" altLang="en-US" sz="2800" b="1" baseline="0" dirty="0">
                <a:latin typeface="Times New Roman" pitchFamily="18" charset="0"/>
              </a:rPr>
              <a:t>内存。</a:t>
            </a:r>
            <a:endParaRPr lang="zh-CN" altLang="en-US" sz="2800" b="1" baseline="0" dirty="0">
              <a:latin typeface="宋体" pitchFamily="2" charset="-122"/>
            </a:endParaRPr>
          </a:p>
          <a:p>
            <a:pPr marL="1447800" lvl="2" indent="-533400">
              <a:lnSpc>
                <a:spcPct val="120000"/>
              </a:lnSpc>
              <a:spcBef>
                <a:spcPct val="10000"/>
              </a:spcBef>
              <a:buClr>
                <a:srgbClr val="0000CC"/>
              </a:buClr>
              <a:buFont typeface="Wingdings" pitchFamily="2" charset="2"/>
              <a:buChar char="Ø"/>
            </a:pPr>
            <a:r>
              <a:rPr lang="zh-CN" altLang="en-US" sz="2800" b="1" baseline="0" dirty="0">
                <a:solidFill>
                  <a:srgbClr val="FF0000"/>
                </a:solidFill>
                <a:latin typeface="宋体" pitchFamily="2" charset="-122"/>
              </a:rPr>
              <a:t>对换分类</a:t>
            </a:r>
          </a:p>
          <a:p>
            <a:pPr marL="2057400" lvl="3"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整体对换、进程对换</a:t>
            </a:r>
          </a:p>
          <a:p>
            <a:pPr marL="2057400" lvl="3" indent="-685800">
              <a:lnSpc>
                <a:spcPct val="120000"/>
              </a:lnSpc>
              <a:spcBef>
                <a:spcPct val="10000"/>
              </a:spcBef>
              <a:buClr>
                <a:srgbClr val="0000CC"/>
              </a:buClr>
              <a:buFont typeface="Wingdings" pitchFamily="2" charset="2"/>
              <a:buChar char="Ø"/>
            </a:pPr>
            <a:r>
              <a:rPr lang="zh-CN" altLang="en-US" sz="2800" b="1" baseline="0" dirty="0">
                <a:latin typeface="宋体" pitchFamily="2" charset="-122"/>
              </a:rPr>
              <a:t>部分对换：页面对换、分段对换</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52536" y="1700808"/>
            <a:ext cx="9244136" cy="5334000"/>
          </a:xfrm>
          <a:prstGeom prst="rect">
            <a:avLst/>
          </a:prstGeom>
          <a:noFill/>
          <a:ln w="9525">
            <a:noFill/>
            <a:miter lim="800000"/>
            <a:headEnd/>
            <a:tailEnd/>
          </a:ln>
          <a:effectLst/>
        </p:spPr>
        <p:txBody>
          <a:bodyPr/>
          <a:lstStyle/>
          <a:p>
            <a:pPr marL="1447800" lvl="2" indent="-533400">
              <a:lnSpc>
                <a:spcPct val="120000"/>
              </a:lnSpc>
              <a:spcBef>
                <a:spcPct val="10000"/>
              </a:spcBef>
              <a:buClr>
                <a:srgbClr val="0000CC"/>
              </a:buClr>
              <a:buFont typeface="Wingdings" pitchFamily="2" charset="2"/>
              <a:buChar char="Ø"/>
            </a:pPr>
            <a:r>
              <a:rPr lang="zh-CN" altLang="en-US" dirty="0">
                <a:solidFill>
                  <a:srgbClr val="000000"/>
                </a:solidFill>
                <a:latin typeface="宋体" pitchFamily="2" charset="-122"/>
              </a:rPr>
              <a:t>具有对换功能的</a:t>
            </a:r>
            <a:r>
              <a:rPr lang="en-US" altLang="zh-CN" dirty="0">
                <a:solidFill>
                  <a:srgbClr val="000000"/>
                </a:solidFill>
                <a:latin typeface="宋体" pitchFamily="2" charset="-122"/>
              </a:rPr>
              <a:t>OS</a:t>
            </a:r>
            <a:r>
              <a:rPr lang="zh-CN" altLang="en-US" dirty="0">
                <a:solidFill>
                  <a:srgbClr val="000000"/>
                </a:solidFill>
                <a:latin typeface="宋体" pitchFamily="2" charset="-122"/>
              </a:rPr>
              <a:t>中，磁盘空间分为文件区和对换区。文件区管理的主要目标是提高文件存储空间的利用率，然后才是提高访问速度。</a:t>
            </a:r>
            <a:endParaRPr lang="en-US" altLang="zh-CN" dirty="0">
              <a:solidFill>
                <a:srgbClr val="000000"/>
              </a:solidFill>
              <a:latin typeface="宋体" pitchFamily="2" charset="-122"/>
            </a:endParaRPr>
          </a:p>
          <a:p>
            <a:pPr marL="1447800" lvl="2" indent="-533400">
              <a:lnSpc>
                <a:spcPct val="120000"/>
              </a:lnSpc>
              <a:spcBef>
                <a:spcPct val="10000"/>
              </a:spcBef>
              <a:buClr>
                <a:srgbClr val="0000CC"/>
              </a:buClr>
              <a:buFont typeface="Wingdings" pitchFamily="2" charset="2"/>
              <a:buChar char="Ø"/>
            </a:pPr>
            <a:r>
              <a:rPr lang="en-US" altLang="zh-CN" b="1" baseline="0" dirty="0">
                <a:solidFill>
                  <a:srgbClr val="000000"/>
                </a:solidFill>
                <a:latin typeface="宋体" pitchFamily="2" charset="-122"/>
              </a:rPr>
              <a:t>OS</a:t>
            </a:r>
            <a:r>
              <a:rPr lang="zh-CN" altLang="en-US" b="1" baseline="0" dirty="0">
                <a:solidFill>
                  <a:srgbClr val="000000"/>
                </a:solidFill>
                <a:latin typeface="宋体" pitchFamily="2" charset="-122"/>
              </a:rPr>
              <a:t>必须实现三方面的功能：</a:t>
            </a:r>
          </a:p>
          <a:p>
            <a:pPr marL="2057400" lvl="3" indent="-685800">
              <a:lnSpc>
                <a:spcPct val="120000"/>
              </a:lnSpc>
              <a:spcBef>
                <a:spcPct val="10000"/>
              </a:spcBef>
              <a:buClr>
                <a:srgbClr val="0000CC"/>
              </a:buClr>
              <a:buFont typeface="Wingdings" pitchFamily="2" charset="2"/>
              <a:buChar char="Ø"/>
            </a:pPr>
            <a:r>
              <a:rPr lang="zh-CN" altLang="en-US" b="1" baseline="0" dirty="0">
                <a:latin typeface="宋体" pitchFamily="2" charset="-122"/>
              </a:rPr>
              <a:t>对换空间的管理、进程的换出、进程的换入</a:t>
            </a:r>
            <a:endParaRPr lang="zh-CN" altLang="en-US" b="1" baseline="0" dirty="0">
              <a:latin typeface="Times New Roman" pitchFamily="18" charset="0"/>
            </a:endParaRPr>
          </a:p>
          <a:p>
            <a:pPr marL="1447800" lvl="2" indent="-533400">
              <a:lnSpc>
                <a:spcPct val="120000"/>
              </a:lnSpc>
              <a:spcBef>
                <a:spcPct val="10000"/>
              </a:spcBef>
              <a:buClr>
                <a:srgbClr val="0000CC"/>
              </a:buClr>
              <a:buFont typeface="Wingdings" pitchFamily="2" charset="2"/>
              <a:buChar char="Ø"/>
            </a:pPr>
            <a:r>
              <a:rPr lang="zh-CN" altLang="en-US" dirty="0">
                <a:solidFill>
                  <a:srgbClr val="000000"/>
                </a:solidFill>
                <a:latin typeface="宋体" pitchFamily="2" charset="-122"/>
              </a:rPr>
              <a:t>对换空间的管理</a:t>
            </a:r>
          </a:p>
          <a:p>
            <a:pPr marL="2057400" lvl="3" indent="-685800" eaLnBrk="0" hangingPunct="0">
              <a:lnSpc>
                <a:spcPct val="120000"/>
              </a:lnSpc>
              <a:spcBef>
                <a:spcPct val="10000"/>
              </a:spcBef>
              <a:buClr>
                <a:srgbClr val="0000CC"/>
              </a:buClr>
              <a:buFont typeface="Wingdings" pitchFamily="2" charset="2"/>
              <a:buChar char="Ø"/>
            </a:pPr>
            <a:r>
              <a:rPr lang="zh-CN" altLang="en-US" dirty="0">
                <a:latin typeface="隶书" pitchFamily="49" charset="-122"/>
              </a:rPr>
              <a:t>连续分配方式（提高进程换入出速度）</a:t>
            </a:r>
          </a:p>
          <a:p>
            <a:pPr marL="2057400" lvl="3" indent="-685800" eaLnBrk="0" hangingPunct="0">
              <a:lnSpc>
                <a:spcPct val="120000"/>
              </a:lnSpc>
              <a:spcBef>
                <a:spcPct val="10000"/>
              </a:spcBef>
              <a:buClr>
                <a:srgbClr val="0000CC"/>
              </a:buClr>
              <a:buFont typeface="Wingdings" pitchFamily="2" charset="2"/>
              <a:buChar char="Ø"/>
            </a:pPr>
            <a:r>
              <a:rPr lang="zh-CN" altLang="en-US" dirty="0">
                <a:latin typeface="隶书" pitchFamily="49" charset="-122"/>
              </a:rPr>
              <a:t>空闲分区表或空闲分区链（与动态分区分配相同）</a:t>
            </a:r>
          </a:p>
          <a:p>
            <a:pPr marL="2057400" lvl="3" indent="-685800" eaLnBrk="0" hangingPunct="0">
              <a:lnSpc>
                <a:spcPct val="120000"/>
              </a:lnSpc>
              <a:spcBef>
                <a:spcPct val="10000"/>
              </a:spcBef>
              <a:buClr>
                <a:srgbClr val="0000CC"/>
              </a:buClr>
              <a:buFont typeface="Wingdings" pitchFamily="2" charset="2"/>
              <a:buChar char="Ø"/>
            </a:pPr>
            <a:r>
              <a:rPr lang="zh-CN" altLang="en-US" dirty="0">
                <a:latin typeface="隶书" pitchFamily="49" charset="-122"/>
              </a:rPr>
              <a:t>对换空间的分配与回收，与动态分区方式时的内存分配与回收方法雷同</a:t>
            </a:r>
            <a:endParaRPr lang="zh-CN" altLang="en-US" dirty="0">
              <a:latin typeface="宋体" pitchFamily="2" charset="-122"/>
            </a:endParaRPr>
          </a:p>
          <a:p>
            <a:pPr marL="2057400" lvl="3" indent="-685800">
              <a:spcBef>
                <a:spcPct val="20000"/>
              </a:spcBef>
              <a:buFont typeface="Wingdings" pitchFamily="2" charset="2"/>
              <a:buNone/>
            </a:pPr>
            <a:endParaRPr lang="zh-CN" altLang="en-US" b="1" baseline="0" dirty="0">
              <a:latin typeface="宋体" pitchFamily="2" charset="-122"/>
            </a:endParaRP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dirty="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dirty="0">
                <a:latin typeface="宋体" pitchFamily="2" charset="-122"/>
              </a:rPr>
              <a:t>	选择处于阻塞状态且优先级最低的进程作为换出进程，换出后收回内存空间，修改进程的</a:t>
            </a:r>
            <a:r>
              <a:rPr lang="en-US" altLang="zh-CN" sz="2800" b="1" baseline="0" dirty="0">
                <a:latin typeface="宋体" pitchFamily="2" charset="-122"/>
              </a:rPr>
              <a:t>PCB</a:t>
            </a:r>
            <a:r>
              <a:rPr lang="zh-CN" altLang="en-US" sz="2800" b="1" baseline="0" dirty="0">
                <a:latin typeface="宋体" pitchFamily="2" charset="-122"/>
              </a:rPr>
              <a:t>相关信息</a:t>
            </a:r>
          </a:p>
          <a:p>
            <a:pPr marL="1447800" lvl="2" indent="-533400">
              <a:lnSpc>
                <a:spcPct val="90000"/>
              </a:lnSpc>
              <a:spcBef>
                <a:spcPct val="20000"/>
              </a:spcBef>
              <a:buClr>
                <a:schemeClr val="folHlink"/>
              </a:buClr>
              <a:buFont typeface="Wingdings" pitchFamily="2" charset="2"/>
              <a:buChar char="Ø"/>
            </a:pPr>
            <a:r>
              <a:rPr lang="zh-CN" altLang="en-US" sz="2800" b="1" baseline="0" dirty="0">
                <a:solidFill>
                  <a:schemeClr val="folHlink"/>
                </a:solidFill>
                <a:latin typeface="宋体" pitchFamily="2" charset="-122"/>
              </a:rPr>
              <a:t>换入过程</a:t>
            </a:r>
          </a:p>
          <a:p>
            <a:pPr marL="1447800" lvl="2" indent="-533400">
              <a:lnSpc>
                <a:spcPct val="90000"/>
              </a:lnSpc>
              <a:spcBef>
                <a:spcPct val="20000"/>
              </a:spcBef>
              <a:buClr>
                <a:schemeClr val="folHlink"/>
              </a:buClr>
              <a:buFont typeface="Wingdings" pitchFamily="2" charset="2"/>
              <a:buNone/>
            </a:pPr>
            <a:r>
              <a:rPr lang="zh-CN" altLang="en-US" sz="2800" b="1" baseline="0" dirty="0">
                <a:solidFill>
                  <a:schemeClr val="folHlink"/>
                </a:solidFill>
                <a:latin typeface="宋体" pitchFamily="2" charset="-122"/>
              </a:rPr>
              <a:t>	找出</a:t>
            </a:r>
            <a:r>
              <a:rPr lang="zh-CN" altLang="en-US" sz="2800" b="1" baseline="0" dirty="0">
                <a:solidFill>
                  <a:schemeClr val="folHlink"/>
                </a:solidFill>
                <a:latin typeface="Times New Roman"/>
              </a:rPr>
              <a:t>“</a:t>
            </a:r>
            <a:r>
              <a:rPr lang="zh-CN" altLang="en-US" sz="2800" b="1" baseline="0" dirty="0">
                <a:solidFill>
                  <a:schemeClr val="folHlink"/>
                </a:solidFill>
                <a:latin typeface="宋体" pitchFamily="2" charset="-122"/>
              </a:rPr>
              <a:t>就绪</a:t>
            </a:r>
            <a:r>
              <a:rPr lang="zh-CN" altLang="en-US" sz="2800" b="1" baseline="0" dirty="0">
                <a:solidFill>
                  <a:schemeClr val="folHlink"/>
                </a:solidFill>
                <a:latin typeface="Times New Roman"/>
              </a:rPr>
              <a:t>”</a:t>
            </a:r>
            <a:r>
              <a:rPr lang="zh-CN" altLang="en-US" sz="2800" b="1" baseline="0" dirty="0">
                <a:solidFill>
                  <a:schemeClr val="folHlink"/>
                </a:solidFill>
                <a:latin typeface="宋体" pitchFamily="2" charset="-122"/>
              </a:rPr>
              <a:t>状态并已经换出的进程，将其中换出时间最久的进程作为换入进程，将其换入</a:t>
            </a:r>
          </a:p>
          <a:p>
            <a:pPr marL="1447800" lvl="2" indent="-533400">
              <a:lnSpc>
                <a:spcPct val="90000"/>
              </a:lnSpc>
              <a:spcBef>
                <a:spcPct val="20000"/>
              </a:spcBef>
              <a:buClr>
                <a:schemeClr val="folHlink"/>
              </a:buClr>
              <a:buFont typeface="Wingdings" pitchFamily="2" charset="2"/>
              <a:buChar char="Ø"/>
            </a:pPr>
            <a:r>
              <a:rPr lang="zh-CN" altLang="en-US" sz="2800" b="1" baseline="0" dirty="0">
                <a:solidFill>
                  <a:schemeClr val="folHlink"/>
                </a:solidFill>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选择处于阻塞状态且优先级最低的进程作为换出进程，换出后收回内存空间，修改进程的</a:t>
            </a:r>
            <a:r>
              <a:rPr lang="en-US" altLang="zh-CN" sz="2800" b="1" baseline="0">
                <a:latin typeface="宋体" pitchFamily="2" charset="-122"/>
              </a:rPr>
              <a:t>PCB</a:t>
            </a:r>
            <a:r>
              <a:rPr lang="zh-CN" altLang="en-US" sz="2800" b="1" baseline="0">
                <a:latin typeface="宋体" pitchFamily="2" charset="-122"/>
              </a:rPr>
              <a:t>相关信息</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换入过程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找出</a:t>
            </a:r>
            <a:r>
              <a:rPr lang="zh-CN" altLang="en-US" sz="2800" b="1" baseline="0">
                <a:latin typeface="Times New Roman"/>
              </a:rPr>
              <a:t>“</a:t>
            </a:r>
            <a:r>
              <a:rPr lang="zh-CN" altLang="en-US" sz="2800" b="1" baseline="0">
                <a:latin typeface="宋体" pitchFamily="2" charset="-122"/>
              </a:rPr>
              <a:t>就绪</a:t>
            </a:r>
            <a:r>
              <a:rPr lang="zh-CN" altLang="en-US" sz="2800" b="1" baseline="0">
                <a:latin typeface="Times New Roman"/>
              </a:rPr>
              <a:t>”</a:t>
            </a:r>
            <a:r>
              <a:rPr lang="zh-CN" altLang="en-US" sz="2800" b="1" baseline="0">
                <a:latin typeface="宋体" pitchFamily="2" charset="-122"/>
              </a:rPr>
              <a:t>状态并已经换出的进程，将其中换出时间最久的进程作为换入进程，将其换入</a:t>
            </a:r>
          </a:p>
          <a:p>
            <a:pPr marL="1447800" lvl="2" indent="-533400">
              <a:lnSpc>
                <a:spcPct val="90000"/>
              </a:lnSpc>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lang="zh-CN" altLang="en-US" sz="3200" b="1" baseline="0">
              <a:solidFill>
                <a:srgbClr val="0000CC"/>
              </a:solidFill>
              <a:latin typeface="宋体" pitchFamily="2" charset="-122"/>
            </a:endParaRPr>
          </a:p>
          <a:p>
            <a:pPr marL="1066800" lvl="1" indent="-6096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进程的换出与换入</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换出过程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选择处于阻塞状态且优先级最低的进程作为换出进程，换出后收回内存空间，修改进程的</a:t>
            </a:r>
            <a:r>
              <a:rPr lang="en-US" altLang="zh-CN" sz="2800" b="1" baseline="0">
                <a:latin typeface="宋体" pitchFamily="2" charset="-122"/>
              </a:rPr>
              <a:t>PCB</a:t>
            </a:r>
            <a:r>
              <a:rPr lang="zh-CN" altLang="en-US" sz="2800" b="1" baseline="0">
                <a:latin typeface="宋体" pitchFamily="2" charset="-122"/>
              </a:rPr>
              <a:t>相关信息</a:t>
            </a:r>
          </a:p>
          <a:p>
            <a:pPr marL="1447800" lvl="2" indent="-533400">
              <a:lnSpc>
                <a:spcPct val="90000"/>
              </a:lnSpc>
              <a:spcBef>
                <a:spcPct val="20000"/>
              </a:spcBef>
              <a:buClr>
                <a:srgbClr val="0000CC"/>
              </a:buClr>
              <a:buFont typeface="Wingdings" pitchFamily="2" charset="2"/>
              <a:buChar char="Ø"/>
            </a:pPr>
            <a:r>
              <a:rPr lang="zh-CN" altLang="en-US" sz="2800" b="1" baseline="0">
                <a:solidFill>
                  <a:srgbClr val="FF0000"/>
                </a:solidFill>
                <a:latin typeface="宋体" pitchFamily="2" charset="-122"/>
              </a:rPr>
              <a:t>换入过程</a:t>
            </a:r>
          </a:p>
          <a:p>
            <a:pPr marL="1447800" lvl="2" indent="-533400">
              <a:lnSpc>
                <a:spcPct val="90000"/>
              </a:lnSpc>
              <a:spcBef>
                <a:spcPct val="20000"/>
              </a:spcBef>
              <a:buClr>
                <a:srgbClr val="0000CC"/>
              </a:buClr>
              <a:buFont typeface="Wingdings" pitchFamily="2" charset="2"/>
              <a:buNone/>
            </a:pPr>
            <a:r>
              <a:rPr lang="zh-CN" altLang="en-US" sz="2800" b="1" baseline="0">
                <a:latin typeface="宋体" pitchFamily="2" charset="-122"/>
              </a:rPr>
              <a:t>	找出</a:t>
            </a:r>
            <a:r>
              <a:rPr lang="zh-CN" altLang="en-US" sz="2800" b="1" baseline="0">
                <a:latin typeface="Times New Roman"/>
              </a:rPr>
              <a:t>“</a:t>
            </a:r>
            <a:r>
              <a:rPr lang="zh-CN" altLang="en-US" sz="2800" b="1" baseline="0">
                <a:latin typeface="宋体" pitchFamily="2" charset="-122"/>
              </a:rPr>
              <a:t>就绪</a:t>
            </a:r>
            <a:r>
              <a:rPr lang="zh-CN" altLang="en-US" sz="2800" b="1" baseline="0">
                <a:latin typeface="Times New Roman"/>
              </a:rPr>
              <a:t>”</a:t>
            </a:r>
            <a:r>
              <a:rPr lang="zh-CN" altLang="en-US" sz="2800" b="1" baseline="0">
                <a:latin typeface="宋体" pitchFamily="2" charset="-122"/>
              </a:rPr>
              <a:t>状态并已经换出的进程，将其中换出时间最久的进程作为换入进程，将其换入</a:t>
            </a:r>
          </a:p>
          <a:p>
            <a:pPr marL="1447800" lvl="2" indent="-533400">
              <a:lnSpc>
                <a:spcPct val="90000"/>
              </a:lnSpc>
              <a:spcBef>
                <a:spcPct val="20000"/>
              </a:spcBef>
              <a:buClr>
                <a:srgbClr val="0000CC"/>
              </a:buClr>
              <a:buFont typeface="Wingdings" pitchFamily="2" charset="2"/>
              <a:buChar char="Ø"/>
            </a:pPr>
            <a:r>
              <a:rPr lang="zh-CN" altLang="en-US" sz="2800" b="1" baseline="0">
                <a:latin typeface="宋体" pitchFamily="2" charset="-122"/>
              </a:rPr>
              <a:t>直到已无可换入的进程和无可换出的进程</a:t>
            </a:r>
          </a:p>
        </p:txBody>
      </p:sp>
      <p:sp>
        <p:nvSpPr>
          <p:cNvPr id="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对换</a:t>
            </a:r>
            <a:r>
              <a:rPr lang="en-US" altLang="zh-CN" sz="4000" b="1" baseline="0" dirty="0">
                <a:solidFill>
                  <a:srgbClr val="000000"/>
                </a:solidFill>
                <a:latin typeface="华文新魏" pitchFamily="2" charset="-122"/>
                <a:ea typeface="华文新魏" pitchFamily="2" charset="-122"/>
              </a:rPr>
              <a:t>(Swapping)</a:t>
            </a:r>
            <a:endParaRPr lang="zh-CN" altLang="en-US" sz="4000" b="1" baseline="0" dirty="0">
              <a:solidFill>
                <a:srgbClr val="000000"/>
              </a:solidFill>
              <a:latin typeface="华文新魏" pitchFamily="2" charset="-122"/>
              <a:ea typeface="华文新魏"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2227"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连续分配方式</a:t>
            </a:r>
            <a:r>
              <a:rPr lang="zh-CN" altLang="en-US" sz="2800" b="1" baseline="0">
                <a:latin typeface="宋体" pitchFamily="2" charset="-122"/>
              </a:rPr>
              <a:t>的</a:t>
            </a:r>
            <a:r>
              <a:rPr lang="zh-CN" altLang="en-US" sz="2800" b="1" baseline="0">
                <a:solidFill>
                  <a:srgbClr val="FF0000"/>
                </a:solidFill>
                <a:latin typeface="宋体" pitchFamily="2" charset="-122"/>
              </a:rPr>
              <a:t>缺点</a:t>
            </a:r>
            <a:r>
              <a:rPr lang="zh-CN" altLang="en-US" sz="2800" b="1" baseline="0">
                <a:latin typeface="宋体" pitchFamily="2" charset="-122"/>
              </a:rPr>
              <a:t>：形成许多</a:t>
            </a:r>
            <a:r>
              <a:rPr lang="zh-CN" altLang="en-US" sz="2800" b="1" baseline="0">
                <a:latin typeface="Times New Roman"/>
              </a:rPr>
              <a:t>“</a:t>
            </a:r>
            <a:r>
              <a:rPr lang="zh-CN" altLang="en-US" sz="2800" b="1" baseline="0">
                <a:solidFill>
                  <a:srgbClr val="FF0000"/>
                </a:solidFill>
                <a:latin typeface="宋体" pitchFamily="2" charset="-122"/>
              </a:rPr>
              <a:t>碎片</a:t>
            </a:r>
            <a:r>
              <a:rPr lang="zh-CN" altLang="en-US" sz="2800" b="1" baseline="0">
                <a:latin typeface="Times New Roman"/>
              </a:rPr>
              <a:t>”</a:t>
            </a:r>
            <a:r>
              <a:rPr lang="zh-CN" altLang="en-US" sz="2800" b="1" baseline="0">
                <a:latin typeface="宋体" pitchFamily="2" charset="-122"/>
              </a:rPr>
              <a:t>；</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solidFill>
                  <a:srgbClr val="FF0000"/>
                </a:solidFill>
                <a:latin typeface="宋体" pitchFamily="2" charset="-122"/>
              </a:rPr>
              <a:t>开销大</a:t>
            </a:r>
            <a:r>
              <a:rPr lang="zh-CN" altLang="en-US" sz="2800" b="1" baseline="0">
                <a:latin typeface="宋体" pitchFamily="2" charset="-122"/>
              </a:rPr>
              <a:t>。</a:t>
            </a:r>
          </a:p>
          <a:p>
            <a:pPr marL="1066800" lvl="1" indent="-609600" algn="just">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离散分配方式：无须</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紧凑</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，将一个用户程序离散地分配到内存中的多个不相连接的区域中。</a:t>
            </a: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分页存储管理方式－离散的基本单位是</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页</a:t>
            </a:r>
            <a:r>
              <a:rPr lang="zh-CN" altLang="en-US" sz="2800" b="1" baseline="0">
                <a:solidFill>
                  <a:schemeClr val="folHlink"/>
                </a:solidFill>
                <a:latin typeface="Times New Roman"/>
              </a:rPr>
              <a:t>”</a:t>
            </a:r>
            <a:endParaRPr lang="zh-CN" altLang="en-US" sz="2800" b="1" baseline="0">
              <a:solidFill>
                <a:schemeClr val="folHlink"/>
              </a:solidFill>
              <a:latin typeface="宋体" pitchFamily="2" charset="-122"/>
            </a:endParaRP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分段存储管理方式－离散的基本单位是</a:t>
            </a:r>
            <a:r>
              <a:rPr lang="zh-CN" altLang="en-US" sz="2800" b="1" baseline="0">
                <a:solidFill>
                  <a:schemeClr val="folHlink"/>
                </a:solidFill>
                <a:latin typeface="Times New Roman"/>
              </a:rPr>
              <a:t>“</a:t>
            </a:r>
            <a:r>
              <a:rPr lang="zh-CN" altLang="en-US" sz="2800" b="1" baseline="0">
                <a:solidFill>
                  <a:schemeClr val="folHlink"/>
                </a:solidFill>
                <a:latin typeface="宋体" pitchFamily="2" charset="-122"/>
              </a:rPr>
              <a:t>段</a:t>
            </a:r>
            <a:r>
              <a:rPr lang="zh-CN" altLang="en-US" sz="2800" b="1" baseline="0">
                <a:solidFill>
                  <a:schemeClr val="folHlink"/>
                </a:solidFill>
                <a:latin typeface="Times New Roman"/>
              </a:rPr>
              <a:t>”</a:t>
            </a:r>
            <a:endParaRPr lang="zh-CN" altLang="en-US" sz="2800" b="1" baseline="0">
              <a:solidFill>
                <a:schemeClr val="folHlink"/>
              </a:solidFill>
              <a:latin typeface="宋体" pitchFamily="2" charset="-122"/>
            </a:endParaRPr>
          </a:p>
          <a:p>
            <a:pPr marL="1447800" lvl="2" indent="-533400">
              <a:spcBef>
                <a:spcPct val="20000"/>
              </a:spcBef>
              <a:buClr>
                <a:schemeClr val="folHlink"/>
              </a:buClr>
              <a:buFont typeface="Wingdings" pitchFamily="2" charset="2"/>
              <a:buChar char="Ø"/>
            </a:pPr>
            <a:r>
              <a:rPr lang="zh-CN" altLang="en-US" sz="2800" b="1" baseline="0">
                <a:solidFill>
                  <a:schemeClr val="folHlink"/>
                </a:solidFill>
                <a:latin typeface="宋体" pitchFamily="2" charset="-122"/>
              </a:rPr>
              <a:t>段页式存储管理方式</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在分页存储管理方式中，如果不具备页面对换功能，就是基本分页存储管理方式，即不支持虚拟存储器的功能</a:t>
            </a:r>
            <a:endParaRPr lang="zh-CN" altLang="en-US" sz="2800" b="1" baseline="0">
              <a:solidFill>
                <a:schemeClr val="folHlink"/>
              </a:solidFill>
              <a:latin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04451"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连续分配方式</a:t>
            </a:r>
            <a:r>
              <a:rPr lang="zh-CN" altLang="en-US" sz="2800" b="1" baseline="0">
                <a:latin typeface="宋体" pitchFamily="2" charset="-122"/>
              </a:rPr>
              <a:t>的</a:t>
            </a:r>
            <a:r>
              <a:rPr lang="zh-CN" altLang="en-US" sz="2800" b="1" baseline="0">
                <a:solidFill>
                  <a:srgbClr val="FF0000"/>
                </a:solidFill>
                <a:latin typeface="宋体" pitchFamily="2" charset="-122"/>
              </a:rPr>
              <a:t>缺点</a:t>
            </a:r>
            <a:r>
              <a:rPr lang="zh-CN" altLang="en-US" sz="2800" b="1" baseline="0">
                <a:latin typeface="宋体" pitchFamily="2" charset="-122"/>
              </a:rPr>
              <a:t>：形成许多</a:t>
            </a:r>
            <a:r>
              <a:rPr lang="zh-CN" altLang="en-US" sz="2800" b="1" baseline="0">
                <a:latin typeface="Times New Roman"/>
              </a:rPr>
              <a:t>“</a:t>
            </a:r>
            <a:r>
              <a:rPr lang="zh-CN" altLang="en-US" sz="2800" b="1" baseline="0">
                <a:solidFill>
                  <a:srgbClr val="FF0000"/>
                </a:solidFill>
                <a:latin typeface="宋体" pitchFamily="2" charset="-122"/>
              </a:rPr>
              <a:t>碎片</a:t>
            </a:r>
            <a:r>
              <a:rPr lang="zh-CN" altLang="en-US" sz="2800" b="1" baseline="0">
                <a:latin typeface="Times New Roman"/>
              </a:rPr>
              <a:t>”</a:t>
            </a:r>
            <a:r>
              <a:rPr lang="zh-CN" altLang="en-US" sz="2800" b="1" baseline="0">
                <a:latin typeface="宋体" pitchFamily="2" charset="-122"/>
              </a:rPr>
              <a:t>；</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solidFill>
                  <a:srgbClr val="FF0000"/>
                </a:solidFill>
                <a:latin typeface="宋体" pitchFamily="2" charset="-122"/>
              </a:rPr>
              <a:t>开销大</a:t>
            </a:r>
            <a:r>
              <a:rPr lang="zh-CN" altLang="en-US" sz="2800" b="1" baseline="0">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a:solidFill>
                  <a:srgbClr val="000000"/>
                </a:solidFill>
                <a:latin typeface="宋体" pitchFamily="2" charset="-122"/>
              </a:rPr>
              <a:t>离散分配方式</a:t>
            </a:r>
            <a:r>
              <a:rPr lang="zh-CN" altLang="en-US" sz="2800" b="1" baseline="0">
                <a:latin typeface="宋体" pitchFamily="2" charset="-122"/>
              </a:rPr>
              <a:t>：无须</a:t>
            </a:r>
            <a:r>
              <a:rPr lang="zh-CN" altLang="en-US" sz="2800" b="1" baseline="0">
                <a:latin typeface="Times New Roman"/>
              </a:rPr>
              <a:t>“</a:t>
            </a:r>
            <a:r>
              <a:rPr lang="zh-CN" altLang="en-US" sz="2800" b="1" baseline="0">
                <a:latin typeface="宋体" pitchFamily="2" charset="-122"/>
              </a:rPr>
              <a:t>紧凑</a:t>
            </a:r>
            <a:r>
              <a:rPr lang="zh-CN" altLang="en-US" sz="2800" b="1" baseline="0">
                <a:latin typeface="Times New Roman"/>
              </a:rPr>
              <a:t>”</a:t>
            </a:r>
            <a:r>
              <a:rPr lang="zh-CN" altLang="en-US" sz="2800" b="1" baseline="0">
                <a:latin typeface="宋体" pitchFamily="2" charset="-122"/>
              </a:rPr>
              <a:t>，将一个用户程序离散地分配到内存中的多个不相连接的区域中。</a:t>
            </a: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分段存储管理方式</a:t>
            </a:r>
            <a:r>
              <a:rPr lang="zh-CN" altLang="en-US" sz="2800" b="1" baseline="0">
                <a:latin typeface="宋体" pitchFamily="2" charset="-122"/>
              </a:rPr>
              <a:t>－离散的基本单位是</a:t>
            </a:r>
            <a:r>
              <a:rPr lang="zh-CN" altLang="en-US" sz="2800" b="1" baseline="0">
                <a:latin typeface="Times New Roman"/>
              </a:rPr>
              <a:t>“</a:t>
            </a:r>
            <a:r>
              <a:rPr lang="zh-CN" altLang="en-US" sz="2800" b="1" baseline="0">
                <a:latin typeface="宋体" pitchFamily="2" charset="-122"/>
              </a:rPr>
              <a:t>段</a:t>
            </a:r>
            <a:r>
              <a:rPr lang="zh-CN" altLang="en-US" sz="2800" b="1" baseline="0">
                <a:latin typeface="Times New Roman"/>
              </a:rPr>
              <a:t>”</a:t>
            </a:r>
            <a:endParaRPr lang="zh-CN" altLang="en-US" sz="2800" b="1" baseline="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a:solidFill>
                  <a:srgbClr val="000000"/>
                </a:solidFill>
                <a:latin typeface="宋体" pitchFamily="2" charset="-122"/>
              </a:rPr>
              <a:t>段页式存储管理方式</a:t>
            </a:r>
          </a:p>
          <a:p>
            <a:pPr marL="1066800" lvl="1" indent="-609600">
              <a:spcBef>
                <a:spcPct val="20000"/>
              </a:spcBef>
              <a:buClr>
                <a:schemeClr val="folHlink"/>
              </a:buClr>
              <a:buFont typeface="Wingdings" pitchFamily="2" charset="2"/>
              <a:buChar char="Ø"/>
            </a:pPr>
            <a:r>
              <a:rPr lang="zh-CN" altLang="en-US" sz="2800" b="1" baseline="0">
                <a:solidFill>
                  <a:schemeClr val="folHlink"/>
                </a:solidFill>
                <a:latin typeface="隶书" pitchFamily="49" charset="-122"/>
              </a:rPr>
              <a:t>在分页存储管理方式中，如果不具备页面对换功能，就是基本分页存储管理方式，即不支持虚拟存储器的功能</a:t>
            </a:r>
            <a:endParaRPr lang="zh-CN" altLang="en-US" sz="2800" b="1" baseline="0">
              <a:solidFill>
                <a:schemeClr val="folHlink"/>
              </a:solidFill>
              <a:latin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分页存储管理方式</a:t>
            </a:r>
          </a:p>
        </p:txBody>
      </p:sp>
      <p:sp>
        <p:nvSpPr>
          <p:cNvPr id="105475" name="Rectangle 3"/>
          <p:cNvSpPr>
            <a:spLocks noChangeArrowheads="1"/>
          </p:cNvSpPr>
          <p:nvPr/>
        </p:nvSpPr>
        <p:spPr bwMode="auto">
          <a:xfrm>
            <a:off x="457200" y="1447800"/>
            <a:ext cx="8534400" cy="5334000"/>
          </a:xfrm>
          <a:prstGeom prst="rect">
            <a:avLst/>
          </a:prstGeom>
          <a:noFill/>
          <a:ln w="9525">
            <a:noFill/>
            <a:miter lim="800000"/>
            <a:headEnd/>
            <a:tailEnd/>
          </a:ln>
          <a:effectLst/>
        </p:spPr>
        <p:txBody>
          <a:bodyPr/>
          <a:lstStyle/>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连续分配方式</a:t>
            </a:r>
            <a:r>
              <a:rPr lang="zh-CN" altLang="en-US" sz="2800" b="1" baseline="0" dirty="0">
                <a:latin typeface="宋体" pitchFamily="2" charset="-122"/>
              </a:rPr>
              <a:t>的</a:t>
            </a:r>
            <a:r>
              <a:rPr lang="zh-CN" altLang="en-US" sz="2800" b="1" baseline="0" dirty="0">
                <a:solidFill>
                  <a:srgbClr val="FF0000"/>
                </a:solidFill>
                <a:latin typeface="宋体" pitchFamily="2" charset="-122"/>
              </a:rPr>
              <a:t>缺点</a:t>
            </a:r>
            <a:r>
              <a:rPr lang="zh-CN" altLang="en-US" sz="2800" b="1" baseline="0" dirty="0">
                <a:latin typeface="宋体" pitchFamily="2" charset="-122"/>
              </a:rPr>
              <a:t>：形成许多</a:t>
            </a:r>
            <a:r>
              <a:rPr lang="zh-CN" altLang="en-US" sz="2800" b="1" baseline="0" dirty="0">
                <a:latin typeface="Times New Roman"/>
              </a:rPr>
              <a:t>“</a:t>
            </a:r>
            <a:r>
              <a:rPr lang="zh-CN" altLang="en-US" sz="2800" b="1" baseline="0" dirty="0">
                <a:solidFill>
                  <a:srgbClr val="FF0000"/>
                </a:solidFill>
                <a:latin typeface="宋体" pitchFamily="2" charset="-122"/>
              </a:rPr>
              <a:t>碎片</a:t>
            </a:r>
            <a:r>
              <a:rPr lang="zh-CN" altLang="en-US" sz="2800" b="1" baseline="0" dirty="0">
                <a:latin typeface="Times New Roman"/>
              </a:rPr>
              <a:t>”</a:t>
            </a:r>
            <a:r>
              <a:rPr lang="zh-CN" altLang="en-US" sz="2800" b="1" baseline="0" dirty="0">
                <a:latin typeface="宋体" pitchFamily="2" charset="-122"/>
              </a:rPr>
              <a:t>；</a:t>
            </a:r>
            <a:r>
              <a:rPr lang="zh-CN" altLang="en-US" sz="2800" b="1" baseline="0" dirty="0">
                <a:latin typeface="Times New Roman"/>
              </a:rPr>
              <a:t>“</a:t>
            </a:r>
            <a:r>
              <a:rPr lang="zh-CN" altLang="en-US" sz="2800" b="1" baseline="0" dirty="0">
                <a:latin typeface="宋体" pitchFamily="2" charset="-122"/>
              </a:rPr>
              <a:t>紧凑</a:t>
            </a:r>
            <a:r>
              <a:rPr lang="zh-CN" altLang="en-US" sz="2800" b="1" baseline="0" dirty="0">
                <a:latin typeface="Times New Roman"/>
              </a:rPr>
              <a:t>”</a:t>
            </a:r>
            <a:r>
              <a:rPr lang="zh-CN" altLang="en-US" sz="2800" b="1" baseline="0" dirty="0">
                <a:solidFill>
                  <a:srgbClr val="FF0000"/>
                </a:solidFill>
                <a:latin typeface="宋体" pitchFamily="2" charset="-122"/>
              </a:rPr>
              <a:t>开销大</a:t>
            </a:r>
            <a:r>
              <a:rPr lang="zh-CN" altLang="en-US" sz="2800" b="1" baseline="0" dirty="0">
                <a:latin typeface="宋体" pitchFamily="2" charset="-122"/>
              </a:rPr>
              <a:t>。</a:t>
            </a:r>
          </a:p>
          <a:p>
            <a:pPr marL="1066800" lvl="1" indent="-609600" algn="just">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离散分配方式</a:t>
            </a:r>
            <a:r>
              <a:rPr lang="zh-CN" altLang="en-US" sz="2800" b="1" baseline="0" dirty="0">
                <a:latin typeface="宋体" pitchFamily="2" charset="-122"/>
              </a:rPr>
              <a:t>：无须</a:t>
            </a:r>
            <a:r>
              <a:rPr lang="zh-CN" altLang="en-US" sz="2800" b="1" baseline="0" dirty="0">
                <a:latin typeface="Times New Roman"/>
              </a:rPr>
              <a:t>“</a:t>
            </a:r>
            <a:r>
              <a:rPr lang="zh-CN" altLang="en-US" sz="2800" b="1" baseline="0" dirty="0">
                <a:latin typeface="宋体" pitchFamily="2" charset="-122"/>
              </a:rPr>
              <a:t>紧凑</a:t>
            </a:r>
            <a:r>
              <a:rPr lang="zh-CN" altLang="en-US" sz="2800" b="1" baseline="0" dirty="0">
                <a:latin typeface="Times New Roman"/>
              </a:rPr>
              <a:t>”</a:t>
            </a:r>
            <a:r>
              <a:rPr lang="zh-CN" altLang="en-US" sz="2800" b="1" baseline="0" dirty="0">
                <a:latin typeface="宋体" pitchFamily="2" charset="-122"/>
              </a:rPr>
              <a:t>，将一个用户程序离散地分配到内存中的多个不相连接的区域中。</a:t>
            </a:r>
          </a:p>
          <a:p>
            <a:pPr marL="1447800" lvl="2" indent="-5334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分页存储管理方式</a:t>
            </a:r>
            <a:r>
              <a:rPr lang="zh-CN" altLang="en-US" sz="2800" b="1" baseline="0" dirty="0">
                <a:latin typeface="宋体" pitchFamily="2" charset="-122"/>
              </a:rPr>
              <a:t>－离散的基本单位是</a:t>
            </a:r>
            <a:r>
              <a:rPr lang="zh-CN" altLang="en-US" sz="2800" b="1" baseline="0" dirty="0">
                <a:latin typeface="Times New Roman"/>
              </a:rPr>
              <a:t>“</a:t>
            </a:r>
            <a:r>
              <a:rPr lang="zh-CN" altLang="en-US" sz="2800" b="1" baseline="0" dirty="0">
                <a:latin typeface="宋体" pitchFamily="2" charset="-122"/>
              </a:rPr>
              <a:t>页</a:t>
            </a:r>
            <a:r>
              <a:rPr lang="zh-CN" altLang="en-US" sz="2800" b="1" baseline="0" dirty="0">
                <a:latin typeface="Times New Roman"/>
              </a:rPr>
              <a:t>”</a:t>
            </a:r>
            <a:endParaRPr lang="zh-CN" altLang="en-US" sz="2800" b="1" baseline="0" dirty="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分段存储管理方式</a:t>
            </a:r>
            <a:r>
              <a:rPr lang="zh-CN" altLang="en-US" sz="2800" b="1" baseline="0" dirty="0">
                <a:latin typeface="宋体" pitchFamily="2" charset="-122"/>
              </a:rPr>
              <a:t>－离散的基本单位是</a:t>
            </a:r>
            <a:r>
              <a:rPr lang="zh-CN" altLang="en-US" sz="2800" b="1" baseline="0" dirty="0">
                <a:latin typeface="Times New Roman"/>
              </a:rPr>
              <a:t>“</a:t>
            </a:r>
            <a:r>
              <a:rPr lang="zh-CN" altLang="en-US" sz="2800" b="1" baseline="0" dirty="0">
                <a:latin typeface="宋体" pitchFamily="2" charset="-122"/>
              </a:rPr>
              <a:t>段</a:t>
            </a:r>
            <a:r>
              <a:rPr lang="zh-CN" altLang="en-US" sz="2800" b="1" baseline="0" dirty="0">
                <a:latin typeface="Times New Roman"/>
              </a:rPr>
              <a:t>”</a:t>
            </a:r>
            <a:endParaRPr lang="zh-CN" altLang="en-US" sz="2800" b="1" baseline="0" dirty="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段页式存储管理方式</a:t>
            </a:r>
          </a:p>
          <a:p>
            <a:pPr marL="1066800" lvl="1" indent="-609600">
              <a:spcBef>
                <a:spcPct val="20000"/>
              </a:spcBef>
              <a:buClr>
                <a:srgbClr val="0000CC"/>
              </a:buClr>
              <a:buFont typeface="Wingdings" pitchFamily="2" charset="2"/>
              <a:buChar char="Ø"/>
            </a:pPr>
            <a:r>
              <a:rPr lang="zh-CN" altLang="en-US" sz="2800" b="1" baseline="0" dirty="0">
                <a:latin typeface="隶书" pitchFamily="49" charset="-122"/>
              </a:rPr>
              <a:t>在分页存储管理方式中，如果不具备页面对换功能，就是</a:t>
            </a:r>
            <a:r>
              <a:rPr lang="zh-CN" altLang="en-US" sz="2800" b="1" baseline="0" dirty="0">
                <a:solidFill>
                  <a:srgbClr val="FF0000"/>
                </a:solidFill>
                <a:latin typeface="隶书" pitchFamily="49" charset="-122"/>
              </a:rPr>
              <a:t>基本分页存储管理方式</a:t>
            </a:r>
            <a:r>
              <a:rPr lang="zh-CN" altLang="en-US" sz="2800" b="1" baseline="0" dirty="0">
                <a:latin typeface="隶书" pitchFamily="49" charset="-122"/>
              </a:rPr>
              <a:t>，即不支持</a:t>
            </a:r>
            <a:r>
              <a:rPr lang="zh-CN" altLang="en-US" sz="2800" b="1" baseline="0" dirty="0">
                <a:solidFill>
                  <a:srgbClr val="000000"/>
                </a:solidFill>
                <a:latin typeface="隶书" pitchFamily="49" charset="-122"/>
              </a:rPr>
              <a:t>虚拟存储器</a:t>
            </a:r>
            <a:r>
              <a:rPr lang="zh-CN" altLang="en-US" sz="2800" b="1" baseline="0" dirty="0">
                <a:latin typeface="隶书" pitchFamily="49" charset="-122"/>
              </a:rPr>
              <a:t>的功能</a:t>
            </a:r>
            <a:endParaRPr lang="zh-CN" altLang="en-US" sz="2800" b="1" baseline="0" dirty="0">
              <a:latin typeface="宋体" pitchFamily="2" charset="-122"/>
            </a:endParaRPr>
          </a:p>
        </p:txBody>
      </p:sp>
      <p:sp>
        <p:nvSpPr>
          <p:cNvPr id="2" name="文本框 1"/>
          <p:cNvSpPr txBox="1"/>
          <p:nvPr/>
        </p:nvSpPr>
        <p:spPr>
          <a:xfrm>
            <a:off x="4283" y="3789040"/>
            <a:ext cx="946448" cy="1938992"/>
          </a:xfrm>
          <a:prstGeom prst="rect">
            <a:avLst/>
          </a:prstGeom>
          <a:noFill/>
        </p:spPr>
        <p:txBody>
          <a:bodyPr wrap="square" rtlCol="0">
            <a:spAutoFit/>
          </a:bodyPr>
          <a:lstStyle/>
          <a:p>
            <a:r>
              <a:rPr lang="zh-CN" altLang="en-US" dirty="0"/>
              <a:t>分配地址空间单位不同</a:t>
            </a:r>
          </a:p>
        </p:txBody>
      </p:sp>
      <p:sp>
        <p:nvSpPr>
          <p:cNvPr id="3" name="左大括号 2"/>
          <p:cNvSpPr/>
          <p:nvPr/>
        </p:nvSpPr>
        <p:spPr bwMode="auto">
          <a:xfrm>
            <a:off x="950731" y="3745778"/>
            <a:ext cx="432048" cy="1656184"/>
          </a:xfrm>
          <a:prstGeom prst="leftBrace">
            <a:avLst/>
          </a:prstGeom>
          <a:solidFill>
            <a:schemeClr val="bg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8560" y="1700808"/>
            <a:ext cx="9402598" cy="4573560"/>
          </a:xfrm>
          <a:prstGeom prst="rect">
            <a:avLst/>
          </a:prstGeom>
        </p:spPr>
        <p:txBody>
          <a:bodyPr wrap="square">
            <a:spAutoFit/>
          </a:bodyPr>
          <a:lstStyle/>
          <a:p>
            <a:pPr marL="1447800" lvl="2" indent="-533400">
              <a:spcBef>
                <a:spcPct val="20000"/>
              </a:spcBef>
              <a:buClr>
                <a:srgbClr val="0000CC"/>
              </a:buClr>
              <a:buFont typeface="Wingdings" pitchFamily="2" charset="2"/>
              <a:buChar char="Ø"/>
            </a:pPr>
            <a:r>
              <a:rPr lang="zh-CN" altLang="en-US" sz="2800" dirty="0">
                <a:solidFill>
                  <a:srgbClr val="000000"/>
                </a:solidFill>
                <a:latin typeface="宋体" pitchFamily="2" charset="-122"/>
              </a:rPr>
              <a:t>分页存储管理方式</a:t>
            </a:r>
            <a:r>
              <a:rPr lang="zh-CN" altLang="en-US" sz="2800" dirty="0">
                <a:latin typeface="宋体" pitchFamily="2" charset="-122"/>
              </a:rPr>
              <a:t>－</a:t>
            </a:r>
            <a:r>
              <a:rPr lang="zh-CN" altLang="en-US" sz="2800" dirty="0">
                <a:latin typeface="Times New Roman"/>
              </a:rPr>
              <a:t>将用户程序的地址空间分为若干个</a:t>
            </a:r>
            <a:r>
              <a:rPr lang="zh-CN" altLang="en-US" sz="2800" dirty="0">
                <a:solidFill>
                  <a:srgbClr val="FF0000"/>
                </a:solidFill>
                <a:latin typeface="Times New Roman"/>
              </a:rPr>
              <a:t>固定大小的区域，称为“页”或“页面”</a:t>
            </a:r>
            <a:r>
              <a:rPr lang="zh-CN" altLang="en-US" sz="2800" dirty="0">
                <a:latin typeface="Times New Roman"/>
              </a:rPr>
              <a:t>。相应的内存空间分为若干个</a:t>
            </a:r>
            <a:r>
              <a:rPr lang="zh-CN" altLang="en-US" sz="2800" dirty="0">
                <a:solidFill>
                  <a:srgbClr val="FF0000"/>
                </a:solidFill>
                <a:latin typeface="Times New Roman"/>
              </a:rPr>
              <a:t>物理块或页框</a:t>
            </a:r>
            <a:r>
              <a:rPr lang="zh-CN" altLang="en-US" sz="2800" dirty="0">
                <a:latin typeface="Times New Roman"/>
              </a:rPr>
              <a:t>，页和块的大小相同。用户页放入物理块，实现离散。</a:t>
            </a:r>
            <a:endParaRPr lang="zh-CN" altLang="en-US" sz="2800" dirty="0">
              <a:latin typeface="宋体" pitchFamily="2" charset="-122"/>
            </a:endParaRPr>
          </a:p>
          <a:p>
            <a:pPr marL="1447800" lvl="2" indent="-533400">
              <a:spcBef>
                <a:spcPct val="20000"/>
              </a:spcBef>
              <a:buClr>
                <a:srgbClr val="0000CC"/>
              </a:buClr>
              <a:buFont typeface="Wingdings" pitchFamily="2" charset="2"/>
              <a:buChar char="Ø"/>
            </a:pPr>
            <a:r>
              <a:rPr lang="zh-CN" altLang="en-US" sz="2800" dirty="0">
                <a:solidFill>
                  <a:srgbClr val="000000"/>
                </a:solidFill>
                <a:latin typeface="宋体" pitchFamily="2" charset="-122"/>
              </a:rPr>
              <a:t>分段存储管理方式</a:t>
            </a:r>
            <a:r>
              <a:rPr lang="zh-CN" altLang="en-US" sz="2800" dirty="0">
                <a:latin typeface="宋体" pitchFamily="2" charset="-122"/>
              </a:rPr>
              <a:t>－把用户程序的地址空间分为若干个</a:t>
            </a:r>
            <a:r>
              <a:rPr lang="zh-CN" altLang="en-US" sz="2800" dirty="0">
                <a:solidFill>
                  <a:srgbClr val="FF0000"/>
                </a:solidFill>
                <a:latin typeface="宋体" pitchFamily="2" charset="-122"/>
              </a:rPr>
              <a:t>大小不同的段</a:t>
            </a:r>
            <a:r>
              <a:rPr lang="zh-CN" altLang="en-US" sz="2800" dirty="0">
                <a:latin typeface="宋体" pitchFamily="2" charset="-122"/>
              </a:rPr>
              <a:t>，每段可定义一组相对完整的信息。在存储器分配时，以段为单位，这些段在内存中可以不相邻，实现离散。</a:t>
            </a:r>
          </a:p>
          <a:p>
            <a:pPr marL="1447800" lvl="2" indent="-533400">
              <a:spcBef>
                <a:spcPct val="20000"/>
              </a:spcBef>
              <a:buClr>
                <a:srgbClr val="0000CC"/>
              </a:buClr>
              <a:buFont typeface="Wingdings" pitchFamily="2" charset="2"/>
              <a:buChar char="Ø"/>
            </a:pPr>
            <a:r>
              <a:rPr lang="zh-CN" altLang="en-US" sz="2800" dirty="0">
                <a:solidFill>
                  <a:srgbClr val="000000"/>
                </a:solidFill>
                <a:latin typeface="宋体" pitchFamily="2" charset="-122"/>
              </a:rPr>
              <a:t>段页式存储管理方式</a:t>
            </a:r>
            <a:r>
              <a:rPr lang="zh-CN" altLang="en-US" sz="2800" dirty="0">
                <a:latin typeface="宋体" pitchFamily="2" charset="-122"/>
              </a:rPr>
              <a:t>－分页和分段两种存储管理方式的结合</a:t>
            </a:r>
            <a:endParaRPr lang="zh-CN" altLang="en-US" sz="2800" dirty="0">
              <a:solidFill>
                <a:srgbClr val="000000"/>
              </a:solidFill>
              <a:latin typeface="宋体" pitchFamily="2" charset="-122"/>
            </a:endParaRPr>
          </a:p>
        </p:txBody>
      </p:sp>
      <p:sp>
        <p:nvSpPr>
          <p:cNvPr id="3"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dirty="0">
                <a:solidFill>
                  <a:srgbClr val="000000"/>
                </a:solidFill>
                <a:latin typeface="华文新魏" pitchFamily="2" charset="-122"/>
                <a:ea typeface="华文新魏" pitchFamily="2" charset="-122"/>
              </a:rPr>
              <a:t>分页存储管理方式</a:t>
            </a:r>
          </a:p>
        </p:txBody>
      </p:sp>
    </p:spTree>
    <p:extLst>
      <p:ext uri="{BB962C8B-B14F-4D97-AF65-F5344CB8AC3E}">
        <p14:creationId xmlns:p14="http://schemas.microsoft.com/office/powerpoint/2010/main" val="2176474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3251" name="Rectangle 3"/>
          <p:cNvSpPr>
            <a:spLocks noChangeArrowheads="1"/>
          </p:cNvSpPr>
          <p:nvPr/>
        </p:nvSpPr>
        <p:spPr bwMode="auto">
          <a:xfrm>
            <a:off x="457200" y="1295400"/>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dirty="0">
                <a:solidFill>
                  <a:srgbClr val="000000"/>
                </a:solidFill>
                <a:latin typeface="Times New Roman" pitchFamily="18" charset="0"/>
              </a:rPr>
              <a:t>页面</a:t>
            </a:r>
            <a:endParaRPr lang="zh-CN" altLang="en-US" sz="2800" b="1" baseline="0" dirty="0">
              <a:solidFill>
                <a:srgbClr val="000000"/>
              </a:solidFill>
              <a:latin typeface="宋体" pitchFamily="2" charset="-122"/>
            </a:endParaRPr>
          </a:p>
          <a:p>
            <a:pPr marL="1447800" lvl="2" indent="-533400">
              <a:lnSpc>
                <a:spcPct val="90000"/>
              </a:lnSpc>
              <a:spcBef>
                <a:spcPct val="20000"/>
              </a:spcBef>
              <a:buFont typeface="Wingdings" pitchFamily="2" charset="2"/>
              <a:buChar char="Ø"/>
            </a:pPr>
            <a:r>
              <a:rPr lang="zh-CN" altLang="en-US" sz="2800" b="1" baseline="0" dirty="0">
                <a:solidFill>
                  <a:srgbClr val="FF0000"/>
                </a:solidFill>
                <a:latin typeface="宋体" pitchFamily="2" charset="-122"/>
              </a:rPr>
              <a:t>页面和物理块</a:t>
            </a:r>
          </a:p>
          <a:p>
            <a:pPr marL="1447800" lvl="2" indent="-533400">
              <a:lnSpc>
                <a:spcPct val="90000"/>
              </a:lnSpc>
              <a:spcBef>
                <a:spcPct val="20000"/>
              </a:spcBef>
              <a:buFont typeface="Wingdings" pitchFamily="2" charset="2"/>
              <a:buNone/>
            </a:pPr>
            <a:r>
              <a:rPr lang="zh-CN" altLang="en-US" sz="2800" b="1" baseline="0" dirty="0">
                <a:latin typeface="宋体" pitchFamily="2" charset="-122"/>
              </a:rPr>
              <a:t>	</a:t>
            </a:r>
            <a:r>
              <a:rPr lang="zh-CN" altLang="en-US" sz="2800" b="1" baseline="0" dirty="0">
                <a:solidFill>
                  <a:srgbClr val="000000"/>
                </a:solidFill>
                <a:latin typeface="宋体" pitchFamily="2" charset="-122"/>
              </a:rPr>
              <a:t>页（页面）</a:t>
            </a:r>
            <a:r>
              <a:rPr lang="zh-CN" altLang="en-US" sz="2800" b="1" baseline="0" dirty="0">
                <a:latin typeface="Times New Roman"/>
              </a:rPr>
              <a:t>——</a:t>
            </a:r>
            <a:r>
              <a:rPr lang="zh-CN" altLang="en-US" sz="2800" b="1" baseline="0" dirty="0">
                <a:latin typeface="宋体" pitchFamily="2" charset="-122"/>
              </a:rPr>
              <a:t>把每个作业(进程)逻辑地址空间划分成若干大小相等的片.第0页、第1页</a:t>
            </a:r>
          </a:p>
          <a:p>
            <a:pPr marL="1447800" lvl="2" indent="-533400">
              <a:lnSpc>
                <a:spcPct val="90000"/>
              </a:lnSpc>
              <a:spcBef>
                <a:spcPct val="20000"/>
              </a:spcBef>
              <a:buFont typeface="Wingdings" pitchFamily="2" charset="2"/>
              <a:buNone/>
            </a:pPr>
            <a:r>
              <a:rPr lang="zh-CN" altLang="en-US" sz="2800" b="1" baseline="0" dirty="0">
                <a:solidFill>
                  <a:srgbClr val="000000"/>
                </a:solidFill>
                <a:latin typeface="宋体" pitchFamily="2" charset="-122"/>
              </a:rPr>
              <a:t>   (物理)块或页框(</a:t>
            </a:r>
            <a:r>
              <a:rPr lang="en-US" altLang="zh-CN" sz="2800" b="1" baseline="0" dirty="0">
                <a:solidFill>
                  <a:srgbClr val="000000"/>
                </a:solidFill>
                <a:latin typeface="宋体" pitchFamily="2" charset="-122"/>
              </a:rPr>
              <a:t>frame)</a:t>
            </a:r>
            <a:r>
              <a:rPr lang="en-US" altLang="zh-CN" sz="2800" b="1" baseline="0" dirty="0">
                <a:solidFill>
                  <a:srgbClr val="000000"/>
                </a:solidFill>
                <a:latin typeface="Courier New"/>
              </a:rPr>
              <a:t>——</a:t>
            </a:r>
            <a:r>
              <a:rPr lang="zh-CN" altLang="en-US" sz="2800" b="1" baseline="0" dirty="0">
                <a:latin typeface="宋体" pitchFamily="2" charset="-122"/>
              </a:rPr>
              <a:t>把内存空间分成与页面相同大小的若干个存储块。 0</a:t>
            </a:r>
            <a:r>
              <a:rPr lang="zh-CN" altLang="en-US" sz="2800" b="1" baseline="30000" dirty="0">
                <a:latin typeface="宋体" pitchFamily="2" charset="-122"/>
              </a:rPr>
              <a:t>＃</a:t>
            </a:r>
            <a:r>
              <a:rPr lang="zh-CN" altLang="en-US" sz="2800" b="1" baseline="0" dirty="0">
                <a:latin typeface="宋体" pitchFamily="2" charset="-122"/>
              </a:rPr>
              <a:t>块、1</a:t>
            </a:r>
            <a:r>
              <a:rPr lang="zh-CN" altLang="en-US" sz="2800" b="1" baseline="30000" dirty="0">
                <a:latin typeface="宋体" pitchFamily="2" charset="-122"/>
              </a:rPr>
              <a:t>＃</a:t>
            </a:r>
            <a:r>
              <a:rPr lang="zh-CN" altLang="en-US" sz="2800" b="1" baseline="0" dirty="0">
                <a:latin typeface="宋体" pitchFamily="2" charset="-122"/>
              </a:rPr>
              <a:t>块</a:t>
            </a:r>
          </a:p>
          <a:p>
            <a:pPr marL="1447800" lvl="2" indent="-533400">
              <a:lnSpc>
                <a:spcPct val="90000"/>
              </a:lnSpc>
              <a:spcBef>
                <a:spcPct val="20000"/>
              </a:spcBef>
              <a:buFont typeface="Wingdings" pitchFamily="2" charset="2"/>
              <a:buNone/>
            </a:pPr>
            <a:r>
              <a:rPr lang="zh-CN" altLang="en-US" sz="2800" b="1" baseline="0" dirty="0">
                <a:latin typeface="宋体" pitchFamily="2" charset="-122"/>
              </a:rPr>
              <a:t>   </a:t>
            </a:r>
            <a:r>
              <a:rPr lang="zh-CN" altLang="en-US" sz="2800" b="1" baseline="0" dirty="0">
                <a:solidFill>
                  <a:srgbClr val="000000"/>
                </a:solidFill>
                <a:latin typeface="宋体" pitchFamily="2" charset="-122"/>
              </a:rPr>
              <a:t>页内碎片</a:t>
            </a:r>
            <a:r>
              <a:rPr lang="zh-CN" altLang="en-US" sz="2800" b="1" baseline="0" dirty="0">
                <a:latin typeface="Times New Roman"/>
              </a:rPr>
              <a:t>——</a:t>
            </a:r>
            <a:r>
              <a:rPr lang="zh-CN" altLang="en-US" sz="2800" b="1" baseline="0" dirty="0">
                <a:latin typeface="宋体" pitchFamily="2" charset="-122"/>
              </a:rPr>
              <a:t>由于进程的最后一页经常装不满一块而形成了不可利用的碎片。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一些基本概念</a:t>
            </a:r>
          </a:p>
        </p:txBody>
      </p:sp>
      <p:sp>
        <p:nvSpPr>
          <p:cNvPr id="61443" name="Rectangle 3"/>
          <p:cNvSpPr>
            <a:spLocks noChangeArrowheads="1"/>
          </p:cNvSpPr>
          <p:nvPr/>
        </p:nvSpPr>
        <p:spPr bwMode="auto">
          <a:xfrm>
            <a:off x="381000" y="1295400"/>
            <a:ext cx="8534400" cy="51054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endParaRPr kumimoji="0" lang="zh-CN" altLang="en-US" sz="3200" b="1" baseline="0">
              <a:solidFill>
                <a:srgbClr val="0000CC"/>
              </a:solidFill>
              <a:latin typeface="黑体" pitchFamily="49" charset="-122"/>
            </a:endParaRPr>
          </a:p>
          <a:p>
            <a:pPr marL="1066800" lvl="1" indent="-609600">
              <a:lnSpc>
                <a:spcPct val="12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逻辑地址</a:t>
            </a:r>
            <a:r>
              <a:rPr kumimoji="0" lang="zh-CN" altLang="en-US" sz="2800" b="1" baseline="0">
                <a:solidFill>
                  <a:srgbClr val="000000"/>
                </a:solidFill>
                <a:latin typeface="宋体" pitchFamily="2" charset="-122"/>
              </a:rPr>
              <a:t>（相对地址，虚地址）</a:t>
            </a:r>
            <a:r>
              <a:rPr kumimoji="0" lang="zh-CN" altLang="en-US" sz="2800" b="1" baseline="0">
                <a:latin typeface="Times New Roman" pitchFamily="18" charset="0"/>
              </a:rPr>
              <a:t> ：</a:t>
            </a:r>
            <a:r>
              <a:rPr kumimoji="0" lang="zh-CN" altLang="en-US" sz="2800" b="1" baseline="0">
                <a:latin typeface="宋体" pitchFamily="2" charset="-122"/>
              </a:rPr>
              <a:t>用户的程序经过汇编或编译后形成目标代码，目标代码通常采用相对地址的形式，其首地址为0，其余指令中的地址都相对于首地址而编址。不能用逻辑地址在内存中读取信息。</a:t>
            </a:r>
          </a:p>
          <a:p>
            <a:pPr marL="1066800" lvl="1" indent="-609600">
              <a:lnSpc>
                <a:spcPct val="90000"/>
              </a:lnSpc>
              <a:spcBef>
                <a:spcPct val="20000"/>
              </a:spcBef>
              <a:buClr>
                <a:srgbClr val="0000CC"/>
              </a:buClr>
              <a:buFont typeface="Wingdings" pitchFamily="2" charset="2"/>
              <a:buChar char="Ø"/>
            </a:pPr>
            <a:r>
              <a:rPr kumimoji="0" lang="zh-CN" altLang="en-US" sz="2800" b="1" baseline="0">
                <a:solidFill>
                  <a:srgbClr val="000000"/>
                </a:solidFill>
                <a:latin typeface="Times New Roman" pitchFamily="18" charset="0"/>
              </a:rPr>
              <a:t>物理地址（绝对地址，实地址）</a:t>
            </a:r>
            <a:r>
              <a:rPr kumimoji="0" lang="zh-CN" altLang="en-US" sz="2800" b="1" baseline="0">
                <a:latin typeface="Times New Roman" pitchFamily="18" charset="0"/>
              </a:rPr>
              <a:t>：内存中存储单元的地址，可直接寻址。</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115616" y="404664"/>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5299" name="Rectangle 3"/>
          <p:cNvSpPr>
            <a:spLocks noChangeArrowheads="1"/>
          </p:cNvSpPr>
          <p:nvPr/>
        </p:nvSpPr>
        <p:spPr bwMode="auto">
          <a:xfrm>
            <a:off x="467544" y="1073073"/>
            <a:ext cx="8534400" cy="53340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dirty="0">
                <a:solidFill>
                  <a:srgbClr val="000000"/>
                </a:solidFill>
                <a:latin typeface="Times New Roman" pitchFamily="18" charset="0"/>
              </a:rPr>
              <a:t>页面</a:t>
            </a:r>
            <a:endParaRPr lang="zh-CN" altLang="en-US" sz="2800" b="1" baseline="0" dirty="0">
              <a:solidFill>
                <a:srgbClr val="000000"/>
              </a:solidFill>
              <a:latin typeface="宋体" pitchFamily="2" charset="-122"/>
            </a:endParaRPr>
          </a:p>
          <a:p>
            <a:pPr marL="1447800" lvl="2" indent="-533400">
              <a:lnSpc>
                <a:spcPct val="90000"/>
              </a:lnSpc>
              <a:spcBef>
                <a:spcPct val="20000"/>
              </a:spcBef>
              <a:buClr>
                <a:srgbClr val="0000CC"/>
              </a:buClr>
              <a:buFont typeface="Wingdings" pitchFamily="2" charset="2"/>
              <a:buChar char="Ø"/>
            </a:pPr>
            <a:r>
              <a:rPr lang="zh-CN" altLang="en-US" sz="2800" b="1" baseline="0" dirty="0">
                <a:solidFill>
                  <a:srgbClr val="FF0000"/>
                </a:solidFill>
                <a:latin typeface="Times New Roman" pitchFamily="18" charset="0"/>
              </a:rPr>
              <a:t>页面大小</a:t>
            </a:r>
            <a:endParaRPr lang="zh-CN" altLang="en-US" sz="2800" b="1" baseline="0" dirty="0">
              <a:solidFill>
                <a:srgbClr val="FF0000"/>
              </a:solidFill>
              <a:latin typeface="宋体" pitchFamily="2" charset="-122"/>
            </a:endParaRPr>
          </a:p>
          <a:p>
            <a:pPr marL="205740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太小，可使内存碎片减小，有利于提高内存利用率；会使每个进程占用较多的页面，从而导致进程的页表过长，占用大量内存； 此外，还会降低页面换进换出的效率。</a:t>
            </a:r>
          </a:p>
          <a:p>
            <a:pPr marL="205740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较大，可以减少页表的长度，提高页面换进换出的速度，但却又会使页内碎片增大。</a:t>
            </a:r>
          </a:p>
          <a:p>
            <a:pPr marL="2057400" lvl="3" indent="-685800">
              <a:lnSpc>
                <a:spcPct val="90000"/>
              </a:lnSpc>
              <a:spcBef>
                <a:spcPct val="20000"/>
              </a:spcBef>
              <a:buClr>
                <a:srgbClr val="0000CC"/>
              </a:buClr>
              <a:buFont typeface="Wingdings" pitchFamily="2" charset="2"/>
              <a:buChar char="Ø"/>
            </a:pPr>
            <a:r>
              <a:rPr lang="zh-CN" altLang="en-US" sz="2800" b="1" baseline="0" dirty="0">
                <a:latin typeface="Times New Roman" pitchFamily="18" charset="0"/>
              </a:rPr>
              <a:t>页面的大小应选择得适中，且页面大小应是2的幂，通常为512 </a:t>
            </a:r>
            <a:r>
              <a:rPr lang="en-US" altLang="zh-CN" sz="2800" b="1" baseline="0" dirty="0">
                <a:latin typeface="Times New Roman" pitchFamily="18" charset="0"/>
              </a:rPr>
              <a:t>B~8 KB。 </a:t>
            </a:r>
            <a:endParaRPr lang="zh-CN" altLang="en-US" sz="2800" b="1" baseline="0" dirty="0">
              <a:latin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6323" name="Rectangle 3"/>
          <p:cNvSpPr>
            <a:spLocks noChangeArrowheads="1"/>
          </p:cNvSpPr>
          <p:nvPr/>
        </p:nvSpPr>
        <p:spPr bwMode="auto">
          <a:xfrm>
            <a:off x="457200" y="1295400"/>
            <a:ext cx="8534400" cy="990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dirty="0">
                <a:solidFill>
                  <a:srgbClr val="000000"/>
                </a:solidFill>
                <a:latin typeface="Times New Roman" pitchFamily="18" charset="0"/>
              </a:rPr>
              <a:t>地址结构（分页地址）</a:t>
            </a:r>
            <a:endParaRPr lang="zh-CN" altLang="en-US" sz="2800" b="1" baseline="0" dirty="0">
              <a:solidFill>
                <a:srgbClr val="000000"/>
              </a:solidFill>
              <a:latin typeface="宋体" pitchFamily="2" charset="-122"/>
            </a:endParaRPr>
          </a:p>
        </p:txBody>
      </p:sp>
      <p:graphicFrame>
        <p:nvGraphicFramePr>
          <p:cNvPr id="56340" name="Group 20"/>
          <p:cNvGraphicFramePr>
            <a:graphicFrameLocks noGrp="1"/>
          </p:cNvGraphicFramePr>
          <p:nvPr/>
        </p:nvGraphicFramePr>
        <p:xfrm>
          <a:off x="1905000" y="3124200"/>
          <a:ext cx="6096000" cy="6858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宋体" pitchFamily="2" charset="-122"/>
                          <a:ea typeface="宋体" pitchFamily="2" charset="-122"/>
                        </a:rPr>
                        <a:t>页号</a:t>
                      </a:r>
                      <a:r>
                        <a:rPr kumimoji="1" lang="en-US" altLang="zh-CN" sz="2400" b="1" i="0" u="none" strike="noStrike" cap="none" normalizeH="0" baseline="0">
                          <a:ln>
                            <a:noFill/>
                          </a:ln>
                          <a:solidFill>
                            <a:srgbClr val="000000"/>
                          </a:solidFill>
                          <a:effectLst/>
                          <a:latin typeface="宋体" pitchFamily="2" charset="-122"/>
                          <a:ea typeface="宋体" pitchFamily="2" charset="-12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dirty="0">
                          <a:ln>
                            <a:noFill/>
                          </a:ln>
                          <a:solidFill>
                            <a:srgbClr val="000000"/>
                          </a:solidFill>
                          <a:effectLst/>
                          <a:latin typeface="宋体" pitchFamily="2" charset="-122"/>
                          <a:ea typeface="宋体" pitchFamily="2" charset="-122"/>
                        </a:rPr>
                        <a:t>位移量</a:t>
                      </a:r>
                      <a:r>
                        <a:rPr kumimoji="1" lang="en-US" altLang="zh-CN" sz="2400" b="1" i="0" u="none" strike="noStrike" cap="none" normalizeH="0" baseline="0" dirty="0">
                          <a:ln>
                            <a:noFill/>
                          </a:ln>
                          <a:solidFill>
                            <a:srgbClr val="000000"/>
                          </a:solidFill>
                          <a:effectLst/>
                          <a:latin typeface="宋体" pitchFamily="2" charset="-122"/>
                          <a:ea typeface="宋体" pitchFamily="2" charset="-122"/>
                        </a:rPr>
                        <a:t>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33" name="Text Box 13"/>
          <p:cNvSpPr txBox="1">
            <a:spLocks noChangeArrowheads="1"/>
          </p:cNvSpPr>
          <p:nvPr/>
        </p:nvSpPr>
        <p:spPr bwMode="auto">
          <a:xfrm>
            <a:off x="2057400" y="2606675"/>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31</a:t>
            </a:r>
          </a:p>
        </p:txBody>
      </p:sp>
      <p:sp>
        <p:nvSpPr>
          <p:cNvPr id="56334" name="Text Box 14"/>
          <p:cNvSpPr txBox="1">
            <a:spLocks noChangeArrowheads="1"/>
          </p:cNvSpPr>
          <p:nvPr/>
        </p:nvSpPr>
        <p:spPr bwMode="auto">
          <a:xfrm>
            <a:off x="4251325" y="2571750"/>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12</a:t>
            </a:r>
          </a:p>
        </p:txBody>
      </p:sp>
      <p:sp>
        <p:nvSpPr>
          <p:cNvPr id="56335" name="Text Box 15"/>
          <p:cNvSpPr txBox="1">
            <a:spLocks noChangeArrowheads="1"/>
          </p:cNvSpPr>
          <p:nvPr/>
        </p:nvSpPr>
        <p:spPr bwMode="auto">
          <a:xfrm>
            <a:off x="5181600" y="2573338"/>
            <a:ext cx="4889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11</a:t>
            </a:r>
          </a:p>
        </p:txBody>
      </p:sp>
      <p:sp>
        <p:nvSpPr>
          <p:cNvPr id="56336" name="Text Box 16"/>
          <p:cNvSpPr txBox="1">
            <a:spLocks noChangeArrowheads="1"/>
          </p:cNvSpPr>
          <p:nvPr/>
        </p:nvSpPr>
        <p:spPr bwMode="auto">
          <a:xfrm>
            <a:off x="7527925" y="2571750"/>
            <a:ext cx="336550" cy="457200"/>
          </a:xfrm>
          <a:prstGeom prst="rect">
            <a:avLst/>
          </a:prstGeom>
          <a:noFill/>
          <a:ln w="9525">
            <a:noFill/>
            <a:miter lim="800000"/>
            <a:headEnd/>
            <a:tailEnd/>
          </a:ln>
          <a:effectLst/>
        </p:spPr>
        <p:txBody>
          <a:bodyPr wrap="none">
            <a:spAutoFit/>
          </a:bodyPr>
          <a:lstStyle/>
          <a:p>
            <a:r>
              <a:rPr lang="zh-CN" altLang="en-US" baseline="0">
                <a:latin typeface="Times New Roman" pitchFamily="18" charset="0"/>
              </a:rPr>
              <a:t>0</a:t>
            </a:r>
          </a:p>
        </p:txBody>
      </p:sp>
      <p:sp>
        <p:nvSpPr>
          <p:cNvPr id="56339" name="Text Box 19"/>
          <p:cNvSpPr txBox="1">
            <a:spLocks noChangeArrowheads="1"/>
          </p:cNvSpPr>
          <p:nvPr/>
        </p:nvSpPr>
        <p:spPr bwMode="auto">
          <a:xfrm>
            <a:off x="1752600" y="4114800"/>
            <a:ext cx="6096000" cy="2074414"/>
          </a:xfrm>
          <a:prstGeom prst="rect">
            <a:avLst/>
          </a:prstGeom>
          <a:noFill/>
          <a:ln w="9525">
            <a:noFill/>
            <a:miter lim="800000"/>
            <a:headEnd/>
            <a:tailEnd/>
          </a:ln>
          <a:effectLst/>
        </p:spPr>
        <p:txBody>
          <a:bodyPr>
            <a:spAutoFit/>
          </a:bodyPr>
          <a:lstStyle/>
          <a:p>
            <a:pPr lvl="1">
              <a:spcBef>
                <a:spcPct val="20000"/>
              </a:spcBef>
            </a:pPr>
            <a:r>
              <a:rPr lang="zh-CN" altLang="en-US" sz="2800" b="1" baseline="0" dirty="0">
                <a:latin typeface="宋体" pitchFamily="2" charset="-122"/>
              </a:rPr>
              <a:t>位移量</a:t>
            </a:r>
            <a:r>
              <a:rPr lang="en-US" altLang="zh-CN" sz="2800" b="1" baseline="0" dirty="0">
                <a:latin typeface="宋体" pitchFamily="2" charset="-122"/>
              </a:rPr>
              <a:t>=</a:t>
            </a:r>
            <a:r>
              <a:rPr lang="zh-CN" altLang="en-US" sz="2800" dirty="0">
                <a:latin typeface="宋体" pitchFamily="2" charset="-122"/>
              </a:rPr>
              <a:t>页内地址，每页大小</a:t>
            </a:r>
            <a:endParaRPr lang="en-US" altLang="zh-CN" sz="2800" dirty="0">
              <a:latin typeface="宋体" pitchFamily="2" charset="-122"/>
            </a:endParaRPr>
          </a:p>
          <a:p>
            <a:pPr lvl="1">
              <a:spcBef>
                <a:spcPct val="20000"/>
              </a:spcBef>
            </a:pPr>
            <a:r>
              <a:rPr lang="zh-CN" altLang="en-US" sz="2800" b="1" baseline="0" dirty="0">
                <a:latin typeface="宋体" pitchFamily="2" charset="-122"/>
              </a:rPr>
              <a:t>页号</a:t>
            </a:r>
            <a:r>
              <a:rPr lang="en-US" altLang="zh-CN" sz="2800" b="1" baseline="0" dirty="0">
                <a:latin typeface="宋体" pitchFamily="2" charset="-122"/>
              </a:rPr>
              <a:t>=</a:t>
            </a:r>
            <a:r>
              <a:rPr lang="zh-CN" altLang="en-US" sz="2800" b="1" baseline="0" dirty="0">
                <a:latin typeface="宋体" pitchFamily="2" charset="-122"/>
              </a:rPr>
              <a:t>地址空间最多允许的页数</a:t>
            </a:r>
            <a:endParaRPr lang="en-US" altLang="zh-CN" sz="2800" b="1" baseline="0" dirty="0">
              <a:latin typeface="宋体" pitchFamily="2" charset="-122"/>
            </a:endParaRPr>
          </a:p>
          <a:p>
            <a:pPr lvl="1">
              <a:spcBef>
                <a:spcPct val="20000"/>
              </a:spcBef>
            </a:pPr>
            <a:r>
              <a:rPr lang="zh-CN" altLang="en-US" sz="2800" b="1" baseline="0" dirty="0">
                <a:latin typeface="宋体" pitchFamily="2" charset="-122"/>
              </a:rPr>
              <a:t>2</a:t>
            </a:r>
            <a:r>
              <a:rPr lang="zh-CN" altLang="en-US" sz="2800" b="1" baseline="30000" dirty="0">
                <a:latin typeface="宋体" pitchFamily="2" charset="-122"/>
              </a:rPr>
              <a:t>20</a:t>
            </a:r>
            <a:r>
              <a:rPr lang="zh-CN" altLang="en-US" sz="2800" b="1" baseline="0" dirty="0">
                <a:latin typeface="宋体" pitchFamily="2" charset="-122"/>
              </a:rPr>
              <a:t>＝1</a:t>
            </a:r>
            <a:r>
              <a:rPr lang="en-US" altLang="zh-CN" sz="2800" b="1" baseline="0" dirty="0">
                <a:latin typeface="宋体" pitchFamily="2" charset="-122"/>
              </a:rPr>
              <a:t>M(</a:t>
            </a:r>
            <a:r>
              <a:rPr lang="zh-CN" altLang="en-US" sz="2800" b="1" baseline="0" dirty="0">
                <a:latin typeface="宋体" pitchFamily="2" charset="-122"/>
              </a:rPr>
              <a:t>页)</a:t>
            </a:r>
          </a:p>
          <a:p>
            <a:pPr lvl="1">
              <a:spcBef>
                <a:spcPct val="20000"/>
              </a:spcBef>
            </a:pPr>
            <a:r>
              <a:rPr lang="zh-CN" altLang="en-US" sz="2800" b="1" baseline="0" dirty="0">
                <a:latin typeface="宋体" pitchFamily="2" charset="-122"/>
              </a:rPr>
              <a:t>每页大小为：2</a:t>
            </a:r>
            <a:r>
              <a:rPr lang="zh-CN" altLang="en-US" sz="2800" b="1" baseline="30000" dirty="0">
                <a:latin typeface="宋体" pitchFamily="2" charset="-122"/>
              </a:rPr>
              <a:t>12</a:t>
            </a:r>
            <a:r>
              <a:rPr lang="zh-CN" altLang="en-US" sz="2800" b="1" baseline="0" dirty="0">
                <a:latin typeface="宋体" pitchFamily="2" charset="-122"/>
              </a:rPr>
              <a:t>＝4</a:t>
            </a:r>
            <a:r>
              <a:rPr lang="en-US" altLang="zh-CN" sz="2800" b="1" baseline="0" dirty="0">
                <a:latin typeface="宋体" pitchFamily="2" charset="-122"/>
              </a:rPr>
              <a:t>KB</a:t>
            </a:r>
            <a:endParaRPr lang="zh-CN" altLang="en-US" sz="2800" b="1" baseline="0" dirty="0">
              <a:latin typeface="宋体"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7347" name="Rectangle 3"/>
          <p:cNvSpPr>
            <a:spLocks noChangeArrowheads="1"/>
          </p:cNvSpPr>
          <p:nvPr/>
        </p:nvSpPr>
        <p:spPr bwMode="auto">
          <a:xfrm>
            <a:off x="457200" y="1295400"/>
            <a:ext cx="8534400" cy="9906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Times New Roman" pitchFamily="18" charset="0"/>
              </a:rPr>
              <a:t>地址结构</a:t>
            </a:r>
            <a:endParaRPr lang="zh-CN" altLang="en-US" sz="2800" b="1" baseline="0">
              <a:solidFill>
                <a:srgbClr val="000000"/>
              </a:solidFill>
              <a:latin typeface="宋体" pitchFamily="2" charset="-122"/>
            </a:endParaRPr>
          </a:p>
        </p:txBody>
      </p:sp>
      <p:sp>
        <p:nvSpPr>
          <p:cNvPr id="57360" name="Text Box 16"/>
          <p:cNvSpPr txBox="1">
            <a:spLocks noChangeArrowheads="1"/>
          </p:cNvSpPr>
          <p:nvPr/>
        </p:nvSpPr>
        <p:spPr bwMode="auto">
          <a:xfrm>
            <a:off x="914400" y="2565400"/>
            <a:ext cx="8001000" cy="1820863"/>
          </a:xfrm>
          <a:prstGeom prst="rect">
            <a:avLst/>
          </a:prstGeom>
          <a:noFill/>
          <a:ln w="9525">
            <a:noFill/>
            <a:miter lim="800000"/>
            <a:headEnd/>
            <a:tailEnd/>
          </a:ln>
          <a:effectLst/>
        </p:spPr>
        <p:txBody>
          <a:bodyPr>
            <a:spAutoFit/>
          </a:bodyPr>
          <a:lstStyle/>
          <a:p>
            <a:pPr algn="just">
              <a:lnSpc>
                <a:spcPct val="135000"/>
              </a:lnSpc>
              <a:spcBef>
                <a:spcPct val="50000"/>
              </a:spcBef>
            </a:pPr>
            <a:r>
              <a:rPr lang="zh-CN" altLang="en-US" sz="2800" b="1" baseline="0">
                <a:latin typeface="Times New Roman" pitchFamily="18" charset="0"/>
              </a:rPr>
              <a:t>        对某特定机器，其地址结构是一定的。地址为</a:t>
            </a:r>
            <a:r>
              <a:rPr lang="en-US" altLang="zh-CN" sz="2800" b="1" baseline="0">
                <a:latin typeface="Times New Roman" pitchFamily="18" charset="0"/>
              </a:rPr>
              <a:t>A，</a:t>
            </a:r>
            <a:r>
              <a:rPr lang="zh-CN" altLang="en-US" sz="2800" b="1" baseline="0">
                <a:latin typeface="Times New Roman" pitchFamily="18" charset="0"/>
              </a:rPr>
              <a:t>页面的大小为</a:t>
            </a:r>
            <a:r>
              <a:rPr lang="en-US" altLang="zh-CN" sz="2800" b="1" baseline="0">
                <a:latin typeface="Times New Roman" pitchFamily="18" charset="0"/>
              </a:rPr>
              <a:t>L，</a:t>
            </a:r>
            <a:r>
              <a:rPr lang="zh-CN" altLang="en-US" sz="2800" b="1" baseline="0">
                <a:latin typeface="Times New Roman" pitchFamily="18" charset="0"/>
              </a:rPr>
              <a:t>则页号</a:t>
            </a:r>
            <a:r>
              <a:rPr lang="en-US" altLang="zh-CN" sz="2800" b="1" baseline="0">
                <a:latin typeface="Times New Roman" pitchFamily="18" charset="0"/>
              </a:rPr>
              <a:t>P</a:t>
            </a:r>
            <a:r>
              <a:rPr lang="zh-CN" altLang="en-US" sz="2800" b="1" baseline="0">
                <a:latin typeface="Times New Roman" pitchFamily="18" charset="0"/>
              </a:rPr>
              <a:t>和页内地址</a:t>
            </a:r>
            <a:r>
              <a:rPr lang="en-US" altLang="zh-CN" sz="2800" b="1" baseline="0">
                <a:latin typeface="Times New Roman" pitchFamily="18" charset="0"/>
              </a:rPr>
              <a:t>d</a:t>
            </a:r>
            <a:r>
              <a:rPr lang="zh-CN" altLang="en-US" sz="2800" b="1" baseline="0">
                <a:latin typeface="Times New Roman" pitchFamily="18" charset="0"/>
              </a:rPr>
              <a:t>可按下式求得： </a:t>
            </a:r>
          </a:p>
        </p:txBody>
      </p:sp>
      <p:graphicFrame>
        <p:nvGraphicFramePr>
          <p:cNvPr id="57361" name="Object 17"/>
          <p:cNvGraphicFramePr>
            <a:graphicFrameLocks noChangeAspect="1"/>
          </p:cNvGraphicFramePr>
          <p:nvPr/>
        </p:nvGraphicFramePr>
        <p:xfrm>
          <a:off x="3962400" y="3810000"/>
          <a:ext cx="1987550" cy="1579563"/>
        </p:xfrm>
        <a:graphic>
          <a:graphicData uri="http://schemas.openxmlformats.org/presentationml/2006/ole">
            <mc:AlternateContent xmlns:mc="http://schemas.openxmlformats.org/markup-compatibility/2006">
              <mc:Choice xmlns:v="urn:schemas-microsoft-com:vml" Requires="v">
                <p:oleObj spid="_x0000_s174210" name="Equation" r:id="rId3" imgW="927000" imgH="736560" progId="Equation.3">
                  <p:embed/>
                </p:oleObj>
              </mc:Choice>
              <mc:Fallback>
                <p:oleObj name="Equation" r:id="rId3" imgW="927000" imgH="736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810000"/>
                        <a:ext cx="1987550" cy="157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2" name="Text Box 18"/>
          <p:cNvSpPr txBox="1">
            <a:spLocks noChangeArrowheads="1"/>
          </p:cNvSpPr>
          <p:nvPr/>
        </p:nvSpPr>
        <p:spPr bwMode="auto">
          <a:xfrm>
            <a:off x="1143000" y="5562600"/>
            <a:ext cx="7696200" cy="946150"/>
          </a:xfrm>
          <a:prstGeom prst="rect">
            <a:avLst/>
          </a:prstGeom>
          <a:noFill/>
          <a:ln w="9525">
            <a:noFill/>
            <a:miter lim="800000"/>
            <a:headEnd/>
            <a:tailEnd/>
          </a:ln>
          <a:effectLst/>
        </p:spPr>
        <p:txBody>
          <a:bodyPr>
            <a:spAutoFit/>
          </a:bodyPr>
          <a:lstStyle/>
          <a:p>
            <a:pPr>
              <a:spcBef>
                <a:spcPct val="20000"/>
              </a:spcBef>
            </a:pPr>
            <a:r>
              <a:rPr lang="zh-CN" altLang="en-US" sz="2800" b="1" baseline="0" dirty="0">
                <a:latin typeface="隶书" pitchFamily="49" charset="-122"/>
                <a:ea typeface="隶书" pitchFamily="49" charset="-122"/>
              </a:rPr>
              <a:t>例：系统页面大小为１</a:t>
            </a:r>
            <a:r>
              <a:rPr lang="en-US" altLang="zh-CN" sz="2800" b="1" baseline="0" dirty="0">
                <a:latin typeface="隶书" pitchFamily="49" charset="-122"/>
                <a:ea typeface="隶书" pitchFamily="49" charset="-122"/>
              </a:rPr>
              <a:t>KB，</a:t>
            </a:r>
            <a:r>
              <a:rPr lang="zh-CN" altLang="en-US" sz="2800" b="1" baseline="0" dirty="0">
                <a:latin typeface="隶书" pitchFamily="49" charset="-122"/>
                <a:ea typeface="隶书" pitchFamily="49" charset="-122"/>
              </a:rPr>
              <a:t>设</a:t>
            </a:r>
            <a:r>
              <a:rPr lang="en-US" altLang="zh-CN" sz="2800" b="1" baseline="0" dirty="0">
                <a:latin typeface="隶书" pitchFamily="49" charset="-122"/>
                <a:ea typeface="隶书" pitchFamily="49" charset="-122"/>
              </a:rPr>
              <a:t>A＝2170B，</a:t>
            </a:r>
            <a:r>
              <a:rPr lang="zh-CN" altLang="en-US" sz="2800" b="1" baseline="0" dirty="0">
                <a:latin typeface="隶书" pitchFamily="49" charset="-122"/>
                <a:ea typeface="隶书" pitchFamily="49" charset="-122"/>
              </a:rPr>
              <a:t>则</a:t>
            </a:r>
            <a:r>
              <a:rPr lang="en-US" altLang="zh-CN" sz="2800" b="1" baseline="0" dirty="0">
                <a:latin typeface="隶书" pitchFamily="49" charset="-122"/>
                <a:ea typeface="隶书" pitchFamily="49" charset="-122"/>
              </a:rPr>
              <a:t>P=2,d=122</a:t>
            </a:r>
            <a:endParaRPr lang="zh-CN" altLang="en-US" baseline="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8371"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a:solidFill>
                  <a:srgbClr val="0000CC"/>
                </a:solidFill>
                <a:latin typeface="Times New Roman" pitchFamily="18" charset="0"/>
              </a:rPr>
              <a:t>页面与页表</a:t>
            </a:r>
          </a:p>
          <a:p>
            <a:pPr marL="1066800" lvl="1" indent="-609600">
              <a:spcBef>
                <a:spcPct val="20000"/>
              </a:spcBef>
              <a:buFont typeface="Wingdings" pitchFamily="2" charset="2"/>
              <a:buChar char="Ø"/>
            </a:pPr>
            <a:r>
              <a:rPr lang="zh-CN" altLang="en-US" sz="2800" b="1" baseline="0">
                <a:solidFill>
                  <a:srgbClr val="000000"/>
                </a:solidFill>
                <a:latin typeface="宋体" pitchFamily="2" charset="-122"/>
              </a:rPr>
              <a:t>页表（页面映象表）</a:t>
            </a:r>
          </a:p>
          <a:p>
            <a:pPr marL="1447800" lvl="2" indent="-533400">
              <a:spcBef>
                <a:spcPct val="20000"/>
              </a:spcBef>
              <a:buFont typeface="Wingdings" pitchFamily="2" charset="2"/>
              <a:buChar char="Ø"/>
            </a:pPr>
            <a:r>
              <a:rPr lang="zh-CN" altLang="en-US" sz="2800" b="1" baseline="0">
                <a:latin typeface="宋体" pitchFamily="2" charset="-122"/>
              </a:rPr>
              <a:t>页表的作用是实现</a:t>
            </a:r>
            <a:r>
              <a:rPr lang="zh-CN" altLang="en-US" sz="2800" b="1" u="sng" baseline="0">
                <a:latin typeface="宋体" pitchFamily="2" charset="-122"/>
              </a:rPr>
              <a:t>从页号到物理块号的</a:t>
            </a:r>
            <a:r>
              <a:rPr lang="zh-CN" altLang="en-US" sz="2800" b="1" u="sng" baseline="0">
                <a:solidFill>
                  <a:srgbClr val="FF0000"/>
                </a:solidFill>
                <a:latin typeface="宋体" pitchFamily="2" charset="-122"/>
              </a:rPr>
              <a:t>地址映射</a:t>
            </a:r>
          </a:p>
          <a:p>
            <a:pPr marL="1447800" lvl="2" indent="-533400" algn="just">
              <a:spcBef>
                <a:spcPct val="50000"/>
              </a:spcBef>
              <a:buFont typeface="Wingdings" pitchFamily="2" charset="2"/>
              <a:buChar char="Ø"/>
            </a:pPr>
            <a:r>
              <a:rPr lang="zh-CN" altLang="en-US" sz="2800" b="1" baseline="0">
                <a:latin typeface="宋体" pitchFamily="2" charset="-122"/>
              </a:rPr>
              <a:t>由</a:t>
            </a:r>
            <a:r>
              <a:rPr lang="zh-CN" altLang="en-US" sz="2800" b="1" baseline="0">
                <a:solidFill>
                  <a:srgbClr val="FF0000"/>
                </a:solidFill>
                <a:latin typeface="宋体" pitchFamily="2" charset="-122"/>
              </a:rPr>
              <a:t>页号</a:t>
            </a:r>
            <a:r>
              <a:rPr lang="zh-CN" altLang="en-US" sz="2800" b="1" baseline="0">
                <a:latin typeface="宋体" pitchFamily="2" charset="-122"/>
              </a:rPr>
              <a:t>和</a:t>
            </a:r>
            <a:r>
              <a:rPr lang="zh-CN" altLang="en-US" sz="2800" b="1" baseline="0">
                <a:solidFill>
                  <a:srgbClr val="FF0000"/>
                </a:solidFill>
                <a:latin typeface="宋体" pitchFamily="2" charset="-122"/>
              </a:rPr>
              <a:t>块号</a:t>
            </a:r>
            <a:r>
              <a:rPr lang="zh-CN" altLang="en-US" sz="2800" b="1" baseline="0">
                <a:latin typeface="宋体" pitchFamily="2" charset="-122"/>
              </a:rPr>
              <a:t>组成，指出逻辑地址中页号与主存中物理块号的对应关系</a:t>
            </a:r>
          </a:p>
          <a:p>
            <a:pPr marL="685800" indent="-685800" algn="just">
              <a:spcBef>
                <a:spcPct val="50000"/>
              </a:spcBef>
            </a:pPr>
            <a:r>
              <a:rPr lang="zh-CN" altLang="en-US" sz="2800" b="1" baseline="0">
                <a:latin typeface="宋体" pitchFamily="2" charset="-122"/>
              </a:rPr>
              <a:t> 		</a:t>
            </a:r>
            <a:r>
              <a:rPr lang="zh-CN" altLang="en-US" sz="2800" b="1" baseline="0">
                <a:solidFill>
                  <a:srgbClr val="FF0000"/>
                </a:solidFill>
                <a:latin typeface="宋体" pitchFamily="2" charset="-122"/>
              </a:rPr>
              <a:t>页号</a:t>
            </a:r>
            <a:r>
              <a:rPr lang="zh-CN" altLang="en-US" sz="2800" b="1" baseline="0">
                <a:latin typeface="宋体" pitchFamily="2" charset="-122"/>
              </a:rPr>
              <a:t>---作业地址空间的页序号      </a:t>
            </a:r>
          </a:p>
          <a:p>
            <a:pPr marL="685800" indent="-685800">
              <a:spcBef>
                <a:spcPct val="50000"/>
              </a:spcBef>
            </a:pPr>
            <a:r>
              <a:rPr lang="zh-CN" altLang="en-US" sz="2800" b="1" baseline="0">
                <a:latin typeface="宋体" pitchFamily="2" charset="-122"/>
              </a:rPr>
              <a:t> 		</a:t>
            </a:r>
            <a:r>
              <a:rPr lang="zh-CN" altLang="en-US" sz="2800" b="1" baseline="0">
                <a:solidFill>
                  <a:srgbClr val="FF0000"/>
                </a:solidFill>
                <a:latin typeface="宋体" pitchFamily="2" charset="-122"/>
              </a:rPr>
              <a:t>块号</a:t>
            </a:r>
            <a:r>
              <a:rPr lang="zh-CN" altLang="en-US" sz="2800" b="1" baseline="0">
                <a:latin typeface="宋体" pitchFamily="2" charset="-122"/>
              </a:rPr>
              <a:t>---内存空间的页面序号</a:t>
            </a:r>
          </a:p>
        </p:txBody>
      </p:sp>
      <p:graphicFrame>
        <p:nvGraphicFramePr>
          <p:cNvPr id="58375" name="Group 7"/>
          <p:cNvGraphicFramePr>
            <a:graphicFrameLocks noGrp="1"/>
          </p:cNvGraphicFramePr>
          <p:nvPr/>
        </p:nvGraphicFramePr>
        <p:xfrm>
          <a:off x="6948488" y="4419600"/>
          <a:ext cx="1738312" cy="2178051"/>
        </p:xfrm>
        <a:graphic>
          <a:graphicData uri="http://schemas.openxmlformats.org/drawingml/2006/table">
            <a:tbl>
              <a:tblPr/>
              <a:tblGrid>
                <a:gridCol w="927100">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tblGrid>
              <a:tr h="565150">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页号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块号</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0</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1</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3</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2"/>
                  </a:ext>
                </a:extLst>
              </a:tr>
              <a:tr h="538163">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2</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tc>
                  <a:txBody>
                    <a:bodyPr/>
                    <a:lstStyle/>
                    <a:p>
                      <a:pPr marL="0" marR="0" lvl="0" indent="0" algn="ctr" defTabSz="914400" rtl="0" eaLnBrk="1" fontAlgn="base" latinLnBrk="0" hangingPunct="1">
                        <a:lnSpc>
                          <a:spcPct val="100000"/>
                        </a:lnSpc>
                        <a:spcBef>
                          <a:spcPct val="20000"/>
                        </a:spcBef>
                        <a:spcAft>
                          <a:spcPct val="0"/>
                        </a:spcAft>
                        <a:buClr>
                          <a:srgbClr val="0000CC"/>
                        </a:buClr>
                        <a:buSzTx/>
                        <a:buFont typeface="Wingdings" pitchFamily="2" charset="2"/>
                        <a:buNone/>
                        <a:tabLst/>
                      </a:pPr>
                      <a:r>
                        <a:rPr kumimoji="1" lang="zh-CN" altLang="en-US" sz="2400" b="1" i="0" u="none" strike="noStrike" cap="none" normalizeH="0" baseline="0">
                          <a:ln>
                            <a:noFill/>
                          </a:ln>
                          <a:solidFill>
                            <a:srgbClr val="000000"/>
                          </a:solidFill>
                          <a:effectLst/>
                          <a:latin typeface="Tahoma" pitchFamily="34" charset="0"/>
                          <a:ea typeface="宋体" pitchFamily="2" charset="-122"/>
                        </a:rPr>
                        <a:t>6</a:t>
                      </a:r>
                    </a:p>
                  </a:txBody>
                  <a:tcPr horzOverflow="overflow">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6" name="Text Box 20"/>
          <p:cNvSpPr txBox="1">
            <a:spLocks noChangeArrowheads="1"/>
          </p:cNvSpPr>
          <p:nvPr/>
        </p:nvSpPr>
        <p:spPr bwMode="auto">
          <a:xfrm>
            <a:off x="3625850" y="5867400"/>
            <a:ext cx="1868488" cy="457200"/>
          </a:xfrm>
          <a:prstGeom prst="rect">
            <a:avLst/>
          </a:prstGeom>
          <a:noFill/>
          <a:ln w="9525">
            <a:noFill/>
            <a:miter lim="800000"/>
            <a:headEnd/>
            <a:tailEnd/>
          </a:ln>
          <a:effectLst/>
        </p:spPr>
        <p:txBody>
          <a:bodyPr wrap="none">
            <a:spAutoFit/>
          </a:bodyPr>
          <a:lstStyle/>
          <a:p>
            <a:r>
              <a:rPr lang="zh-CN" altLang="en-US" b="1" baseline="0">
                <a:latin typeface="Times New Roman" pitchFamily="18" charset="0"/>
              </a:rPr>
              <a:t> 页表的作用 </a:t>
            </a:r>
          </a:p>
        </p:txBody>
      </p:sp>
      <p:grpSp>
        <p:nvGrpSpPr>
          <p:cNvPr id="2" name="Group 22"/>
          <p:cNvGrpSpPr>
            <a:grpSpLocks noChangeAspect="1"/>
          </p:cNvGrpSpPr>
          <p:nvPr/>
        </p:nvGrpSpPr>
        <p:grpSpPr bwMode="auto">
          <a:xfrm>
            <a:off x="1066800" y="381000"/>
            <a:ext cx="7467600" cy="5738813"/>
            <a:chOff x="672" y="240"/>
            <a:chExt cx="4704" cy="3615"/>
          </a:xfrm>
        </p:grpSpPr>
        <p:sp>
          <p:nvSpPr>
            <p:cNvPr id="60437" name="AutoShape 21"/>
            <p:cNvSpPr>
              <a:spLocks noChangeAspect="1" noChangeArrowheads="1" noTextEdit="1"/>
            </p:cNvSpPr>
            <p:nvPr/>
          </p:nvSpPr>
          <p:spPr bwMode="auto">
            <a:xfrm>
              <a:off x="672" y="240"/>
              <a:ext cx="4704" cy="3615"/>
            </a:xfrm>
            <a:prstGeom prst="rect">
              <a:avLst/>
            </a:prstGeom>
            <a:noFill/>
            <a:ln w="22225">
              <a:noFill/>
              <a:miter lim="800000"/>
              <a:headEnd/>
              <a:tailEnd/>
            </a:ln>
          </p:spPr>
          <p:txBody>
            <a:bodyPr/>
            <a:lstStyle/>
            <a:p>
              <a:endParaRPr lang="zh-CN" altLang="en-US"/>
            </a:p>
          </p:txBody>
        </p:sp>
        <p:sp>
          <p:nvSpPr>
            <p:cNvPr id="60439" name="Rectangle 23"/>
            <p:cNvSpPr>
              <a:spLocks noChangeArrowheads="1"/>
            </p:cNvSpPr>
            <p:nvPr/>
          </p:nvSpPr>
          <p:spPr bwMode="auto">
            <a:xfrm>
              <a:off x="957" y="336"/>
              <a:ext cx="708"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用户程序</a:t>
              </a:r>
              <a:endParaRPr lang="zh-CN" altLang="en-US" b="1" baseline="0"/>
            </a:p>
          </p:txBody>
        </p:sp>
        <p:sp>
          <p:nvSpPr>
            <p:cNvPr id="60440" name="Rectangle 24"/>
            <p:cNvSpPr>
              <a:spLocks noChangeArrowheads="1"/>
            </p:cNvSpPr>
            <p:nvPr/>
          </p:nvSpPr>
          <p:spPr bwMode="auto">
            <a:xfrm>
              <a:off x="916" y="553"/>
              <a:ext cx="773" cy="258"/>
            </a:xfrm>
            <a:prstGeom prst="rect">
              <a:avLst/>
            </a:prstGeom>
            <a:noFill/>
            <a:ln w="22225">
              <a:solidFill>
                <a:srgbClr val="000000"/>
              </a:solidFill>
              <a:miter lim="800000"/>
              <a:headEnd/>
              <a:tailEnd/>
            </a:ln>
          </p:spPr>
          <p:txBody>
            <a:bodyPr/>
            <a:lstStyle/>
            <a:p>
              <a:endParaRPr lang="zh-CN" altLang="en-US"/>
            </a:p>
          </p:txBody>
        </p:sp>
        <p:sp>
          <p:nvSpPr>
            <p:cNvPr id="60441" name="Rectangle 25"/>
            <p:cNvSpPr>
              <a:spLocks noChangeArrowheads="1"/>
            </p:cNvSpPr>
            <p:nvPr/>
          </p:nvSpPr>
          <p:spPr bwMode="auto">
            <a:xfrm>
              <a:off x="1160" y="580"/>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 </a:t>
              </a:r>
              <a:endParaRPr lang="en-US" altLang="zh-CN" b="1" baseline="0"/>
            </a:p>
          </p:txBody>
        </p:sp>
        <p:sp>
          <p:nvSpPr>
            <p:cNvPr id="60442" name="Rectangle 26"/>
            <p:cNvSpPr>
              <a:spLocks noChangeArrowheads="1"/>
            </p:cNvSpPr>
            <p:nvPr/>
          </p:nvSpPr>
          <p:spPr bwMode="auto">
            <a:xfrm>
              <a:off x="1282" y="594"/>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3" name="Rectangle 27"/>
            <p:cNvSpPr>
              <a:spLocks noChangeArrowheads="1"/>
            </p:cNvSpPr>
            <p:nvPr/>
          </p:nvSpPr>
          <p:spPr bwMode="auto">
            <a:xfrm>
              <a:off x="916" y="811"/>
              <a:ext cx="773" cy="258"/>
            </a:xfrm>
            <a:prstGeom prst="rect">
              <a:avLst/>
            </a:prstGeom>
            <a:noFill/>
            <a:ln w="22225">
              <a:solidFill>
                <a:srgbClr val="000000"/>
              </a:solidFill>
              <a:miter lim="800000"/>
              <a:headEnd/>
              <a:tailEnd/>
            </a:ln>
          </p:spPr>
          <p:txBody>
            <a:bodyPr/>
            <a:lstStyle/>
            <a:p>
              <a:endParaRPr lang="zh-CN" altLang="en-US"/>
            </a:p>
          </p:txBody>
        </p:sp>
        <p:sp>
          <p:nvSpPr>
            <p:cNvPr id="60444" name="Rectangle 28"/>
            <p:cNvSpPr>
              <a:spLocks noChangeArrowheads="1"/>
            </p:cNvSpPr>
            <p:nvPr/>
          </p:nvSpPr>
          <p:spPr bwMode="auto">
            <a:xfrm>
              <a:off x="1160" y="838"/>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 </a:t>
              </a:r>
              <a:endParaRPr lang="en-US" altLang="zh-CN" b="1" baseline="0"/>
            </a:p>
          </p:txBody>
        </p:sp>
        <p:sp>
          <p:nvSpPr>
            <p:cNvPr id="60445" name="Rectangle 29"/>
            <p:cNvSpPr>
              <a:spLocks noChangeArrowheads="1"/>
            </p:cNvSpPr>
            <p:nvPr/>
          </p:nvSpPr>
          <p:spPr bwMode="auto">
            <a:xfrm>
              <a:off x="1282" y="852"/>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6" name="Rectangle 30"/>
            <p:cNvSpPr>
              <a:spLocks noChangeArrowheads="1"/>
            </p:cNvSpPr>
            <p:nvPr/>
          </p:nvSpPr>
          <p:spPr bwMode="auto">
            <a:xfrm>
              <a:off x="916" y="1069"/>
              <a:ext cx="773" cy="258"/>
            </a:xfrm>
            <a:prstGeom prst="rect">
              <a:avLst/>
            </a:prstGeom>
            <a:noFill/>
            <a:ln w="22225">
              <a:solidFill>
                <a:srgbClr val="000000"/>
              </a:solidFill>
              <a:miter lim="800000"/>
              <a:headEnd/>
              <a:tailEnd/>
            </a:ln>
          </p:spPr>
          <p:txBody>
            <a:bodyPr/>
            <a:lstStyle/>
            <a:p>
              <a:endParaRPr lang="zh-CN" altLang="en-US"/>
            </a:p>
          </p:txBody>
        </p:sp>
        <p:sp>
          <p:nvSpPr>
            <p:cNvPr id="60447" name="Rectangle 31"/>
            <p:cNvSpPr>
              <a:spLocks noChangeArrowheads="1"/>
            </p:cNvSpPr>
            <p:nvPr/>
          </p:nvSpPr>
          <p:spPr bwMode="auto">
            <a:xfrm>
              <a:off x="1160" y="1083"/>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 </a:t>
              </a:r>
              <a:endParaRPr lang="en-US" altLang="zh-CN" b="1" baseline="0"/>
            </a:p>
          </p:txBody>
        </p:sp>
        <p:sp>
          <p:nvSpPr>
            <p:cNvPr id="60448" name="Rectangle 32"/>
            <p:cNvSpPr>
              <a:spLocks noChangeArrowheads="1"/>
            </p:cNvSpPr>
            <p:nvPr/>
          </p:nvSpPr>
          <p:spPr bwMode="auto">
            <a:xfrm>
              <a:off x="1282" y="1097"/>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49" name="Rectangle 33"/>
            <p:cNvSpPr>
              <a:spLocks noChangeArrowheads="1"/>
            </p:cNvSpPr>
            <p:nvPr/>
          </p:nvSpPr>
          <p:spPr bwMode="auto">
            <a:xfrm>
              <a:off x="916" y="1327"/>
              <a:ext cx="773" cy="258"/>
            </a:xfrm>
            <a:prstGeom prst="rect">
              <a:avLst/>
            </a:prstGeom>
            <a:noFill/>
            <a:ln w="22225">
              <a:solidFill>
                <a:srgbClr val="000000"/>
              </a:solidFill>
              <a:miter lim="800000"/>
              <a:headEnd/>
              <a:tailEnd/>
            </a:ln>
          </p:spPr>
          <p:txBody>
            <a:bodyPr/>
            <a:lstStyle/>
            <a:p>
              <a:endParaRPr lang="zh-CN" altLang="en-US"/>
            </a:p>
          </p:txBody>
        </p:sp>
        <p:sp>
          <p:nvSpPr>
            <p:cNvPr id="60450" name="Rectangle 34"/>
            <p:cNvSpPr>
              <a:spLocks noChangeArrowheads="1"/>
            </p:cNvSpPr>
            <p:nvPr/>
          </p:nvSpPr>
          <p:spPr bwMode="auto">
            <a:xfrm>
              <a:off x="1160" y="1341"/>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 </a:t>
              </a:r>
              <a:endParaRPr lang="en-US" altLang="zh-CN" b="1" baseline="0"/>
            </a:p>
          </p:txBody>
        </p:sp>
        <p:sp>
          <p:nvSpPr>
            <p:cNvPr id="60451" name="Rectangle 35"/>
            <p:cNvSpPr>
              <a:spLocks noChangeArrowheads="1"/>
            </p:cNvSpPr>
            <p:nvPr/>
          </p:nvSpPr>
          <p:spPr bwMode="auto">
            <a:xfrm>
              <a:off x="1282" y="1355"/>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2" name="Rectangle 36"/>
            <p:cNvSpPr>
              <a:spLocks noChangeArrowheads="1"/>
            </p:cNvSpPr>
            <p:nvPr/>
          </p:nvSpPr>
          <p:spPr bwMode="auto">
            <a:xfrm>
              <a:off x="916" y="1585"/>
              <a:ext cx="773" cy="259"/>
            </a:xfrm>
            <a:prstGeom prst="rect">
              <a:avLst/>
            </a:prstGeom>
            <a:noFill/>
            <a:ln w="22225">
              <a:solidFill>
                <a:srgbClr val="000000"/>
              </a:solidFill>
              <a:miter lim="800000"/>
              <a:headEnd/>
              <a:tailEnd/>
            </a:ln>
          </p:spPr>
          <p:txBody>
            <a:bodyPr/>
            <a:lstStyle/>
            <a:p>
              <a:endParaRPr lang="zh-CN" altLang="en-US"/>
            </a:p>
          </p:txBody>
        </p:sp>
        <p:sp>
          <p:nvSpPr>
            <p:cNvPr id="60453" name="Rectangle 37"/>
            <p:cNvSpPr>
              <a:spLocks noChangeArrowheads="1"/>
            </p:cNvSpPr>
            <p:nvPr/>
          </p:nvSpPr>
          <p:spPr bwMode="auto">
            <a:xfrm>
              <a:off x="1160" y="1599"/>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 </a:t>
              </a:r>
              <a:endParaRPr lang="en-US" altLang="zh-CN" b="1" baseline="0"/>
            </a:p>
          </p:txBody>
        </p:sp>
        <p:sp>
          <p:nvSpPr>
            <p:cNvPr id="60454" name="Rectangle 38"/>
            <p:cNvSpPr>
              <a:spLocks noChangeArrowheads="1"/>
            </p:cNvSpPr>
            <p:nvPr/>
          </p:nvSpPr>
          <p:spPr bwMode="auto">
            <a:xfrm>
              <a:off x="1282" y="1613"/>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5" name="Rectangle 39"/>
            <p:cNvSpPr>
              <a:spLocks noChangeArrowheads="1"/>
            </p:cNvSpPr>
            <p:nvPr/>
          </p:nvSpPr>
          <p:spPr bwMode="auto">
            <a:xfrm>
              <a:off x="916" y="1844"/>
              <a:ext cx="773" cy="258"/>
            </a:xfrm>
            <a:prstGeom prst="rect">
              <a:avLst/>
            </a:prstGeom>
            <a:noFill/>
            <a:ln w="22225">
              <a:solidFill>
                <a:srgbClr val="000000"/>
              </a:solidFill>
              <a:miter lim="800000"/>
              <a:headEnd/>
              <a:tailEnd/>
            </a:ln>
          </p:spPr>
          <p:txBody>
            <a:bodyPr/>
            <a:lstStyle/>
            <a:p>
              <a:endParaRPr lang="zh-CN" altLang="en-US"/>
            </a:p>
          </p:txBody>
        </p:sp>
        <p:sp>
          <p:nvSpPr>
            <p:cNvPr id="60456" name="Rectangle 40"/>
            <p:cNvSpPr>
              <a:spLocks noChangeArrowheads="1"/>
            </p:cNvSpPr>
            <p:nvPr/>
          </p:nvSpPr>
          <p:spPr bwMode="auto">
            <a:xfrm>
              <a:off x="1160" y="1857"/>
              <a:ext cx="14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 </a:t>
              </a:r>
              <a:endParaRPr lang="en-US" altLang="zh-CN" b="1" baseline="0"/>
            </a:p>
          </p:txBody>
        </p:sp>
        <p:sp>
          <p:nvSpPr>
            <p:cNvPr id="60457" name="Rectangle 41"/>
            <p:cNvSpPr>
              <a:spLocks noChangeArrowheads="1"/>
            </p:cNvSpPr>
            <p:nvPr/>
          </p:nvSpPr>
          <p:spPr bwMode="auto">
            <a:xfrm>
              <a:off x="1282" y="1871"/>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58" name="Rectangle 42"/>
            <p:cNvSpPr>
              <a:spLocks noChangeArrowheads="1"/>
            </p:cNvSpPr>
            <p:nvPr/>
          </p:nvSpPr>
          <p:spPr bwMode="auto">
            <a:xfrm>
              <a:off x="916" y="2102"/>
              <a:ext cx="773" cy="503"/>
            </a:xfrm>
            <a:prstGeom prst="rect">
              <a:avLst/>
            </a:prstGeom>
            <a:noFill/>
            <a:ln w="22225">
              <a:solidFill>
                <a:srgbClr val="000000"/>
              </a:solidFill>
              <a:miter lim="800000"/>
              <a:headEnd/>
              <a:tailEnd/>
            </a:ln>
          </p:spPr>
          <p:txBody>
            <a:bodyPr/>
            <a:lstStyle/>
            <a:p>
              <a:endParaRPr lang="zh-CN" altLang="en-US"/>
            </a:p>
          </p:txBody>
        </p:sp>
        <p:sp>
          <p:nvSpPr>
            <p:cNvPr id="60459" name="Rectangle 43"/>
            <p:cNvSpPr>
              <a:spLocks noChangeArrowheads="1"/>
            </p:cNvSpPr>
            <p:nvPr/>
          </p:nvSpPr>
          <p:spPr bwMode="auto">
            <a:xfrm rot="5400000">
              <a:off x="1225" y="2274"/>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60" name="Rectangle 44"/>
            <p:cNvSpPr>
              <a:spLocks noChangeArrowheads="1"/>
            </p:cNvSpPr>
            <p:nvPr/>
          </p:nvSpPr>
          <p:spPr bwMode="auto">
            <a:xfrm>
              <a:off x="916" y="2605"/>
              <a:ext cx="773" cy="258"/>
            </a:xfrm>
            <a:prstGeom prst="rect">
              <a:avLst/>
            </a:prstGeom>
            <a:noFill/>
            <a:ln w="22225">
              <a:solidFill>
                <a:srgbClr val="000000"/>
              </a:solidFill>
              <a:miter lim="800000"/>
              <a:headEnd/>
              <a:tailEnd/>
            </a:ln>
          </p:spPr>
          <p:txBody>
            <a:bodyPr/>
            <a:lstStyle/>
            <a:p>
              <a:endParaRPr lang="zh-CN" altLang="en-US"/>
            </a:p>
          </p:txBody>
        </p:sp>
        <p:sp>
          <p:nvSpPr>
            <p:cNvPr id="60461" name="Rectangle 45"/>
            <p:cNvSpPr>
              <a:spLocks noChangeArrowheads="1"/>
            </p:cNvSpPr>
            <p:nvPr/>
          </p:nvSpPr>
          <p:spPr bwMode="auto">
            <a:xfrm>
              <a:off x="1146" y="2632"/>
              <a:ext cx="157"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n </a:t>
              </a:r>
              <a:endParaRPr lang="en-US" altLang="zh-CN" b="1" baseline="0"/>
            </a:p>
          </p:txBody>
        </p:sp>
        <p:sp>
          <p:nvSpPr>
            <p:cNvPr id="60462" name="Rectangle 46"/>
            <p:cNvSpPr>
              <a:spLocks noChangeArrowheads="1"/>
            </p:cNvSpPr>
            <p:nvPr/>
          </p:nvSpPr>
          <p:spPr bwMode="auto">
            <a:xfrm>
              <a:off x="1282" y="2646"/>
              <a:ext cx="177"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60463" name="Rectangle 47"/>
            <p:cNvSpPr>
              <a:spLocks noChangeArrowheads="1"/>
            </p:cNvSpPr>
            <p:nvPr/>
          </p:nvSpPr>
          <p:spPr bwMode="auto">
            <a:xfrm>
              <a:off x="2407"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60464" name="Rectangle 48"/>
            <p:cNvSpPr>
              <a:spLocks noChangeArrowheads="1"/>
            </p:cNvSpPr>
            <p:nvPr/>
          </p:nvSpPr>
          <p:spPr bwMode="auto">
            <a:xfrm>
              <a:off x="2150"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60465" name="Rectangle 49"/>
            <p:cNvSpPr>
              <a:spLocks noChangeArrowheads="1"/>
            </p:cNvSpPr>
            <p:nvPr/>
          </p:nvSpPr>
          <p:spPr bwMode="auto">
            <a:xfrm>
              <a:off x="2665" y="594"/>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60466" name="Rectangle 50"/>
            <p:cNvSpPr>
              <a:spLocks noChangeArrowheads="1"/>
            </p:cNvSpPr>
            <p:nvPr/>
          </p:nvSpPr>
          <p:spPr bwMode="auto">
            <a:xfrm>
              <a:off x="2068" y="811"/>
              <a:ext cx="515" cy="258"/>
            </a:xfrm>
            <a:prstGeom prst="rect">
              <a:avLst/>
            </a:prstGeom>
            <a:noFill/>
            <a:ln w="22225">
              <a:solidFill>
                <a:srgbClr val="000000"/>
              </a:solidFill>
              <a:miter lim="800000"/>
              <a:headEnd/>
              <a:tailEnd/>
            </a:ln>
          </p:spPr>
          <p:txBody>
            <a:bodyPr/>
            <a:lstStyle/>
            <a:p>
              <a:endParaRPr lang="zh-CN" altLang="en-US"/>
            </a:p>
          </p:txBody>
        </p:sp>
        <p:sp>
          <p:nvSpPr>
            <p:cNvPr id="60467" name="Rectangle 51"/>
            <p:cNvSpPr>
              <a:spLocks noChangeArrowheads="1"/>
            </p:cNvSpPr>
            <p:nvPr/>
          </p:nvSpPr>
          <p:spPr bwMode="auto">
            <a:xfrm>
              <a:off x="2285"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68" name="Rectangle 52"/>
            <p:cNvSpPr>
              <a:spLocks noChangeArrowheads="1"/>
            </p:cNvSpPr>
            <p:nvPr/>
          </p:nvSpPr>
          <p:spPr bwMode="auto">
            <a:xfrm>
              <a:off x="2583" y="811"/>
              <a:ext cx="516" cy="258"/>
            </a:xfrm>
            <a:prstGeom prst="rect">
              <a:avLst/>
            </a:prstGeom>
            <a:noFill/>
            <a:ln w="22225">
              <a:solidFill>
                <a:srgbClr val="000000"/>
              </a:solidFill>
              <a:miter lim="800000"/>
              <a:headEnd/>
              <a:tailEnd/>
            </a:ln>
          </p:spPr>
          <p:txBody>
            <a:bodyPr/>
            <a:lstStyle/>
            <a:p>
              <a:endParaRPr lang="zh-CN" altLang="en-US"/>
            </a:p>
          </p:txBody>
        </p:sp>
        <p:sp>
          <p:nvSpPr>
            <p:cNvPr id="60469" name="Rectangle 53"/>
            <p:cNvSpPr>
              <a:spLocks noChangeArrowheads="1"/>
            </p:cNvSpPr>
            <p:nvPr/>
          </p:nvSpPr>
          <p:spPr bwMode="auto">
            <a:xfrm>
              <a:off x="2800" y="8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0" name="Rectangle 54"/>
            <p:cNvSpPr>
              <a:spLocks noChangeArrowheads="1"/>
            </p:cNvSpPr>
            <p:nvPr/>
          </p:nvSpPr>
          <p:spPr bwMode="auto">
            <a:xfrm>
              <a:off x="2068" y="1069"/>
              <a:ext cx="515" cy="258"/>
            </a:xfrm>
            <a:prstGeom prst="rect">
              <a:avLst/>
            </a:prstGeom>
            <a:noFill/>
            <a:ln w="22225">
              <a:solidFill>
                <a:srgbClr val="000000"/>
              </a:solidFill>
              <a:miter lim="800000"/>
              <a:headEnd/>
              <a:tailEnd/>
            </a:ln>
          </p:spPr>
          <p:txBody>
            <a:bodyPr/>
            <a:lstStyle/>
            <a:p>
              <a:endParaRPr lang="zh-CN" altLang="en-US"/>
            </a:p>
          </p:txBody>
        </p:sp>
        <p:sp>
          <p:nvSpPr>
            <p:cNvPr id="60471" name="Rectangle 55"/>
            <p:cNvSpPr>
              <a:spLocks noChangeArrowheads="1"/>
            </p:cNvSpPr>
            <p:nvPr/>
          </p:nvSpPr>
          <p:spPr bwMode="auto">
            <a:xfrm>
              <a:off x="2285"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472" name="Rectangle 56"/>
            <p:cNvSpPr>
              <a:spLocks noChangeArrowheads="1"/>
            </p:cNvSpPr>
            <p:nvPr/>
          </p:nvSpPr>
          <p:spPr bwMode="auto">
            <a:xfrm>
              <a:off x="2583" y="1069"/>
              <a:ext cx="516" cy="258"/>
            </a:xfrm>
            <a:prstGeom prst="rect">
              <a:avLst/>
            </a:prstGeom>
            <a:noFill/>
            <a:ln w="22225">
              <a:solidFill>
                <a:srgbClr val="000000"/>
              </a:solidFill>
              <a:miter lim="800000"/>
              <a:headEnd/>
              <a:tailEnd/>
            </a:ln>
          </p:spPr>
          <p:txBody>
            <a:bodyPr/>
            <a:lstStyle/>
            <a:p>
              <a:endParaRPr lang="zh-CN" altLang="en-US"/>
            </a:p>
          </p:txBody>
        </p:sp>
        <p:sp>
          <p:nvSpPr>
            <p:cNvPr id="60473" name="Rectangle 57"/>
            <p:cNvSpPr>
              <a:spLocks noChangeArrowheads="1"/>
            </p:cNvSpPr>
            <p:nvPr/>
          </p:nvSpPr>
          <p:spPr bwMode="auto">
            <a:xfrm>
              <a:off x="2800" y="108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74" name="Rectangle 58"/>
            <p:cNvSpPr>
              <a:spLocks noChangeArrowheads="1"/>
            </p:cNvSpPr>
            <p:nvPr/>
          </p:nvSpPr>
          <p:spPr bwMode="auto">
            <a:xfrm>
              <a:off x="2068" y="1327"/>
              <a:ext cx="515" cy="258"/>
            </a:xfrm>
            <a:prstGeom prst="rect">
              <a:avLst/>
            </a:prstGeom>
            <a:noFill/>
            <a:ln w="22225">
              <a:solidFill>
                <a:srgbClr val="000000"/>
              </a:solidFill>
              <a:miter lim="800000"/>
              <a:headEnd/>
              <a:tailEnd/>
            </a:ln>
          </p:spPr>
          <p:txBody>
            <a:bodyPr/>
            <a:lstStyle/>
            <a:p>
              <a:endParaRPr lang="zh-CN" altLang="en-US"/>
            </a:p>
          </p:txBody>
        </p:sp>
        <p:sp>
          <p:nvSpPr>
            <p:cNvPr id="60475" name="Rectangle 59"/>
            <p:cNvSpPr>
              <a:spLocks noChangeArrowheads="1"/>
            </p:cNvSpPr>
            <p:nvPr/>
          </p:nvSpPr>
          <p:spPr bwMode="auto">
            <a:xfrm>
              <a:off x="2285"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476" name="Rectangle 60"/>
            <p:cNvSpPr>
              <a:spLocks noChangeArrowheads="1"/>
            </p:cNvSpPr>
            <p:nvPr/>
          </p:nvSpPr>
          <p:spPr bwMode="auto">
            <a:xfrm>
              <a:off x="2583" y="1327"/>
              <a:ext cx="516" cy="258"/>
            </a:xfrm>
            <a:prstGeom prst="rect">
              <a:avLst/>
            </a:prstGeom>
            <a:noFill/>
            <a:ln w="22225">
              <a:solidFill>
                <a:srgbClr val="000000"/>
              </a:solidFill>
              <a:miter lim="800000"/>
              <a:headEnd/>
              <a:tailEnd/>
            </a:ln>
          </p:spPr>
          <p:txBody>
            <a:bodyPr/>
            <a:lstStyle/>
            <a:p>
              <a:endParaRPr lang="zh-CN" altLang="en-US"/>
            </a:p>
          </p:txBody>
        </p:sp>
        <p:sp>
          <p:nvSpPr>
            <p:cNvPr id="60477" name="Rectangle 61"/>
            <p:cNvSpPr>
              <a:spLocks noChangeArrowheads="1"/>
            </p:cNvSpPr>
            <p:nvPr/>
          </p:nvSpPr>
          <p:spPr bwMode="auto">
            <a:xfrm>
              <a:off x="2800" y="1341"/>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478" name="Rectangle 62"/>
            <p:cNvSpPr>
              <a:spLocks noChangeArrowheads="1"/>
            </p:cNvSpPr>
            <p:nvPr/>
          </p:nvSpPr>
          <p:spPr bwMode="auto">
            <a:xfrm>
              <a:off x="2068" y="1585"/>
              <a:ext cx="515" cy="259"/>
            </a:xfrm>
            <a:prstGeom prst="rect">
              <a:avLst/>
            </a:prstGeom>
            <a:noFill/>
            <a:ln w="22225">
              <a:solidFill>
                <a:srgbClr val="000000"/>
              </a:solidFill>
              <a:miter lim="800000"/>
              <a:headEnd/>
              <a:tailEnd/>
            </a:ln>
          </p:spPr>
          <p:txBody>
            <a:bodyPr/>
            <a:lstStyle/>
            <a:p>
              <a:endParaRPr lang="zh-CN" altLang="en-US"/>
            </a:p>
          </p:txBody>
        </p:sp>
        <p:sp>
          <p:nvSpPr>
            <p:cNvPr id="60479" name="Rectangle 63"/>
            <p:cNvSpPr>
              <a:spLocks noChangeArrowheads="1"/>
            </p:cNvSpPr>
            <p:nvPr/>
          </p:nvSpPr>
          <p:spPr bwMode="auto">
            <a:xfrm>
              <a:off x="2285"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480" name="Rectangle 64"/>
            <p:cNvSpPr>
              <a:spLocks noChangeArrowheads="1"/>
            </p:cNvSpPr>
            <p:nvPr/>
          </p:nvSpPr>
          <p:spPr bwMode="auto">
            <a:xfrm>
              <a:off x="2583" y="1585"/>
              <a:ext cx="516" cy="259"/>
            </a:xfrm>
            <a:prstGeom prst="rect">
              <a:avLst/>
            </a:prstGeom>
            <a:noFill/>
            <a:ln w="22225">
              <a:solidFill>
                <a:srgbClr val="000000"/>
              </a:solidFill>
              <a:miter lim="800000"/>
              <a:headEnd/>
              <a:tailEnd/>
            </a:ln>
          </p:spPr>
          <p:txBody>
            <a:bodyPr/>
            <a:lstStyle/>
            <a:p>
              <a:endParaRPr lang="zh-CN" altLang="en-US"/>
            </a:p>
          </p:txBody>
        </p:sp>
        <p:sp>
          <p:nvSpPr>
            <p:cNvPr id="60481" name="Rectangle 65"/>
            <p:cNvSpPr>
              <a:spLocks noChangeArrowheads="1"/>
            </p:cNvSpPr>
            <p:nvPr/>
          </p:nvSpPr>
          <p:spPr bwMode="auto">
            <a:xfrm>
              <a:off x="2800" y="159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482" name="Rectangle 66"/>
            <p:cNvSpPr>
              <a:spLocks noChangeArrowheads="1"/>
            </p:cNvSpPr>
            <p:nvPr/>
          </p:nvSpPr>
          <p:spPr bwMode="auto">
            <a:xfrm>
              <a:off x="2068" y="1844"/>
              <a:ext cx="515" cy="258"/>
            </a:xfrm>
            <a:prstGeom prst="rect">
              <a:avLst/>
            </a:prstGeom>
            <a:noFill/>
            <a:ln w="22225">
              <a:solidFill>
                <a:srgbClr val="000000"/>
              </a:solidFill>
              <a:miter lim="800000"/>
              <a:headEnd/>
              <a:tailEnd/>
            </a:ln>
          </p:spPr>
          <p:txBody>
            <a:bodyPr/>
            <a:lstStyle/>
            <a:p>
              <a:endParaRPr lang="zh-CN" altLang="en-US"/>
            </a:p>
          </p:txBody>
        </p:sp>
        <p:sp>
          <p:nvSpPr>
            <p:cNvPr id="60483" name="Rectangle 67"/>
            <p:cNvSpPr>
              <a:spLocks noChangeArrowheads="1"/>
            </p:cNvSpPr>
            <p:nvPr/>
          </p:nvSpPr>
          <p:spPr bwMode="auto">
            <a:xfrm>
              <a:off x="2285"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484" name="Rectangle 68"/>
            <p:cNvSpPr>
              <a:spLocks noChangeArrowheads="1"/>
            </p:cNvSpPr>
            <p:nvPr/>
          </p:nvSpPr>
          <p:spPr bwMode="auto">
            <a:xfrm>
              <a:off x="2583" y="1844"/>
              <a:ext cx="516" cy="258"/>
            </a:xfrm>
            <a:prstGeom prst="rect">
              <a:avLst/>
            </a:prstGeom>
            <a:noFill/>
            <a:ln w="22225">
              <a:solidFill>
                <a:srgbClr val="000000"/>
              </a:solidFill>
              <a:miter lim="800000"/>
              <a:headEnd/>
              <a:tailEnd/>
            </a:ln>
          </p:spPr>
          <p:txBody>
            <a:bodyPr/>
            <a:lstStyle/>
            <a:p>
              <a:endParaRPr lang="zh-CN" altLang="en-US"/>
            </a:p>
          </p:txBody>
        </p:sp>
        <p:sp>
          <p:nvSpPr>
            <p:cNvPr id="60485" name="Rectangle 69"/>
            <p:cNvSpPr>
              <a:spLocks noChangeArrowheads="1"/>
            </p:cNvSpPr>
            <p:nvPr/>
          </p:nvSpPr>
          <p:spPr bwMode="auto">
            <a:xfrm>
              <a:off x="2800" y="185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486" name="Rectangle 70"/>
            <p:cNvSpPr>
              <a:spLocks noChangeArrowheads="1"/>
            </p:cNvSpPr>
            <p:nvPr/>
          </p:nvSpPr>
          <p:spPr bwMode="auto">
            <a:xfrm>
              <a:off x="2068" y="2102"/>
              <a:ext cx="515" cy="244"/>
            </a:xfrm>
            <a:prstGeom prst="rect">
              <a:avLst/>
            </a:prstGeom>
            <a:noFill/>
            <a:ln w="22225">
              <a:solidFill>
                <a:srgbClr val="000000"/>
              </a:solidFill>
              <a:miter lim="800000"/>
              <a:headEnd/>
              <a:tailEnd/>
            </a:ln>
          </p:spPr>
          <p:txBody>
            <a:bodyPr/>
            <a:lstStyle/>
            <a:p>
              <a:endParaRPr lang="zh-CN" altLang="en-US"/>
            </a:p>
          </p:txBody>
        </p:sp>
        <p:sp>
          <p:nvSpPr>
            <p:cNvPr id="60487" name="Rectangle 71"/>
            <p:cNvSpPr>
              <a:spLocks noChangeArrowheads="1"/>
            </p:cNvSpPr>
            <p:nvPr/>
          </p:nvSpPr>
          <p:spPr bwMode="auto">
            <a:xfrm>
              <a:off x="2285" y="211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488" name="Rectangle 72"/>
            <p:cNvSpPr>
              <a:spLocks noChangeArrowheads="1"/>
            </p:cNvSpPr>
            <p:nvPr/>
          </p:nvSpPr>
          <p:spPr bwMode="auto">
            <a:xfrm>
              <a:off x="2583" y="2102"/>
              <a:ext cx="516" cy="244"/>
            </a:xfrm>
            <a:prstGeom prst="rect">
              <a:avLst/>
            </a:prstGeom>
            <a:noFill/>
            <a:ln w="22225">
              <a:solidFill>
                <a:srgbClr val="000000"/>
              </a:solidFill>
              <a:miter lim="800000"/>
              <a:headEnd/>
              <a:tailEnd/>
            </a:ln>
          </p:spPr>
          <p:txBody>
            <a:bodyPr/>
            <a:lstStyle/>
            <a:p>
              <a:endParaRPr lang="zh-CN" altLang="en-US"/>
            </a:p>
          </p:txBody>
        </p:sp>
        <p:sp>
          <p:nvSpPr>
            <p:cNvPr id="60489" name="Rectangle 73"/>
            <p:cNvSpPr>
              <a:spLocks noChangeArrowheads="1"/>
            </p:cNvSpPr>
            <p:nvPr/>
          </p:nvSpPr>
          <p:spPr bwMode="auto">
            <a:xfrm>
              <a:off x="2068" y="2346"/>
              <a:ext cx="515" cy="517"/>
            </a:xfrm>
            <a:prstGeom prst="rect">
              <a:avLst/>
            </a:prstGeom>
            <a:noFill/>
            <a:ln w="22225">
              <a:solidFill>
                <a:srgbClr val="000000"/>
              </a:solidFill>
              <a:miter lim="800000"/>
              <a:headEnd/>
              <a:tailEnd/>
            </a:ln>
          </p:spPr>
          <p:txBody>
            <a:bodyPr/>
            <a:lstStyle/>
            <a:p>
              <a:endParaRPr lang="zh-CN" altLang="en-US"/>
            </a:p>
          </p:txBody>
        </p:sp>
        <p:sp>
          <p:nvSpPr>
            <p:cNvPr id="60490" name="Rectangle 74"/>
            <p:cNvSpPr>
              <a:spLocks noChangeArrowheads="1"/>
            </p:cNvSpPr>
            <p:nvPr/>
          </p:nvSpPr>
          <p:spPr bwMode="auto">
            <a:xfrm>
              <a:off x="2583" y="2346"/>
              <a:ext cx="516" cy="517"/>
            </a:xfrm>
            <a:prstGeom prst="rect">
              <a:avLst/>
            </a:prstGeom>
            <a:noFill/>
            <a:ln w="22225">
              <a:solidFill>
                <a:srgbClr val="000000"/>
              </a:solidFill>
              <a:miter lim="800000"/>
              <a:headEnd/>
              <a:tailEnd/>
            </a:ln>
          </p:spPr>
          <p:txBody>
            <a:bodyPr/>
            <a:lstStyle/>
            <a:p>
              <a:endParaRPr lang="zh-CN" altLang="en-US"/>
            </a:p>
          </p:txBody>
        </p:sp>
        <p:sp>
          <p:nvSpPr>
            <p:cNvPr id="60491" name="Rectangle 75"/>
            <p:cNvSpPr>
              <a:spLocks noChangeArrowheads="1"/>
            </p:cNvSpPr>
            <p:nvPr/>
          </p:nvSpPr>
          <p:spPr bwMode="auto">
            <a:xfrm rot="5400000">
              <a:off x="2242"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2" name="Rectangle 76"/>
            <p:cNvSpPr>
              <a:spLocks noChangeArrowheads="1"/>
            </p:cNvSpPr>
            <p:nvPr/>
          </p:nvSpPr>
          <p:spPr bwMode="auto">
            <a:xfrm rot="5400000">
              <a:off x="2757" y="2532"/>
              <a:ext cx="17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a:t>
              </a:r>
              <a:endParaRPr lang="en-US" altLang="zh-CN" b="1" baseline="0"/>
            </a:p>
          </p:txBody>
        </p:sp>
        <p:sp>
          <p:nvSpPr>
            <p:cNvPr id="60493" name="Rectangle 77"/>
            <p:cNvSpPr>
              <a:spLocks noChangeArrowheads="1"/>
            </p:cNvSpPr>
            <p:nvPr/>
          </p:nvSpPr>
          <p:spPr bwMode="auto">
            <a:xfrm>
              <a:off x="4332" y="336"/>
              <a:ext cx="354" cy="211"/>
            </a:xfrm>
            <a:prstGeom prst="rect">
              <a:avLst/>
            </a:prstGeom>
            <a:noFill/>
            <a:ln w="22225">
              <a:noFill/>
              <a:miter lim="800000"/>
              <a:headEnd/>
              <a:tailEnd/>
            </a:ln>
          </p:spPr>
          <p:txBody>
            <a:bodyPr wrap="none" lIns="0" tIns="0" rIns="0" bIns="0">
              <a:spAutoFit/>
            </a:bodyPr>
            <a:lstStyle/>
            <a:p>
              <a:r>
                <a:rPr lang="zh-CN" altLang="en-US" sz="2200" b="1" baseline="0">
                  <a:solidFill>
                    <a:srgbClr val="000000"/>
                  </a:solidFill>
                  <a:latin typeface="宋体" pitchFamily="2" charset="-122"/>
                </a:rPr>
                <a:t>内存</a:t>
              </a:r>
              <a:endParaRPr lang="zh-CN" altLang="en-US" b="1" baseline="0"/>
            </a:p>
          </p:txBody>
        </p:sp>
        <p:sp>
          <p:nvSpPr>
            <p:cNvPr id="60494" name="Rectangle 78"/>
            <p:cNvSpPr>
              <a:spLocks noChangeArrowheads="1"/>
            </p:cNvSpPr>
            <p:nvPr/>
          </p:nvSpPr>
          <p:spPr bwMode="auto">
            <a:xfrm>
              <a:off x="3993" y="688"/>
              <a:ext cx="895" cy="259"/>
            </a:xfrm>
            <a:prstGeom prst="rect">
              <a:avLst/>
            </a:prstGeom>
            <a:noFill/>
            <a:ln w="22225">
              <a:solidFill>
                <a:srgbClr val="000000"/>
              </a:solidFill>
              <a:miter lim="800000"/>
              <a:headEnd/>
              <a:tailEnd/>
            </a:ln>
          </p:spPr>
          <p:txBody>
            <a:bodyPr/>
            <a:lstStyle/>
            <a:p>
              <a:endParaRPr lang="zh-CN" altLang="en-US"/>
            </a:p>
          </p:txBody>
        </p:sp>
        <p:sp>
          <p:nvSpPr>
            <p:cNvPr id="60495" name="Rectangle 79"/>
            <p:cNvSpPr>
              <a:spLocks noChangeArrowheads="1"/>
            </p:cNvSpPr>
            <p:nvPr/>
          </p:nvSpPr>
          <p:spPr bwMode="auto">
            <a:xfrm>
              <a:off x="4929" y="70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0</a:t>
              </a:r>
              <a:endParaRPr lang="en-US" altLang="zh-CN" b="1" baseline="0"/>
            </a:p>
          </p:txBody>
        </p:sp>
        <p:sp>
          <p:nvSpPr>
            <p:cNvPr id="60496" name="Rectangle 80"/>
            <p:cNvSpPr>
              <a:spLocks noChangeArrowheads="1"/>
            </p:cNvSpPr>
            <p:nvPr/>
          </p:nvSpPr>
          <p:spPr bwMode="auto">
            <a:xfrm>
              <a:off x="3993" y="947"/>
              <a:ext cx="895" cy="244"/>
            </a:xfrm>
            <a:prstGeom prst="rect">
              <a:avLst/>
            </a:prstGeom>
            <a:noFill/>
            <a:ln w="22225">
              <a:solidFill>
                <a:srgbClr val="000000"/>
              </a:solidFill>
              <a:miter lim="800000"/>
              <a:headEnd/>
              <a:tailEnd/>
            </a:ln>
          </p:spPr>
          <p:txBody>
            <a:bodyPr/>
            <a:lstStyle/>
            <a:p>
              <a:endParaRPr lang="zh-CN" altLang="en-US"/>
            </a:p>
          </p:txBody>
        </p:sp>
        <p:sp>
          <p:nvSpPr>
            <p:cNvPr id="60497" name="Rectangle 81"/>
            <p:cNvSpPr>
              <a:spLocks noChangeArrowheads="1"/>
            </p:cNvSpPr>
            <p:nvPr/>
          </p:nvSpPr>
          <p:spPr bwMode="auto">
            <a:xfrm>
              <a:off x="3993" y="1191"/>
              <a:ext cx="895" cy="259"/>
            </a:xfrm>
            <a:prstGeom prst="rect">
              <a:avLst/>
            </a:prstGeom>
            <a:noFill/>
            <a:ln w="22225">
              <a:solidFill>
                <a:srgbClr val="000000"/>
              </a:solidFill>
              <a:miter lim="800000"/>
              <a:headEnd/>
              <a:tailEnd/>
            </a:ln>
          </p:spPr>
          <p:txBody>
            <a:bodyPr/>
            <a:lstStyle/>
            <a:p>
              <a:endParaRPr lang="zh-CN" altLang="en-US"/>
            </a:p>
          </p:txBody>
        </p:sp>
        <p:sp>
          <p:nvSpPr>
            <p:cNvPr id="60498" name="Rectangle 82"/>
            <p:cNvSpPr>
              <a:spLocks noChangeArrowheads="1"/>
            </p:cNvSpPr>
            <p:nvPr/>
          </p:nvSpPr>
          <p:spPr bwMode="auto">
            <a:xfrm>
              <a:off x="3993" y="1450"/>
              <a:ext cx="895" cy="258"/>
            </a:xfrm>
            <a:prstGeom prst="rect">
              <a:avLst/>
            </a:prstGeom>
            <a:noFill/>
            <a:ln w="22225">
              <a:solidFill>
                <a:srgbClr val="000000"/>
              </a:solidFill>
              <a:miter lim="800000"/>
              <a:headEnd/>
              <a:tailEnd/>
            </a:ln>
          </p:spPr>
          <p:txBody>
            <a:bodyPr/>
            <a:lstStyle/>
            <a:p>
              <a:endParaRPr lang="zh-CN" altLang="en-US"/>
            </a:p>
          </p:txBody>
        </p:sp>
        <p:sp>
          <p:nvSpPr>
            <p:cNvPr id="60499" name="Rectangle 83"/>
            <p:cNvSpPr>
              <a:spLocks noChangeArrowheads="1"/>
            </p:cNvSpPr>
            <p:nvPr/>
          </p:nvSpPr>
          <p:spPr bwMode="auto">
            <a:xfrm>
              <a:off x="3993" y="1708"/>
              <a:ext cx="895" cy="258"/>
            </a:xfrm>
            <a:prstGeom prst="rect">
              <a:avLst/>
            </a:prstGeom>
            <a:noFill/>
            <a:ln w="22225">
              <a:solidFill>
                <a:srgbClr val="000000"/>
              </a:solidFill>
              <a:miter lim="800000"/>
              <a:headEnd/>
              <a:tailEnd/>
            </a:ln>
          </p:spPr>
          <p:txBody>
            <a:bodyPr/>
            <a:lstStyle/>
            <a:p>
              <a:endParaRPr lang="zh-CN" altLang="en-US"/>
            </a:p>
          </p:txBody>
        </p:sp>
        <p:sp>
          <p:nvSpPr>
            <p:cNvPr id="60500" name="Rectangle 84"/>
            <p:cNvSpPr>
              <a:spLocks noChangeArrowheads="1"/>
            </p:cNvSpPr>
            <p:nvPr/>
          </p:nvSpPr>
          <p:spPr bwMode="auto">
            <a:xfrm>
              <a:off x="3993" y="1966"/>
              <a:ext cx="895" cy="258"/>
            </a:xfrm>
            <a:prstGeom prst="rect">
              <a:avLst/>
            </a:prstGeom>
            <a:noFill/>
            <a:ln w="22225">
              <a:solidFill>
                <a:srgbClr val="000000"/>
              </a:solidFill>
              <a:miter lim="800000"/>
              <a:headEnd/>
              <a:tailEnd/>
            </a:ln>
          </p:spPr>
          <p:txBody>
            <a:bodyPr/>
            <a:lstStyle/>
            <a:p>
              <a:endParaRPr lang="zh-CN" altLang="en-US"/>
            </a:p>
          </p:txBody>
        </p:sp>
        <p:sp>
          <p:nvSpPr>
            <p:cNvPr id="60501" name="Rectangle 85"/>
            <p:cNvSpPr>
              <a:spLocks noChangeArrowheads="1"/>
            </p:cNvSpPr>
            <p:nvPr/>
          </p:nvSpPr>
          <p:spPr bwMode="auto">
            <a:xfrm>
              <a:off x="3993" y="2224"/>
              <a:ext cx="895" cy="258"/>
            </a:xfrm>
            <a:prstGeom prst="rect">
              <a:avLst/>
            </a:prstGeom>
            <a:noFill/>
            <a:ln w="22225">
              <a:solidFill>
                <a:srgbClr val="000000"/>
              </a:solidFill>
              <a:miter lim="800000"/>
              <a:headEnd/>
              <a:tailEnd/>
            </a:ln>
          </p:spPr>
          <p:txBody>
            <a:bodyPr/>
            <a:lstStyle/>
            <a:p>
              <a:endParaRPr lang="zh-CN" altLang="en-US"/>
            </a:p>
          </p:txBody>
        </p:sp>
        <p:sp>
          <p:nvSpPr>
            <p:cNvPr id="60502" name="Rectangle 86"/>
            <p:cNvSpPr>
              <a:spLocks noChangeArrowheads="1"/>
            </p:cNvSpPr>
            <p:nvPr/>
          </p:nvSpPr>
          <p:spPr bwMode="auto">
            <a:xfrm>
              <a:off x="3993" y="2482"/>
              <a:ext cx="895" cy="259"/>
            </a:xfrm>
            <a:prstGeom prst="rect">
              <a:avLst/>
            </a:prstGeom>
            <a:noFill/>
            <a:ln w="22225">
              <a:solidFill>
                <a:srgbClr val="000000"/>
              </a:solidFill>
              <a:miter lim="800000"/>
              <a:headEnd/>
              <a:tailEnd/>
            </a:ln>
          </p:spPr>
          <p:txBody>
            <a:bodyPr/>
            <a:lstStyle/>
            <a:p>
              <a:endParaRPr lang="zh-CN" altLang="en-US"/>
            </a:p>
          </p:txBody>
        </p:sp>
        <p:sp>
          <p:nvSpPr>
            <p:cNvPr id="60503" name="Rectangle 87"/>
            <p:cNvSpPr>
              <a:spLocks noChangeArrowheads="1"/>
            </p:cNvSpPr>
            <p:nvPr/>
          </p:nvSpPr>
          <p:spPr bwMode="auto">
            <a:xfrm>
              <a:off x="3993" y="2741"/>
              <a:ext cx="895" cy="258"/>
            </a:xfrm>
            <a:prstGeom prst="rect">
              <a:avLst/>
            </a:prstGeom>
            <a:noFill/>
            <a:ln w="22225">
              <a:solidFill>
                <a:srgbClr val="000000"/>
              </a:solidFill>
              <a:miter lim="800000"/>
              <a:headEnd/>
              <a:tailEnd/>
            </a:ln>
          </p:spPr>
          <p:txBody>
            <a:bodyPr/>
            <a:lstStyle/>
            <a:p>
              <a:endParaRPr lang="zh-CN" altLang="en-US"/>
            </a:p>
          </p:txBody>
        </p:sp>
        <p:sp>
          <p:nvSpPr>
            <p:cNvPr id="60504" name="Rectangle 88"/>
            <p:cNvSpPr>
              <a:spLocks noChangeArrowheads="1"/>
            </p:cNvSpPr>
            <p:nvPr/>
          </p:nvSpPr>
          <p:spPr bwMode="auto">
            <a:xfrm>
              <a:off x="3993" y="2999"/>
              <a:ext cx="895" cy="258"/>
            </a:xfrm>
            <a:prstGeom prst="rect">
              <a:avLst/>
            </a:prstGeom>
            <a:noFill/>
            <a:ln w="22225">
              <a:solidFill>
                <a:srgbClr val="000000"/>
              </a:solidFill>
              <a:miter lim="800000"/>
              <a:headEnd/>
              <a:tailEnd/>
            </a:ln>
          </p:spPr>
          <p:txBody>
            <a:bodyPr/>
            <a:lstStyle/>
            <a:p>
              <a:endParaRPr lang="zh-CN" altLang="en-US"/>
            </a:p>
          </p:txBody>
        </p:sp>
        <p:sp>
          <p:nvSpPr>
            <p:cNvPr id="60505" name="Rectangle 89"/>
            <p:cNvSpPr>
              <a:spLocks noChangeArrowheads="1"/>
            </p:cNvSpPr>
            <p:nvPr/>
          </p:nvSpPr>
          <p:spPr bwMode="auto">
            <a:xfrm>
              <a:off x="4929" y="960"/>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a:t>
              </a:r>
              <a:endParaRPr lang="en-US" altLang="zh-CN" b="1" baseline="0"/>
            </a:p>
          </p:txBody>
        </p:sp>
        <p:sp>
          <p:nvSpPr>
            <p:cNvPr id="60506" name="Rectangle 90"/>
            <p:cNvSpPr>
              <a:spLocks noChangeArrowheads="1"/>
            </p:cNvSpPr>
            <p:nvPr/>
          </p:nvSpPr>
          <p:spPr bwMode="auto">
            <a:xfrm>
              <a:off x="4929" y="1219"/>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2</a:t>
              </a:r>
              <a:endParaRPr lang="en-US" altLang="zh-CN" b="1" baseline="0"/>
            </a:p>
          </p:txBody>
        </p:sp>
        <p:sp>
          <p:nvSpPr>
            <p:cNvPr id="60507" name="Rectangle 91"/>
            <p:cNvSpPr>
              <a:spLocks noChangeArrowheads="1"/>
            </p:cNvSpPr>
            <p:nvPr/>
          </p:nvSpPr>
          <p:spPr bwMode="auto">
            <a:xfrm>
              <a:off x="4929" y="1477"/>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3</a:t>
              </a:r>
              <a:endParaRPr lang="en-US" altLang="zh-CN" b="1" baseline="0"/>
            </a:p>
          </p:txBody>
        </p:sp>
        <p:sp>
          <p:nvSpPr>
            <p:cNvPr id="60508" name="Rectangle 92"/>
            <p:cNvSpPr>
              <a:spLocks noChangeArrowheads="1"/>
            </p:cNvSpPr>
            <p:nvPr/>
          </p:nvSpPr>
          <p:spPr bwMode="auto">
            <a:xfrm>
              <a:off x="4929" y="1735"/>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4</a:t>
              </a:r>
              <a:endParaRPr lang="en-US" altLang="zh-CN" b="1" baseline="0"/>
            </a:p>
          </p:txBody>
        </p:sp>
        <p:sp>
          <p:nvSpPr>
            <p:cNvPr id="60509" name="Rectangle 93"/>
            <p:cNvSpPr>
              <a:spLocks noChangeArrowheads="1"/>
            </p:cNvSpPr>
            <p:nvPr/>
          </p:nvSpPr>
          <p:spPr bwMode="auto">
            <a:xfrm>
              <a:off x="4929" y="1993"/>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5</a:t>
              </a:r>
              <a:endParaRPr lang="en-US" altLang="zh-CN" b="1" baseline="0"/>
            </a:p>
          </p:txBody>
        </p:sp>
        <p:sp>
          <p:nvSpPr>
            <p:cNvPr id="60510" name="Rectangle 94"/>
            <p:cNvSpPr>
              <a:spLocks noChangeArrowheads="1"/>
            </p:cNvSpPr>
            <p:nvPr/>
          </p:nvSpPr>
          <p:spPr bwMode="auto">
            <a:xfrm>
              <a:off x="4929" y="2238"/>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6</a:t>
              </a:r>
              <a:endParaRPr lang="en-US" altLang="zh-CN" b="1" baseline="0"/>
            </a:p>
          </p:txBody>
        </p:sp>
        <p:sp>
          <p:nvSpPr>
            <p:cNvPr id="60511" name="Rectangle 95"/>
            <p:cNvSpPr>
              <a:spLocks noChangeArrowheads="1"/>
            </p:cNvSpPr>
            <p:nvPr/>
          </p:nvSpPr>
          <p:spPr bwMode="auto">
            <a:xfrm>
              <a:off x="4929" y="2496"/>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7</a:t>
              </a:r>
              <a:endParaRPr lang="en-US" altLang="zh-CN" b="1" baseline="0"/>
            </a:p>
          </p:txBody>
        </p:sp>
        <p:sp>
          <p:nvSpPr>
            <p:cNvPr id="60512" name="Rectangle 96"/>
            <p:cNvSpPr>
              <a:spLocks noChangeArrowheads="1"/>
            </p:cNvSpPr>
            <p:nvPr/>
          </p:nvSpPr>
          <p:spPr bwMode="auto">
            <a:xfrm>
              <a:off x="4929" y="2754"/>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8</a:t>
              </a:r>
              <a:endParaRPr lang="en-US" altLang="zh-CN" b="1" baseline="0"/>
            </a:p>
          </p:txBody>
        </p:sp>
        <p:sp>
          <p:nvSpPr>
            <p:cNvPr id="60513" name="Rectangle 97"/>
            <p:cNvSpPr>
              <a:spLocks noChangeArrowheads="1"/>
            </p:cNvSpPr>
            <p:nvPr/>
          </p:nvSpPr>
          <p:spPr bwMode="auto">
            <a:xfrm>
              <a:off x="4929" y="3012"/>
              <a:ext cx="98"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9</a:t>
              </a:r>
              <a:endParaRPr lang="en-US" altLang="zh-CN" b="1" baseline="0"/>
            </a:p>
          </p:txBody>
        </p:sp>
        <p:sp>
          <p:nvSpPr>
            <p:cNvPr id="60514" name="Rectangle 98"/>
            <p:cNvSpPr>
              <a:spLocks noChangeArrowheads="1"/>
            </p:cNvSpPr>
            <p:nvPr/>
          </p:nvSpPr>
          <p:spPr bwMode="auto">
            <a:xfrm>
              <a:off x="4929" y="3271"/>
              <a:ext cx="196" cy="211"/>
            </a:xfrm>
            <a:prstGeom prst="rect">
              <a:avLst/>
            </a:prstGeom>
            <a:noFill/>
            <a:ln w="22225">
              <a:noFill/>
              <a:miter lim="800000"/>
              <a:headEnd/>
              <a:tailEnd/>
            </a:ln>
          </p:spPr>
          <p:txBody>
            <a:bodyPr wrap="none" lIns="0" tIns="0" rIns="0" bIns="0">
              <a:spAutoFit/>
            </a:bodyPr>
            <a:lstStyle/>
            <a:p>
              <a:r>
                <a:rPr lang="en-US" altLang="zh-CN" sz="2200" b="1" baseline="0">
                  <a:solidFill>
                    <a:srgbClr val="000000"/>
                  </a:solidFill>
                  <a:latin typeface="Times" charset="0"/>
                </a:rPr>
                <a:t>10</a:t>
              </a:r>
              <a:endParaRPr lang="en-US" altLang="zh-CN" b="1" baseline="0"/>
            </a:p>
          </p:txBody>
        </p:sp>
        <p:sp>
          <p:nvSpPr>
            <p:cNvPr id="60515" name="Rectangle 99"/>
            <p:cNvSpPr>
              <a:spLocks noChangeArrowheads="1"/>
            </p:cNvSpPr>
            <p:nvPr/>
          </p:nvSpPr>
          <p:spPr bwMode="auto">
            <a:xfrm>
              <a:off x="3993" y="3257"/>
              <a:ext cx="895" cy="245"/>
            </a:xfrm>
            <a:prstGeom prst="rect">
              <a:avLst/>
            </a:prstGeom>
            <a:noFill/>
            <a:ln w="22225">
              <a:solidFill>
                <a:srgbClr val="000000"/>
              </a:solidFill>
              <a:miter lim="800000"/>
              <a:headEnd/>
              <a:tailEnd/>
            </a:ln>
          </p:spPr>
          <p:txBody>
            <a:bodyPr/>
            <a:lstStyle/>
            <a:p>
              <a:endParaRPr lang="zh-CN" altLang="en-US"/>
            </a:p>
          </p:txBody>
        </p:sp>
        <p:sp>
          <p:nvSpPr>
            <p:cNvPr id="60516" name="Line 100"/>
            <p:cNvSpPr>
              <a:spLocks noChangeShapeType="1"/>
            </p:cNvSpPr>
            <p:nvPr/>
          </p:nvSpPr>
          <p:spPr bwMode="auto">
            <a:xfrm>
              <a:off x="3993" y="3502"/>
              <a:ext cx="1" cy="258"/>
            </a:xfrm>
            <a:prstGeom prst="line">
              <a:avLst/>
            </a:prstGeom>
            <a:noFill/>
            <a:ln w="22225">
              <a:solidFill>
                <a:srgbClr val="000000"/>
              </a:solidFill>
              <a:round/>
              <a:headEnd/>
              <a:tailEnd/>
            </a:ln>
          </p:spPr>
          <p:txBody>
            <a:bodyPr/>
            <a:lstStyle/>
            <a:p>
              <a:endParaRPr lang="zh-CN" altLang="en-US"/>
            </a:p>
          </p:txBody>
        </p:sp>
        <p:sp>
          <p:nvSpPr>
            <p:cNvPr id="60517" name="Line 101"/>
            <p:cNvSpPr>
              <a:spLocks noChangeShapeType="1"/>
            </p:cNvSpPr>
            <p:nvPr/>
          </p:nvSpPr>
          <p:spPr bwMode="auto">
            <a:xfrm>
              <a:off x="4888" y="3502"/>
              <a:ext cx="1" cy="258"/>
            </a:xfrm>
            <a:prstGeom prst="line">
              <a:avLst/>
            </a:prstGeom>
            <a:noFill/>
            <a:ln w="22225">
              <a:solidFill>
                <a:srgbClr val="000000"/>
              </a:solidFill>
              <a:round/>
              <a:headEnd/>
              <a:tailEnd/>
            </a:ln>
          </p:spPr>
          <p:txBody>
            <a:bodyPr/>
            <a:lstStyle/>
            <a:p>
              <a:endParaRPr lang="zh-CN" altLang="en-US"/>
            </a:p>
          </p:txBody>
        </p:sp>
        <p:sp>
          <p:nvSpPr>
            <p:cNvPr id="60518" name="Line 102"/>
            <p:cNvSpPr>
              <a:spLocks noChangeShapeType="1"/>
            </p:cNvSpPr>
            <p:nvPr/>
          </p:nvSpPr>
          <p:spPr bwMode="auto">
            <a:xfrm>
              <a:off x="3099" y="947"/>
              <a:ext cx="894" cy="380"/>
            </a:xfrm>
            <a:prstGeom prst="line">
              <a:avLst/>
            </a:prstGeom>
            <a:noFill/>
            <a:ln w="22225">
              <a:solidFill>
                <a:srgbClr val="000000"/>
              </a:solidFill>
              <a:round/>
              <a:headEnd/>
              <a:tailEnd/>
            </a:ln>
          </p:spPr>
          <p:txBody>
            <a:bodyPr/>
            <a:lstStyle/>
            <a:p>
              <a:endParaRPr lang="zh-CN" altLang="en-US"/>
            </a:p>
          </p:txBody>
        </p:sp>
        <p:sp>
          <p:nvSpPr>
            <p:cNvPr id="60519" name="Line 103"/>
            <p:cNvSpPr>
              <a:spLocks noChangeShapeType="1"/>
            </p:cNvSpPr>
            <p:nvPr/>
          </p:nvSpPr>
          <p:spPr bwMode="auto">
            <a:xfrm>
              <a:off x="3099" y="1191"/>
              <a:ext cx="894" cy="394"/>
            </a:xfrm>
            <a:prstGeom prst="line">
              <a:avLst/>
            </a:prstGeom>
            <a:noFill/>
            <a:ln w="22225">
              <a:solidFill>
                <a:srgbClr val="000000"/>
              </a:solidFill>
              <a:round/>
              <a:headEnd/>
              <a:tailEnd/>
            </a:ln>
          </p:spPr>
          <p:txBody>
            <a:bodyPr/>
            <a:lstStyle/>
            <a:p>
              <a:endParaRPr lang="zh-CN" altLang="en-US"/>
            </a:p>
          </p:txBody>
        </p:sp>
        <p:sp>
          <p:nvSpPr>
            <p:cNvPr id="60520" name="Line 104"/>
            <p:cNvSpPr>
              <a:spLocks noChangeShapeType="1"/>
            </p:cNvSpPr>
            <p:nvPr/>
          </p:nvSpPr>
          <p:spPr bwMode="auto">
            <a:xfrm>
              <a:off x="3099" y="1450"/>
              <a:ext cx="894" cy="896"/>
            </a:xfrm>
            <a:prstGeom prst="line">
              <a:avLst/>
            </a:prstGeom>
            <a:noFill/>
            <a:ln w="22225">
              <a:solidFill>
                <a:srgbClr val="000000"/>
              </a:solidFill>
              <a:round/>
              <a:headEnd/>
              <a:tailEnd/>
            </a:ln>
          </p:spPr>
          <p:txBody>
            <a:bodyPr/>
            <a:lstStyle/>
            <a:p>
              <a:endParaRPr lang="zh-CN" altLang="en-US"/>
            </a:p>
          </p:txBody>
        </p:sp>
        <p:sp>
          <p:nvSpPr>
            <p:cNvPr id="60521" name="Line 105"/>
            <p:cNvSpPr>
              <a:spLocks noChangeShapeType="1"/>
            </p:cNvSpPr>
            <p:nvPr/>
          </p:nvSpPr>
          <p:spPr bwMode="auto">
            <a:xfrm>
              <a:off x="3099" y="1708"/>
              <a:ext cx="894" cy="1155"/>
            </a:xfrm>
            <a:prstGeom prst="line">
              <a:avLst/>
            </a:prstGeom>
            <a:noFill/>
            <a:ln w="22225">
              <a:solidFill>
                <a:srgbClr val="000000"/>
              </a:solidFill>
              <a:round/>
              <a:headEnd/>
              <a:tailEnd/>
            </a:ln>
          </p:spPr>
          <p:txBody>
            <a:bodyPr/>
            <a:lstStyle/>
            <a:p>
              <a:endParaRPr lang="zh-CN" altLang="en-US"/>
            </a:p>
          </p:txBody>
        </p:sp>
        <p:sp>
          <p:nvSpPr>
            <p:cNvPr id="60522" name="Line 106"/>
            <p:cNvSpPr>
              <a:spLocks noChangeShapeType="1"/>
            </p:cNvSpPr>
            <p:nvPr/>
          </p:nvSpPr>
          <p:spPr bwMode="auto">
            <a:xfrm>
              <a:off x="3099" y="1966"/>
              <a:ext cx="894" cy="1155"/>
            </a:xfrm>
            <a:prstGeom prst="line">
              <a:avLst/>
            </a:prstGeom>
            <a:noFill/>
            <a:ln w="22225">
              <a:solidFill>
                <a:srgbClr val="000000"/>
              </a:solidFill>
              <a:round/>
              <a:headEnd/>
              <a:tailEnd/>
            </a:ln>
          </p:spPr>
          <p:txBody>
            <a:bodyPr/>
            <a:lstStyle/>
            <a:p>
              <a:endParaRPr lang="zh-CN" altLang="en-US"/>
            </a:p>
          </p:txBody>
        </p:sp>
        <p:sp>
          <p:nvSpPr>
            <p:cNvPr id="60523" name="Freeform 107"/>
            <p:cNvSpPr>
              <a:spLocks/>
            </p:cNvSpPr>
            <p:nvPr/>
          </p:nvSpPr>
          <p:spPr bwMode="auto">
            <a:xfrm>
              <a:off x="3831" y="1232"/>
              <a:ext cx="176" cy="109"/>
            </a:xfrm>
            <a:custGeom>
              <a:avLst/>
              <a:gdLst/>
              <a:ahLst/>
              <a:cxnLst>
                <a:cxn ang="0">
                  <a:pos x="27" y="0"/>
                </a:cxn>
                <a:cxn ang="0">
                  <a:pos x="54" y="41"/>
                </a:cxn>
                <a:cxn ang="0">
                  <a:pos x="0" y="68"/>
                </a:cxn>
                <a:cxn ang="0">
                  <a:pos x="176" y="109"/>
                </a:cxn>
                <a:cxn ang="0">
                  <a:pos x="27" y="0"/>
                </a:cxn>
              </a:cxnLst>
              <a:rect l="0" t="0" r="r" b="b"/>
              <a:pathLst>
                <a:path w="176" h="109">
                  <a:moveTo>
                    <a:pt x="27" y="0"/>
                  </a:moveTo>
                  <a:lnTo>
                    <a:pt x="54" y="41"/>
                  </a:lnTo>
                  <a:lnTo>
                    <a:pt x="0" y="68"/>
                  </a:lnTo>
                  <a:lnTo>
                    <a:pt x="176" y="109"/>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4" name="Freeform 108"/>
            <p:cNvSpPr>
              <a:spLocks/>
            </p:cNvSpPr>
            <p:nvPr/>
          </p:nvSpPr>
          <p:spPr bwMode="auto">
            <a:xfrm>
              <a:off x="3831" y="1477"/>
              <a:ext cx="162" cy="108"/>
            </a:xfrm>
            <a:custGeom>
              <a:avLst/>
              <a:gdLst/>
              <a:ahLst/>
              <a:cxnLst>
                <a:cxn ang="0">
                  <a:pos x="27" y="0"/>
                </a:cxn>
                <a:cxn ang="0">
                  <a:pos x="40" y="54"/>
                </a:cxn>
                <a:cxn ang="0">
                  <a:pos x="0" y="68"/>
                </a:cxn>
                <a:cxn ang="0">
                  <a:pos x="162" y="108"/>
                </a:cxn>
                <a:cxn ang="0">
                  <a:pos x="27" y="0"/>
                </a:cxn>
              </a:cxnLst>
              <a:rect l="0" t="0" r="r" b="b"/>
              <a:pathLst>
                <a:path w="162" h="108">
                  <a:moveTo>
                    <a:pt x="27" y="0"/>
                  </a:moveTo>
                  <a:lnTo>
                    <a:pt x="40" y="54"/>
                  </a:lnTo>
                  <a:lnTo>
                    <a:pt x="0" y="68"/>
                  </a:lnTo>
                  <a:lnTo>
                    <a:pt x="162" y="108"/>
                  </a:lnTo>
                  <a:lnTo>
                    <a:pt x="27"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5" name="Freeform 109"/>
            <p:cNvSpPr>
              <a:spLocks/>
            </p:cNvSpPr>
            <p:nvPr/>
          </p:nvSpPr>
          <p:spPr bwMode="auto">
            <a:xfrm>
              <a:off x="3871" y="2713"/>
              <a:ext cx="122" cy="150"/>
            </a:xfrm>
            <a:custGeom>
              <a:avLst/>
              <a:gdLst/>
              <a:ahLst/>
              <a:cxnLst>
                <a:cxn ang="0">
                  <a:pos x="41" y="0"/>
                </a:cxn>
                <a:cxn ang="0">
                  <a:pos x="41" y="41"/>
                </a:cxn>
                <a:cxn ang="0">
                  <a:pos x="0" y="41"/>
                </a:cxn>
                <a:cxn ang="0">
                  <a:pos x="122" y="150"/>
                </a:cxn>
                <a:cxn ang="0">
                  <a:pos x="41" y="0"/>
                </a:cxn>
              </a:cxnLst>
              <a:rect l="0" t="0" r="r" b="b"/>
              <a:pathLst>
                <a:path w="122" h="150">
                  <a:moveTo>
                    <a:pt x="41" y="0"/>
                  </a:moveTo>
                  <a:lnTo>
                    <a:pt x="41" y="41"/>
                  </a:lnTo>
                  <a:lnTo>
                    <a:pt x="0" y="41"/>
                  </a:lnTo>
                  <a:lnTo>
                    <a:pt x="122" y="150"/>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6" name="Freeform 110"/>
            <p:cNvSpPr>
              <a:spLocks/>
            </p:cNvSpPr>
            <p:nvPr/>
          </p:nvSpPr>
          <p:spPr bwMode="auto">
            <a:xfrm>
              <a:off x="3858" y="2224"/>
              <a:ext cx="149" cy="136"/>
            </a:xfrm>
            <a:custGeom>
              <a:avLst/>
              <a:gdLst/>
              <a:ahLst/>
              <a:cxnLst>
                <a:cxn ang="0">
                  <a:pos x="54" y="0"/>
                </a:cxn>
                <a:cxn ang="0">
                  <a:pos x="54" y="41"/>
                </a:cxn>
                <a:cxn ang="0">
                  <a:pos x="0" y="41"/>
                </a:cxn>
                <a:cxn ang="0">
                  <a:pos x="149" y="136"/>
                </a:cxn>
                <a:cxn ang="0">
                  <a:pos x="54" y="0"/>
                </a:cxn>
              </a:cxnLst>
              <a:rect l="0" t="0" r="r" b="b"/>
              <a:pathLst>
                <a:path w="149" h="136">
                  <a:moveTo>
                    <a:pt x="54" y="0"/>
                  </a:moveTo>
                  <a:lnTo>
                    <a:pt x="54" y="41"/>
                  </a:lnTo>
                  <a:lnTo>
                    <a:pt x="0" y="41"/>
                  </a:lnTo>
                  <a:lnTo>
                    <a:pt x="149" y="136"/>
                  </a:lnTo>
                  <a:lnTo>
                    <a:pt x="54"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60527" name="Freeform 111"/>
            <p:cNvSpPr>
              <a:spLocks/>
            </p:cNvSpPr>
            <p:nvPr/>
          </p:nvSpPr>
          <p:spPr bwMode="auto">
            <a:xfrm>
              <a:off x="3871" y="2972"/>
              <a:ext cx="122" cy="149"/>
            </a:xfrm>
            <a:custGeom>
              <a:avLst/>
              <a:gdLst/>
              <a:ahLst/>
              <a:cxnLst>
                <a:cxn ang="0">
                  <a:pos x="41" y="0"/>
                </a:cxn>
                <a:cxn ang="0">
                  <a:pos x="41" y="40"/>
                </a:cxn>
                <a:cxn ang="0">
                  <a:pos x="0" y="40"/>
                </a:cxn>
                <a:cxn ang="0">
                  <a:pos x="122" y="149"/>
                </a:cxn>
                <a:cxn ang="0">
                  <a:pos x="41" y="0"/>
                </a:cxn>
              </a:cxnLst>
              <a:rect l="0" t="0" r="r" b="b"/>
              <a:pathLst>
                <a:path w="122" h="149">
                  <a:moveTo>
                    <a:pt x="41" y="0"/>
                  </a:moveTo>
                  <a:lnTo>
                    <a:pt x="41" y="40"/>
                  </a:lnTo>
                  <a:lnTo>
                    <a:pt x="0" y="40"/>
                  </a:lnTo>
                  <a:lnTo>
                    <a:pt x="122" y="149"/>
                  </a:lnTo>
                  <a:lnTo>
                    <a:pt x="41" y="0"/>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59395"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2800" b="1" baseline="0" dirty="0">
                <a:latin typeface="Times New Roman" pitchFamily="18" charset="0"/>
              </a:rPr>
              <a:t>地址变换机构</a:t>
            </a:r>
          </a:p>
          <a:p>
            <a:pPr marL="1066800" lvl="1" indent="-609600" algn="just">
              <a:spcBef>
                <a:spcPct val="20000"/>
              </a:spcBef>
              <a:buClr>
                <a:srgbClr val="0000CC"/>
              </a:buClr>
              <a:buFont typeface="Wingdings" pitchFamily="2" charset="2"/>
              <a:buChar char="Ø"/>
            </a:pPr>
            <a:r>
              <a:rPr lang="zh-CN" altLang="en-US" sz="3200" b="1" baseline="0" dirty="0">
                <a:solidFill>
                  <a:srgbClr val="0000CC"/>
                </a:solidFill>
                <a:latin typeface="Times New Roman" pitchFamily="18" charset="0"/>
              </a:rPr>
              <a:t>借助于页表，实现从逻辑地址到物理地址的转换</a:t>
            </a:r>
            <a:r>
              <a:rPr lang="zh-CN" altLang="en-US" sz="3200" dirty="0">
                <a:solidFill>
                  <a:srgbClr val="0000CC"/>
                </a:solidFill>
                <a:latin typeface="Times New Roman" pitchFamily="18" charset="0"/>
              </a:rPr>
              <a:t>（即逻辑地址中的页号转换为内存中的物理块）</a:t>
            </a:r>
            <a:endParaRPr lang="zh-CN" altLang="en-US" sz="3200" b="1" baseline="0" dirty="0">
              <a:solidFill>
                <a:srgbClr val="0000CC"/>
              </a:solidFill>
              <a:latin typeface="Times New Roman" pitchFamily="18" charset="0"/>
            </a:endParaRPr>
          </a:p>
          <a:p>
            <a:pPr marL="1066800" lvl="1" indent="-609600">
              <a:spcBef>
                <a:spcPct val="20000"/>
              </a:spcBef>
              <a:buFont typeface="Wingdings" pitchFamily="2" charset="2"/>
              <a:buChar char="Ø"/>
            </a:pPr>
            <a:r>
              <a:rPr lang="zh-CN" altLang="en-US" sz="2800" b="1" baseline="0" dirty="0">
                <a:solidFill>
                  <a:srgbClr val="000000"/>
                </a:solidFill>
                <a:latin typeface="Times New Roman" pitchFamily="18" charset="0"/>
              </a:rPr>
              <a:t>基本的</a:t>
            </a:r>
            <a:r>
              <a:rPr lang="zh-CN" altLang="en-US" sz="2800" b="1" baseline="0" dirty="0">
                <a:latin typeface="Times New Roman" pitchFamily="18" charset="0"/>
              </a:rPr>
              <a:t>地址变换机构（硬件实现</a:t>
            </a:r>
            <a:r>
              <a:rPr lang="en-US" altLang="zh-CN" sz="2800" b="1" baseline="0" dirty="0">
                <a:latin typeface="Times New Roman" pitchFamily="18" charset="0"/>
              </a:rPr>
              <a:t>—</a:t>
            </a:r>
            <a:r>
              <a:rPr lang="zh-CN" altLang="en-US" sz="2800" b="1" baseline="0" dirty="0">
                <a:latin typeface="Times New Roman" pitchFamily="18" charset="0"/>
              </a:rPr>
              <a:t>页表寄存器，存放页表在内存的</a:t>
            </a:r>
            <a:r>
              <a:rPr lang="zh-CN" altLang="en-US" sz="2800" b="1" baseline="0" dirty="0">
                <a:solidFill>
                  <a:srgbClr val="FF0000"/>
                </a:solidFill>
                <a:latin typeface="Times New Roman" pitchFamily="18" charset="0"/>
              </a:rPr>
              <a:t>始址</a:t>
            </a:r>
            <a:r>
              <a:rPr lang="zh-CN" altLang="en-US" sz="2800" b="1" baseline="0" dirty="0">
                <a:latin typeface="Times New Roman" pitchFamily="18" charset="0"/>
              </a:rPr>
              <a:t>和</a:t>
            </a:r>
            <a:r>
              <a:rPr lang="zh-CN" altLang="en-US" sz="2800" b="1" baseline="0" dirty="0">
                <a:solidFill>
                  <a:srgbClr val="FF0000"/>
                </a:solidFill>
                <a:latin typeface="Times New Roman" pitchFamily="18" charset="0"/>
              </a:rPr>
              <a:t>页表长度</a:t>
            </a:r>
            <a:r>
              <a:rPr lang="zh-CN" altLang="en-US" sz="2800" b="1" baseline="0" dirty="0">
                <a:latin typeface="Times New Roman" pitchFamily="18" charset="0"/>
              </a:rPr>
              <a:t>）</a:t>
            </a:r>
            <a:endParaRPr lang="zh-CN" altLang="en-US" sz="2800" b="1" baseline="0" dirty="0">
              <a:solidFill>
                <a:srgbClr val="000000"/>
              </a:solidFill>
              <a:latin typeface="隶书" pitchFamily="49" charset="-122"/>
            </a:endParaRPr>
          </a:p>
          <a:p>
            <a:pPr marL="1447800" lvl="2" indent="-533400">
              <a:spcBef>
                <a:spcPct val="20000"/>
              </a:spcBef>
              <a:buFont typeface="Wingdings" pitchFamily="2" charset="2"/>
              <a:buChar char="Ø"/>
            </a:pPr>
            <a:r>
              <a:rPr lang="zh-CN" altLang="en-US" sz="2800" b="1" baseline="0" dirty="0">
                <a:latin typeface="宋体" pitchFamily="2" charset="-122"/>
              </a:rPr>
              <a:t>页表驻留在内存中</a:t>
            </a:r>
          </a:p>
          <a:p>
            <a:pPr marL="1447800" lvl="2" indent="-533400">
              <a:spcBef>
                <a:spcPct val="20000"/>
              </a:spcBef>
              <a:buFont typeface="Wingdings" pitchFamily="2" charset="2"/>
              <a:buChar char="Ø"/>
            </a:pPr>
            <a:r>
              <a:rPr lang="zh-CN" altLang="en-US" sz="2800" b="1" baseline="0" dirty="0">
                <a:latin typeface="宋体" pitchFamily="2" charset="-122"/>
              </a:rPr>
              <a:t>进程未执行时，页表的始址和页表长度存放在</a:t>
            </a:r>
            <a:r>
              <a:rPr lang="en-US" altLang="zh-CN" sz="2800" b="1" baseline="0" dirty="0">
                <a:latin typeface="宋体" pitchFamily="2" charset="-122"/>
              </a:rPr>
              <a:t>PCB</a:t>
            </a:r>
            <a:r>
              <a:rPr lang="zh-CN" altLang="en-US" sz="2800" b="1" baseline="0" dirty="0">
                <a:latin typeface="宋体" pitchFamily="2" charset="-122"/>
              </a:rPr>
              <a:t>中</a:t>
            </a:r>
          </a:p>
          <a:p>
            <a:pPr marL="1447800" lvl="2" indent="-533400">
              <a:spcBef>
                <a:spcPct val="20000"/>
              </a:spcBef>
              <a:buFont typeface="Wingdings" pitchFamily="2" charset="2"/>
              <a:buChar char="Ø"/>
            </a:pPr>
            <a:r>
              <a:rPr lang="zh-CN" altLang="en-US" sz="2800" b="1" baseline="0" dirty="0">
                <a:latin typeface="宋体" pitchFamily="2" charset="-122"/>
              </a:rPr>
              <a:t>进程执行时，页表的始址和页表长度装入页表寄存器</a:t>
            </a:r>
            <a:endParaRPr lang="zh-CN" altLang="en-US" sz="2800" b="1" u="sng" baseline="0" dirty="0">
              <a:solidFill>
                <a:schemeClr val="accent2"/>
              </a:solidFill>
              <a:latin typeface="宋体"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301625" y="876300"/>
            <a:ext cx="8432800" cy="4914900"/>
            <a:chOff x="190" y="917"/>
            <a:chExt cx="5312" cy="3096"/>
          </a:xfrm>
        </p:grpSpPr>
        <p:sp>
          <p:nvSpPr>
            <p:cNvPr id="108547" name="Rectangle 3"/>
            <p:cNvSpPr>
              <a:spLocks noChangeArrowheads="1"/>
            </p:cNvSpPr>
            <p:nvPr/>
          </p:nvSpPr>
          <p:spPr bwMode="auto">
            <a:xfrm>
              <a:off x="773" y="1310"/>
              <a:ext cx="885"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页表寄存器</a:t>
              </a:r>
              <a:endParaRPr lang="zh-CN" altLang="en-US" b="1" baseline="0"/>
            </a:p>
          </p:txBody>
        </p:sp>
        <p:sp>
          <p:nvSpPr>
            <p:cNvPr id="108548" name="Rectangle 4"/>
            <p:cNvSpPr>
              <a:spLocks noChangeArrowheads="1"/>
            </p:cNvSpPr>
            <p:nvPr/>
          </p:nvSpPr>
          <p:spPr bwMode="auto">
            <a:xfrm>
              <a:off x="190" y="1594"/>
              <a:ext cx="1030" cy="257"/>
            </a:xfrm>
            <a:prstGeom prst="rect">
              <a:avLst/>
            </a:prstGeom>
            <a:noFill/>
            <a:ln w="25400">
              <a:solidFill>
                <a:srgbClr val="000000"/>
              </a:solidFill>
              <a:miter lim="800000"/>
              <a:headEnd/>
              <a:tailEnd/>
            </a:ln>
          </p:spPr>
          <p:txBody>
            <a:bodyPr/>
            <a:lstStyle/>
            <a:p>
              <a:endParaRPr lang="zh-CN" altLang="en-US"/>
            </a:p>
          </p:txBody>
        </p:sp>
        <p:sp>
          <p:nvSpPr>
            <p:cNvPr id="108549" name="Rectangle 5"/>
            <p:cNvSpPr>
              <a:spLocks noChangeArrowheads="1"/>
            </p:cNvSpPr>
            <p:nvPr/>
          </p:nvSpPr>
          <p:spPr bwMode="auto">
            <a:xfrm>
              <a:off x="352" y="1621"/>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页表始址</a:t>
              </a:r>
              <a:endParaRPr lang="zh-CN" altLang="en-US" b="1" baseline="0"/>
            </a:p>
          </p:txBody>
        </p:sp>
        <p:sp>
          <p:nvSpPr>
            <p:cNvPr id="108550" name="Rectangle 6"/>
            <p:cNvSpPr>
              <a:spLocks noChangeArrowheads="1"/>
            </p:cNvSpPr>
            <p:nvPr/>
          </p:nvSpPr>
          <p:spPr bwMode="auto">
            <a:xfrm>
              <a:off x="1220" y="1594"/>
              <a:ext cx="1016" cy="257"/>
            </a:xfrm>
            <a:prstGeom prst="rect">
              <a:avLst/>
            </a:prstGeom>
            <a:noFill/>
            <a:ln w="25400">
              <a:solidFill>
                <a:srgbClr val="000000"/>
              </a:solidFill>
              <a:miter lim="800000"/>
              <a:headEnd/>
              <a:tailEnd/>
            </a:ln>
          </p:spPr>
          <p:txBody>
            <a:bodyPr/>
            <a:lstStyle/>
            <a:p>
              <a:endParaRPr lang="zh-CN" altLang="en-US"/>
            </a:p>
          </p:txBody>
        </p:sp>
        <p:sp>
          <p:nvSpPr>
            <p:cNvPr id="108551" name="Rectangle 7"/>
            <p:cNvSpPr>
              <a:spLocks noChangeArrowheads="1"/>
            </p:cNvSpPr>
            <p:nvPr/>
          </p:nvSpPr>
          <p:spPr bwMode="auto">
            <a:xfrm>
              <a:off x="1369" y="1621"/>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页表长度</a:t>
              </a:r>
              <a:endParaRPr lang="zh-CN" altLang="en-US" b="1" baseline="0"/>
            </a:p>
          </p:txBody>
        </p:sp>
        <p:sp>
          <p:nvSpPr>
            <p:cNvPr id="108552" name="Freeform 8"/>
            <p:cNvSpPr>
              <a:spLocks/>
            </p:cNvSpPr>
            <p:nvPr/>
          </p:nvSpPr>
          <p:spPr bwMode="auto">
            <a:xfrm>
              <a:off x="3077" y="1594"/>
              <a:ext cx="257" cy="244"/>
            </a:xfrm>
            <a:custGeom>
              <a:avLst/>
              <a:gdLst/>
              <a:ahLst/>
              <a:cxnLst>
                <a:cxn ang="0">
                  <a:pos x="0" y="122"/>
                </a:cxn>
                <a:cxn ang="0">
                  <a:pos x="13" y="54"/>
                </a:cxn>
                <a:cxn ang="0">
                  <a:pos x="81" y="0"/>
                </a:cxn>
                <a:cxn ang="0">
                  <a:pos x="162" y="0"/>
                </a:cxn>
                <a:cxn ang="0">
                  <a:pos x="230" y="54"/>
                </a:cxn>
                <a:cxn ang="0">
                  <a:pos x="257" y="122"/>
                </a:cxn>
                <a:cxn ang="0">
                  <a:pos x="230" y="203"/>
                </a:cxn>
                <a:cxn ang="0">
                  <a:pos x="162" y="244"/>
                </a:cxn>
                <a:cxn ang="0">
                  <a:pos x="81" y="244"/>
                </a:cxn>
                <a:cxn ang="0">
                  <a:pos x="13" y="203"/>
                </a:cxn>
                <a:cxn ang="0">
                  <a:pos x="0" y="122"/>
                </a:cxn>
              </a:cxnLst>
              <a:rect l="0" t="0" r="r" b="b"/>
              <a:pathLst>
                <a:path w="257" h="244">
                  <a:moveTo>
                    <a:pt x="0" y="122"/>
                  </a:moveTo>
                  <a:lnTo>
                    <a:pt x="13" y="54"/>
                  </a:lnTo>
                  <a:lnTo>
                    <a:pt x="81" y="0"/>
                  </a:lnTo>
                  <a:lnTo>
                    <a:pt x="162" y="0"/>
                  </a:lnTo>
                  <a:lnTo>
                    <a:pt x="230" y="54"/>
                  </a:lnTo>
                  <a:lnTo>
                    <a:pt x="257" y="122"/>
                  </a:lnTo>
                  <a:lnTo>
                    <a:pt x="230" y="203"/>
                  </a:lnTo>
                  <a:lnTo>
                    <a:pt x="162" y="244"/>
                  </a:lnTo>
                  <a:lnTo>
                    <a:pt x="81" y="244"/>
                  </a:lnTo>
                  <a:lnTo>
                    <a:pt x="13"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53" name="Rectangle 9"/>
            <p:cNvSpPr>
              <a:spLocks noChangeArrowheads="1"/>
            </p:cNvSpPr>
            <p:nvPr/>
          </p:nvSpPr>
          <p:spPr bwMode="auto">
            <a:xfrm>
              <a:off x="3104" y="1621"/>
              <a:ext cx="179" cy="213"/>
            </a:xfrm>
            <a:prstGeom prst="rect">
              <a:avLst/>
            </a:prstGeom>
            <a:noFill/>
            <a:ln w="25400">
              <a:noFill/>
              <a:miter lim="800000"/>
              <a:headEnd/>
              <a:tailEnd/>
            </a:ln>
          </p:spPr>
          <p:txBody>
            <a:bodyPr wrap="none" lIns="0" tIns="0" rIns="0" bIns="0">
              <a:spAutoFit/>
            </a:bodyPr>
            <a:lstStyle/>
            <a:p>
              <a:r>
                <a:rPr lang="zh-CN" altLang="en-US" sz="2200" b="1" baseline="0" dirty="0">
                  <a:solidFill>
                    <a:srgbClr val="000000"/>
                  </a:solidFill>
                  <a:latin typeface="宋体" pitchFamily="2" charset="-122"/>
                </a:rPr>
                <a:t>＞</a:t>
              </a:r>
              <a:endParaRPr lang="zh-CN" altLang="en-US" b="1" baseline="0" dirty="0"/>
            </a:p>
          </p:txBody>
        </p:sp>
        <p:sp>
          <p:nvSpPr>
            <p:cNvPr id="108554" name="Rectangle 10"/>
            <p:cNvSpPr>
              <a:spLocks noChangeArrowheads="1"/>
            </p:cNvSpPr>
            <p:nvPr/>
          </p:nvSpPr>
          <p:spPr bwMode="auto">
            <a:xfrm>
              <a:off x="3714" y="1594"/>
              <a:ext cx="894" cy="257"/>
            </a:xfrm>
            <a:prstGeom prst="rect">
              <a:avLst/>
            </a:prstGeom>
            <a:noFill/>
            <a:ln w="25400">
              <a:solidFill>
                <a:srgbClr val="000000"/>
              </a:solidFill>
              <a:miter lim="800000"/>
              <a:headEnd/>
              <a:tailEnd/>
            </a:ln>
          </p:spPr>
          <p:txBody>
            <a:bodyPr/>
            <a:lstStyle/>
            <a:p>
              <a:endParaRPr lang="zh-CN" altLang="en-US"/>
            </a:p>
          </p:txBody>
        </p:sp>
        <p:sp>
          <p:nvSpPr>
            <p:cNvPr id="108555" name="Rectangle 11"/>
            <p:cNvSpPr>
              <a:spLocks noChangeArrowheads="1"/>
            </p:cNvSpPr>
            <p:nvPr/>
          </p:nvSpPr>
          <p:spPr bwMode="auto">
            <a:xfrm>
              <a:off x="3890" y="162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56" name="Rectangle 12"/>
            <p:cNvSpPr>
              <a:spLocks noChangeArrowheads="1"/>
            </p:cNvSpPr>
            <p:nvPr/>
          </p:nvSpPr>
          <p:spPr bwMode="auto">
            <a:xfrm>
              <a:off x="4242" y="1607"/>
              <a:ext cx="206"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557" name="Rectangle 13"/>
            <p:cNvSpPr>
              <a:spLocks noChangeArrowheads="1"/>
            </p:cNvSpPr>
            <p:nvPr/>
          </p:nvSpPr>
          <p:spPr bwMode="auto">
            <a:xfrm>
              <a:off x="4608" y="1594"/>
              <a:ext cx="894" cy="257"/>
            </a:xfrm>
            <a:prstGeom prst="rect">
              <a:avLst/>
            </a:prstGeom>
            <a:noFill/>
            <a:ln w="25400">
              <a:solidFill>
                <a:srgbClr val="000000"/>
              </a:solidFill>
              <a:miter lim="800000"/>
              <a:headEnd/>
              <a:tailEnd/>
            </a:ln>
          </p:spPr>
          <p:txBody>
            <a:bodyPr/>
            <a:lstStyle/>
            <a:p>
              <a:endParaRPr lang="zh-CN" altLang="en-US"/>
            </a:p>
          </p:txBody>
        </p:sp>
        <p:sp>
          <p:nvSpPr>
            <p:cNvPr id="108558" name="Rectangle 14"/>
            <p:cNvSpPr>
              <a:spLocks noChangeArrowheads="1"/>
            </p:cNvSpPr>
            <p:nvPr/>
          </p:nvSpPr>
          <p:spPr bwMode="auto">
            <a:xfrm>
              <a:off x="4784" y="1621"/>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a:t>
              </a:r>
              <a:endParaRPr lang="zh-CN" altLang="en-US" b="1" baseline="0"/>
            </a:p>
          </p:txBody>
        </p:sp>
        <p:sp>
          <p:nvSpPr>
            <p:cNvPr id="108559" name="Rectangle 15"/>
            <p:cNvSpPr>
              <a:spLocks noChangeArrowheads="1"/>
            </p:cNvSpPr>
            <p:nvPr/>
          </p:nvSpPr>
          <p:spPr bwMode="auto">
            <a:xfrm>
              <a:off x="4960" y="1607"/>
              <a:ext cx="531"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内地址</a:t>
              </a:r>
              <a:endParaRPr lang="zh-CN" altLang="en-US" b="1" baseline="0"/>
            </a:p>
          </p:txBody>
        </p:sp>
        <p:sp>
          <p:nvSpPr>
            <p:cNvPr id="108560" name="Freeform 16"/>
            <p:cNvSpPr>
              <a:spLocks/>
            </p:cNvSpPr>
            <p:nvPr/>
          </p:nvSpPr>
          <p:spPr bwMode="auto">
            <a:xfrm>
              <a:off x="569" y="2109"/>
              <a:ext cx="258" cy="244"/>
            </a:xfrm>
            <a:custGeom>
              <a:avLst/>
              <a:gdLst/>
              <a:ahLst/>
              <a:cxnLst>
                <a:cxn ang="0">
                  <a:pos x="0" y="122"/>
                </a:cxn>
                <a:cxn ang="0">
                  <a:pos x="27" y="54"/>
                </a:cxn>
                <a:cxn ang="0">
                  <a:pos x="95" y="0"/>
                </a:cxn>
                <a:cxn ang="0">
                  <a:pos x="176" y="0"/>
                </a:cxn>
                <a:cxn ang="0">
                  <a:pos x="244" y="54"/>
                </a:cxn>
                <a:cxn ang="0">
                  <a:pos x="258" y="122"/>
                </a:cxn>
                <a:cxn ang="0">
                  <a:pos x="244" y="203"/>
                </a:cxn>
                <a:cxn ang="0">
                  <a:pos x="176" y="244"/>
                </a:cxn>
                <a:cxn ang="0">
                  <a:pos x="95" y="244"/>
                </a:cxn>
                <a:cxn ang="0">
                  <a:pos x="27" y="203"/>
                </a:cxn>
                <a:cxn ang="0">
                  <a:pos x="0" y="122"/>
                </a:cxn>
              </a:cxnLst>
              <a:rect l="0" t="0" r="r" b="b"/>
              <a:pathLst>
                <a:path w="258" h="244">
                  <a:moveTo>
                    <a:pt x="0" y="122"/>
                  </a:moveTo>
                  <a:lnTo>
                    <a:pt x="27" y="54"/>
                  </a:lnTo>
                  <a:lnTo>
                    <a:pt x="95" y="0"/>
                  </a:lnTo>
                  <a:lnTo>
                    <a:pt x="176" y="0"/>
                  </a:lnTo>
                  <a:lnTo>
                    <a:pt x="244" y="54"/>
                  </a:lnTo>
                  <a:lnTo>
                    <a:pt x="258" y="122"/>
                  </a:lnTo>
                  <a:lnTo>
                    <a:pt x="244" y="203"/>
                  </a:lnTo>
                  <a:lnTo>
                    <a:pt x="176" y="244"/>
                  </a:lnTo>
                  <a:lnTo>
                    <a:pt x="95" y="244"/>
                  </a:lnTo>
                  <a:lnTo>
                    <a:pt x="27" y="203"/>
                  </a:lnTo>
                  <a:lnTo>
                    <a:pt x="0" y="122"/>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08561" name="Rectangle 17"/>
            <p:cNvSpPr>
              <a:spLocks noChangeArrowheads="1"/>
            </p:cNvSpPr>
            <p:nvPr/>
          </p:nvSpPr>
          <p:spPr bwMode="auto">
            <a:xfrm>
              <a:off x="610" y="2136"/>
              <a:ext cx="177"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a:t>
              </a:r>
              <a:endParaRPr lang="zh-CN" altLang="en-US" b="1" baseline="0"/>
            </a:p>
          </p:txBody>
        </p:sp>
        <p:sp>
          <p:nvSpPr>
            <p:cNvPr id="108562" name="Line 18"/>
            <p:cNvSpPr>
              <a:spLocks noChangeShapeType="1"/>
            </p:cNvSpPr>
            <p:nvPr/>
          </p:nvSpPr>
          <p:spPr bwMode="auto">
            <a:xfrm>
              <a:off x="705" y="1851"/>
              <a:ext cx="1" cy="258"/>
            </a:xfrm>
            <a:prstGeom prst="line">
              <a:avLst/>
            </a:prstGeom>
            <a:noFill/>
            <a:ln w="25400">
              <a:solidFill>
                <a:srgbClr val="000000"/>
              </a:solidFill>
              <a:round/>
              <a:headEnd/>
              <a:tailEnd/>
            </a:ln>
          </p:spPr>
          <p:txBody>
            <a:bodyPr/>
            <a:lstStyle/>
            <a:p>
              <a:endParaRPr lang="zh-CN" altLang="en-US"/>
            </a:p>
          </p:txBody>
        </p:sp>
        <p:sp>
          <p:nvSpPr>
            <p:cNvPr id="108563" name="Freeform 19"/>
            <p:cNvSpPr>
              <a:spLocks/>
            </p:cNvSpPr>
            <p:nvPr/>
          </p:nvSpPr>
          <p:spPr bwMode="auto">
            <a:xfrm>
              <a:off x="678" y="1933"/>
              <a:ext cx="54" cy="176"/>
            </a:xfrm>
            <a:custGeom>
              <a:avLst/>
              <a:gdLst/>
              <a:ahLst/>
              <a:cxnLst>
                <a:cxn ang="0">
                  <a:pos x="54" y="0"/>
                </a:cxn>
                <a:cxn ang="0">
                  <a:pos x="27" y="40"/>
                </a:cxn>
                <a:cxn ang="0">
                  <a:pos x="0" y="0"/>
                </a:cxn>
                <a:cxn ang="0">
                  <a:pos x="27" y="176"/>
                </a:cxn>
                <a:cxn ang="0">
                  <a:pos x="54" y="0"/>
                </a:cxn>
              </a:cxnLst>
              <a:rect l="0" t="0" r="r" b="b"/>
              <a:pathLst>
                <a:path w="54" h="176">
                  <a:moveTo>
                    <a:pt x="54" y="0"/>
                  </a:moveTo>
                  <a:lnTo>
                    <a:pt x="27" y="40"/>
                  </a:lnTo>
                  <a:lnTo>
                    <a:pt x="0" y="0"/>
                  </a:lnTo>
                  <a:lnTo>
                    <a:pt x="27" y="176"/>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4" name="Freeform 20"/>
            <p:cNvSpPr>
              <a:spLocks/>
            </p:cNvSpPr>
            <p:nvPr/>
          </p:nvSpPr>
          <p:spPr bwMode="auto">
            <a:xfrm>
              <a:off x="827" y="1851"/>
              <a:ext cx="3334" cy="380"/>
            </a:xfrm>
            <a:custGeom>
              <a:avLst/>
              <a:gdLst/>
              <a:ahLst/>
              <a:cxnLst>
                <a:cxn ang="0">
                  <a:pos x="3334" y="0"/>
                </a:cxn>
                <a:cxn ang="0">
                  <a:pos x="3334" y="380"/>
                </a:cxn>
                <a:cxn ang="0">
                  <a:pos x="0" y="380"/>
                </a:cxn>
              </a:cxnLst>
              <a:rect l="0" t="0" r="r" b="b"/>
              <a:pathLst>
                <a:path w="3334" h="380">
                  <a:moveTo>
                    <a:pt x="3334" y="0"/>
                  </a:moveTo>
                  <a:lnTo>
                    <a:pt x="3334" y="380"/>
                  </a:lnTo>
                  <a:lnTo>
                    <a:pt x="0" y="380"/>
                  </a:lnTo>
                </a:path>
              </a:pathLst>
            </a:custGeom>
            <a:noFill/>
            <a:ln w="25400">
              <a:solidFill>
                <a:srgbClr val="000000"/>
              </a:solidFill>
              <a:prstDash val="solid"/>
              <a:round/>
              <a:headEnd/>
              <a:tailEnd/>
            </a:ln>
          </p:spPr>
          <p:txBody>
            <a:bodyPr/>
            <a:lstStyle/>
            <a:p>
              <a:endParaRPr lang="zh-CN" altLang="en-US"/>
            </a:p>
          </p:txBody>
        </p:sp>
        <p:sp>
          <p:nvSpPr>
            <p:cNvPr id="108565" name="Freeform 21"/>
            <p:cNvSpPr>
              <a:spLocks/>
            </p:cNvSpPr>
            <p:nvPr/>
          </p:nvSpPr>
          <p:spPr bwMode="auto">
            <a:xfrm>
              <a:off x="827" y="2204"/>
              <a:ext cx="176" cy="67"/>
            </a:xfrm>
            <a:custGeom>
              <a:avLst/>
              <a:gdLst/>
              <a:ahLst/>
              <a:cxnLst>
                <a:cxn ang="0">
                  <a:pos x="176" y="67"/>
                </a:cxn>
                <a:cxn ang="0">
                  <a:pos x="135" y="27"/>
                </a:cxn>
                <a:cxn ang="0">
                  <a:pos x="176" y="0"/>
                </a:cxn>
                <a:cxn ang="0">
                  <a:pos x="0" y="27"/>
                </a:cxn>
                <a:cxn ang="0">
                  <a:pos x="176" y="67"/>
                </a:cxn>
              </a:cxnLst>
              <a:rect l="0" t="0" r="r" b="b"/>
              <a:pathLst>
                <a:path w="176" h="67">
                  <a:moveTo>
                    <a:pt x="176" y="67"/>
                  </a:moveTo>
                  <a:lnTo>
                    <a:pt x="135" y="27"/>
                  </a:lnTo>
                  <a:lnTo>
                    <a:pt x="176" y="0"/>
                  </a:lnTo>
                  <a:lnTo>
                    <a:pt x="0" y="27"/>
                  </a:lnTo>
                  <a:lnTo>
                    <a:pt x="176"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6" name="Line 22"/>
            <p:cNvSpPr>
              <a:spLocks noChangeShapeType="1"/>
            </p:cNvSpPr>
            <p:nvPr/>
          </p:nvSpPr>
          <p:spPr bwMode="auto">
            <a:xfrm>
              <a:off x="3198" y="1851"/>
              <a:ext cx="1" cy="380"/>
            </a:xfrm>
            <a:prstGeom prst="line">
              <a:avLst/>
            </a:prstGeom>
            <a:noFill/>
            <a:ln w="25400">
              <a:solidFill>
                <a:srgbClr val="000000"/>
              </a:solidFill>
              <a:round/>
              <a:headEnd/>
              <a:tailEnd/>
            </a:ln>
          </p:spPr>
          <p:txBody>
            <a:bodyPr/>
            <a:lstStyle/>
            <a:p>
              <a:endParaRPr lang="zh-CN" altLang="en-US"/>
            </a:p>
          </p:txBody>
        </p:sp>
        <p:sp>
          <p:nvSpPr>
            <p:cNvPr id="108567" name="Freeform 23"/>
            <p:cNvSpPr>
              <a:spLocks/>
            </p:cNvSpPr>
            <p:nvPr/>
          </p:nvSpPr>
          <p:spPr bwMode="auto">
            <a:xfrm>
              <a:off x="3171" y="2204"/>
              <a:ext cx="55" cy="54"/>
            </a:xfrm>
            <a:custGeom>
              <a:avLst/>
              <a:gdLst/>
              <a:ahLst/>
              <a:cxnLst>
                <a:cxn ang="0">
                  <a:pos x="0" y="27"/>
                </a:cxn>
                <a:cxn ang="0">
                  <a:pos x="14" y="0"/>
                </a:cxn>
                <a:cxn ang="0">
                  <a:pos x="41" y="0"/>
                </a:cxn>
                <a:cxn ang="0">
                  <a:pos x="55" y="27"/>
                </a:cxn>
                <a:cxn ang="0">
                  <a:pos x="41" y="54"/>
                </a:cxn>
                <a:cxn ang="0">
                  <a:pos x="14" y="54"/>
                </a:cxn>
                <a:cxn ang="0">
                  <a:pos x="0" y="27"/>
                </a:cxn>
              </a:cxnLst>
              <a:rect l="0" t="0" r="r" b="b"/>
              <a:pathLst>
                <a:path w="55" h="54">
                  <a:moveTo>
                    <a:pt x="0" y="27"/>
                  </a:moveTo>
                  <a:lnTo>
                    <a:pt x="14" y="0"/>
                  </a:lnTo>
                  <a:lnTo>
                    <a:pt x="41" y="0"/>
                  </a:lnTo>
                  <a:lnTo>
                    <a:pt x="55" y="27"/>
                  </a:lnTo>
                  <a:lnTo>
                    <a:pt x="41" y="54"/>
                  </a:lnTo>
                  <a:lnTo>
                    <a:pt x="14" y="54"/>
                  </a:lnTo>
                  <a:lnTo>
                    <a:pt x="0" y="2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8" name="Freeform 24"/>
            <p:cNvSpPr>
              <a:spLocks/>
            </p:cNvSpPr>
            <p:nvPr/>
          </p:nvSpPr>
          <p:spPr bwMode="auto">
            <a:xfrm>
              <a:off x="3171" y="1851"/>
              <a:ext cx="55" cy="163"/>
            </a:xfrm>
            <a:custGeom>
              <a:avLst/>
              <a:gdLst/>
              <a:ahLst/>
              <a:cxnLst>
                <a:cxn ang="0">
                  <a:pos x="0" y="163"/>
                </a:cxn>
                <a:cxn ang="0">
                  <a:pos x="27" y="136"/>
                </a:cxn>
                <a:cxn ang="0">
                  <a:pos x="55" y="163"/>
                </a:cxn>
                <a:cxn ang="0">
                  <a:pos x="27" y="0"/>
                </a:cxn>
                <a:cxn ang="0">
                  <a:pos x="0" y="163"/>
                </a:cxn>
              </a:cxnLst>
              <a:rect l="0" t="0" r="r" b="b"/>
              <a:pathLst>
                <a:path w="55" h="163">
                  <a:moveTo>
                    <a:pt x="0" y="163"/>
                  </a:moveTo>
                  <a:lnTo>
                    <a:pt x="27" y="136"/>
                  </a:lnTo>
                  <a:lnTo>
                    <a:pt x="55" y="163"/>
                  </a:lnTo>
                  <a:lnTo>
                    <a:pt x="27" y="0"/>
                  </a:lnTo>
                  <a:lnTo>
                    <a:pt x="0" y="163"/>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69" name="Line 25"/>
            <p:cNvSpPr>
              <a:spLocks noChangeShapeType="1"/>
            </p:cNvSpPr>
            <p:nvPr/>
          </p:nvSpPr>
          <p:spPr bwMode="auto">
            <a:xfrm>
              <a:off x="3198" y="1215"/>
              <a:ext cx="1" cy="379"/>
            </a:xfrm>
            <a:prstGeom prst="line">
              <a:avLst/>
            </a:prstGeom>
            <a:noFill/>
            <a:ln w="25400">
              <a:solidFill>
                <a:srgbClr val="000000"/>
              </a:solidFill>
              <a:round/>
              <a:headEnd/>
              <a:tailEnd/>
            </a:ln>
          </p:spPr>
          <p:txBody>
            <a:bodyPr/>
            <a:lstStyle/>
            <a:p>
              <a:endParaRPr lang="zh-CN" altLang="en-US"/>
            </a:p>
          </p:txBody>
        </p:sp>
        <p:sp>
          <p:nvSpPr>
            <p:cNvPr id="108570" name="Freeform 26"/>
            <p:cNvSpPr>
              <a:spLocks/>
            </p:cNvSpPr>
            <p:nvPr/>
          </p:nvSpPr>
          <p:spPr bwMode="auto">
            <a:xfrm>
              <a:off x="3171" y="1215"/>
              <a:ext cx="55" cy="162"/>
            </a:xfrm>
            <a:custGeom>
              <a:avLst/>
              <a:gdLst/>
              <a:ahLst/>
              <a:cxnLst>
                <a:cxn ang="0">
                  <a:pos x="0" y="162"/>
                </a:cxn>
                <a:cxn ang="0">
                  <a:pos x="27" y="135"/>
                </a:cxn>
                <a:cxn ang="0">
                  <a:pos x="55" y="162"/>
                </a:cxn>
                <a:cxn ang="0">
                  <a:pos x="27" y="0"/>
                </a:cxn>
                <a:cxn ang="0">
                  <a:pos x="0" y="162"/>
                </a:cxn>
              </a:cxnLst>
              <a:rect l="0" t="0" r="r" b="b"/>
              <a:pathLst>
                <a:path w="55" h="162">
                  <a:moveTo>
                    <a:pt x="0" y="162"/>
                  </a:moveTo>
                  <a:lnTo>
                    <a:pt x="27" y="135"/>
                  </a:lnTo>
                  <a:lnTo>
                    <a:pt x="55" y="162"/>
                  </a:lnTo>
                  <a:lnTo>
                    <a:pt x="27" y="0"/>
                  </a:lnTo>
                  <a:lnTo>
                    <a:pt x="0" y="162"/>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71" name="Rectangle 27"/>
            <p:cNvSpPr>
              <a:spLocks noChangeArrowheads="1"/>
            </p:cNvSpPr>
            <p:nvPr/>
          </p:nvSpPr>
          <p:spPr bwMode="auto">
            <a:xfrm>
              <a:off x="4269" y="1310"/>
              <a:ext cx="797" cy="211"/>
            </a:xfrm>
            <a:prstGeom prst="rect">
              <a:avLst/>
            </a:prstGeom>
            <a:noFill/>
            <a:ln w="25400">
              <a:noFill/>
              <a:miter lim="800000"/>
              <a:headEnd/>
              <a:tailEnd/>
            </a:ln>
          </p:spPr>
          <p:txBody>
            <a:bodyPr wrap="none" lIns="0" tIns="0" rIns="0" bIns="0">
              <a:spAutoFit/>
            </a:bodyPr>
            <a:lstStyle/>
            <a:p>
              <a:r>
                <a:rPr lang="zh-CN" altLang="en-US" sz="2200" b="1" baseline="0" dirty="0">
                  <a:solidFill>
                    <a:srgbClr val="000000"/>
                  </a:solidFill>
                  <a:latin typeface="宋体" pitchFamily="2" charset="-122"/>
                </a:rPr>
                <a:t>逻辑地址</a:t>
              </a:r>
              <a:r>
                <a:rPr lang="en-US" altLang="zh-CN" sz="2200" b="1" baseline="0" dirty="0">
                  <a:solidFill>
                    <a:srgbClr val="000000"/>
                  </a:solidFill>
                  <a:latin typeface="宋体" pitchFamily="2" charset="-122"/>
                </a:rPr>
                <a:t>L</a:t>
              </a:r>
              <a:endParaRPr lang="en-US" altLang="zh-CN" b="1" baseline="0" dirty="0"/>
            </a:p>
          </p:txBody>
        </p:sp>
        <p:sp>
          <p:nvSpPr>
            <p:cNvPr id="108572" name="Rectangle 28"/>
            <p:cNvSpPr>
              <a:spLocks noChangeArrowheads="1"/>
            </p:cNvSpPr>
            <p:nvPr/>
          </p:nvSpPr>
          <p:spPr bwMode="auto">
            <a:xfrm>
              <a:off x="2846" y="917"/>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越界中断</a:t>
              </a:r>
              <a:endParaRPr lang="zh-CN" altLang="en-US" b="1" baseline="0"/>
            </a:p>
          </p:txBody>
        </p:sp>
        <p:sp>
          <p:nvSpPr>
            <p:cNvPr id="108573" name="Rectangle 29"/>
            <p:cNvSpPr>
              <a:spLocks noChangeArrowheads="1"/>
            </p:cNvSpPr>
            <p:nvPr/>
          </p:nvSpPr>
          <p:spPr bwMode="auto">
            <a:xfrm>
              <a:off x="2562" y="2488"/>
              <a:ext cx="1152" cy="257"/>
            </a:xfrm>
            <a:prstGeom prst="rect">
              <a:avLst/>
            </a:prstGeom>
            <a:noFill/>
            <a:ln w="25400">
              <a:solidFill>
                <a:srgbClr val="000000"/>
              </a:solidFill>
              <a:miter lim="800000"/>
              <a:headEnd/>
              <a:tailEnd/>
            </a:ln>
          </p:spPr>
          <p:txBody>
            <a:bodyPr/>
            <a:lstStyle/>
            <a:p>
              <a:endParaRPr lang="zh-CN" altLang="en-US"/>
            </a:p>
          </p:txBody>
        </p:sp>
        <p:sp>
          <p:nvSpPr>
            <p:cNvPr id="108574" name="Rectangle 30"/>
            <p:cNvSpPr>
              <a:spLocks noChangeArrowheads="1"/>
            </p:cNvSpPr>
            <p:nvPr/>
          </p:nvSpPr>
          <p:spPr bwMode="auto">
            <a:xfrm>
              <a:off x="3090"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75" name="Rectangle 31"/>
            <p:cNvSpPr>
              <a:spLocks noChangeArrowheads="1"/>
            </p:cNvSpPr>
            <p:nvPr/>
          </p:nvSpPr>
          <p:spPr bwMode="auto">
            <a:xfrm>
              <a:off x="3022"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块号</a:t>
              </a:r>
              <a:endParaRPr lang="zh-CN" altLang="en-US" b="1" baseline="0"/>
            </a:p>
          </p:txBody>
        </p:sp>
        <p:sp>
          <p:nvSpPr>
            <p:cNvPr id="108576" name="Rectangle 32"/>
            <p:cNvSpPr>
              <a:spLocks noChangeArrowheads="1"/>
            </p:cNvSpPr>
            <p:nvPr/>
          </p:nvSpPr>
          <p:spPr bwMode="auto">
            <a:xfrm>
              <a:off x="2562" y="2745"/>
              <a:ext cx="1152" cy="258"/>
            </a:xfrm>
            <a:prstGeom prst="rect">
              <a:avLst/>
            </a:prstGeom>
            <a:noFill/>
            <a:ln w="25400">
              <a:solidFill>
                <a:srgbClr val="000000"/>
              </a:solidFill>
              <a:miter lim="800000"/>
              <a:headEnd/>
              <a:tailEnd/>
            </a:ln>
          </p:spPr>
          <p:txBody>
            <a:bodyPr/>
            <a:lstStyle/>
            <a:p>
              <a:endParaRPr lang="zh-CN" altLang="en-US"/>
            </a:p>
          </p:txBody>
        </p:sp>
        <p:sp>
          <p:nvSpPr>
            <p:cNvPr id="108577" name="Rectangle 33"/>
            <p:cNvSpPr>
              <a:spLocks noChangeArrowheads="1"/>
            </p:cNvSpPr>
            <p:nvPr/>
          </p:nvSpPr>
          <p:spPr bwMode="auto">
            <a:xfrm>
              <a:off x="2562" y="3003"/>
              <a:ext cx="1152" cy="257"/>
            </a:xfrm>
            <a:prstGeom prst="rect">
              <a:avLst/>
            </a:prstGeom>
            <a:noFill/>
            <a:ln w="25400">
              <a:solidFill>
                <a:srgbClr val="000000"/>
              </a:solidFill>
              <a:miter lim="800000"/>
              <a:headEnd/>
              <a:tailEnd/>
            </a:ln>
          </p:spPr>
          <p:txBody>
            <a:bodyPr/>
            <a:lstStyle/>
            <a:p>
              <a:endParaRPr lang="zh-CN" altLang="en-US"/>
            </a:p>
          </p:txBody>
        </p:sp>
        <p:sp>
          <p:nvSpPr>
            <p:cNvPr id="108578" name="Rectangle 34"/>
            <p:cNvSpPr>
              <a:spLocks noChangeArrowheads="1"/>
            </p:cNvSpPr>
            <p:nvPr/>
          </p:nvSpPr>
          <p:spPr bwMode="auto">
            <a:xfrm>
              <a:off x="2562" y="3260"/>
              <a:ext cx="1152" cy="257"/>
            </a:xfrm>
            <a:prstGeom prst="rect">
              <a:avLst/>
            </a:prstGeom>
            <a:noFill/>
            <a:ln w="25400">
              <a:solidFill>
                <a:srgbClr val="000000"/>
              </a:solidFill>
              <a:miter lim="800000"/>
              <a:headEnd/>
              <a:tailEnd/>
            </a:ln>
          </p:spPr>
          <p:txBody>
            <a:bodyPr/>
            <a:lstStyle/>
            <a:p>
              <a:endParaRPr lang="zh-CN" altLang="en-US"/>
            </a:p>
          </p:txBody>
        </p:sp>
        <p:sp>
          <p:nvSpPr>
            <p:cNvPr id="108579" name="Rectangle 35"/>
            <p:cNvSpPr>
              <a:spLocks noChangeArrowheads="1"/>
            </p:cNvSpPr>
            <p:nvPr/>
          </p:nvSpPr>
          <p:spPr bwMode="auto">
            <a:xfrm>
              <a:off x="3090" y="3273"/>
              <a:ext cx="98" cy="211"/>
            </a:xfrm>
            <a:prstGeom prst="rect">
              <a:avLst/>
            </a:prstGeom>
            <a:noFill/>
            <a:ln w="25400">
              <a:noFill/>
              <a:miter lim="800000"/>
              <a:headEnd/>
              <a:tailEnd/>
            </a:ln>
          </p:spPr>
          <p:txBody>
            <a:bodyPr wrap="none" lIns="0" tIns="0" rIns="0" bIns="0">
              <a:spAutoFit/>
            </a:bodyPr>
            <a:lstStyle/>
            <a:p>
              <a:r>
                <a:rPr lang="en-US" altLang="zh-CN" sz="2200" b="1" baseline="0">
                  <a:solidFill>
                    <a:srgbClr val="000000"/>
                  </a:solidFill>
                  <a:latin typeface="Times" charset="0"/>
                </a:rPr>
                <a:t>b</a:t>
              </a:r>
              <a:endParaRPr lang="en-US" altLang="zh-CN" b="1" baseline="0"/>
            </a:p>
          </p:txBody>
        </p:sp>
        <p:sp>
          <p:nvSpPr>
            <p:cNvPr id="108580" name="Rectangle 36"/>
            <p:cNvSpPr>
              <a:spLocks noChangeArrowheads="1"/>
            </p:cNvSpPr>
            <p:nvPr/>
          </p:nvSpPr>
          <p:spPr bwMode="auto">
            <a:xfrm>
              <a:off x="2562" y="3517"/>
              <a:ext cx="1152" cy="258"/>
            </a:xfrm>
            <a:prstGeom prst="rect">
              <a:avLst/>
            </a:prstGeom>
            <a:noFill/>
            <a:ln w="25400">
              <a:solidFill>
                <a:srgbClr val="000000"/>
              </a:solidFill>
              <a:miter lim="800000"/>
              <a:headEnd/>
              <a:tailEnd/>
            </a:ln>
          </p:spPr>
          <p:txBody>
            <a:bodyPr/>
            <a:lstStyle/>
            <a:p>
              <a:endParaRPr lang="zh-CN" altLang="en-US"/>
            </a:p>
          </p:txBody>
        </p:sp>
        <p:sp>
          <p:nvSpPr>
            <p:cNvPr id="108581" name="Rectangle 37"/>
            <p:cNvSpPr>
              <a:spLocks noChangeArrowheads="1"/>
            </p:cNvSpPr>
            <p:nvPr/>
          </p:nvSpPr>
          <p:spPr bwMode="auto">
            <a:xfrm>
              <a:off x="2955" y="3802"/>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页表</a:t>
              </a:r>
              <a:endParaRPr lang="zh-CN" altLang="en-US" b="1" baseline="0"/>
            </a:p>
          </p:txBody>
        </p:sp>
        <p:sp>
          <p:nvSpPr>
            <p:cNvPr id="108582" name="Line 38"/>
            <p:cNvSpPr>
              <a:spLocks noChangeShapeType="1"/>
            </p:cNvSpPr>
            <p:nvPr/>
          </p:nvSpPr>
          <p:spPr bwMode="auto">
            <a:xfrm>
              <a:off x="2562" y="2366"/>
              <a:ext cx="1" cy="122"/>
            </a:xfrm>
            <a:prstGeom prst="line">
              <a:avLst/>
            </a:prstGeom>
            <a:noFill/>
            <a:ln w="25400">
              <a:solidFill>
                <a:srgbClr val="000000"/>
              </a:solidFill>
              <a:round/>
              <a:headEnd/>
              <a:tailEnd/>
            </a:ln>
          </p:spPr>
          <p:txBody>
            <a:bodyPr/>
            <a:lstStyle/>
            <a:p>
              <a:endParaRPr lang="zh-CN" altLang="en-US"/>
            </a:p>
          </p:txBody>
        </p:sp>
        <p:sp>
          <p:nvSpPr>
            <p:cNvPr id="108583" name="Line 39"/>
            <p:cNvSpPr>
              <a:spLocks noChangeShapeType="1"/>
            </p:cNvSpPr>
            <p:nvPr/>
          </p:nvSpPr>
          <p:spPr bwMode="auto">
            <a:xfrm>
              <a:off x="2182" y="2488"/>
              <a:ext cx="54" cy="1"/>
            </a:xfrm>
            <a:prstGeom prst="line">
              <a:avLst/>
            </a:prstGeom>
            <a:noFill/>
            <a:ln w="25400">
              <a:solidFill>
                <a:srgbClr val="000000"/>
              </a:solidFill>
              <a:round/>
              <a:headEnd/>
              <a:tailEnd/>
            </a:ln>
          </p:spPr>
          <p:txBody>
            <a:bodyPr/>
            <a:lstStyle/>
            <a:p>
              <a:endParaRPr lang="zh-CN" altLang="en-US"/>
            </a:p>
          </p:txBody>
        </p:sp>
        <p:sp>
          <p:nvSpPr>
            <p:cNvPr id="108584" name="Line 40"/>
            <p:cNvSpPr>
              <a:spLocks noChangeShapeType="1"/>
            </p:cNvSpPr>
            <p:nvPr/>
          </p:nvSpPr>
          <p:spPr bwMode="auto">
            <a:xfrm>
              <a:off x="2290" y="2488"/>
              <a:ext cx="55" cy="1"/>
            </a:xfrm>
            <a:prstGeom prst="line">
              <a:avLst/>
            </a:prstGeom>
            <a:noFill/>
            <a:ln w="25400">
              <a:solidFill>
                <a:srgbClr val="000000"/>
              </a:solidFill>
              <a:round/>
              <a:headEnd/>
              <a:tailEnd/>
            </a:ln>
          </p:spPr>
          <p:txBody>
            <a:bodyPr/>
            <a:lstStyle/>
            <a:p>
              <a:endParaRPr lang="zh-CN" altLang="en-US"/>
            </a:p>
          </p:txBody>
        </p:sp>
        <p:sp>
          <p:nvSpPr>
            <p:cNvPr id="108585" name="Line 41"/>
            <p:cNvSpPr>
              <a:spLocks noChangeShapeType="1"/>
            </p:cNvSpPr>
            <p:nvPr/>
          </p:nvSpPr>
          <p:spPr bwMode="auto">
            <a:xfrm>
              <a:off x="2399" y="2488"/>
              <a:ext cx="54" cy="1"/>
            </a:xfrm>
            <a:prstGeom prst="line">
              <a:avLst/>
            </a:prstGeom>
            <a:noFill/>
            <a:ln w="25400">
              <a:solidFill>
                <a:srgbClr val="000000"/>
              </a:solidFill>
              <a:round/>
              <a:headEnd/>
              <a:tailEnd/>
            </a:ln>
          </p:spPr>
          <p:txBody>
            <a:bodyPr/>
            <a:lstStyle/>
            <a:p>
              <a:endParaRPr lang="zh-CN" altLang="en-US"/>
            </a:p>
          </p:txBody>
        </p:sp>
        <p:sp>
          <p:nvSpPr>
            <p:cNvPr id="108586" name="Line 42"/>
            <p:cNvSpPr>
              <a:spLocks noChangeShapeType="1"/>
            </p:cNvSpPr>
            <p:nvPr/>
          </p:nvSpPr>
          <p:spPr bwMode="auto">
            <a:xfrm>
              <a:off x="2507" y="2488"/>
              <a:ext cx="55" cy="1"/>
            </a:xfrm>
            <a:prstGeom prst="line">
              <a:avLst/>
            </a:prstGeom>
            <a:noFill/>
            <a:ln w="25400">
              <a:solidFill>
                <a:srgbClr val="000000"/>
              </a:solidFill>
              <a:round/>
              <a:headEnd/>
              <a:tailEnd/>
            </a:ln>
          </p:spPr>
          <p:txBody>
            <a:bodyPr/>
            <a:lstStyle/>
            <a:p>
              <a:endParaRPr lang="zh-CN" altLang="en-US"/>
            </a:p>
          </p:txBody>
        </p:sp>
        <p:sp>
          <p:nvSpPr>
            <p:cNvPr id="108587" name="Rectangle 43"/>
            <p:cNvSpPr>
              <a:spLocks noChangeArrowheads="1"/>
            </p:cNvSpPr>
            <p:nvPr/>
          </p:nvSpPr>
          <p:spPr bwMode="auto">
            <a:xfrm>
              <a:off x="2060" y="2271"/>
              <a:ext cx="354"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页号</a:t>
              </a:r>
              <a:endParaRPr lang="zh-CN" altLang="en-US" b="1" baseline="0"/>
            </a:p>
          </p:txBody>
        </p:sp>
        <p:sp>
          <p:nvSpPr>
            <p:cNvPr id="108588" name="Rectangle 44"/>
            <p:cNvSpPr>
              <a:spLocks noChangeArrowheads="1"/>
            </p:cNvSpPr>
            <p:nvPr/>
          </p:nvSpPr>
          <p:spPr bwMode="auto">
            <a:xfrm>
              <a:off x="2196" y="2515"/>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0</a:t>
              </a:r>
              <a:endParaRPr lang="zh-CN" altLang="en-US" b="1" baseline="0"/>
            </a:p>
          </p:txBody>
        </p:sp>
        <p:sp>
          <p:nvSpPr>
            <p:cNvPr id="108589" name="Rectangle 45"/>
            <p:cNvSpPr>
              <a:spLocks noChangeArrowheads="1"/>
            </p:cNvSpPr>
            <p:nvPr/>
          </p:nvSpPr>
          <p:spPr bwMode="auto">
            <a:xfrm>
              <a:off x="2196" y="2758"/>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1</a:t>
              </a:r>
              <a:endParaRPr lang="zh-CN" altLang="en-US" b="1" baseline="0"/>
            </a:p>
          </p:txBody>
        </p:sp>
        <p:sp>
          <p:nvSpPr>
            <p:cNvPr id="108590" name="Rectangle 46"/>
            <p:cNvSpPr>
              <a:spLocks noChangeArrowheads="1"/>
            </p:cNvSpPr>
            <p:nvPr/>
          </p:nvSpPr>
          <p:spPr bwMode="auto">
            <a:xfrm>
              <a:off x="2196" y="3016"/>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2</a:t>
              </a:r>
              <a:endParaRPr lang="zh-CN" altLang="en-US" b="1" baseline="0"/>
            </a:p>
          </p:txBody>
        </p:sp>
        <p:sp>
          <p:nvSpPr>
            <p:cNvPr id="108591" name="Line 47"/>
            <p:cNvSpPr>
              <a:spLocks noChangeShapeType="1"/>
            </p:cNvSpPr>
            <p:nvPr/>
          </p:nvSpPr>
          <p:spPr bwMode="auto">
            <a:xfrm>
              <a:off x="705" y="3382"/>
              <a:ext cx="1857" cy="1"/>
            </a:xfrm>
            <a:prstGeom prst="line">
              <a:avLst/>
            </a:prstGeom>
            <a:noFill/>
            <a:ln w="25400">
              <a:solidFill>
                <a:srgbClr val="000000"/>
              </a:solidFill>
              <a:round/>
              <a:headEnd/>
              <a:tailEnd/>
            </a:ln>
          </p:spPr>
          <p:txBody>
            <a:bodyPr/>
            <a:lstStyle/>
            <a:p>
              <a:endParaRPr lang="zh-CN" altLang="en-US"/>
            </a:p>
          </p:txBody>
        </p:sp>
        <p:sp>
          <p:nvSpPr>
            <p:cNvPr id="108592" name="Line 48"/>
            <p:cNvSpPr>
              <a:spLocks noChangeShapeType="1"/>
            </p:cNvSpPr>
            <p:nvPr/>
          </p:nvSpPr>
          <p:spPr bwMode="auto">
            <a:xfrm>
              <a:off x="705" y="2366"/>
              <a:ext cx="1" cy="1016"/>
            </a:xfrm>
            <a:prstGeom prst="line">
              <a:avLst/>
            </a:prstGeom>
            <a:noFill/>
            <a:ln w="25400">
              <a:solidFill>
                <a:srgbClr val="000000"/>
              </a:solidFill>
              <a:round/>
              <a:headEnd/>
              <a:tailEnd/>
            </a:ln>
          </p:spPr>
          <p:txBody>
            <a:bodyPr/>
            <a:lstStyle/>
            <a:p>
              <a:endParaRPr lang="zh-CN" altLang="en-US"/>
            </a:p>
          </p:txBody>
        </p:sp>
        <p:sp>
          <p:nvSpPr>
            <p:cNvPr id="108593" name="Freeform 49"/>
            <p:cNvSpPr>
              <a:spLocks/>
            </p:cNvSpPr>
            <p:nvPr/>
          </p:nvSpPr>
          <p:spPr bwMode="auto">
            <a:xfrm>
              <a:off x="2399" y="3355"/>
              <a:ext cx="163" cy="67"/>
            </a:xfrm>
            <a:custGeom>
              <a:avLst/>
              <a:gdLst/>
              <a:ahLst/>
              <a:cxnLst>
                <a:cxn ang="0">
                  <a:pos x="0" y="67"/>
                </a:cxn>
                <a:cxn ang="0">
                  <a:pos x="27" y="27"/>
                </a:cxn>
                <a:cxn ang="0">
                  <a:pos x="0" y="0"/>
                </a:cxn>
                <a:cxn ang="0">
                  <a:pos x="163" y="27"/>
                </a:cxn>
                <a:cxn ang="0">
                  <a:pos x="0" y="67"/>
                </a:cxn>
              </a:cxnLst>
              <a:rect l="0" t="0" r="r" b="b"/>
              <a:pathLst>
                <a:path w="163" h="67">
                  <a:moveTo>
                    <a:pt x="0" y="67"/>
                  </a:moveTo>
                  <a:lnTo>
                    <a:pt x="27" y="27"/>
                  </a:lnTo>
                  <a:lnTo>
                    <a:pt x="0" y="0"/>
                  </a:lnTo>
                  <a:lnTo>
                    <a:pt x="163"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4" name="Line 50"/>
            <p:cNvSpPr>
              <a:spLocks noChangeShapeType="1"/>
            </p:cNvSpPr>
            <p:nvPr/>
          </p:nvSpPr>
          <p:spPr bwMode="auto">
            <a:xfrm>
              <a:off x="3714" y="3382"/>
              <a:ext cx="636" cy="1"/>
            </a:xfrm>
            <a:prstGeom prst="line">
              <a:avLst/>
            </a:prstGeom>
            <a:noFill/>
            <a:ln w="25400">
              <a:solidFill>
                <a:srgbClr val="000000"/>
              </a:solidFill>
              <a:round/>
              <a:headEnd/>
              <a:tailEnd/>
            </a:ln>
          </p:spPr>
          <p:txBody>
            <a:bodyPr/>
            <a:lstStyle/>
            <a:p>
              <a:endParaRPr lang="zh-CN" altLang="en-US"/>
            </a:p>
          </p:txBody>
        </p:sp>
        <p:sp>
          <p:nvSpPr>
            <p:cNvPr id="108595" name="Rectangle 51"/>
            <p:cNvSpPr>
              <a:spLocks noChangeArrowheads="1"/>
            </p:cNvSpPr>
            <p:nvPr/>
          </p:nvSpPr>
          <p:spPr bwMode="auto">
            <a:xfrm>
              <a:off x="4608" y="3260"/>
              <a:ext cx="894" cy="257"/>
            </a:xfrm>
            <a:prstGeom prst="rect">
              <a:avLst/>
            </a:prstGeom>
            <a:noFill/>
            <a:ln w="25400">
              <a:solidFill>
                <a:srgbClr val="000000"/>
              </a:solidFill>
              <a:miter lim="800000"/>
              <a:headEnd/>
              <a:tailEnd/>
            </a:ln>
          </p:spPr>
          <p:txBody>
            <a:bodyPr/>
            <a:lstStyle/>
            <a:p>
              <a:endParaRPr lang="zh-CN" altLang="en-US"/>
            </a:p>
          </p:txBody>
        </p:sp>
        <p:sp>
          <p:nvSpPr>
            <p:cNvPr id="108596" name="Rectangle 52"/>
            <p:cNvSpPr>
              <a:spLocks noChangeArrowheads="1"/>
            </p:cNvSpPr>
            <p:nvPr/>
          </p:nvSpPr>
          <p:spPr bwMode="auto">
            <a:xfrm>
              <a:off x="4350" y="3260"/>
              <a:ext cx="258" cy="257"/>
            </a:xfrm>
            <a:prstGeom prst="rect">
              <a:avLst/>
            </a:prstGeom>
            <a:noFill/>
            <a:ln w="25400">
              <a:solidFill>
                <a:srgbClr val="000000"/>
              </a:solidFill>
              <a:miter lim="800000"/>
              <a:headEnd/>
              <a:tailEnd/>
            </a:ln>
          </p:spPr>
          <p:txBody>
            <a:bodyPr/>
            <a:lstStyle/>
            <a:p>
              <a:endParaRPr lang="zh-CN" altLang="en-US"/>
            </a:p>
          </p:txBody>
        </p:sp>
        <p:sp>
          <p:nvSpPr>
            <p:cNvPr id="108597" name="Freeform 53"/>
            <p:cNvSpPr>
              <a:spLocks/>
            </p:cNvSpPr>
            <p:nvPr/>
          </p:nvSpPr>
          <p:spPr bwMode="auto">
            <a:xfrm>
              <a:off x="4188" y="3355"/>
              <a:ext cx="162" cy="67"/>
            </a:xfrm>
            <a:custGeom>
              <a:avLst/>
              <a:gdLst/>
              <a:ahLst/>
              <a:cxnLst>
                <a:cxn ang="0">
                  <a:pos x="0" y="67"/>
                </a:cxn>
                <a:cxn ang="0">
                  <a:pos x="27" y="27"/>
                </a:cxn>
                <a:cxn ang="0">
                  <a:pos x="0" y="0"/>
                </a:cxn>
                <a:cxn ang="0">
                  <a:pos x="162" y="27"/>
                </a:cxn>
                <a:cxn ang="0">
                  <a:pos x="0" y="67"/>
                </a:cxn>
              </a:cxnLst>
              <a:rect l="0" t="0" r="r" b="b"/>
              <a:pathLst>
                <a:path w="162" h="67">
                  <a:moveTo>
                    <a:pt x="0" y="67"/>
                  </a:moveTo>
                  <a:lnTo>
                    <a:pt x="27" y="27"/>
                  </a:lnTo>
                  <a:lnTo>
                    <a:pt x="0" y="0"/>
                  </a:lnTo>
                  <a:lnTo>
                    <a:pt x="162" y="27"/>
                  </a:lnTo>
                  <a:lnTo>
                    <a:pt x="0" y="67"/>
                  </a:lnTo>
                  <a:close/>
                </a:path>
              </a:pathLst>
            </a:custGeom>
            <a:solidFill>
              <a:srgbClr val="000000"/>
            </a:solidFill>
            <a:ln w="25400">
              <a:solidFill>
                <a:srgbClr val="000000"/>
              </a:solidFill>
              <a:prstDash val="solid"/>
              <a:round/>
              <a:headEnd/>
              <a:tailEnd/>
            </a:ln>
          </p:spPr>
          <p:txBody>
            <a:bodyPr/>
            <a:lstStyle/>
            <a:p>
              <a:endParaRPr lang="zh-CN" altLang="en-US"/>
            </a:p>
          </p:txBody>
        </p:sp>
        <p:sp>
          <p:nvSpPr>
            <p:cNvPr id="108598" name="Rectangle 54"/>
            <p:cNvSpPr>
              <a:spLocks noChangeArrowheads="1"/>
            </p:cNvSpPr>
            <p:nvPr/>
          </p:nvSpPr>
          <p:spPr bwMode="auto">
            <a:xfrm>
              <a:off x="4581" y="3544"/>
              <a:ext cx="70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宋体" pitchFamily="2" charset="-122"/>
                </a:rPr>
                <a:t>物理地址</a:t>
              </a:r>
              <a:endParaRPr lang="zh-CN" altLang="en-US" b="1" baseline="0"/>
            </a:p>
          </p:txBody>
        </p:sp>
        <p:sp>
          <p:nvSpPr>
            <p:cNvPr id="108599" name="Line 55"/>
            <p:cNvSpPr>
              <a:spLocks noChangeShapeType="1"/>
            </p:cNvSpPr>
            <p:nvPr/>
          </p:nvSpPr>
          <p:spPr bwMode="auto">
            <a:xfrm>
              <a:off x="5055" y="1851"/>
              <a:ext cx="1" cy="1409"/>
            </a:xfrm>
            <a:prstGeom prst="line">
              <a:avLst/>
            </a:prstGeom>
            <a:noFill/>
            <a:ln w="25400">
              <a:solidFill>
                <a:srgbClr val="000000"/>
              </a:solidFill>
              <a:round/>
              <a:headEnd/>
              <a:tailEnd/>
            </a:ln>
          </p:spPr>
          <p:txBody>
            <a:bodyPr/>
            <a:lstStyle/>
            <a:p>
              <a:endParaRPr lang="zh-CN" altLang="en-US"/>
            </a:p>
          </p:txBody>
        </p:sp>
        <p:sp>
          <p:nvSpPr>
            <p:cNvPr id="108600" name="Rectangle 56"/>
            <p:cNvSpPr>
              <a:spLocks noChangeArrowheads="1"/>
            </p:cNvSpPr>
            <p:nvPr/>
          </p:nvSpPr>
          <p:spPr bwMode="auto">
            <a:xfrm>
              <a:off x="2114" y="3260"/>
              <a:ext cx="258" cy="257"/>
            </a:xfrm>
            <a:prstGeom prst="rect">
              <a:avLst/>
            </a:prstGeom>
            <a:solidFill>
              <a:srgbClr val="FFFFFF"/>
            </a:solidFill>
            <a:ln w="25400">
              <a:noFill/>
              <a:miter lim="800000"/>
              <a:headEnd/>
              <a:tailEnd/>
            </a:ln>
          </p:spPr>
          <p:txBody>
            <a:bodyPr/>
            <a:lstStyle/>
            <a:p>
              <a:endParaRPr lang="zh-CN" altLang="en-US"/>
            </a:p>
          </p:txBody>
        </p:sp>
        <p:sp>
          <p:nvSpPr>
            <p:cNvPr id="108601" name="Rectangle 57"/>
            <p:cNvSpPr>
              <a:spLocks noChangeArrowheads="1"/>
            </p:cNvSpPr>
            <p:nvPr/>
          </p:nvSpPr>
          <p:spPr bwMode="auto">
            <a:xfrm>
              <a:off x="2196" y="3273"/>
              <a:ext cx="88" cy="211"/>
            </a:xfrm>
            <a:prstGeom prst="rect">
              <a:avLst/>
            </a:prstGeom>
            <a:noFill/>
            <a:ln w="25400">
              <a:noFill/>
              <a:miter lim="800000"/>
              <a:headEnd/>
              <a:tailEnd/>
            </a:ln>
          </p:spPr>
          <p:txBody>
            <a:bodyPr wrap="none" lIns="0" tIns="0" rIns="0" bIns="0">
              <a:spAutoFit/>
            </a:bodyPr>
            <a:lstStyle/>
            <a:p>
              <a:r>
                <a:rPr lang="zh-CN" altLang="en-US" sz="2200" b="1" baseline="0">
                  <a:solidFill>
                    <a:srgbClr val="000000"/>
                  </a:solidFill>
                  <a:latin typeface="Times" charset="0"/>
                </a:rPr>
                <a:t>3</a:t>
              </a:r>
              <a:endParaRPr lang="zh-CN" altLang="en-US" b="1" baseline="0"/>
            </a:p>
          </p:txBody>
        </p:sp>
        <p:sp>
          <p:nvSpPr>
            <p:cNvPr id="108602" name="Freeform 58"/>
            <p:cNvSpPr>
              <a:spLocks/>
            </p:cNvSpPr>
            <p:nvPr/>
          </p:nvSpPr>
          <p:spPr bwMode="auto">
            <a:xfrm>
              <a:off x="5028" y="3097"/>
              <a:ext cx="54" cy="163"/>
            </a:xfrm>
            <a:custGeom>
              <a:avLst/>
              <a:gdLst/>
              <a:ahLst/>
              <a:cxnLst>
                <a:cxn ang="0">
                  <a:pos x="54" y="0"/>
                </a:cxn>
                <a:cxn ang="0">
                  <a:pos x="27" y="27"/>
                </a:cxn>
                <a:cxn ang="0">
                  <a:pos x="0" y="0"/>
                </a:cxn>
                <a:cxn ang="0">
                  <a:pos x="27" y="163"/>
                </a:cxn>
                <a:cxn ang="0">
                  <a:pos x="54" y="0"/>
                </a:cxn>
              </a:cxnLst>
              <a:rect l="0" t="0" r="r" b="b"/>
              <a:pathLst>
                <a:path w="54" h="163">
                  <a:moveTo>
                    <a:pt x="54" y="0"/>
                  </a:moveTo>
                  <a:lnTo>
                    <a:pt x="27" y="27"/>
                  </a:lnTo>
                  <a:lnTo>
                    <a:pt x="0" y="0"/>
                  </a:lnTo>
                  <a:lnTo>
                    <a:pt x="27" y="163"/>
                  </a:lnTo>
                  <a:lnTo>
                    <a:pt x="54" y="0"/>
                  </a:lnTo>
                  <a:close/>
                </a:path>
              </a:pathLst>
            </a:custGeom>
            <a:solidFill>
              <a:srgbClr val="000000"/>
            </a:solidFill>
            <a:ln w="25400">
              <a:solidFill>
                <a:srgbClr val="000000"/>
              </a:solidFill>
              <a:prstDash val="solid"/>
              <a:round/>
              <a:headEnd/>
              <a:tailEnd/>
            </a:ln>
          </p:spPr>
          <p:txBody>
            <a:bodyPr/>
            <a:lstStyle/>
            <a:p>
              <a:endParaRPr lang="zh-CN" altLang="en-US"/>
            </a:p>
          </p:txBody>
        </p:sp>
      </p:grpSp>
      <p:sp>
        <p:nvSpPr>
          <p:cNvPr id="108607" name="Text Box 63"/>
          <p:cNvSpPr txBox="1">
            <a:spLocks noChangeArrowheads="1"/>
          </p:cNvSpPr>
          <p:nvPr/>
        </p:nvSpPr>
        <p:spPr bwMode="auto">
          <a:xfrm>
            <a:off x="1154113" y="115094"/>
            <a:ext cx="3630613" cy="457200"/>
          </a:xfrm>
          <a:prstGeom prst="rect">
            <a:avLst/>
          </a:prstGeom>
          <a:noFill/>
          <a:ln w="9525">
            <a:noFill/>
            <a:miter lim="800000"/>
            <a:headEnd/>
            <a:tailEnd/>
          </a:ln>
          <a:effectLst/>
        </p:spPr>
        <p:txBody>
          <a:bodyPr wrap="none">
            <a:spAutoFit/>
          </a:bodyPr>
          <a:lstStyle/>
          <a:p>
            <a:r>
              <a:rPr lang="zh-CN" altLang="en-US" b="1" baseline="0" dirty="0">
                <a:latin typeface="Times New Roman" pitchFamily="18" charset="0"/>
              </a:rPr>
              <a:t>分页系统的地址变换机构 </a:t>
            </a:r>
          </a:p>
        </p:txBody>
      </p:sp>
      <p:sp>
        <p:nvSpPr>
          <p:cNvPr id="3" name="文本框 2"/>
          <p:cNvSpPr txBox="1"/>
          <p:nvPr/>
        </p:nvSpPr>
        <p:spPr>
          <a:xfrm>
            <a:off x="5933932" y="1034825"/>
            <a:ext cx="3023585" cy="400110"/>
          </a:xfrm>
          <a:prstGeom prst="rect">
            <a:avLst/>
          </a:prstGeom>
          <a:noFill/>
        </p:spPr>
        <p:txBody>
          <a:bodyPr wrap="none" rtlCol="0">
            <a:spAutoFit/>
          </a:bodyPr>
          <a:lstStyle/>
          <a:p>
            <a:r>
              <a:rPr lang="zh-CN" altLang="en-US" sz="2000" dirty="0"/>
              <a:t>①地址变换机构进行分址</a:t>
            </a:r>
          </a:p>
        </p:txBody>
      </p:sp>
      <p:sp>
        <p:nvSpPr>
          <p:cNvPr id="7" name="矩形 6"/>
          <p:cNvSpPr/>
          <p:nvPr/>
        </p:nvSpPr>
        <p:spPr>
          <a:xfrm>
            <a:off x="2551930" y="2461180"/>
            <a:ext cx="2509020" cy="369332"/>
          </a:xfrm>
          <a:prstGeom prst="rect">
            <a:avLst/>
          </a:prstGeom>
        </p:spPr>
        <p:txBody>
          <a:bodyPr wrap="none">
            <a:spAutoFit/>
          </a:bodyPr>
          <a:lstStyle/>
          <a:p>
            <a:r>
              <a:rPr lang="zh-CN" altLang="en-US" sz="1800" dirty="0"/>
              <a:t>②判断页表长度与页号</a:t>
            </a:r>
          </a:p>
        </p:txBody>
      </p:sp>
      <p:sp>
        <p:nvSpPr>
          <p:cNvPr id="67" name="矩形 66"/>
          <p:cNvSpPr/>
          <p:nvPr/>
        </p:nvSpPr>
        <p:spPr>
          <a:xfrm>
            <a:off x="207949" y="5046663"/>
            <a:ext cx="3286477" cy="646331"/>
          </a:xfrm>
          <a:prstGeom prst="rect">
            <a:avLst/>
          </a:prstGeom>
        </p:spPr>
        <p:txBody>
          <a:bodyPr wrap="none">
            <a:spAutoFit/>
          </a:bodyPr>
          <a:lstStyle/>
          <a:p>
            <a:r>
              <a:rPr lang="zh-CN" altLang="en-US" sz="1800" dirty="0"/>
              <a:t>③页表始址</a:t>
            </a:r>
            <a:r>
              <a:rPr lang="en-US" altLang="zh-CN" sz="1800" dirty="0"/>
              <a:t>+(</a:t>
            </a:r>
            <a:r>
              <a:rPr lang="zh-CN" altLang="en-US" sz="1800" dirty="0"/>
              <a:t>页号*页表长度</a:t>
            </a:r>
            <a:r>
              <a:rPr lang="en-US" altLang="zh-CN" sz="1800" dirty="0"/>
              <a:t>)</a:t>
            </a:r>
          </a:p>
          <a:p>
            <a:r>
              <a:rPr lang="en-US" altLang="zh-CN" sz="1800" dirty="0"/>
              <a:t>=</a:t>
            </a:r>
            <a:r>
              <a:rPr lang="zh-CN" altLang="en-US" sz="1800" dirty="0"/>
              <a:t>页内位置</a:t>
            </a:r>
            <a:r>
              <a:rPr lang="en-US" altLang="zh-CN" sz="1800" dirty="0"/>
              <a:t>=</a:t>
            </a:r>
            <a:r>
              <a:rPr lang="zh-CN" altLang="en-US" sz="1800" dirty="0"/>
              <a:t>物理块号</a:t>
            </a:r>
          </a:p>
        </p:txBody>
      </p:sp>
      <p:sp>
        <p:nvSpPr>
          <p:cNvPr id="68" name="矩形 67"/>
          <p:cNvSpPr/>
          <p:nvPr/>
        </p:nvSpPr>
        <p:spPr>
          <a:xfrm>
            <a:off x="5869081" y="5623719"/>
            <a:ext cx="3155235" cy="923330"/>
          </a:xfrm>
          <a:prstGeom prst="rect">
            <a:avLst/>
          </a:prstGeom>
        </p:spPr>
        <p:txBody>
          <a:bodyPr wrap="square">
            <a:spAutoFit/>
          </a:bodyPr>
          <a:lstStyle/>
          <a:p>
            <a:r>
              <a:rPr lang="zh-CN" altLang="en-US" sz="1800" dirty="0"/>
              <a:t>④将有效地址寄存器中的页内地址送入物理地址寄存器的块内地址字段中</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533400" y="609600"/>
            <a:ext cx="8229600" cy="6019800"/>
          </a:xfrm>
          <a:prstGeom prst="rect">
            <a:avLst/>
          </a:prstGeom>
          <a:noFill/>
          <a:ln w="9525">
            <a:noFill/>
            <a:miter lim="800000"/>
            <a:headEnd/>
            <a:tailEnd/>
          </a:ln>
          <a:effectLst/>
        </p:spPr>
        <p:txBody>
          <a:bodyPr/>
          <a:lstStyle/>
          <a:p>
            <a:pPr marL="1143000" lvl="2" indent="-228600">
              <a:spcBef>
                <a:spcPct val="20000"/>
              </a:spcBef>
              <a:buClr>
                <a:srgbClr val="0000CC"/>
              </a:buClr>
              <a:buFont typeface="Wingdings" pitchFamily="2" charset="2"/>
              <a:buNone/>
            </a:pPr>
            <a:r>
              <a:rPr lang="zh-CN" altLang="en-US" sz="2800" b="1" baseline="0" dirty="0">
                <a:solidFill>
                  <a:srgbClr val="000000"/>
                </a:solidFill>
                <a:latin typeface="Times New Roman" pitchFamily="18" charset="0"/>
              </a:rPr>
              <a:t>例：一个三页长的进程，每页长</a:t>
            </a:r>
            <a:r>
              <a:rPr lang="zh-CN" altLang="en-US" sz="2800" b="1" baseline="0" dirty="0">
                <a:solidFill>
                  <a:srgbClr val="000000"/>
                </a:solidFill>
              </a:rPr>
              <a:t>1</a:t>
            </a:r>
            <a:r>
              <a:rPr lang="en-US" altLang="zh-CN" sz="2800" b="1" baseline="0" dirty="0">
                <a:solidFill>
                  <a:srgbClr val="000000"/>
                </a:solidFill>
              </a:rPr>
              <a:t>K</a:t>
            </a:r>
            <a:r>
              <a:rPr lang="en-US" altLang="zh-CN" sz="2800" b="1" baseline="0" dirty="0">
                <a:solidFill>
                  <a:srgbClr val="000000"/>
                </a:solidFill>
                <a:latin typeface="Times New Roman" pitchFamily="18" charset="0"/>
              </a:rPr>
              <a:t>。</a:t>
            </a:r>
            <a:r>
              <a:rPr lang="en-US" altLang="zh-CN" sz="1600" b="1" baseline="0" dirty="0">
                <a:solidFill>
                  <a:srgbClr val="000000"/>
                </a:solidFill>
              </a:rPr>
              <a:t>		</a:t>
            </a:r>
          </a:p>
          <a:p>
            <a:pPr marL="1143000" lvl="2" indent="-228600">
              <a:lnSpc>
                <a:spcPct val="115000"/>
              </a:lnSpc>
              <a:spcBef>
                <a:spcPct val="5000"/>
              </a:spcBef>
              <a:buClr>
                <a:srgbClr val="0000CC"/>
              </a:buClr>
              <a:buFont typeface="Wingdings" pitchFamily="2" charset="2"/>
              <a:buNone/>
            </a:pPr>
            <a:r>
              <a:rPr lang="zh-CN" altLang="en-US" b="1" baseline="0" dirty="0">
                <a:solidFill>
                  <a:srgbClr val="000000"/>
                </a:solidFill>
                <a:latin typeface="Times New Roman" pitchFamily="18" charset="0"/>
              </a:rPr>
              <a:t>         页号</a:t>
            </a:r>
            <a:r>
              <a:rPr lang="zh-CN" altLang="en-US" b="1" baseline="0" dirty="0">
                <a:solidFill>
                  <a:srgbClr val="000000"/>
                </a:solidFill>
              </a:rPr>
              <a:t>		</a:t>
            </a:r>
            <a:r>
              <a:rPr lang="zh-CN" altLang="en-US" b="1" baseline="0" dirty="0">
                <a:solidFill>
                  <a:srgbClr val="000000"/>
                </a:solidFill>
                <a:latin typeface="Times New Roman" pitchFamily="18" charset="0"/>
              </a:rPr>
              <a:t>页框号（块号）</a:t>
            </a:r>
            <a:endParaRPr lang="zh-CN" altLang="en-US" b="1" baseline="0" dirty="0">
              <a:solidFill>
                <a:srgbClr val="000000"/>
              </a:solidFill>
            </a:endParaRP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0		      </a:t>
            </a:r>
            <a:r>
              <a:rPr lang="zh-CN" altLang="en-US" b="1" baseline="0" dirty="0">
                <a:solidFill>
                  <a:srgbClr val="000000"/>
                </a:solidFill>
              </a:rPr>
              <a:t>2</a:t>
            </a: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1		      </a:t>
            </a:r>
            <a:r>
              <a:rPr lang="zh-CN" altLang="en-US" b="1" baseline="0" dirty="0">
                <a:solidFill>
                  <a:srgbClr val="000000"/>
                </a:solidFill>
              </a:rPr>
              <a:t>3</a:t>
            </a:r>
          </a:p>
          <a:p>
            <a:pPr marL="342900" indent="-342900" algn="just">
              <a:lnSpc>
                <a:spcPct val="115000"/>
              </a:lnSpc>
              <a:spcBef>
                <a:spcPct val="5000"/>
              </a:spcBef>
            </a:pPr>
            <a:r>
              <a:rPr lang="zh-CN" altLang="en-US" b="1" baseline="0" dirty="0">
                <a:solidFill>
                  <a:srgbClr val="000000"/>
                </a:solidFill>
                <a:latin typeface="Times New Roman" pitchFamily="18" charset="0"/>
                <a:cs typeface="Times New Roman" pitchFamily="18" charset="0"/>
              </a:rPr>
              <a:t>     	             2		      </a:t>
            </a:r>
            <a:r>
              <a:rPr lang="zh-CN" altLang="en-US" b="1" baseline="0" dirty="0">
                <a:solidFill>
                  <a:srgbClr val="000000"/>
                </a:solidFill>
              </a:rPr>
              <a:t>8</a:t>
            </a:r>
          </a:p>
          <a:p>
            <a:pPr marL="342900" indent="-342900" algn="just">
              <a:lnSpc>
                <a:spcPct val="115000"/>
              </a:lnSpc>
              <a:spcBef>
                <a:spcPct val="20000"/>
              </a:spcBef>
            </a:pPr>
            <a:r>
              <a:rPr lang="zh-CN" altLang="en-US" sz="2800" b="1" baseline="0" dirty="0">
                <a:solidFill>
                  <a:srgbClr val="000000"/>
                </a:solidFill>
              </a:rPr>
              <a:t> 指令：100   </a:t>
            </a:r>
            <a:r>
              <a:rPr lang="en-US" altLang="zh-CN" sz="2800" b="1" baseline="0" dirty="0">
                <a:solidFill>
                  <a:srgbClr val="000000"/>
                </a:solidFill>
              </a:rPr>
              <a:t>LOAD 1</a:t>
            </a:r>
            <a:r>
              <a:rPr lang="en-US" altLang="zh-CN" sz="2800" b="1" baseline="0" dirty="0">
                <a:solidFill>
                  <a:srgbClr val="000000"/>
                </a:solidFill>
                <a:latin typeface="Times New Roman" pitchFamily="18" charset="0"/>
              </a:rPr>
              <a:t>，</a:t>
            </a:r>
            <a:r>
              <a:rPr lang="en-US" altLang="zh-CN" sz="2800" b="1" baseline="0" dirty="0">
                <a:solidFill>
                  <a:srgbClr val="000000"/>
                </a:solidFill>
              </a:rPr>
              <a:t>2500</a:t>
            </a:r>
            <a:r>
              <a:rPr lang="zh-CN" altLang="en-US" sz="2800" b="1" baseline="0" dirty="0">
                <a:solidFill>
                  <a:srgbClr val="000000"/>
                </a:solidFill>
              </a:rPr>
              <a:t>的</a:t>
            </a:r>
            <a:r>
              <a:rPr lang="zh-CN" altLang="en-US" sz="2800" b="1" baseline="0" dirty="0">
                <a:solidFill>
                  <a:srgbClr val="000000"/>
                </a:solidFill>
                <a:latin typeface="Times New Roman" pitchFamily="18" charset="0"/>
              </a:rPr>
              <a:t>地址变换过程为：</a:t>
            </a:r>
            <a:endParaRPr lang="zh-CN" altLang="en-US" sz="2800" b="1" baseline="0" dirty="0">
              <a:solidFill>
                <a:srgbClr val="000000"/>
              </a:solidFill>
            </a:endParaRPr>
          </a:p>
          <a:p>
            <a:pPr marL="342900" indent="-342900" algn="just">
              <a:lnSpc>
                <a:spcPct val="115000"/>
              </a:lnSpc>
              <a:spcBef>
                <a:spcPct val="20000"/>
              </a:spcBef>
            </a:pPr>
            <a:r>
              <a:rPr lang="zh-CN" altLang="en-US" sz="2800" b="1" baseline="0" dirty="0">
                <a:solidFill>
                  <a:srgbClr val="000000"/>
                </a:solidFill>
                <a:latin typeface="Times New Roman" pitchFamily="18" charset="0"/>
              </a:rPr>
              <a:t>根据控制寄存器找到页表的始址和长度，</a:t>
            </a:r>
            <a:endParaRPr lang="zh-CN" altLang="en-US" sz="2800" b="1" baseline="0" dirty="0">
              <a:solidFill>
                <a:srgbClr val="000000"/>
              </a:solidFill>
            </a:endParaRPr>
          </a:p>
          <a:p>
            <a:pPr marL="342900" indent="-342900" algn="just">
              <a:lnSpc>
                <a:spcPct val="115000"/>
              </a:lnSpc>
              <a:spcBef>
                <a:spcPct val="20000"/>
              </a:spcBef>
            </a:pPr>
            <a:r>
              <a:rPr lang="zh-CN" altLang="en-US" sz="2800" b="1" baseline="0" dirty="0">
                <a:solidFill>
                  <a:srgbClr val="000000"/>
                </a:solidFill>
                <a:latin typeface="Times New Roman" pitchFamily="18" charset="0"/>
              </a:rPr>
              <a:t>执行：</a:t>
            </a:r>
            <a:r>
              <a:rPr lang="zh-CN" altLang="en-US" sz="2800" b="1" baseline="0" dirty="0">
                <a:solidFill>
                  <a:srgbClr val="000000"/>
                </a:solidFill>
              </a:rPr>
              <a:t> 2500 = 2048+452     页号</a:t>
            </a:r>
            <a:r>
              <a:rPr lang="en-US" altLang="zh-CN" sz="2800" b="1" baseline="0" dirty="0">
                <a:solidFill>
                  <a:srgbClr val="000000"/>
                </a:solidFill>
              </a:rPr>
              <a:t>P=2   </a:t>
            </a:r>
          </a:p>
          <a:p>
            <a:pPr marL="342900" indent="-342900" algn="just">
              <a:lnSpc>
                <a:spcPct val="115000"/>
              </a:lnSpc>
              <a:spcBef>
                <a:spcPct val="20000"/>
              </a:spcBef>
            </a:pPr>
            <a:r>
              <a:rPr lang="zh-CN" altLang="en-US" sz="2800" b="1" baseline="0" dirty="0">
                <a:solidFill>
                  <a:srgbClr val="000000"/>
                </a:solidFill>
              </a:rPr>
              <a:t>位移量</a:t>
            </a:r>
            <a:r>
              <a:rPr lang="en-US" altLang="zh-CN" sz="2800" b="1" baseline="0" dirty="0">
                <a:solidFill>
                  <a:srgbClr val="000000"/>
                </a:solidFill>
              </a:rPr>
              <a:t>W=452	    B= 8</a:t>
            </a:r>
          </a:p>
          <a:p>
            <a:pPr marL="342900" indent="-342900" algn="just">
              <a:lnSpc>
                <a:spcPct val="115000"/>
              </a:lnSpc>
              <a:spcBef>
                <a:spcPct val="20000"/>
              </a:spcBef>
            </a:pPr>
            <a:r>
              <a:rPr lang="en-US" altLang="zh-CN" sz="2800" b="1" baseline="0" dirty="0">
                <a:solidFill>
                  <a:srgbClr val="000000"/>
                </a:solidFill>
              </a:rPr>
              <a:t>2500</a:t>
            </a:r>
            <a:r>
              <a:rPr lang="zh-CN" altLang="en-US" sz="2800" b="1" baseline="0" dirty="0">
                <a:solidFill>
                  <a:srgbClr val="000000"/>
                </a:solidFill>
                <a:latin typeface="Times New Roman" pitchFamily="18" charset="0"/>
              </a:rPr>
              <a:t>单元的物理地址</a:t>
            </a:r>
            <a:r>
              <a:rPr lang="zh-CN" altLang="en-US" sz="2800" b="1" baseline="0" dirty="0">
                <a:solidFill>
                  <a:srgbClr val="000000"/>
                </a:solidFill>
              </a:rPr>
              <a:t>=1024*8+452 = 8644</a:t>
            </a:r>
            <a:endParaRPr lang="en-US" altLang="zh-CN" sz="2800" b="1" baseline="0" dirty="0">
              <a:solidFill>
                <a:srgbClr val="000000"/>
              </a:solidFill>
            </a:endParaRPr>
          </a:p>
          <a:p>
            <a:pPr marL="342900" indent="-342900" algn="just">
              <a:lnSpc>
                <a:spcPct val="115000"/>
              </a:lnSpc>
              <a:spcBef>
                <a:spcPct val="20000"/>
              </a:spcBef>
            </a:pPr>
            <a:r>
              <a:rPr lang="zh-CN" altLang="en-US" sz="2800" dirty="0">
                <a:solidFill>
                  <a:srgbClr val="000000"/>
                </a:solidFill>
                <a:latin typeface="Times New Roman" pitchFamily="18" charset="0"/>
              </a:rPr>
              <a:t>该指令地址</a:t>
            </a:r>
            <a:r>
              <a:rPr lang="zh-CN" altLang="en-US" sz="2800" dirty="0">
                <a:solidFill>
                  <a:srgbClr val="000000"/>
                </a:solidFill>
              </a:rPr>
              <a:t>=2*1024+100 = 2148</a:t>
            </a:r>
          </a:p>
          <a:p>
            <a:pPr marL="342900" indent="-342900" algn="just">
              <a:lnSpc>
                <a:spcPct val="115000"/>
              </a:lnSpc>
              <a:spcBef>
                <a:spcPct val="20000"/>
              </a:spcBef>
            </a:pPr>
            <a:endParaRPr lang="zh-CN" altLang="en-US" sz="2800" b="1" baseline="0" dirty="0">
              <a:solidFill>
                <a:srgbClr val="00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295400" y="609600"/>
            <a:ext cx="7467600" cy="701675"/>
          </a:xfrm>
          <a:prstGeom prst="rect">
            <a:avLst/>
          </a:prstGeom>
          <a:noFill/>
          <a:ln w="9525">
            <a:noFill/>
            <a:miter lim="800000"/>
            <a:headEnd/>
            <a:tailEnd/>
          </a:ln>
          <a:effectLst/>
        </p:spPr>
        <p:txBody>
          <a:bodyPr>
            <a:spAutoFit/>
          </a:bodyPr>
          <a:lstStyle/>
          <a:p>
            <a:pPr algn="ctr" eaLnBrk="0" hangingPunct="0">
              <a:spcBef>
                <a:spcPct val="50000"/>
              </a:spcBef>
            </a:pPr>
            <a:r>
              <a:rPr lang="zh-CN" altLang="en-US" sz="4000" b="1" baseline="0">
                <a:solidFill>
                  <a:srgbClr val="000000"/>
                </a:solidFill>
                <a:latin typeface="华文新魏" pitchFamily="2" charset="-122"/>
                <a:ea typeface="华文新魏" pitchFamily="2" charset="-122"/>
              </a:rPr>
              <a:t>分页存储管理方式</a:t>
            </a:r>
          </a:p>
        </p:txBody>
      </p:sp>
      <p:sp>
        <p:nvSpPr>
          <p:cNvPr id="107523" name="Rectangle 3"/>
          <p:cNvSpPr>
            <a:spLocks noChangeArrowheads="1"/>
          </p:cNvSpPr>
          <p:nvPr/>
        </p:nvSpPr>
        <p:spPr bwMode="auto">
          <a:xfrm>
            <a:off x="457200" y="1295400"/>
            <a:ext cx="8458200" cy="5257800"/>
          </a:xfrm>
          <a:prstGeom prst="rect">
            <a:avLst/>
          </a:prstGeom>
          <a:noFill/>
          <a:ln w="9525">
            <a:noFill/>
            <a:miter lim="800000"/>
            <a:headEnd/>
            <a:tailEnd/>
          </a:ln>
          <a:effectLst/>
        </p:spPr>
        <p:txBody>
          <a:bodyPr/>
          <a:lstStyle/>
          <a:p>
            <a:pPr marL="685800" indent="-685800" algn="just">
              <a:spcBef>
                <a:spcPct val="20000"/>
              </a:spcBef>
              <a:buClr>
                <a:srgbClr val="0000CC"/>
              </a:buClr>
              <a:buFont typeface="Wingdings" pitchFamily="2" charset="2"/>
              <a:buChar char="Ø"/>
            </a:pPr>
            <a:r>
              <a:rPr lang="zh-CN" altLang="en-US" sz="3200" b="1" baseline="0" dirty="0">
                <a:solidFill>
                  <a:srgbClr val="0000CC"/>
                </a:solidFill>
                <a:latin typeface="宋体" pitchFamily="2" charset="-122"/>
              </a:rPr>
              <a:t>地址变换机构</a:t>
            </a:r>
          </a:p>
          <a:p>
            <a:pPr marL="1066800" lvl="1" indent="-609600">
              <a:spcBef>
                <a:spcPct val="20000"/>
              </a:spcBef>
              <a:buClr>
                <a:srgbClr val="0000CC"/>
              </a:buClr>
              <a:buFont typeface="Wingdings" pitchFamily="2" charset="2"/>
              <a:buChar char="Ø"/>
            </a:pPr>
            <a:r>
              <a:rPr lang="zh-CN" altLang="en-US" sz="2800" b="1" baseline="0" dirty="0">
                <a:solidFill>
                  <a:srgbClr val="000000"/>
                </a:solidFill>
                <a:latin typeface="宋体" pitchFamily="2" charset="-122"/>
              </a:rPr>
              <a:t>具有快表的地址变换机构</a:t>
            </a:r>
          </a:p>
          <a:p>
            <a:pPr marL="1447800" lvl="2" indent="-533400">
              <a:spcBef>
                <a:spcPct val="20000"/>
              </a:spcBef>
              <a:buClr>
                <a:srgbClr val="0000CC"/>
              </a:buClr>
              <a:buFont typeface="Wingdings" pitchFamily="2" charset="2"/>
              <a:buChar char="Ø"/>
            </a:pPr>
            <a:r>
              <a:rPr lang="zh-CN" altLang="en-US" sz="2800" b="1" baseline="0" dirty="0">
                <a:latin typeface="宋体" pitchFamily="2" charset="-122"/>
              </a:rPr>
              <a:t>页表驻留在内存中的缺点：每存取一个数据都要两次访问内存。计算处理速度降低</a:t>
            </a:r>
            <a:r>
              <a:rPr lang="en-US" altLang="zh-CN" sz="2800" b="1" baseline="0" dirty="0">
                <a:latin typeface="宋体" pitchFamily="2" charset="-122"/>
              </a:rPr>
              <a:t>1/2</a:t>
            </a:r>
          </a:p>
          <a:p>
            <a:pPr lvl="2">
              <a:spcBef>
                <a:spcPct val="20000"/>
              </a:spcBef>
              <a:buClr>
                <a:srgbClr val="0000CC"/>
              </a:buClr>
            </a:pPr>
            <a:r>
              <a:rPr lang="zh-CN" altLang="en-US" sz="2800" b="1" baseline="0" dirty="0">
                <a:latin typeface="宋体" pitchFamily="2" charset="-122"/>
              </a:rPr>
              <a:t>①访问内存中页表→找到物理</a:t>
            </a:r>
            <a:r>
              <a:rPr lang="zh-CN" altLang="en-US" sz="2800" dirty="0">
                <a:latin typeface="宋体" pitchFamily="2" charset="-122"/>
              </a:rPr>
              <a:t>块号→块</a:t>
            </a:r>
            <a:r>
              <a:rPr lang="zh-CN" altLang="en-US" sz="2800" b="1" baseline="0" dirty="0">
                <a:latin typeface="宋体" pitchFamily="2" charset="-122"/>
              </a:rPr>
              <a:t>号</a:t>
            </a:r>
            <a:r>
              <a:rPr lang="en-US" altLang="zh-CN" sz="2800" b="1" baseline="0" dirty="0">
                <a:latin typeface="宋体" pitchFamily="2" charset="-122"/>
              </a:rPr>
              <a:t>+</a:t>
            </a:r>
            <a:r>
              <a:rPr lang="zh-CN" altLang="en-US" sz="2800" b="1" baseline="0" dirty="0">
                <a:latin typeface="宋体" pitchFamily="2" charset="-122"/>
              </a:rPr>
              <a:t>偏移量形成物理地址</a:t>
            </a:r>
            <a:endParaRPr lang="en-US" altLang="zh-CN" sz="2800" b="1" baseline="0" dirty="0">
              <a:latin typeface="宋体" pitchFamily="2" charset="-122"/>
            </a:endParaRPr>
          </a:p>
          <a:p>
            <a:pPr lvl="2">
              <a:spcBef>
                <a:spcPct val="20000"/>
              </a:spcBef>
              <a:buClr>
                <a:srgbClr val="0000CC"/>
              </a:buClr>
            </a:pPr>
            <a:r>
              <a:rPr lang="zh-CN" altLang="en-US" sz="2800" dirty="0">
                <a:latin typeface="宋体" pitchFamily="2" charset="-122"/>
              </a:rPr>
              <a:t>②从第一次所获得地址中获取所需数据</a:t>
            </a:r>
            <a:endParaRPr lang="en-US" altLang="zh-CN" sz="2800" b="1" baseline="0" dirty="0">
              <a:latin typeface="宋体" pitchFamily="2" charset="-122"/>
            </a:endParaRPr>
          </a:p>
          <a:p>
            <a:pPr marL="1447800" lvl="2" indent="-533400">
              <a:spcBef>
                <a:spcPct val="20000"/>
              </a:spcBef>
              <a:buClr>
                <a:srgbClr val="0000CC"/>
              </a:buClr>
              <a:buFont typeface="Wingdings" pitchFamily="2" charset="2"/>
              <a:buChar char="Ø"/>
            </a:pPr>
            <a:r>
              <a:rPr lang="zh-CN" altLang="en-US" sz="2800" b="1" baseline="0" dirty="0">
                <a:latin typeface="宋体" pitchFamily="2" charset="-122"/>
              </a:rPr>
              <a:t>联想寄存器（快表，具有并行查询能力的特殊高速缓冲寄存器）：存放当前访问的若干个页表项</a:t>
            </a:r>
          </a:p>
          <a:p>
            <a:pPr marL="1447800" lvl="2" indent="-533400">
              <a:spcBef>
                <a:spcPct val="20000"/>
              </a:spcBef>
              <a:buClr>
                <a:srgbClr val="0000CC"/>
              </a:buClr>
              <a:buFont typeface="Wingdings" pitchFamily="2" charset="2"/>
              <a:buChar char="Ø"/>
            </a:pPr>
            <a:r>
              <a:rPr lang="zh-CN" altLang="en-US" sz="2800" b="1" baseline="0" dirty="0">
                <a:latin typeface="宋体" pitchFamily="2" charset="-122"/>
              </a:rPr>
              <a:t>具有快表的地址变换机构见下图。</a:t>
            </a:r>
          </a:p>
          <a:p>
            <a:pPr marL="1447800" lvl="2" indent="-533400">
              <a:spcBef>
                <a:spcPct val="20000"/>
              </a:spcBef>
              <a:buFont typeface="Wingdings" pitchFamily="2" charset="2"/>
              <a:buChar char="Ø"/>
            </a:pPr>
            <a:endParaRPr lang="zh-CN" altLang="en-US" sz="2800" b="1" u="sng" baseline="0" dirty="0">
              <a:latin typeface="隶书" pitchFamily="49" charset="-122"/>
              <a:ea typeface="隶书"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4"/>
          <p:cNvGrpSpPr>
            <a:grpSpLocks/>
          </p:cNvGrpSpPr>
          <p:nvPr/>
        </p:nvGrpSpPr>
        <p:grpSpPr bwMode="auto">
          <a:xfrm>
            <a:off x="273050" y="1358900"/>
            <a:ext cx="8499475" cy="5313363"/>
            <a:chOff x="172" y="856"/>
            <a:chExt cx="5354" cy="3347"/>
          </a:xfrm>
        </p:grpSpPr>
        <p:sp>
          <p:nvSpPr>
            <p:cNvPr id="110595" name="Rectangle 3"/>
            <p:cNvSpPr>
              <a:spLocks noChangeArrowheads="1"/>
            </p:cNvSpPr>
            <p:nvPr/>
          </p:nvSpPr>
          <p:spPr bwMode="auto">
            <a:xfrm>
              <a:off x="702" y="856"/>
              <a:ext cx="80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页表寄存器</a:t>
              </a:r>
              <a:endParaRPr lang="zh-CN" altLang="en-US" b="1" baseline="0"/>
            </a:p>
          </p:txBody>
        </p:sp>
        <p:sp>
          <p:nvSpPr>
            <p:cNvPr id="110596" name="Rectangle 4"/>
            <p:cNvSpPr>
              <a:spLocks noChangeArrowheads="1"/>
            </p:cNvSpPr>
            <p:nvPr/>
          </p:nvSpPr>
          <p:spPr bwMode="auto">
            <a:xfrm>
              <a:off x="172" y="1128"/>
              <a:ext cx="936" cy="234"/>
            </a:xfrm>
            <a:prstGeom prst="rect">
              <a:avLst/>
            </a:prstGeom>
            <a:noFill/>
            <a:ln w="22225">
              <a:solidFill>
                <a:srgbClr val="000000"/>
              </a:solidFill>
              <a:miter lim="800000"/>
              <a:headEnd/>
              <a:tailEnd/>
            </a:ln>
          </p:spPr>
          <p:txBody>
            <a:bodyPr/>
            <a:lstStyle/>
            <a:p>
              <a:endParaRPr lang="zh-CN" altLang="en-US"/>
            </a:p>
          </p:txBody>
        </p:sp>
        <p:sp>
          <p:nvSpPr>
            <p:cNvPr id="110597" name="Rectangle 5"/>
            <p:cNvSpPr>
              <a:spLocks noChangeArrowheads="1"/>
            </p:cNvSpPr>
            <p:nvPr/>
          </p:nvSpPr>
          <p:spPr bwMode="auto">
            <a:xfrm>
              <a:off x="320"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页表始址</a:t>
              </a:r>
              <a:endParaRPr lang="zh-CN" altLang="en-US" b="1" baseline="0"/>
            </a:p>
          </p:txBody>
        </p:sp>
        <p:sp>
          <p:nvSpPr>
            <p:cNvPr id="110598" name="Rectangle 6"/>
            <p:cNvSpPr>
              <a:spLocks noChangeArrowheads="1"/>
            </p:cNvSpPr>
            <p:nvPr/>
          </p:nvSpPr>
          <p:spPr bwMode="auto">
            <a:xfrm>
              <a:off x="1108" y="1128"/>
              <a:ext cx="923" cy="234"/>
            </a:xfrm>
            <a:prstGeom prst="rect">
              <a:avLst/>
            </a:prstGeom>
            <a:noFill/>
            <a:ln w="22225">
              <a:solidFill>
                <a:srgbClr val="000000"/>
              </a:solidFill>
              <a:miter lim="800000"/>
              <a:headEnd/>
              <a:tailEnd/>
            </a:ln>
          </p:spPr>
          <p:txBody>
            <a:bodyPr/>
            <a:lstStyle/>
            <a:p>
              <a:endParaRPr lang="zh-CN" altLang="en-US"/>
            </a:p>
          </p:txBody>
        </p:sp>
        <p:sp>
          <p:nvSpPr>
            <p:cNvPr id="110599" name="Rectangle 7"/>
            <p:cNvSpPr>
              <a:spLocks noChangeArrowheads="1"/>
            </p:cNvSpPr>
            <p:nvPr/>
          </p:nvSpPr>
          <p:spPr bwMode="auto">
            <a:xfrm>
              <a:off x="1243"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页表长度</a:t>
              </a:r>
              <a:endParaRPr lang="zh-CN" altLang="en-US" b="1" baseline="0"/>
            </a:p>
          </p:txBody>
        </p:sp>
        <p:sp>
          <p:nvSpPr>
            <p:cNvPr id="110600" name="Freeform 8"/>
            <p:cNvSpPr>
              <a:spLocks/>
            </p:cNvSpPr>
            <p:nvPr/>
          </p:nvSpPr>
          <p:spPr bwMode="auto">
            <a:xfrm>
              <a:off x="2388" y="1128"/>
              <a:ext cx="234" cy="222"/>
            </a:xfrm>
            <a:custGeom>
              <a:avLst/>
              <a:gdLst/>
              <a:ahLst/>
              <a:cxnLst>
                <a:cxn ang="0">
                  <a:pos x="0" y="111"/>
                </a:cxn>
                <a:cxn ang="0">
                  <a:pos x="12" y="49"/>
                </a:cxn>
                <a:cxn ang="0">
                  <a:pos x="74" y="0"/>
                </a:cxn>
                <a:cxn ang="0">
                  <a:pos x="147" y="0"/>
                </a:cxn>
                <a:cxn ang="0">
                  <a:pos x="209" y="49"/>
                </a:cxn>
                <a:cxn ang="0">
                  <a:pos x="234" y="111"/>
                </a:cxn>
                <a:cxn ang="0">
                  <a:pos x="209" y="185"/>
                </a:cxn>
                <a:cxn ang="0">
                  <a:pos x="147" y="222"/>
                </a:cxn>
                <a:cxn ang="0">
                  <a:pos x="74" y="222"/>
                </a:cxn>
                <a:cxn ang="0">
                  <a:pos x="12" y="185"/>
                </a:cxn>
                <a:cxn ang="0">
                  <a:pos x="0" y="111"/>
                </a:cxn>
              </a:cxnLst>
              <a:rect l="0" t="0" r="r" b="b"/>
              <a:pathLst>
                <a:path w="234" h="222">
                  <a:moveTo>
                    <a:pt x="0" y="111"/>
                  </a:moveTo>
                  <a:lnTo>
                    <a:pt x="12" y="49"/>
                  </a:lnTo>
                  <a:lnTo>
                    <a:pt x="74" y="0"/>
                  </a:lnTo>
                  <a:lnTo>
                    <a:pt x="147" y="0"/>
                  </a:lnTo>
                  <a:lnTo>
                    <a:pt x="209" y="49"/>
                  </a:lnTo>
                  <a:lnTo>
                    <a:pt x="234" y="111"/>
                  </a:lnTo>
                  <a:lnTo>
                    <a:pt x="209" y="185"/>
                  </a:lnTo>
                  <a:lnTo>
                    <a:pt x="147" y="222"/>
                  </a:lnTo>
                  <a:lnTo>
                    <a:pt x="74" y="222"/>
                  </a:lnTo>
                  <a:lnTo>
                    <a:pt x="12" y="185"/>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1" name="Rectangle 9"/>
            <p:cNvSpPr>
              <a:spLocks noChangeArrowheads="1"/>
            </p:cNvSpPr>
            <p:nvPr/>
          </p:nvSpPr>
          <p:spPr bwMode="auto">
            <a:xfrm>
              <a:off x="241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2" name="Rectangle 10"/>
            <p:cNvSpPr>
              <a:spLocks noChangeArrowheads="1"/>
            </p:cNvSpPr>
            <p:nvPr/>
          </p:nvSpPr>
          <p:spPr bwMode="auto">
            <a:xfrm>
              <a:off x="3889" y="1128"/>
              <a:ext cx="825" cy="234"/>
            </a:xfrm>
            <a:prstGeom prst="rect">
              <a:avLst/>
            </a:prstGeom>
            <a:noFill/>
            <a:ln w="22225">
              <a:solidFill>
                <a:srgbClr val="000000"/>
              </a:solidFill>
              <a:miter lim="800000"/>
              <a:headEnd/>
              <a:tailEnd/>
            </a:ln>
          </p:spPr>
          <p:txBody>
            <a:bodyPr/>
            <a:lstStyle/>
            <a:p>
              <a:endParaRPr lang="zh-CN" altLang="en-US"/>
            </a:p>
          </p:txBody>
        </p:sp>
        <p:sp>
          <p:nvSpPr>
            <p:cNvPr id="110603" name="Rectangle 11"/>
            <p:cNvSpPr>
              <a:spLocks noChangeArrowheads="1"/>
            </p:cNvSpPr>
            <p:nvPr/>
          </p:nvSpPr>
          <p:spPr bwMode="auto">
            <a:xfrm>
              <a:off x="4135" y="1152"/>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04" name="Rectangle 12"/>
            <p:cNvSpPr>
              <a:spLocks noChangeArrowheads="1"/>
            </p:cNvSpPr>
            <p:nvPr/>
          </p:nvSpPr>
          <p:spPr bwMode="auto">
            <a:xfrm>
              <a:off x="4714" y="1128"/>
              <a:ext cx="812" cy="234"/>
            </a:xfrm>
            <a:prstGeom prst="rect">
              <a:avLst/>
            </a:prstGeom>
            <a:noFill/>
            <a:ln w="22225">
              <a:solidFill>
                <a:srgbClr val="000000"/>
              </a:solidFill>
              <a:miter lim="800000"/>
              <a:headEnd/>
              <a:tailEnd/>
            </a:ln>
          </p:spPr>
          <p:txBody>
            <a:bodyPr/>
            <a:lstStyle/>
            <a:p>
              <a:endParaRPr lang="zh-CN" altLang="en-US"/>
            </a:p>
          </p:txBody>
        </p:sp>
        <p:sp>
          <p:nvSpPr>
            <p:cNvPr id="110605" name="Rectangle 13"/>
            <p:cNvSpPr>
              <a:spLocks noChangeArrowheads="1"/>
            </p:cNvSpPr>
            <p:nvPr/>
          </p:nvSpPr>
          <p:spPr bwMode="auto">
            <a:xfrm>
              <a:off x="4862" y="115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a:t>
              </a:r>
              <a:endParaRPr lang="zh-CN" altLang="en-US" b="1" baseline="0"/>
            </a:p>
          </p:txBody>
        </p:sp>
        <p:sp>
          <p:nvSpPr>
            <p:cNvPr id="110606" name="Rectangle 14"/>
            <p:cNvSpPr>
              <a:spLocks noChangeArrowheads="1"/>
            </p:cNvSpPr>
            <p:nvPr/>
          </p:nvSpPr>
          <p:spPr bwMode="auto">
            <a:xfrm>
              <a:off x="5022" y="1140"/>
              <a:ext cx="483"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Times" charset="0"/>
                </a:rPr>
                <a:t>内地址</a:t>
              </a:r>
              <a:endParaRPr lang="zh-CN" altLang="en-US" b="1" baseline="0"/>
            </a:p>
          </p:txBody>
        </p:sp>
        <p:sp>
          <p:nvSpPr>
            <p:cNvPr id="110607" name="Freeform 15"/>
            <p:cNvSpPr>
              <a:spLocks/>
            </p:cNvSpPr>
            <p:nvPr/>
          </p:nvSpPr>
          <p:spPr bwMode="auto">
            <a:xfrm>
              <a:off x="517" y="1596"/>
              <a:ext cx="234" cy="222"/>
            </a:xfrm>
            <a:custGeom>
              <a:avLst/>
              <a:gdLst/>
              <a:ahLst/>
              <a:cxnLst>
                <a:cxn ang="0">
                  <a:pos x="0" y="111"/>
                </a:cxn>
                <a:cxn ang="0">
                  <a:pos x="25" y="37"/>
                </a:cxn>
                <a:cxn ang="0">
                  <a:pos x="86" y="0"/>
                </a:cxn>
                <a:cxn ang="0">
                  <a:pos x="160" y="0"/>
                </a:cxn>
                <a:cxn ang="0">
                  <a:pos x="221" y="37"/>
                </a:cxn>
                <a:cxn ang="0">
                  <a:pos x="234" y="111"/>
                </a:cxn>
                <a:cxn ang="0">
                  <a:pos x="221" y="173"/>
                </a:cxn>
                <a:cxn ang="0">
                  <a:pos x="160" y="222"/>
                </a:cxn>
                <a:cxn ang="0">
                  <a:pos x="86" y="222"/>
                </a:cxn>
                <a:cxn ang="0">
                  <a:pos x="25" y="173"/>
                </a:cxn>
                <a:cxn ang="0">
                  <a:pos x="0" y="111"/>
                </a:cxn>
              </a:cxnLst>
              <a:rect l="0" t="0" r="r" b="b"/>
              <a:pathLst>
                <a:path w="234" h="222">
                  <a:moveTo>
                    <a:pt x="0" y="111"/>
                  </a:moveTo>
                  <a:lnTo>
                    <a:pt x="25" y="37"/>
                  </a:lnTo>
                  <a:lnTo>
                    <a:pt x="86" y="0"/>
                  </a:lnTo>
                  <a:lnTo>
                    <a:pt x="160" y="0"/>
                  </a:lnTo>
                  <a:lnTo>
                    <a:pt x="221" y="37"/>
                  </a:lnTo>
                  <a:lnTo>
                    <a:pt x="234" y="111"/>
                  </a:lnTo>
                  <a:lnTo>
                    <a:pt x="221" y="173"/>
                  </a:lnTo>
                  <a:lnTo>
                    <a:pt x="160" y="222"/>
                  </a:lnTo>
                  <a:lnTo>
                    <a:pt x="86" y="222"/>
                  </a:lnTo>
                  <a:lnTo>
                    <a:pt x="25" y="173"/>
                  </a:lnTo>
                  <a:lnTo>
                    <a:pt x="0" y="111"/>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10608" name="Rectangle 16"/>
            <p:cNvSpPr>
              <a:spLocks noChangeArrowheads="1"/>
            </p:cNvSpPr>
            <p:nvPr/>
          </p:nvSpPr>
          <p:spPr bwMode="auto">
            <a:xfrm>
              <a:off x="554" y="162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a:t>
              </a:r>
              <a:endParaRPr lang="zh-CN" altLang="en-US" b="1" baseline="0"/>
            </a:p>
          </p:txBody>
        </p:sp>
        <p:sp>
          <p:nvSpPr>
            <p:cNvPr id="110609" name="Line 17"/>
            <p:cNvSpPr>
              <a:spLocks noChangeShapeType="1"/>
            </p:cNvSpPr>
            <p:nvPr/>
          </p:nvSpPr>
          <p:spPr bwMode="auto">
            <a:xfrm>
              <a:off x="640" y="1362"/>
              <a:ext cx="1" cy="222"/>
            </a:xfrm>
            <a:prstGeom prst="line">
              <a:avLst/>
            </a:prstGeom>
            <a:noFill/>
            <a:ln w="22225">
              <a:solidFill>
                <a:srgbClr val="000000"/>
              </a:solidFill>
              <a:round/>
              <a:headEnd/>
              <a:tailEnd/>
            </a:ln>
          </p:spPr>
          <p:txBody>
            <a:bodyPr/>
            <a:lstStyle/>
            <a:p>
              <a:endParaRPr lang="zh-CN" altLang="en-US"/>
            </a:p>
          </p:txBody>
        </p:sp>
        <p:sp>
          <p:nvSpPr>
            <p:cNvPr id="110610" name="Freeform 18"/>
            <p:cNvSpPr>
              <a:spLocks/>
            </p:cNvSpPr>
            <p:nvPr/>
          </p:nvSpPr>
          <p:spPr bwMode="auto">
            <a:xfrm>
              <a:off x="615" y="1436"/>
              <a:ext cx="50" cy="148"/>
            </a:xfrm>
            <a:custGeom>
              <a:avLst/>
              <a:gdLst/>
              <a:ahLst/>
              <a:cxnLst>
                <a:cxn ang="0">
                  <a:pos x="50" y="0"/>
                </a:cxn>
                <a:cxn ang="0">
                  <a:pos x="25" y="25"/>
                </a:cxn>
                <a:cxn ang="0">
                  <a:pos x="0" y="0"/>
                </a:cxn>
                <a:cxn ang="0">
                  <a:pos x="25" y="148"/>
                </a:cxn>
                <a:cxn ang="0">
                  <a:pos x="50" y="0"/>
                </a:cxn>
              </a:cxnLst>
              <a:rect l="0" t="0" r="r" b="b"/>
              <a:pathLst>
                <a:path w="50" h="148">
                  <a:moveTo>
                    <a:pt x="50" y="0"/>
                  </a:moveTo>
                  <a:lnTo>
                    <a:pt x="25" y="25"/>
                  </a:lnTo>
                  <a:lnTo>
                    <a:pt x="0" y="0"/>
                  </a:lnTo>
                  <a:lnTo>
                    <a:pt x="25" y="148"/>
                  </a:lnTo>
                  <a:lnTo>
                    <a:pt x="5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1" name="Freeform 19"/>
            <p:cNvSpPr>
              <a:spLocks/>
            </p:cNvSpPr>
            <p:nvPr/>
          </p:nvSpPr>
          <p:spPr bwMode="auto">
            <a:xfrm>
              <a:off x="751" y="1362"/>
              <a:ext cx="3557" cy="345"/>
            </a:xfrm>
            <a:custGeom>
              <a:avLst/>
              <a:gdLst/>
              <a:ahLst/>
              <a:cxnLst>
                <a:cxn ang="0">
                  <a:pos x="3557" y="0"/>
                </a:cxn>
                <a:cxn ang="0">
                  <a:pos x="3557" y="345"/>
                </a:cxn>
                <a:cxn ang="0">
                  <a:pos x="0" y="345"/>
                </a:cxn>
              </a:cxnLst>
              <a:rect l="0" t="0" r="r" b="b"/>
              <a:pathLst>
                <a:path w="3557" h="345">
                  <a:moveTo>
                    <a:pt x="3557" y="0"/>
                  </a:moveTo>
                  <a:lnTo>
                    <a:pt x="3557" y="345"/>
                  </a:lnTo>
                  <a:lnTo>
                    <a:pt x="0" y="345"/>
                  </a:lnTo>
                </a:path>
              </a:pathLst>
            </a:custGeom>
            <a:noFill/>
            <a:ln w="22225">
              <a:solidFill>
                <a:srgbClr val="000000"/>
              </a:solidFill>
              <a:prstDash val="solid"/>
              <a:round/>
              <a:headEnd/>
              <a:tailEnd/>
            </a:ln>
          </p:spPr>
          <p:txBody>
            <a:bodyPr/>
            <a:lstStyle/>
            <a:p>
              <a:endParaRPr lang="zh-CN" altLang="en-US"/>
            </a:p>
          </p:txBody>
        </p:sp>
        <p:sp>
          <p:nvSpPr>
            <p:cNvPr id="110612" name="Freeform 20"/>
            <p:cNvSpPr>
              <a:spLocks/>
            </p:cNvSpPr>
            <p:nvPr/>
          </p:nvSpPr>
          <p:spPr bwMode="auto">
            <a:xfrm>
              <a:off x="751" y="1682"/>
              <a:ext cx="160" cy="50"/>
            </a:xfrm>
            <a:custGeom>
              <a:avLst/>
              <a:gdLst/>
              <a:ahLst/>
              <a:cxnLst>
                <a:cxn ang="0">
                  <a:pos x="160" y="50"/>
                </a:cxn>
                <a:cxn ang="0">
                  <a:pos x="123" y="25"/>
                </a:cxn>
                <a:cxn ang="0">
                  <a:pos x="160" y="0"/>
                </a:cxn>
                <a:cxn ang="0">
                  <a:pos x="0" y="25"/>
                </a:cxn>
                <a:cxn ang="0">
                  <a:pos x="160" y="50"/>
                </a:cxn>
              </a:cxnLst>
              <a:rect l="0" t="0" r="r" b="b"/>
              <a:pathLst>
                <a:path w="160" h="50">
                  <a:moveTo>
                    <a:pt x="160" y="50"/>
                  </a:moveTo>
                  <a:lnTo>
                    <a:pt x="123" y="25"/>
                  </a:lnTo>
                  <a:lnTo>
                    <a:pt x="160" y="0"/>
                  </a:lnTo>
                  <a:lnTo>
                    <a:pt x="0" y="25"/>
                  </a:lnTo>
                  <a:lnTo>
                    <a:pt x="160" y="5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3" name="Line 21"/>
            <p:cNvSpPr>
              <a:spLocks noChangeShapeType="1"/>
            </p:cNvSpPr>
            <p:nvPr/>
          </p:nvSpPr>
          <p:spPr bwMode="auto">
            <a:xfrm>
              <a:off x="2498" y="1362"/>
              <a:ext cx="1" cy="345"/>
            </a:xfrm>
            <a:prstGeom prst="line">
              <a:avLst/>
            </a:prstGeom>
            <a:noFill/>
            <a:ln w="22225">
              <a:solidFill>
                <a:srgbClr val="000000"/>
              </a:solidFill>
              <a:round/>
              <a:headEnd/>
              <a:tailEnd/>
            </a:ln>
          </p:spPr>
          <p:txBody>
            <a:bodyPr/>
            <a:lstStyle/>
            <a:p>
              <a:endParaRPr lang="zh-CN" altLang="en-US"/>
            </a:p>
          </p:txBody>
        </p:sp>
        <p:sp>
          <p:nvSpPr>
            <p:cNvPr id="110614" name="Freeform 22"/>
            <p:cNvSpPr>
              <a:spLocks/>
            </p:cNvSpPr>
            <p:nvPr/>
          </p:nvSpPr>
          <p:spPr bwMode="auto">
            <a:xfrm>
              <a:off x="2474"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5" name="Freeform 23"/>
            <p:cNvSpPr>
              <a:spLocks/>
            </p:cNvSpPr>
            <p:nvPr/>
          </p:nvSpPr>
          <p:spPr bwMode="auto">
            <a:xfrm>
              <a:off x="2474" y="1362"/>
              <a:ext cx="49" cy="148"/>
            </a:xfrm>
            <a:custGeom>
              <a:avLst/>
              <a:gdLst/>
              <a:ahLst/>
              <a:cxnLst>
                <a:cxn ang="0">
                  <a:pos x="0" y="148"/>
                </a:cxn>
                <a:cxn ang="0">
                  <a:pos x="24" y="123"/>
                </a:cxn>
                <a:cxn ang="0">
                  <a:pos x="49" y="148"/>
                </a:cxn>
                <a:cxn ang="0">
                  <a:pos x="24" y="0"/>
                </a:cxn>
                <a:cxn ang="0">
                  <a:pos x="0" y="148"/>
                </a:cxn>
              </a:cxnLst>
              <a:rect l="0" t="0" r="r" b="b"/>
              <a:pathLst>
                <a:path w="49" h="148">
                  <a:moveTo>
                    <a:pt x="0" y="148"/>
                  </a:moveTo>
                  <a:lnTo>
                    <a:pt x="24" y="123"/>
                  </a:lnTo>
                  <a:lnTo>
                    <a:pt x="49" y="148"/>
                  </a:lnTo>
                  <a:lnTo>
                    <a:pt x="24" y="0"/>
                  </a:lnTo>
                  <a:lnTo>
                    <a:pt x="0" y="1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6" name="Freeform 24"/>
            <p:cNvSpPr>
              <a:spLocks/>
            </p:cNvSpPr>
            <p:nvPr/>
          </p:nvSpPr>
          <p:spPr bwMode="auto">
            <a:xfrm>
              <a:off x="2818" y="1214"/>
              <a:ext cx="148" cy="49"/>
            </a:xfrm>
            <a:custGeom>
              <a:avLst/>
              <a:gdLst/>
              <a:ahLst/>
              <a:cxnLst>
                <a:cxn ang="0">
                  <a:pos x="0" y="49"/>
                </a:cxn>
                <a:cxn ang="0">
                  <a:pos x="25" y="25"/>
                </a:cxn>
                <a:cxn ang="0">
                  <a:pos x="0" y="0"/>
                </a:cxn>
                <a:cxn ang="0">
                  <a:pos x="148" y="25"/>
                </a:cxn>
                <a:cxn ang="0">
                  <a:pos x="0" y="49"/>
                </a:cxn>
              </a:cxnLst>
              <a:rect l="0" t="0" r="r" b="b"/>
              <a:pathLst>
                <a:path w="148" h="49">
                  <a:moveTo>
                    <a:pt x="0" y="49"/>
                  </a:moveTo>
                  <a:lnTo>
                    <a:pt x="25" y="25"/>
                  </a:lnTo>
                  <a:lnTo>
                    <a:pt x="0" y="0"/>
                  </a:lnTo>
                  <a:lnTo>
                    <a:pt x="148" y="25"/>
                  </a:lnTo>
                  <a:lnTo>
                    <a:pt x="0" y="49"/>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17" name="Rectangle 25"/>
            <p:cNvSpPr>
              <a:spLocks noChangeArrowheads="1"/>
            </p:cNvSpPr>
            <p:nvPr/>
          </p:nvSpPr>
          <p:spPr bwMode="auto">
            <a:xfrm>
              <a:off x="4406" y="856"/>
              <a:ext cx="725"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逻辑地址</a:t>
              </a:r>
              <a:r>
                <a:rPr lang="en-US" altLang="zh-CN" sz="2000" b="1" baseline="0">
                  <a:solidFill>
                    <a:srgbClr val="000000"/>
                  </a:solidFill>
                  <a:latin typeface="宋体" pitchFamily="2" charset="-122"/>
                </a:rPr>
                <a:t>L</a:t>
              </a:r>
              <a:endParaRPr lang="en-US" altLang="zh-CN" b="1" baseline="0"/>
            </a:p>
          </p:txBody>
        </p:sp>
        <p:sp>
          <p:nvSpPr>
            <p:cNvPr id="110618" name="Rectangle 26"/>
            <p:cNvSpPr>
              <a:spLocks noChangeArrowheads="1"/>
            </p:cNvSpPr>
            <p:nvPr/>
          </p:nvSpPr>
          <p:spPr bwMode="auto">
            <a:xfrm>
              <a:off x="2991" y="1152"/>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越界中断</a:t>
              </a:r>
              <a:endParaRPr lang="zh-CN" altLang="en-US" b="1" baseline="0"/>
            </a:p>
          </p:txBody>
        </p:sp>
        <p:sp>
          <p:nvSpPr>
            <p:cNvPr id="110619" name="Rectangle 27"/>
            <p:cNvSpPr>
              <a:spLocks noChangeArrowheads="1"/>
            </p:cNvSpPr>
            <p:nvPr/>
          </p:nvSpPr>
          <p:spPr bwMode="auto">
            <a:xfrm>
              <a:off x="1452" y="2052"/>
              <a:ext cx="813" cy="234"/>
            </a:xfrm>
            <a:prstGeom prst="rect">
              <a:avLst/>
            </a:prstGeom>
            <a:noFill/>
            <a:ln w="22225">
              <a:solidFill>
                <a:srgbClr val="000000"/>
              </a:solidFill>
              <a:miter lim="800000"/>
              <a:headEnd/>
              <a:tailEnd/>
            </a:ln>
          </p:spPr>
          <p:txBody>
            <a:bodyPr/>
            <a:lstStyle/>
            <a:p>
              <a:endParaRPr lang="zh-CN" altLang="en-US"/>
            </a:p>
          </p:txBody>
        </p:sp>
        <p:sp>
          <p:nvSpPr>
            <p:cNvPr id="110620" name="Rectangle 28"/>
            <p:cNvSpPr>
              <a:spLocks noChangeArrowheads="1"/>
            </p:cNvSpPr>
            <p:nvPr/>
          </p:nvSpPr>
          <p:spPr bwMode="auto">
            <a:xfrm>
              <a:off x="1698"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21" name="Rectangle 29"/>
            <p:cNvSpPr>
              <a:spLocks noChangeArrowheads="1"/>
            </p:cNvSpPr>
            <p:nvPr/>
          </p:nvSpPr>
          <p:spPr bwMode="auto">
            <a:xfrm>
              <a:off x="1452" y="2286"/>
              <a:ext cx="813" cy="235"/>
            </a:xfrm>
            <a:prstGeom prst="rect">
              <a:avLst/>
            </a:prstGeom>
            <a:noFill/>
            <a:ln w="22225">
              <a:solidFill>
                <a:srgbClr val="000000"/>
              </a:solidFill>
              <a:miter lim="800000"/>
              <a:headEnd/>
              <a:tailEnd/>
            </a:ln>
          </p:spPr>
          <p:txBody>
            <a:bodyPr/>
            <a:lstStyle/>
            <a:p>
              <a:endParaRPr lang="zh-CN" altLang="en-US"/>
            </a:p>
          </p:txBody>
        </p:sp>
        <p:sp>
          <p:nvSpPr>
            <p:cNvPr id="110622" name="Rectangle 30"/>
            <p:cNvSpPr>
              <a:spLocks noChangeArrowheads="1"/>
            </p:cNvSpPr>
            <p:nvPr/>
          </p:nvSpPr>
          <p:spPr bwMode="auto">
            <a:xfrm>
              <a:off x="1809"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23" name="Rectangle 31"/>
            <p:cNvSpPr>
              <a:spLocks noChangeArrowheads="1"/>
            </p:cNvSpPr>
            <p:nvPr/>
          </p:nvSpPr>
          <p:spPr bwMode="auto">
            <a:xfrm>
              <a:off x="1452" y="2521"/>
              <a:ext cx="813" cy="234"/>
            </a:xfrm>
            <a:prstGeom prst="rect">
              <a:avLst/>
            </a:prstGeom>
            <a:noFill/>
            <a:ln w="22225">
              <a:solidFill>
                <a:srgbClr val="000000"/>
              </a:solidFill>
              <a:miter lim="800000"/>
              <a:headEnd/>
              <a:tailEnd/>
            </a:ln>
          </p:spPr>
          <p:txBody>
            <a:bodyPr/>
            <a:lstStyle/>
            <a:p>
              <a:endParaRPr lang="zh-CN" altLang="en-US"/>
            </a:p>
          </p:txBody>
        </p:sp>
        <p:sp>
          <p:nvSpPr>
            <p:cNvPr id="110624" name="Rectangle 32"/>
            <p:cNvSpPr>
              <a:spLocks noChangeArrowheads="1"/>
            </p:cNvSpPr>
            <p:nvPr/>
          </p:nvSpPr>
          <p:spPr bwMode="auto">
            <a:xfrm>
              <a:off x="1452" y="2755"/>
              <a:ext cx="813" cy="234"/>
            </a:xfrm>
            <a:prstGeom prst="rect">
              <a:avLst/>
            </a:prstGeom>
            <a:noFill/>
            <a:ln w="22225">
              <a:solidFill>
                <a:srgbClr val="000000"/>
              </a:solidFill>
              <a:miter lim="800000"/>
              <a:headEnd/>
              <a:tailEnd/>
            </a:ln>
          </p:spPr>
          <p:txBody>
            <a:bodyPr/>
            <a:lstStyle/>
            <a:p>
              <a:endParaRPr lang="zh-CN" altLang="en-US"/>
            </a:p>
          </p:txBody>
        </p:sp>
        <p:sp>
          <p:nvSpPr>
            <p:cNvPr id="110625" name="Rectangle 33"/>
            <p:cNvSpPr>
              <a:spLocks noChangeArrowheads="1"/>
            </p:cNvSpPr>
            <p:nvPr/>
          </p:nvSpPr>
          <p:spPr bwMode="auto">
            <a:xfrm>
              <a:off x="1452" y="2989"/>
              <a:ext cx="813" cy="234"/>
            </a:xfrm>
            <a:prstGeom prst="rect">
              <a:avLst/>
            </a:prstGeom>
            <a:noFill/>
            <a:ln w="22225">
              <a:solidFill>
                <a:srgbClr val="000000"/>
              </a:solidFill>
              <a:miter lim="800000"/>
              <a:headEnd/>
              <a:tailEnd/>
            </a:ln>
          </p:spPr>
          <p:txBody>
            <a:bodyPr/>
            <a:lstStyle/>
            <a:p>
              <a:endParaRPr lang="zh-CN" altLang="en-US"/>
            </a:p>
          </p:txBody>
        </p:sp>
        <p:sp>
          <p:nvSpPr>
            <p:cNvPr id="110626" name="Rectangle 34"/>
            <p:cNvSpPr>
              <a:spLocks noChangeArrowheads="1"/>
            </p:cNvSpPr>
            <p:nvPr/>
          </p:nvSpPr>
          <p:spPr bwMode="auto">
            <a:xfrm>
              <a:off x="169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页表</a:t>
              </a:r>
              <a:endParaRPr lang="zh-CN" altLang="en-US" b="1" baseline="0"/>
            </a:p>
          </p:txBody>
        </p:sp>
        <p:sp>
          <p:nvSpPr>
            <p:cNvPr id="110627" name="Line 35"/>
            <p:cNvSpPr>
              <a:spLocks noChangeShapeType="1"/>
            </p:cNvSpPr>
            <p:nvPr/>
          </p:nvSpPr>
          <p:spPr bwMode="auto">
            <a:xfrm>
              <a:off x="1452" y="1941"/>
              <a:ext cx="1" cy="111"/>
            </a:xfrm>
            <a:prstGeom prst="line">
              <a:avLst/>
            </a:prstGeom>
            <a:noFill/>
            <a:ln w="22225">
              <a:solidFill>
                <a:srgbClr val="000000"/>
              </a:solidFill>
              <a:round/>
              <a:headEnd/>
              <a:tailEnd/>
            </a:ln>
          </p:spPr>
          <p:txBody>
            <a:bodyPr/>
            <a:lstStyle/>
            <a:p>
              <a:endParaRPr lang="zh-CN" altLang="en-US"/>
            </a:p>
          </p:txBody>
        </p:sp>
        <p:sp>
          <p:nvSpPr>
            <p:cNvPr id="110628" name="Line 36"/>
            <p:cNvSpPr>
              <a:spLocks noChangeShapeType="1"/>
            </p:cNvSpPr>
            <p:nvPr/>
          </p:nvSpPr>
          <p:spPr bwMode="auto">
            <a:xfrm>
              <a:off x="874" y="2052"/>
              <a:ext cx="49" cy="1"/>
            </a:xfrm>
            <a:prstGeom prst="line">
              <a:avLst/>
            </a:prstGeom>
            <a:noFill/>
            <a:ln w="22225">
              <a:solidFill>
                <a:srgbClr val="000000"/>
              </a:solidFill>
              <a:round/>
              <a:headEnd/>
              <a:tailEnd/>
            </a:ln>
          </p:spPr>
          <p:txBody>
            <a:bodyPr/>
            <a:lstStyle/>
            <a:p>
              <a:endParaRPr lang="zh-CN" altLang="en-US"/>
            </a:p>
          </p:txBody>
        </p:sp>
        <p:sp>
          <p:nvSpPr>
            <p:cNvPr id="110629" name="Line 37"/>
            <p:cNvSpPr>
              <a:spLocks noChangeShapeType="1"/>
            </p:cNvSpPr>
            <p:nvPr/>
          </p:nvSpPr>
          <p:spPr bwMode="auto">
            <a:xfrm>
              <a:off x="972" y="2052"/>
              <a:ext cx="50" cy="1"/>
            </a:xfrm>
            <a:prstGeom prst="line">
              <a:avLst/>
            </a:prstGeom>
            <a:noFill/>
            <a:ln w="22225">
              <a:solidFill>
                <a:srgbClr val="000000"/>
              </a:solidFill>
              <a:round/>
              <a:headEnd/>
              <a:tailEnd/>
            </a:ln>
          </p:spPr>
          <p:txBody>
            <a:bodyPr/>
            <a:lstStyle/>
            <a:p>
              <a:endParaRPr lang="zh-CN" altLang="en-US"/>
            </a:p>
          </p:txBody>
        </p:sp>
        <p:sp>
          <p:nvSpPr>
            <p:cNvPr id="110630" name="Line 38"/>
            <p:cNvSpPr>
              <a:spLocks noChangeShapeType="1"/>
            </p:cNvSpPr>
            <p:nvPr/>
          </p:nvSpPr>
          <p:spPr bwMode="auto">
            <a:xfrm>
              <a:off x="1071" y="2052"/>
              <a:ext cx="49" cy="1"/>
            </a:xfrm>
            <a:prstGeom prst="line">
              <a:avLst/>
            </a:prstGeom>
            <a:noFill/>
            <a:ln w="22225">
              <a:solidFill>
                <a:srgbClr val="000000"/>
              </a:solidFill>
              <a:round/>
              <a:headEnd/>
              <a:tailEnd/>
            </a:ln>
          </p:spPr>
          <p:txBody>
            <a:bodyPr/>
            <a:lstStyle/>
            <a:p>
              <a:endParaRPr lang="zh-CN" altLang="en-US"/>
            </a:p>
          </p:txBody>
        </p:sp>
        <p:sp>
          <p:nvSpPr>
            <p:cNvPr id="110631" name="Line 39"/>
            <p:cNvSpPr>
              <a:spLocks noChangeShapeType="1"/>
            </p:cNvSpPr>
            <p:nvPr/>
          </p:nvSpPr>
          <p:spPr bwMode="auto">
            <a:xfrm>
              <a:off x="1169" y="2052"/>
              <a:ext cx="49" cy="1"/>
            </a:xfrm>
            <a:prstGeom prst="line">
              <a:avLst/>
            </a:prstGeom>
            <a:noFill/>
            <a:ln w="22225">
              <a:solidFill>
                <a:srgbClr val="000000"/>
              </a:solidFill>
              <a:round/>
              <a:headEnd/>
              <a:tailEnd/>
            </a:ln>
          </p:spPr>
          <p:txBody>
            <a:bodyPr/>
            <a:lstStyle/>
            <a:p>
              <a:endParaRPr lang="zh-CN" altLang="en-US"/>
            </a:p>
          </p:txBody>
        </p:sp>
        <p:sp>
          <p:nvSpPr>
            <p:cNvPr id="110632" name="Line 40"/>
            <p:cNvSpPr>
              <a:spLocks noChangeShapeType="1"/>
            </p:cNvSpPr>
            <p:nvPr/>
          </p:nvSpPr>
          <p:spPr bwMode="auto">
            <a:xfrm>
              <a:off x="1268" y="2052"/>
              <a:ext cx="49" cy="1"/>
            </a:xfrm>
            <a:prstGeom prst="line">
              <a:avLst/>
            </a:prstGeom>
            <a:noFill/>
            <a:ln w="22225">
              <a:solidFill>
                <a:srgbClr val="000000"/>
              </a:solidFill>
              <a:round/>
              <a:headEnd/>
              <a:tailEnd/>
            </a:ln>
          </p:spPr>
          <p:txBody>
            <a:bodyPr/>
            <a:lstStyle/>
            <a:p>
              <a:endParaRPr lang="zh-CN" altLang="en-US"/>
            </a:p>
          </p:txBody>
        </p:sp>
        <p:sp>
          <p:nvSpPr>
            <p:cNvPr id="110633" name="Line 41"/>
            <p:cNvSpPr>
              <a:spLocks noChangeShapeType="1"/>
            </p:cNvSpPr>
            <p:nvPr/>
          </p:nvSpPr>
          <p:spPr bwMode="auto">
            <a:xfrm>
              <a:off x="1366" y="2052"/>
              <a:ext cx="49" cy="1"/>
            </a:xfrm>
            <a:prstGeom prst="line">
              <a:avLst/>
            </a:prstGeom>
            <a:noFill/>
            <a:ln w="22225">
              <a:solidFill>
                <a:srgbClr val="000000"/>
              </a:solidFill>
              <a:round/>
              <a:headEnd/>
              <a:tailEnd/>
            </a:ln>
          </p:spPr>
          <p:txBody>
            <a:bodyPr/>
            <a:lstStyle/>
            <a:p>
              <a:endParaRPr lang="zh-CN" altLang="en-US"/>
            </a:p>
          </p:txBody>
        </p:sp>
        <p:sp>
          <p:nvSpPr>
            <p:cNvPr id="110634" name="Rectangle 42"/>
            <p:cNvSpPr>
              <a:spLocks noChangeArrowheads="1"/>
            </p:cNvSpPr>
            <p:nvPr/>
          </p:nvSpPr>
          <p:spPr bwMode="auto">
            <a:xfrm>
              <a:off x="997"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35" name="Line 43"/>
            <p:cNvSpPr>
              <a:spLocks noChangeShapeType="1"/>
            </p:cNvSpPr>
            <p:nvPr/>
          </p:nvSpPr>
          <p:spPr bwMode="auto">
            <a:xfrm>
              <a:off x="640" y="2410"/>
              <a:ext cx="812" cy="1"/>
            </a:xfrm>
            <a:prstGeom prst="line">
              <a:avLst/>
            </a:prstGeom>
            <a:noFill/>
            <a:ln w="22225">
              <a:solidFill>
                <a:srgbClr val="000000"/>
              </a:solidFill>
              <a:round/>
              <a:headEnd/>
              <a:tailEnd/>
            </a:ln>
          </p:spPr>
          <p:txBody>
            <a:bodyPr/>
            <a:lstStyle/>
            <a:p>
              <a:endParaRPr lang="zh-CN" altLang="en-US"/>
            </a:p>
          </p:txBody>
        </p:sp>
        <p:sp>
          <p:nvSpPr>
            <p:cNvPr id="110636" name="Line 44"/>
            <p:cNvSpPr>
              <a:spLocks noChangeShapeType="1"/>
            </p:cNvSpPr>
            <p:nvPr/>
          </p:nvSpPr>
          <p:spPr bwMode="auto">
            <a:xfrm>
              <a:off x="640" y="1818"/>
              <a:ext cx="1" cy="592"/>
            </a:xfrm>
            <a:prstGeom prst="line">
              <a:avLst/>
            </a:prstGeom>
            <a:noFill/>
            <a:ln w="22225">
              <a:solidFill>
                <a:srgbClr val="000000"/>
              </a:solidFill>
              <a:round/>
              <a:headEnd/>
              <a:tailEnd/>
            </a:ln>
          </p:spPr>
          <p:txBody>
            <a:bodyPr/>
            <a:lstStyle/>
            <a:p>
              <a:endParaRPr lang="zh-CN" altLang="en-US"/>
            </a:p>
          </p:txBody>
        </p:sp>
        <p:sp>
          <p:nvSpPr>
            <p:cNvPr id="110637" name="Freeform 45"/>
            <p:cNvSpPr>
              <a:spLocks/>
            </p:cNvSpPr>
            <p:nvPr/>
          </p:nvSpPr>
          <p:spPr bwMode="auto">
            <a:xfrm>
              <a:off x="1305" y="2373"/>
              <a:ext cx="147" cy="61"/>
            </a:xfrm>
            <a:custGeom>
              <a:avLst/>
              <a:gdLst/>
              <a:ahLst/>
              <a:cxnLst>
                <a:cxn ang="0">
                  <a:pos x="0" y="61"/>
                </a:cxn>
                <a:cxn ang="0">
                  <a:pos x="24" y="37"/>
                </a:cxn>
                <a:cxn ang="0">
                  <a:pos x="0" y="0"/>
                </a:cxn>
                <a:cxn ang="0">
                  <a:pos x="147" y="37"/>
                </a:cxn>
                <a:cxn ang="0">
                  <a:pos x="0" y="61"/>
                </a:cxn>
              </a:cxnLst>
              <a:rect l="0" t="0" r="r" b="b"/>
              <a:pathLst>
                <a:path w="147" h="61">
                  <a:moveTo>
                    <a:pt x="0" y="61"/>
                  </a:moveTo>
                  <a:lnTo>
                    <a:pt x="24" y="37"/>
                  </a:lnTo>
                  <a:lnTo>
                    <a:pt x="0" y="0"/>
                  </a:lnTo>
                  <a:lnTo>
                    <a:pt x="147" y="37"/>
                  </a:lnTo>
                  <a:lnTo>
                    <a:pt x="0" y="6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38" name="Line 46"/>
            <p:cNvSpPr>
              <a:spLocks noChangeShapeType="1"/>
            </p:cNvSpPr>
            <p:nvPr/>
          </p:nvSpPr>
          <p:spPr bwMode="auto">
            <a:xfrm>
              <a:off x="2265" y="2410"/>
              <a:ext cx="172" cy="1"/>
            </a:xfrm>
            <a:prstGeom prst="line">
              <a:avLst/>
            </a:prstGeom>
            <a:noFill/>
            <a:ln w="22225">
              <a:solidFill>
                <a:srgbClr val="000000"/>
              </a:solidFill>
              <a:round/>
              <a:headEnd/>
              <a:tailEnd/>
            </a:ln>
          </p:spPr>
          <p:txBody>
            <a:bodyPr/>
            <a:lstStyle/>
            <a:p>
              <a:endParaRPr lang="zh-CN" altLang="en-US"/>
            </a:p>
          </p:txBody>
        </p:sp>
        <p:sp>
          <p:nvSpPr>
            <p:cNvPr id="110639" name="Rectangle 47"/>
            <p:cNvSpPr>
              <a:spLocks noChangeArrowheads="1"/>
            </p:cNvSpPr>
            <p:nvPr/>
          </p:nvSpPr>
          <p:spPr bwMode="auto">
            <a:xfrm>
              <a:off x="3778" y="2052"/>
              <a:ext cx="468" cy="234"/>
            </a:xfrm>
            <a:prstGeom prst="rect">
              <a:avLst/>
            </a:prstGeom>
            <a:noFill/>
            <a:ln w="22225">
              <a:solidFill>
                <a:srgbClr val="000000"/>
              </a:solidFill>
              <a:miter lim="800000"/>
              <a:headEnd/>
              <a:tailEnd/>
            </a:ln>
          </p:spPr>
          <p:txBody>
            <a:bodyPr/>
            <a:lstStyle/>
            <a:p>
              <a:endParaRPr lang="zh-CN" altLang="en-US"/>
            </a:p>
          </p:txBody>
        </p:sp>
        <p:sp>
          <p:nvSpPr>
            <p:cNvPr id="110640" name="Rectangle 48"/>
            <p:cNvSpPr>
              <a:spLocks noChangeArrowheads="1"/>
            </p:cNvSpPr>
            <p:nvPr/>
          </p:nvSpPr>
          <p:spPr bwMode="auto">
            <a:xfrm>
              <a:off x="3311" y="2052"/>
              <a:ext cx="467" cy="234"/>
            </a:xfrm>
            <a:prstGeom prst="rect">
              <a:avLst/>
            </a:prstGeom>
            <a:noFill/>
            <a:ln w="22225">
              <a:solidFill>
                <a:srgbClr val="000000"/>
              </a:solidFill>
              <a:miter lim="800000"/>
              <a:headEnd/>
              <a:tailEnd/>
            </a:ln>
          </p:spPr>
          <p:txBody>
            <a:bodyPr/>
            <a:lstStyle/>
            <a:p>
              <a:endParaRPr lang="zh-CN" altLang="en-US"/>
            </a:p>
          </p:txBody>
        </p:sp>
        <p:sp>
          <p:nvSpPr>
            <p:cNvPr id="110641" name="Freeform 49"/>
            <p:cNvSpPr>
              <a:spLocks/>
            </p:cNvSpPr>
            <p:nvPr/>
          </p:nvSpPr>
          <p:spPr bwMode="auto">
            <a:xfrm>
              <a:off x="4505" y="3420"/>
              <a:ext cx="147" cy="62"/>
            </a:xfrm>
            <a:custGeom>
              <a:avLst/>
              <a:gdLst/>
              <a:ahLst/>
              <a:cxnLst>
                <a:cxn ang="0">
                  <a:pos x="0" y="62"/>
                </a:cxn>
                <a:cxn ang="0">
                  <a:pos x="24" y="37"/>
                </a:cxn>
                <a:cxn ang="0">
                  <a:pos x="0" y="0"/>
                </a:cxn>
                <a:cxn ang="0">
                  <a:pos x="147" y="37"/>
                </a:cxn>
                <a:cxn ang="0">
                  <a:pos x="0" y="62"/>
                </a:cxn>
              </a:cxnLst>
              <a:rect l="0" t="0" r="r" b="b"/>
              <a:pathLst>
                <a:path w="147" h="62">
                  <a:moveTo>
                    <a:pt x="0" y="62"/>
                  </a:moveTo>
                  <a:lnTo>
                    <a:pt x="24" y="37"/>
                  </a:lnTo>
                  <a:lnTo>
                    <a:pt x="0" y="0"/>
                  </a:lnTo>
                  <a:lnTo>
                    <a:pt x="147"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42" name="Rectangle 50"/>
            <p:cNvSpPr>
              <a:spLocks noChangeArrowheads="1"/>
            </p:cNvSpPr>
            <p:nvPr/>
          </p:nvSpPr>
          <p:spPr bwMode="auto">
            <a:xfrm>
              <a:off x="3385"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页号</a:t>
              </a:r>
              <a:endParaRPr lang="zh-CN" altLang="en-US" b="1" baseline="0"/>
            </a:p>
          </p:txBody>
        </p:sp>
        <p:sp>
          <p:nvSpPr>
            <p:cNvPr id="110643" name="Rectangle 51"/>
            <p:cNvSpPr>
              <a:spLocks noChangeArrowheads="1"/>
            </p:cNvSpPr>
            <p:nvPr/>
          </p:nvSpPr>
          <p:spPr bwMode="auto">
            <a:xfrm>
              <a:off x="2622" y="2052"/>
              <a:ext cx="221" cy="1171"/>
            </a:xfrm>
            <a:prstGeom prst="rect">
              <a:avLst/>
            </a:prstGeom>
            <a:noFill/>
            <a:ln w="22225">
              <a:solidFill>
                <a:srgbClr val="000000"/>
              </a:solidFill>
              <a:miter lim="800000"/>
              <a:headEnd/>
              <a:tailEnd/>
            </a:ln>
          </p:spPr>
          <p:txBody>
            <a:bodyPr/>
            <a:lstStyle/>
            <a:p>
              <a:endParaRPr lang="zh-CN" altLang="en-US"/>
            </a:p>
          </p:txBody>
        </p:sp>
        <p:sp>
          <p:nvSpPr>
            <p:cNvPr id="110644" name="Rectangle 52"/>
            <p:cNvSpPr>
              <a:spLocks noChangeArrowheads="1"/>
            </p:cNvSpPr>
            <p:nvPr/>
          </p:nvSpPr>
          <p:spPr bwMode="auto">
            <a:xfrm>
              <a:off x="2646" y="2150"/>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输</a:t>
              </a:r>
              <a:endParaRPr lang="zh-CN" altLang="en-US" b="1" baseline="0"/>
            </a:p>
          </p:txBody>
        </p:sp>
        <p:sp>
          <p:nvSpPr>
            <p:cNvPr id="110645" name="Rectangle 53"/>
            <p:cNvSpPr>
              <a:spLocks noChangeArrowheads="1"/>
            </p:cNvSpPr>
            <p:nvPr/>
          </p:nvSpPr>
          <p:spPr bwMode="auto">
            <a:xfrm>
              <a:off x="2646" y="2348"/>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入</a:t>
              </a:r>
              <a:endParaRPr lang="zh-CN" altLang="en-US" b="1" baseline="0"/>
            </a:p>
          </p:txBody>
        </p:sp>
        <p:sp>
          <p:nvSpPr>
            <p:cNvPr id="110646" name="Rectangle 54"/>
            <p:cNvSpPr>
              <a:spLocks noChangeArrowheads="1"/>
            </p:cNvSpPr>
            <p:nvPr/>
          </p:nvSpPr>
          <p:spPr bwMode="auto">
            <a:xfrm>
              <a:off x="2646" y="2545"/>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寄</a:t>
              </a:r>
              <a:endParaRPr lang="zh-CN" altLang="en-US" b="1" baseline="0"/>
            </a:p>
          </p:txBody>
        </p:sp>
        <p:sp>
          <p:nvSpPr>
            <p:cNvPr id="110647" name="Rectangle 55"/>
            <p:cNvSpPr>
              <a:spLocks noChangeArrowheads="1"/>
            </p:cNvSpPr>
            <p:nvPr/>
          </p:nvSpPr>
          <p:spPr bwMode="auto">
            <a:xfrm>
              <a:off x="2646" y="2742"/>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存</a:t>
              </a:r>
              <a:endParaRPr lang="zh-CN" altLang="en-US" b="1" baseline="0"/>
            </a:p>
          </p:txBody>
        </p:sp>
        <p:sp>
          <p:nvSpPr>
            <p:cNvPr id="110648" name="Rectangle 56"/>
            <p:cNvSpPr>
              <a:spLocks noChangeArrowheads="1"/>
            </p:cNvSpPr>
            <p:nvPr/>
          </p:nvSpPr>
          <p:spPr bwMode="auto">
            <a:xfrm>
              <a:off x="2646" y="2939"/>
              <a:ext cx="161"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器</a:t>
              </a:r>
              <a:endParaRPr lang="zh-CN" altLang="en-US" b="1" baseline="0"/>
            </a:p>
          </p:txBody>
        </p:sp>
        <p:sp>
          <p:nvSpPr>
            <p:cNvPr id="110649" name="Line 57"/>
            <p:cNvSpPr>
              <a:spLocks noChangeShapeType="1"/>
            </p:cNvSpPr>
            <p:nvPr/>
          </p:nvSpPr>
          <p:spPr bwMode="auto">
            <a:xfrm>
              <a:off x="2437" y="2410"/>
              <a:ext cx="1" cy="1047"/>
            </a:xfrm>
            <a:prstGeom prst="line">
              <a:avLst/>
            </a:prstGeom>
            <a:noFill/>
            <a:ln w="22225">
              <a:solidFill>
                <a:srgbClr val="000000"/>
              </a:solidFill>
              <a:round/>
              <a:headEnd/>
              <a:tailEnd/>
            </a:ln>
          </p:spPr>
          <p:txBody>
            <a:bodyPr/>
            <a:lstStyle/>
            <a:p>
              <a:endParaRPr lang="zh-CN" altLang="en-US"/>
            </a:p>
          </p:txBody>
        </p:sp>
        <p:sp>
          <p:nvSpPr>
            <p:cNvPr id="110650" name="Line 58"/>
            <p:cNvSpPr>
              <a:spLocks noChangeShapeType="1"/>
            </p:cNvSpPr>
            <p:nvPr/>
          </p:nvSpPr>
          <p:spPr bwMode="auto">
            <a:xfrm>
              <a:off x="2437" y="3457"/>
              <a:ext cx="2092" cy="1"/>
            </a:xfrm>
            <a:prstGeom prst="line">
              <a:avLst/>
            </a:prstGeom>
            <a:noFill/>
            <a:ln w="22225">
              <a:solidFill>
                <a:srgbClr val="000000"/>
              </a:solidFill>
              <a:round/>
              <a:headEnd/>
              <a:tailEnd/>
            </a:ln>
          </p:spPr>
          <p:txBody>
            <a:bodyPr/>
            <a:lstStyle/>
            <a:p>
              <a:endParaRPr lang="zh-CN" altLang="en-US"/>
            </a:p>
          </p:txBody>
        </p:sp>
        <p:sp>
          <p:nvSpPr>
            <p:cNvPr id="110651" name="Rectangle 59"/>
            <p:cNvSpPr>
              <a:spLocks noChangeArrowheads="1"/>
            </p:cNvSpPr>
            <p:nvPr/>
          </p:nvSpPr>
          <p:spPr bwMode="auto">
            <a:xfrm>
              <a:off x="3852" y="1855"/>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块号</a:t>
              </a:r>
              <a:endParaRPr lang="zh-CN" altLang="en-US" b="1" baseline="0"/>
            </a:p>
          </p:txBody>
        </p:sp>
        <p:sp>
          <p:nvSpPr>
            <p:cNvPr id="110652" name="Rectangle 60"/>
            <p:cNvSpPr>
              <a:spLocks noChangeArrowheads="1"/>
            </p:cNvSpPr>
            <p:nvPr/>
          </p:nvSpPr>
          <p:spPr bwMode="auto">
            <a:xfrm>
              <a:off x="3778" y="2286"/>
              <a:ext cx="468" cy="235"/>
            </a:xfrm>
            <a:prstGeom prst="rect">
              <a:avLst/>
            </a:prstGeom>
            <a:noFill/>
            <a:ln w="22225">
              <a:solidFill>
                <a:srgbClr val="000000"/>
              </a:solidFill>
              <a:miter lim="800000"/>
              <a:headEnd/>
              <a:tailEnd/>
            </a:ln>
          </p:spPr>
          <p:txBody>
            <a:bodyPr/>
            <a:lstStyle/>
            <a:p>
              <a:endParaRPr lang="zh-CN" altLang="en-US"/>
            </a:p>
          </p:txBody>
        </p:sp>
        <p:sp>
          <p:nvSpPr>
            <p:cNvPr id="110653" name="Rectangle 61"/>
            <p:cNvSpPr>
              <a:spLocks noChangeArrowheads="1"/>
            </p:cNvSpPr>
            <p:nvPr/>
          </p:nvSpPr>
          <p:spPr bwMode="auto">
            <a:xfrm>
              <a:off x="3963" y="2311"/>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54" name="Rectangle 62"/>
            <p:cNvSpPr>
              <a:spLocks noChangeArrowheads="1"/>
            </p:cNvSpPr>
            <p:nvPr/>
          </p:nvSpPr>
          <p:spPr bwMode="auto">
            <a:xfrm>
              <a:off x="3311" y="2286"/>
              <a:ext cx="467" cy="235"/>
            </a:xfrm>
            <a:prstGeom prst="rect">
              <a:avLst/>
            </a:prstGeom>
            <a:noFill/>
            <a:ln w="22225">
              <a:solidFill>
                <a:srgbClr val="000000"/>
              </a:solidFill>
              <a:miter lim="800000"/>
              <a:headEnd/>
              <a:tailEnd/>
            </a:ln>
          </p:spPr>
          <p:txBody>
            <a:bodyPr/>
            <a:lstStyle/>
            <a:p>
              <a:endParaRPr lang="zh-CN" altLang="en-US"/>
            </a:p>
          </p:txBody>
        </p:sp>
        <p:sp>
          <p:nvSpPr>
            <p:cNvPr id="110655" name="Rectangle 63"/>
            <p:cNvSpPr>
              <a:spLocks noChangeArrowheads="1"/>
            </p:cNvSpPr>
            <p:nvPr/>
          </p:nvSpPr>
          <p:spPr bwMode="auto">
            <a:xfrm>
              <a:off x="3778" y="2521"/>
              <a:ext cx="468" cy="234"/>
            </a:xfrm>
            <a:prstGeom prst="rect">
              <a:avLst/>
            </a:prstGeom>
            <a:noFill/>
            <a:ln w="22225">
              <a:solidFill>
                <a:srgbClr val="000000"/>
              </a:solidFill>
              <a:miter lim="800000"/>
              <a:headEnd/>
              <a:tailEnd/>
            </a:ln>
          </p:spPr>
          <p:txBody>
            <a:bodyPr/>
            <a:lstStyle/>
            <a:p>
              <a:endParaRPr lang="zh-CN" altLang="en-US"/>
            </a:p>
          </p:txBody>
        </p:sp>
        <p:sp>
          <p:nvSpPr>
            <p:cNvPr id="110656" name="Rectangle 64"/>
            <p:cNvSpPr>
              <a:spLocks noChangeArrowheads="1"/>
            </p:cNvSpPr>
            <p:nvPr/>
          </p:nvSpPr>
          <p:spPr bwMode="auto">
            <a:xfrm>
              <a:off x="3311" y="2521"/>
              <a:ext cx="467" cy="234"/>
            </a:xfrm>
            <a:prstGeom prst="rect">
              <a:avLst/>
            </a:prstGeom>
            <a:noFill/>
            <a:ln w="22225">
              <a:solidFill>
                <a:srgbClr val="000000"/>
              </a:solidFill>
              <a:miter lim="800000"/>
              <a:headEnd/>
              <a:tailEnd/>
            </a:ln>
          </p:spPr>
          <p:txBody>
            <a:bodyPr/>
            <a:lstStyle/>
            <a:p>
              <a:endParaRPr lang="zh-CN" altLang="en-US"/>
            </a:p>
          </p:txBody>
        </p:sp>
        <p:sp>
          <p:nvSpPr>
            <p:cNvPr id="110657" name="Rectangle 65"/>
            <p:cNvSpPr>
              <a:spLocks noChangeArrowheads="1"/>
            </p:cNvSpPr>
            <p:nvPr/>
          </p:nvSpPr>
          <p:spPr bwMode="auto">
            <a:xfrm>
              <a:off x="3778" y="2755"/>
              <a:ext cx="468" cy="234"/>
            </a:xfrm>
            <a:prstGeom prst="rect">
              <a:avLst/>
            </a:prstGeom>
            <a:noFill/>
            <a:ln w="22225">
              <a:solidFill>
                <a:srgbClr val="000000"/>
              </a:solidFill>
              <a:miter lim="800000"/>
              <a:headEnd/>
              <a:tailEnd/>
            </a:ln>
          </p:spPr>
          <p:txBody>
            <a:bodyPr/>
            <a:lstStyle/>
            <a:p>
              <a:endParaRPr lang="zh-CN" altLang="en-US"/>
            </a:p>
          </p:txBody>
        </p:sp>
        <p:sp>
          <p:nvSpPr>
            <p:cNvPr id="110658" name="Rectangle 66"/>
            <p:cNvSpPr>
              <a:spLocks noChangeArrowheads="1"/>
            </p:cNvSpPr>
            <p:nvPr/>
          </p:nvSpPr>
          <p:spPr bwMode="auto">
            <a:xfrm>
              <a:off x="3311" y="2755"/>
              <a:ext cx="467" cy="234"/>
            </a:xfrm>
            <a:prstGeom prst="rect">
              <a:avLst/>
            </a:prstGeom>
            <a:noFill/>
            <a:ln w="22225">
              <a:solidFill>
                <a:srgbClr val="000000"/>
              </a:solidFill>
              <a:miter lim="800000"/>
              <a:headEnd/>
              <a:tailEnd/>
            </a:ln>
          </p:spPr>
          <p:txBody>
            <a:bodyPr/>
            <a:lstStyle/>
            <a:p>
              <a:endParaRPr lang="zh-CN" altLang="en-US"/>
            </a:p>
          </p:txBody>
        </p:sp>
        <p:sp>
          <p:nvSpPr>
            <p:cNvPr id="110659" name="Rectangle 67"/>
            <p:cNvSpPr>
              <a:spLocks noChangeArrowheads="1"/>
            </p:cNvSpPr>
            <p:nvPr/>
          </p:nvSpPr>
          <p:spPr bwMode="auto">
            <a:xfrm>
              <a:off x="3778" y="2989"/>
              <a:ext cx="468" cy="234"/>
            </a:xfrm>
            <a:prstGeom prst="rect">
              <a:avLst/>
            </a:prstGeom>
            <a:noFill/>
            <a:ln w="22225">
              <a:solidFill>
                <a:srgbClr val="000000"/>
              </a:solidFill>
              <a:miter lim="800000"/>
              <a:headEnd/>
              <a:tailEnd/>
            </a:ln>
          </p:spPr>
          <p:txBody>
            <a:bodyPr/>
            <a:lstStyle/>
            <a:p>
              <a:endParaRPr lang="zh-CN" altLang="en-US"/>
            </a:p>
          </p:txBody>
        </p:sp>
        <p:sp>
          <p:nvSpPr>
            <p:cNvPr id="110660" name="Rectangle 68"/>
            <p:cNvSpPr>
              <a:spLocks noChangeArrowheads="1"/>
            </p:cNvSpPr>
            <p:nvPr/>
          </p:nvSpPr>
          <p:spPr bwMode="auto">
            <a:xfrm>
              <a:off x="3311" y="2989"/>
              <a:ext cx="467" cy="234"/>
            </a:xfrm>
            <a:prstGeom prst="rect">
              <a:avLst/>
            </a:prstGeom>
            <a:noFill/>
            <a:ln w="22225">
              <a:solidFill>
                <a:srgbClr val="000000"/>
              </a:solidFill>
              <a:miter lim="800000"/>
              <a:headEnd/>
              <a:tailEnd/>
            </a:ln>
          </p:spPr>
          <p:txBody>
            <a:bodyPr/>
            <a:lstStyle/>
            <a:p>
              <a:endParaRPr lang="zh-CN" altLang="en-US"/>
            </a:p>
          </p:txBody>
        </p:sp>
        <p:sp>
          <p:nvSpPr>
            <p:cNvPr id="110661" name="Rectangle 69"/>
            <p:cNvSpPr>
              <a:spLocks noChangeArrowheads="1"/>
            </p:cNvSpPr>
            <p:nvPr/>
          </p:nvSpPr>
          <p:spPr bwMode="auto">
            <a:xfrm>
              <a:off x="4418" y="3679"/>
              <a:ext cx="468" cy="234"/>
            </a:xfrm>
            <a:prstGeom prst="rect">
              <a:avLst/>
            </a:prstGeom>
            <a:noFill/>
            <a:ln w="22225">
              <a:solidFill>
                <a:srgbClr val="000000"/>
              </a:solidFill>
              <a:miter lim="800000"/>
              <a:headEnd/>
              <a:tailEnd/>
            </a:ln>
          </p:spPr>
          <p:txBody>
            <a:bodyPr/>
            <a:lstStyle/>
            <a:p>
              <a:endParaRPr lang="zh-CN" altLang="en-US"/>
            </a:p>
          </p:txBody>
        </p:sp>
        <p:sp>
          <p:nvSpPr>
            <p:cNvPr id="110662" name="Rectangle 70"/>
            <p:cNvSpPr>
              <a:spLocks noChangeArrowheads="1"/>
            </p:cNvSpPr>
            <p:nvPr/>
          </p:nvSpPr>
          <p:spPr bwMode="auto">
            <a:xfrm>
              <a:off x="4603"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b</a:t>
              </a:r>
              <a:endParaRPr lang="en-US" altLang="zh-CN" b="1" baseline="0"/>
            </a:p>
          </p:txBody>
        </p:sp>
        <p:sp>
          <p:nvSpPr>
            <p:cNvPr id="110663" name="Rectangle 71"/>
            <p:cNvSpPr>
              <a:spLocks noChangeArrowheads="1"/>
            </p:cNvSpPr>
            <p:nvPr/>
          </p:nvSpPr>
          <p:spPr bwMode="auto">
            <a:xfrm>
              <a:off x="3618" y="3247"/>
              <a:ext cx="322"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快表</a:t>
              </a:r>
              <a:endParaRPr lang="zh-CN" altLang="en-US" b="1" baseline="0"/>
            </a:p>
          </p:txBody>
        </p:sp>
        <p:sp>
          <p:nvSpPr>
            <p:cNvPr id="110664" name="Rectangle 72"/>
            <p:cNvSpPr>
              <a:spLocks noChangeArrowheads="1"/>
            </p:cNvSpPr>
            <p:nvPr/>
          </p:nvSpPr>
          <p:spPr bwMode="auto">
            <a:xfrm>
              <a:off x="4886" y="3679"/>
              <a:ext cx="468" cy="234"/>
            </a:xfrm>
            <a:prstGeom prst="rect">
              <a:avLst/>
            </a:prstGeom>
            <a:noFill/>
            <a:ln w="22225">
              <a:solidFill>
                <a:srgbClr val="000000"/>
              </a:solidFill>
              <a:miter lim="800000"/>
              <a:headEnd/>
              <a:tailEnd/>
            </a:ln>
          </p:spPr>
          <p:txBody>
            <a:bodyPr/>
            <a:lstStyle/>
            <a:p>
              <a:endParaRPr lang="zh-CN" altLang="en-US"/>
            </a:p>
          </p:txBody>
        </p:sp>
        <p:sp>
          <p:nvSpPr>
            <p:cNvPr id="110665" name="Rectangle 73"/>
            <p:cNvSpPr>
              <a:spLocks noChangeArrowheads="1"/>
            </p:cNvSpPr>
            <p:nvPr/>
          </p:nvSpPr>
          <p:spPr bwMode="auto">
            <a:xfrm>
              <a:off x="5071" y="3704"/>
              <a:ext cx="89" cy="192"/>
            </a:xfrm>
            <a:prstGeom prst="rect">
              <a:avLst/>
            </a:prstGeom>
            <a:noFill/>
            <a:ln w="22225">
              <a:noFill/>
              <a:miter lim="800000"/>
              <a:headEnd/>
              <a:tailEnd/>
            </a:ln>
          </p:spPr>
          <p:txBody>
            <a:bodyPr wrap="none" lIns="0" tIns="0" rIns="0" bIns="0">
              <a:spAutoFit/>
            </a:bodyPr>
            <a:lstStyle/>
            <a:p>
              <a:r>
                <a:rPr lang="en-US" altLang="zh-CN" sz="2000" b="1" baseline="0">
                  <a:solidFill>
                    <a:srgbClr val="000000"/>
                  </a:solidFill>
                  <a:latin typeface="Times" charset="0"/>
                </a:rPr>
                <a:t>d</a:t>
              </a:r>
              <a:endParaRPr lang="en-US" altLang="zh-CN" b="1" baseline="0"/>
            </a:p>
          </p:txBody>
        </p:sp>
        <p:sp>
          <p:nvSpPr>
            <p:cNvPr id="110666" name="Line 74"/>
            <p:cNvSpPr>
              <a:spLocks noChangeShapeType="1"/>
            </p:cNvSpPr>
            <p:nvPr/>
          </p:nvSpPr>
          <p:spPr bwMode="auto">
            <a:xfrm>
              <a:off x="4246" y="2410"/>
              <a:ext cx="406" cy="1"/>
            </a:xfrm>
            <a:prstGeom prst="line">
              <a:avLst/>
            </a:prstGeom>
            <a:noFill/>
            <a:ln w="22225">
              <a:solidFill>
                <a:srgbClr val="000000"/>
              </a:solidFill>
              <a:round/>
              <a:headEnd/>
              <a:tailEnd/>
            </a:ln>
          </p:spPr>
          <p:txBody>
            <a:bodyPr/>
            <a:lstStyle/>
            <a:p>
              <a:endParaRPr lang="zh-CN" altLang="en-US"/>
            </a:p>
          </p:txBody>
        </p:sp>
        <p:sp>
          <p:nvSpPr>
            <p:cNvPr id="110667" name="Line 75"/>
            <p:cNvSpPr>
              <a:spLocks noChangeShapeType="1"/>
            </p:cNvSpPr>
            <p:nvPr/>
          </p:nvSpPr>
          <p:spPr bwMode="auto">
            <a:xfrm>
              <a:off x="4652" y="2410"/>
              <a:ext cx="1" cy="1269"/>
            </a:xfrm>
            <a:prstGeom prst="line">
              <a:avLst/>
            </a:prstGeom>
            <a:noFill/>
            <a:ln w="22225">
              <a:solidFill>
                <a:srgbClr val="000000"/>
              </a:solidFill>
              <a:round/>
              <a:headEnd/>
              <a:tailEnd/>
            </a:ln>
          </p:spPr>
          <p:txBody>
            <a:bodyPr/>
            <a:lstStyle/>
            <a:p>
              <a:endParaRPr lang="zh-CN" altLang="en-US"/>
            </a:p>
          </p:txBody>
        </p:sp>
        <p:sp>
          <p:nvSpPr>
            <p:cNvPr id="110668" name="Freeform 76"/>
            <p:cNvSpPr>
              <a:spLocks/>
            </p:cNvSpPr>
            <p:nvPr/>
          </p:nvSpPr>
          <p:spPr bwMode="auto">
            <a:xfrm>
              <a:off x="4615"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69" name="Line 77"/>
            <p:cNvSpPr>
              <a:spLocks noChangeShapeType="1"/>
            </p:cNvSpPr>
            <p:nvPr/>
          </p:nvSpPr>
          <p:spPr bwMode="auto">
            <a:xfrm>
              <a:off x="5120" y="1362"/>
              <a:ext cx="1" cy="2317"/>
            </a:xfrm>
            <a:prstGeom prst="line">
              <a:avLst/>
            </a:prstGeom>
            <a:noFill/>
            <a:ln w="22225">
              <a:solidFill>
                <a:srgbClr val="000000"/>
              </a:solidFill>
              <a:round/>
              <a:headEnd/>
              <a:tailEnd/>
            </a:ln>
          </p:spPr>
          <p:txBody>
            <a:bodyPr/>
            <a:lstStyle/>
            <a:p>
              <a:endParaRPr lang="zh-CN" altLang="en-US"/>
            </a:p>
          </p:txBody>
        </p:sp>
        <p:sp>
          <p:nvSpPr>
            <p:cNvPr id="110670" name="Line 78"/>
            <p:cNvSpPr>
              <a:spLocks noChangeShapeType="1"/>
            </p:cNvSpPr>
            <p:nvPr/>
          </p:nvSpPr>
          <p:spPr bwMode="auto">
            <a:xfrm flipH="1">
              <a:off x="2031" y="1239"/>
              <a:ext cx="357" cy="1"/>
            </a:xfrm>
            <a:prstGeom prst="line">
              <a:avLst/>
            </a:prstGeom>
            <a:noFill/>
            <a:ln w="22225">
              <a:solidFill>
                <a:srgbClr val="000000"/>
              </a:solidFill>
              <a:round/>
              <a:headEnd/>
              <a:tailEnd/>
            </a:ln>
          </p:spPr>
          <p:txBody>
            <a:bodyPr/>
            <a:lstStyle/>
            <a:p>
              <a:endParaRPr lang="zh-CN" altLang="en-US"/>
            </a:p>
          </p:txBody>
        </p:sp>
        <p:sp>
          <p:nvSpPr>
            <p:cNvPr id="110671" name="Line 79"/>
            <p:cNvSpPr>
              <a:spLocks noChangeShapeType="1"/>
            </p:cNvSpPr>
            <p:nvPr/>
          </p:nvSpPr>
          <p:spPr bwMode="auto">
            <a:xfrm flipH="1">
              <a:off x="2622" y="1239"/>
              <a:ext cx="344" cy="1"/>
            </a:xfrm>
            <a:prstGeom prst="line">
              <a:avLst/>
            </a:prstGeom>
            <a:noFill/>
            <a:ln w="22225">
              <a:solidFill>
                <a:srgbClr val="000000"/>
              </a:solidFill>
              <a:round/>
              <a:headEnd/>
              <a:tailEnd/>
            </a:ln>
          </p:spPr>
          <p:txBody>
            <a:bodyPr/>
            <a:lstStyle/>
            <a:p>
              <a:endParaRPr lang="zh-CN" altLang="en-US"/>
            </a:p>
          </p:txBody>
        </p:sp>
        <p:sp>
          <p:nvSpPr>
            <p:cNvPr id="110672" name="Rectangle 80"/>
            <p:cNvSpPr>
              <a:spLocks noChangeArrowheads="1"/>
            </p:cNvSpPr>
            <p:nvPr/>
          </p:nvSpPr>
          <p:spPr bwMode="auto">
            <a:xfrm>
              <a:off x="4566" y="4011"/>
              <a:ext cx="644" cy="192"/>
            </a:xfrm>
            <a:prstGeom prst="rect">
              <a:avLst/>
            </a:prstGeom>
            <a:noFill/>
            <a:ln w="22225">
              <a:noFill/>
              <a:miter lim="800000"/>
              <a:headEnd/>
              <a:tailEnd/>
            </a:ln>
          </p:spPr>
          <p:txBody>
            <a:bodyPr wrap="none" lIns="0" tIns="0" rIns="0" bIns="0">
              <a:spAutoFit/>
            </a:bodyPr>
            <a:lstStyle/>
            <a:p>
              <a:r>
                <a:rPr lang="zh-CN" altLang="en-US" sz="2000" b="1" baseline="0">
                  <a:solidFill>
                    <a:srgbClr val="000000"/>
                  </a:solidFill>
                  <a:latin typeface="宋体" pitchFamily="2" charset="-122"/>
                </a:rPr>
                <a:t>物理地址</a:t>
              </a:r>
              <a:endParaRPr lang="zh-CN" altLang="en-US" b="1" baseline="0"/>
            </a:p>
          </p:txBody>
        </p:sp>
        <p:sp>
          <p:nvSpPr>
            <p:cNvPr id="110673" name="Line 81"/>
            <p:cNvSpPr>
              <a:spLocks noChangeShapeType="1"/>
            </p:cNvSpPr>
            <p:nvPr/>
          </p:nvSpPr>
          <p:spPr bwMode="auto">
            <a:xfrm flipV="1">
              <a:off x="2843" y="2052"/>
              <a:ext cx="468" cy="234"/>
            </a:xfrm>
            <a:prstGeom prst="line">
              <a:avLst/>
            </a:prstGeom>
            <a:noFill/>
            <a:ln w="22225">
              <a:solidFill>
                <a:srgbClr val="000000"/>
              </a:solidFill>
              <a:round/>
              <a:headEnd/>
              <a:tailEnd/>
            </a:ln>
          </p:spPr>
          <p:txBody>
            <a:bodyPr/>
            <a:lstStyle/>
            <a:p>
              <a:endParaRPr lang="zh-CN" altLang="en-US"/>
            </a:p>
          </p:txBody>
        </p:sp>
        <p:sp>
          <p:nvSpPr>
            <p:cNvPr id="110674" name="Line 82"/>
            <p:cNvSpPr>
              <a:spLocks noChangeShapeType="1"/>
            </p:cNvSpPr>
            <p:nvPr/>
          </p:nvSpPr>
          <p:spPr bwMode="auto">
            <a:xfrm flipV="1">
              <a:off x="2843" y="2286"/>
              <a:ext cx="468" cy="173"/>
            </a:xfrm>
            <a:prstGeom prst="line">
              <a:avLst/>
            </a:prstGeom>
            <a:noFill/>
            <a:ln w="22225">
              <a:solidFill>
                <a:srgbClr val="000000"/>
              </a:solidFill>
              <a:round/>
              <a:headEnd/>
              <a:tailEnd/>
            </a:ln>
          </p:spPr>
          <p:txBody>
            <a:bodyPr/>
            <a:lstStyle/>
            <a:p>
              <a:endParaRPr lang="zh-CN" altLang="en-US"/>
            </a:p>
          </p:txBody>
        </p:sp>
        <p:sp>
          <p:nvSpPr>
            <p:cNvPr id="110675" name="Line 83"/>
            <p:cNvSpPr>
              <a:spLocks noChangeShapeType="1"/>
            </p:cNvSpPr>
            <p:nvPr/>
          </p:nvSpPr>
          <p:spPr bwMode="auto">
            <a:xfrm flipV="1">
              <a:off x="2843" y="2521"/>
              <a:ext cx="468" cy="110"/>
            </a:xfrm>
            <a:prstGeom prst="line">
              <a:avLst/>
            </a:prstGeom>
            <a:noFill/>
            <a:ln w="22225">
              <a:solidFill>
                <a:srgbClr val="000000"/>
              </a:solidFill>
              <a:round/>
              <a:headEnd/>
              <a:tailEnd/>
            </a:ln>
          </p:spPr>
          <p:txBody>
            <a:bodyPr/>
            <a:lstStyle/>
            <a:p>
              <a:endParaRPr lang="zh-CN" altLang="en-US"/>
            </a:p>
          </p:txBody>
        </p:sp>
        <p:sp>
          <p:nvSpPr>
            <p:cNvPr id="110676" name="Line 84"/>
            <p:cNvSpPr>
              <a:spLocks noChangeShapeType="1"/>
            </p:cNvSpPr>
            <p:nvPr/>
          </p:nvSpPr>
          <p:spPr bwMode="auto">
            <a:xfrm flipV="1">
              <a:off x="2843" y="2755"/>
              <a:ext cx="468" cy="61"/>
            </a:xfrm>
            <a:prstGeom prst="line">
              <a:avLst/>
            </a:prstGeom>
            <a:noFill/>
            <a:ln w="22225">
              <a:solidFill>
                <a:srgbClr val="000000"/>
              </a:solidFill>
              <a:round/>
              <a:headEnd/>
              <a:tailEnd/>
            </a:ln>
          </p:spPr>
          <p:txBody>
            <a:bodyPr/>
            <a:lstStyle/>
            <a:p>
              <a:endParaRPr lang="zh-CN" altLang="en-US"/>
            </a:p>
          </p:txBody>
        </p:sp>
        <p:sp>
          <p:nvSpPr>
            <p:cNvPr id="110677" name="Line 85"/>
            <p:cNvSpPr>
              <a:spLocks noChangeShapeType="1"/>
            </p:cNvSpPr>
            <p:nvPr/>
          </p:nvSpPr>
          <p:spPr bwMode="auto">
            <a:xfrm>
              <a:off x="2843" y="2989"/>
              <a:ext cx="468" cy="1"/>
            </a:xfrm>
            <a:prstGeom prst="line">
              <a:avLst/>
            </a:prstGeom>
            <a:noFill/>
            <a:ln w="22225">
              <a:solidFill>
                <a:srgbClr val="000000"/>
              </a:solidFill>
              <a:round/>
              <a:headEnd/>
              <a:tailEnd/>
            </a:ln>
          </p:spPr>
          <p:txBody>
            <a:bodyPr/>
            <a:lstStyle/>
            <a:p>
              <a:endParaRPr lang="zh-CN" altLang="en-US"/>
            </a:p>
          </p:txBody>
        </p:sp>
        <p:sp>
          <p:nvSpPr>
            <p:cNvPr id="110678" name="Line 86"/>
            <p:cNvSpPr>
              <a:spLocks noChangeShapeType="1"/>
            </p:cNvSpPr>
            <p:nvPr/>
          </p:nvSpPr>
          <p:spPr bwMode="auto">
            <a:xfrm flipV="1">
              <a:off x="2732" y="1707"/>
              <a:ext cx="1" cy="345"/>
            </a:xfrm>
            <a:prstGeom prst="line">
              <a:avLst/>
            </a:prstGeom>
            <a:noFill/>
            <a:ln w="22225">
              <a:solidFill>
                <a:srgbClr val="000000"/>
              </a:solidFill>
              <a:round/>
              <a:headEnd/>
              <a:tailEnd/>
            </a:ln>
          </p:spPr>
          <p:txBody>
            <a:bodyPr/>
            <a:lstStyle/>
            <a:p>
              <a:endParaRPr lang="zh-CN" altLang="en-US"/>
            </a:p>
          </p:txBody>
        </p:sp>
        <p:sp>
          <p:nvSpPr>
            <p:cNvPr id="110679" name="Freeform 87"/>
            <p:cNvSpPr>
              <a:spLocks/>
            </p:cNvSpPr>
            <p:nvPr/>
          </p:nvSpPr>
          <p:spPr bwMode="auto">
            <a:xfrm>
              <a:off x="3163" y="2521"/>
              <a:ext cx="148" cy="73"/>
            </a:xfrm>
            <a:custGeom>
              <a:avLst/>
              <a:gdLst/>
              <a:ahLst/>
              <a:cxnLst>
                <a:cxn ang="0">
                  <a:pos x="12" y="73"/>
                </a:cxn>
                <a:cxn ang="0">
                  <a:pos x="37" y="36"/>
                </a:cxn>
                <a:cxn ang="0">
                  <a:pos x="0" y="12"/>
                </a:cxn>
                <a:cxn ang="0">
                  <a:pos x="148" y="0"/>
                </a:cxn>
                <a:cxn ang="0">
                  <a:pos x="12" y="73"/>
                </a:cxn>
              </a:cxnLst>
              <a:rect l="0" t="0" r="r" b="b"/>
              <a:pathLst>
                <a:path w="148" h="73">
                  <a:moveTo>
                    <a:pt x="12" y="73"/>
                  </a:moveTo>
                  <a:lnTo>
                    <a:pt x="37" y="36"/>
                  </a:lnTo>
                  <a:lnTo>
                    <a:pt x="0" y="12"/>
                  </a:lnTo>
                  <a:lnTo>
                    <a:pt x="148" y="0"/>
                  </a:lnTo>
                  <a:lnTo>
                    <a:pt x="12" y="73"/>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0" name="Freeform 88"/>
            <p:cNvSpPr>
              <a:spLocks/>
            </p:cNvSpPr>
            <p:nvPr/>
          </p:nvSpPr>
          <p:spPr bwMode="auto">
            <a:xfrm>
              <a:off x="3163" y="2742"/>
              <a:ext cx="148" cy="62"/>
            </a:xfrm>
            <a:custGeom>
              <a:avLst/>
              <a:gdLst/>
              <a:ahLst/>
              <a:cxnLst>
                <a:cxn ang="0">
                  <a:pos x="0" y="62"/>
                </a:cxn>
                <a:cxn ang="0">
                  <a:pos x="25" y="25"/>
                </a:cxn>
                <a:cxn ang="0">
                  <a:pos x="0" y="0"/>
                </a:cxn>
                <a:cxn ang="0">
                  <a:pos x="148" y="0"/>
                </a:cxn>
                <a:cxn ang="0">
                  <a:pos x="0" y="62"/>
                </a:cxn>
              </a:cxnLst>
              <a:rect l="0" t="0" r="r" b="b"/>
              <a:pathLst>
                <a:path w="148" h="62">
                  <a:moveTo>
                    <a:pt x="0" y="62"/>
                  </a:moveTo>
                  <a:lnTo>
                    <a:pt x="25" y="25"/>
                  </a:lnTo>
                  <a:lnTo>
                    <a:pt x="0" y="0"/>
                  </a:lnTo>
                  <a:lnTo>
                    <a:pt x="148" y="0"/>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1" name="Freeform 89"/>
            <p:cNvSpPr>
              <a:spLocks/>
            </p:cNvSpPr>
            <p:nvPr/>
          </p:nvSpPr>
          <p:spPr bwMode="auto">
            <a:xfrm>
              <a:off x="3163" y="2286"/>
              <a:ext cx="160" cy="74"/>
            </a:xfrm>
            <a:custGeom>
              <a:avLst/>
              <a:gdLst/>
              <a:ahLst/>
              <a:cxnLst>
                <a:cxn ang="0">
                  <a:pos x="25" y="74"/>
                </a:cxn>
                <a:cxn ang="0">
                  <a:pos x="37" y="37"/>
                </a:cxn>
                <a:cxn ang="0">
                  <a:pos x="0" y="25"/>
                </a:cxn>
                <a:cxn ang="0">
                  <a:pos x="160" y="0"/>
                </a:cxn>
                <a:cxn ang="0">
                  <a:pos x="25" y="74"/>
                </a:cxn>
              </a:cxnLst>
              <a:rect l="0" t="0" r="r" b="b"/>
              <a:pathLst>
                <a:path w="160" h="74">
                  <a:moveTo>
                    <a:pt x="25" y="74"/>
                  </a:moveTo>
                  <a:lnTo>
                    <a:pt x="37" y="37"/>
                  </a:lnTo>
                  <a:lnTo>
                    <a:pt x="0" y="25"/>
                  </a:lnTo>
                  <a:lnTo>
                    <a:pt x="160" y="0"/>
                  </a:lnTo>
                  <a:lnTo>
                    <a:pt x="25" y="74"/>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2" name="Freeform 90"/>
            <p:cNvSpPr>
              <a:spLocks/>
            </p:cNvSpPr>
            <p:nvPr/>
          </p:nvSpPr>
          <p:spPr bwMode="auto">
            <a:xfrm>
              <a:off x="3163" y="2052"/>
              <a:ext cx="160" cy="86"/>
            </a:xfrm>
            <a:custGeom>
              <a:avLst/>
              <a:gdLst/>
              <a:ahLst/>
              <a:cxnLst>
                <a:cxn ang="0">
                  <a:pos x="25" y="86"/>
                </a:cxn>
                <a:cxn ang="0">
                  <a:pos x="37" y="49"/>
                </a:cxn>
                <a:cxn ang="0">
                  <a:pos x="0" y="37"/>
                </a:cxn>
                <a:cxn ang="0">
                  <a:pos x="160" y="0"/>
                </a:cxn>
                <a:cxn ang="0">
                  <a:pos x="25" y="86"/>
                </a:cxn>
              </a:cxnLst>
              <a:rect l="0" t="0" r="r" b="b"/>
              <a:pathLst>
                <a:path w="160" h="86">
                  <a:moveTo>
                    <a:pt x="25" y="86"/>
                  </a:moveTo>
                  <a:lnTo>
                    <a:pt x="37" y="49"/>
                  </a:lnTo>
                  <a:lnTo>
                    <a:pt x="0" y="37"/>
                  </a:lnTo>
                  <a:lnTo>
                    <a:pt x="160" y="0"/>
                  </a:lnTo>
                  <a:lnTo>
                    <a:pt x="25" y="8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3" name="Freeform 91"/>
            <p:cNvSpPr>
              <a:spLocks/>
            </p:cNvSpPr>
            <p:nvPr/>
          </p:nvSpPr>
          <p:spPr bwMode="auto">
            <a:xfrm>
              <a:off x="3163" y="2952"/>
              <a:ext cx="160" cy="62"/>
            </a:xfrm>
            <a:custGeom>
              <a:avLst/>
              <a:gdLst/>
              <a:ahLst/>
              <a:cxnLst>
                <a:cxn ang="0">
                  <a:pos x="0" y="62"/>
                </a:cxn>
                <a:cxn ang="0">
                  <a:pos x="37" y="37"/>
                </a:cxn>
                <a:cxn ang="0">
                  <a:pos x="0" y="0"/>
                </a:cxn>
                <a:cxn ang="0">
                  <a:pos x="160" y="37"/>
                </a:cxn>
                <a:cxn ang="0">
                  <a:pos x="0" y="62"/>
                </a:cxn>
              </a:cxnLst>
              <a:rect l="0" t="0" r="r" b="b"/>
              <a:pathLst>
                <a:path w="160" h="62">
                  <a:moveTo>
                    <a:pt x="0" y="62"/>
                  </a:moveTo>
                  <a:lnTo>
                    <a:pt x="37" y="37"/>
                  </a:lnTo>
                  <a:lnTo>
                    <a:pt x="0" y="0"/>
                  </a:lnTo>
                  <a:lnTo>
                    <a:pt x="160" y="37"/>
                  </a:lnTo>
                  <a:lnTo>
                    <a:pt x="0" y="62"/>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4" name="Freeform 92"/>
            <p:cNvSpPr>
              <a:spLocks/>
            </p:cNvSpPr>
            <p:nvPr/>
          </p:nvSpPr>
          <p:spPr bwMode="auto">
            <a:xfrm>
              <a:off x="2708" y="1682"/>
              <a:ext cx="49" cy="50"/>
            </a:xfrm>
            <a:custGeom>
              <a:avLst/>
              <a:gdLst/>
              <a:ahLst/>
              <a:cxnLst>
                <a:cxn ang="0">
                  <a:pos x="0" y="25"/>
                </a:cxn>
                <a:cxn ang="0">
                  <a:pos x="12" y="0"/>
                </a:cxn>
                <a:cxn ang="0">
                  <a:pos x="37" y="0"/>
                </a:cxn>
                <a:cxn ang="0">
                  <a:pos x="49" y="25"/>
                </a:cxn>
                <a:cxn ang="0">
                  <a:pos x="37" y="50"/>
                </a:cxn>
                <a:cxn ang="0">
                  <a:pos x="12" y="50"/>
                </a:cxn>
                <a:cxn ang="0">
                  <a:pos x="0" y="25"/>
                </a:cxn>
              </a:cxnLst>
              <a:rect l="0" t="0" r="r" b="b"/>
              <a:pathLst>
                <a:path w="49" h="50">
                  <a:moveTo>
                    <a:pt x="0" y="25"/>
                  </a:moveTo>
                  <a:lnTo>
                    <a:pt x="12" y="0"/>
                  </a:lnTo>
                  <a:lnTo>
                    <a:pt x="37" y="0"/>
                  </a:lnTo>
                  <a:lnTo>
                    <a:pt x="49" y="25"/>
                  </a:lnTo>
                  <a:lnTo>
                    <a:pt x="37" y="50"/>
                  </a:lnTo>
                  <a:lnTo>
                    <a:pt x="12" y="50"/>
                  </a:lnTo>
                  <a:lnTo>
                    <a:pt x="0" y="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10685" name="Freeform 93"/>
            <p:cNvSpPr>
              <a:spLocks/>
            </p:cNvSpPr>
            <p:nvPr/>
          </p:nvSpPr>
          <p:spPr bwMode="auto">
            <a:xfrm>
              <a:off x="5083" y="3531"/>
              <a:ext cx="62" cy="148"/>
            </a:xfrm>
            <a:custGeom>
              <a:avLst/>
              <a:gdLst/>
              <a:ahLst/>
              <a:cxnLst>
                <a:cxn ang="0">
                  <a:pos x="0" y="0"/>
                </a:cxn>
                <a:cxn ang="0">
                  <a:pos x="37" y="25"/>
                </a:cxn>
                <a:cxn ang="0">
                  <a:pos x="62" y="0"/>
                </a:cxn>
                <a:cxn ang="0">
                  <a:pos x="37" y="148"/>
                </a:cxn>
                <a:cxn ang="0">
                  <a:pos x="0" y="0"/>
                </a:cxn>
              </a:cxnLst>
              <a:rect l="0" t="0" r="r" b="b"/>
              <a:pathLst>
                <a:path w="62" h="148">
                  <a:moveTo>
                    <a:pt x="0" y="0"/>
                  </a:moveTo>
                  <a:lnTo>
                    <a:pt x="37" y="25"/>
                  </a:lnTo>
                  <a:lnTo>
                    <a:pt x="62" y="0"/>
                  </a:lnTo>
                  <a:lnTo>
                    <a:pt x="37" y="14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grpSp>
      <p:sp>
        <p:nvSpPr>
          <p:cNvPr id="3" name="文本框 2"/>
          <p:cNvSpPr txBox="1"/>
          <p:nvPr/>
        </p:nvSpPr>
        <p:spPr>
          <a:xfrm>
            <a:off x="139886" y="5711825"/>
            <a:ext cx="6502214" cy="830997"/>
          </a:xfrm>
          <a:prstGeom prst="rect">
            <a:avLst/>
          </a:prstGeom>
          <a:noFill/>
        </p:spPr>
        <p:txBody>
          <a:bodyPr wrap="square" rtlCol="0">
            <a:spAutoFit/>
          </a:bodyPr>
          <a:lstStyle/>
          <a:p>
            <a:r>
              <a:rPr lang="zh-CN" altLang="en-US" dirty="0"/>
              <a:t>注：如果快表已满，则</a:t>
            </a:r>
            <a:r>
              <a:rPr lang="en-US" altLang="zh-CN" dirty="0"/>
              <a:t>OS</a:t>
            </a:r>
            <a:r>
              <a:rPr lang="zh-CN" altLang="en-US" dirty="0"/>
              <a:t>必须找到一个老的且已被认为是不再需要的页表项，将其换出。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6|2.4|2.1|0.8|3.1|2.6|2.6|1.5|2.6|1.4"/>
</p:tagLst>
</file>

<file path=ppt/theme/theme1.xml><?xml version="1.0" encoding="utf-8"?>
<a:theme xmlns:a="http://schemas.openxmlformats.org/drawingml/2006/main" name="CUIT2">
  <a:themeElements>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4502</TotalTime>
  <Words>10317</Words>
  <Application>Microsoft Macintosh PowerPoint</Application>
  <PresentationFormat>全屏显示(4:3)</PresentationFormat>
  <Paragraphs>1370</Paragraphs>
  <Slides>123</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8" baseType="lpstr">
      <vt:lpstr>等线</vt:lpstr>
      <vt:lpstr>黑体</vt:lpstr>
      <vt:lpstr>华文新魏</vt:lpstr>
      <vt:lpstr>隶书</vt:lpstr>
      <vt:lpstr>宋体</vt:lpstr>
      <vt:lpstr>Arial Unicode MS</vt:lpstr>
      <vt:lpstr>Arial</vt:lpstr>
      <vt:lpstr>Courier New</vt:lpstr>
      <vt:lpstr>Tahoma</vt:lpstr>
      <vt:lpstr>Times</vt:lpstr>
      <vt:lpstr>Times New Roman</vt:lpstr>
      <vt:lpstr>Wingdings</vt:lpstr>
      <vt:lpstr>CUIT2</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装入时动态链接例</vt:lpstr>
      <vt:lpstr>PowerPoint 演示文稿</vt:lpstr>
      <vt:lpstr>PowerPoint 演示文稿</vt:lpstr>
      <vt:lpstr>运行时动态链接例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信息共享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ZLM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Zng</dc:creator>
  <cp:lastModifiedBy>l jz</cp:lastModifiedBy>
  <cp:revision>172</cp:revision>
  <dcterms:created xsi:type="dcterms:W3CDTF">2005-09-06T08:09:24Z</dcterms:created>
  <dcterms:modified xsi:type="dcterms:W3CDTF">2020-11-03T10:32:54Z</dcterms:modified>
</cp:coreProperties>
</file>