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/>
  <p:notesSz cx="10287000" cy="1828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hf6oXvX2oLJHMbveK4mT4k7bRu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539" autoAdjust="0"/>
  </p:normalViewPr>
  <p:slideViewPr>
    <p:cSldViewPr snapToGrid="0">
      <p:cViewPr varScale="1">
        <p:scale>
          <a:sx n="35" d="100"/>
          <a:sy n="35" d="100"/>
        </p:scale>
        <p:origin x="11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714825" y="1371600"/>
            <a:ext cx="6858325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dk1"/>
                </a:solidFill>
              </a:rPr>
              <a:t>대본</a:t>
            </a:r>
            <a:r>
              <a:rPr lang="en-US" dirty="0">
                <a:solidFill>
                  <a:schemeClr val="dk1"/>
                </a:solidFill>
              </a:rPr>
              <a:t>: </a:t>
            </a:r>
            <a:r>
              <a:rPr lang="en-US" dirty="0" err="1">
                <a:solidFill>
                  <a:schemeClr val="dk1"/>
                </a:solidFill>
              </a:rPr>
              <a:t>위치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액세스를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허용하고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접속을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하면</a:t>
            </a:r>
            <a:r>
              <a:rPr lang="en-US" dirty="0">
                <a:solidFill>
                  <a:schemeClr val="dk1"/>
                </a:solidFill>
              </a:rPr>
              <a:t>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b="1" i="0" dirty="0">
                <a:solidFill>
                  <a:srgbClr val="BCC0C3"/>
                </a:solidFill>
                <a:effectLst/>
                <a:latin typeface="Apple SD Gothic Neo"/>
              </a:rPr>
              <a:t>Geolocation</a:t>
            </a:r>
            <a:r>
              <a:rPr lang="en-US" altLang="ko-KR" b="0" i="0" dirty="0">
                <a:solidFill>
                  <a:srgbClr val="BDC1C6"/>
                </a:solidFill>
                <a:effectLst/>
                <a:latin typeface="Apple SD Gothic Neo"/>
              </a:rPr>
              <a:t> API</a:t>
            </a:r>
            <a:r>
              <a:rPr lang="ko-KR" altLang="en-US" b="0" i="0" dirty="0">
                <a:solidFill>
                  <a:schemeClr val="dk1"/>
                </a:solidFill>
                <a:effectLst/>
                <a:latin typeface="Apple SD Gothic Neo"/>
              </a:rPr>
              <a:t>를 통해 </a:t>
            </a:r>
            <a:r>
              <a:rPr lang="en-US" dirty="0" err="1">
                <a:solidFill>
                  <a:schemeClr val="dk1"/>
                </a:solidFill>
              </a:rPr>
              <a:t>사용자의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현재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위치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좌표를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받습니다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dk1"/>
                </a:solidFill>
              </a:rPr>
              <a:t>받아온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현재좌표를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지도에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ko-KR" altLang="en-US" dirty="0">
                <a:solidFill>
                  <a:schemeClr val="dk1"/>
                </a:solidFill>
              </a:rPr>
              <a:t>처음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화면으로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설정합니다</a:t>
            </a:r>
            <a:r>
              <a:rPr lang="en-US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dk1"/>
                </a:solidFill>
              </a:rPr>
              <a:t>오른쪽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사진처럼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가천대에서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접속을하면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가천대의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위치가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ko-KR" altLang="en-US" dirty="0">
                <a:solidFill>
                  <a:schemeClr val="dk1"/>
                </a:solidFill>
              </a:rPr>
              <a:t>지도의 처음</a:t>
            </a:r>
            <a:r>
              <a:rPr lang="en-US" dirty="0" err="1">
                <a:solidFill>
                  <a:schemeClr val="dk1"/>
                </a:solidFill>
              </a:rPr>
              <a:t>화면으로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나옵니다</a:t>
            </a:r>
            <a:r>
              <a:rPr lang="en-US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44" name="Google Shape;2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7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대본: 지도를 클릭하여 마커를 생성합니다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드래그나 클릭을 통해 마커의 위치를 이동시킬수 있습니다.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마커의 위치를 정하고 출발지 버튼을 클릭하면 해당 마커가 출발지 마커가 되어 위치가 고정됩니다.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4" name="Google Shape;2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8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대본: 출발지 마커가 선택된 후 이후 동일하게 도착지 마커를 선택합니다</a:t>
            </a:r>
            <a:endParaRPr/>
          </a:p>
        </p:txBody>
      </p:sp>
      <p:sp>
        <p:nvSpPr>
          <p:cNvPr id="282" name="Google Shape;28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3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dk1"/>
                </a:solidFill>
              </a:rPr>
              <a:t>대본</a:t>
            </a:r>
            <a:r>
              <a:rPr lang="en-US" dirty="0">
                <a:solidFill>
                  <a:schemeClr val="dk1"/>
                </a:solidFill>
              </a:rPr>
              <a:t>: </a:t>
            </a:r>
            <a:r>
              <a:rPr lang="en-US" dirty="0" err="1">
                <a:solidFill>
                  <a:schemeClr val="dk1"/>
                </a:solidFill>
              </a:rPr>
              <a:t>이후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결과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버튼을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누르면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선택된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출발지의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좌표와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도착지의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좌표값을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T Map API </a:t>
            </a:r>
            <a:r>
              <a:rPr lang="en-US" dirty="0" err="1">
                <a:solidFill>
                  <a:schemeClr val="dk1"/>
                </a:solidFill>
              </a:rPr>
              <a:t>서버로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요청을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보냅니다</a:t>
            </a:r>
            <a:r>
              <a:rPr lang="en-US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API </a:t>
            </a:r>
            <a:r>
              <a:rPr lang="en-US" dirty="0" err="1">
                <a:solidFill>
                  <a:schemeClr val="dk1"/>
                </a:solidFill>
              </a:rPr>
              <a:t>서버에서</a:t>
            </a:r>
            <a:r>
              <a:rPr lang="en-US" dirty="0">
                <a:solidFill>
                  <a:schemeClr val="dk1"/>
                </a:solidFill>
              </a:rPr>
              <a:t> return </a:t>
            </a:r>
            <a:r>
              <a:rPr lang="en-US" dirty="0" err="1">
                <a:solidFill>
                  <a:schemeClr val="dk1"/>
                </a:solidFill>
              </a:rPr>
              <a:t>받은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값들을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통해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최적경로를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지도에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그립니다</a:t>
            </a:r>
            <a:r>
              <a:rPr lang="en-US" dirty="0">
                <a:solidFill>
                  <a:schemeClr val="dk1"/>
                </a:solidFill>
              </a:rPr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dirty="0">
                <a:solidFill>
                  <a:schemeClr val="dk1"/>
                </a:solidFill>
              </a:rPr>
              <a:t>-</a:t>
            </a:r>
            <a:r>
              <a:rPr lang="ko-KR" altLang="en-US" dirty="0">
                <a:solidFill>
                  <a:schemeClr val="dk1"/>
                </a:solidFill>
              </a:rPr>
              <a:t>뒷장까지 연결</a:t>
            </a:r>
            <a:r>
              <a:rPr lang="en-US" altLang="ko-KR" dirty="0">
                <a:solidFill>
                  <a:schemeClr val="dk1"/>
                </a:solidFill>
              </a:rPr>
              <a:t>-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300" name="Google Shape;30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4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dk1"/>
                </a:solidFill>
              </a:rPr>
              <a:t>대본</a:t>
            </a:r>
            <a:r>
              <a:rPr lang="en-US" dirty="0">
                <a:solidFill>
                  <a:schemeClr val="dk1"/>
                </a:solidFill>
              </a:rPr>
              <a:t>: t map </a:t>
            </a:r>
            <a:r>
              <a:rPr lang="en-US" dirty="0" err="1">
                <a:solidFill>
                  <a:schemeClr val="dk1"/>
                </a:solidFill>
              </a:rPr>
              <a:t>api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에서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받은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출발지와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도착지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이동거리</a:t>
            </a:r>
            <a:r>
              <a:rPr lang="en-US" dirty="0">
                <a:solidFill>
                  <a:schemeClr val="dk1"/>
                </a:solidFill>
              </a:rPr>
              <a:t>(</a:t>
            </a:r>
            <a:r>
              <a:rPr lang="en-US" dirty="0" err="1">
                <a:solidFill>
                  <a:schemeClr val="dk1"/>
                </a:solidFill>
              </a:rPr>
              <a:t>첫번째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네모</a:t>
            </a:r>
            <a:r>
              <a:rPr lang="en-US" dirty="0">
                <a:solidFill>
                  <a:schemeClr val="dk1"/>
                </a:solidFill>
              </a:rPr>
              <a:t>)를 </a:t>
            </a:r>
            <a:r>
              <a:rPr lang="en-US" dirty="0" err="1">
                <a:solidFill>
                  <a:schemeClr val="dk1"/>
                </a:solidFill>
              </a:rPr>
              <a:t>Spirng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서버에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전송합니다</a:t>
            </a:r>
            <a:r>
              <a:rPr lang="en-US" dirty="0">
                <a:solidFill>
                  <a:schemeClr val="dk1"/>
                </a:solidFill>
              </a:rPr>
              <a:t>.(</a:t>
            </a:r>
            <a:r>
              <a:rPr lang="en-US" dirty="0" err="1">
                <a:solidFill>
                  <a:schemeClr val="dk1"/>
                </a:solidFill>
              </a:rPr>
              <a:t>두번째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네모</a:t>
            </a:r>
            <a:r>
              <a:rPr lang="en-US" dirty="0">
                <a:solidFill>
                  <a:schemeClr val="dk1"/>
                </a:solidFill>
              </a:rPr>
              <a:t>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Spring </a:t>
            </a:r>
            <a:r>
              <a:rPr lang="en-US" dirty="0" err="1">
                <a:solidFill>
                  <a:schemeClr val="dk1"/>
                </a:solidFill>
              </a:rPr>
              <a:t>서버에서는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전달받은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이동거리</a:t>
            </a:r>
            <a:r>
              <a:rPr lang="en-US" dirty="0">
                <a:solidFill>
                  <a:schemeClr val="dk1"/>
                </a:solidFill>
              </a:rPr>
              <a:t>(3번째네모)를 </a:t>
            </a:r>
            <a:r>
              <a:rPr lang="en-US" dirty="0" err="1">
                <a:solidFill>
                  <a:schemeClr val="dk1"/>
                </a:solidFill>
              </a:rPr>
              <a:t>통해</a:t>
            </a:r>
            <a:r>
              <a:rPr lang="en-US" dirty="0">
                <a:solidFill>
                  <a:schemeClr val="dk1"/>
                </a:solidFill>
              </a:rPr>
              <a:t> 각 </a:t>
            </a:r>
            <a:r>
              <a:rPr lang="en-US" dirty="0" err="1">
                <a:solidFill>
                  <a:schemeClr val="dk1"/>
                </a:solidFill>
              </a:rPr>
              <a:t>킥보드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회사별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요금을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계산</a:t>
            </a:r>
            <a:r>
              <a:rPr lang="en-US" dirty="0">
                <a:solidFill>
                  <a:schemeClr val="dk1"/>
                </a:solidFill>
              </a:rPr>
              <a:t>(4번째)</a:t>
            </a:r>
            <a:r>
              <a:rPr lang="en-US" dirty="0" err="1">
                <a:solidFill>
                  <a:schemeClr val="dk1"/>
                </a:solidFill>
              </a:rPr>
              <a:t>하고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dk1"/>
                </a:solidFill>
              </a:rPr>
              <a:t>회사별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요금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정보데이터</a:t>
            </a:r>
            <a:r>
              <a:rPr lang="en-US" dirty="0">
                <a:solidFill>
                  <a:schemeClr val="dk1"/>
                </a:solidFill>
              </a:rPr>
              <a:t>(5번째)를  </a:t>
            </a:r>
            <a:r>
              <a:rPr lang="en-US" dirty="0" err="1">
                <a:solidFill>
                  <a:schemeClr val="dk1"/>
                </a:solidFill>
              </a:rPr>
              <a:t>보내줍니다</a:t>
            </a:r>
            <a:r>
              <a:rPr lang="en-US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dk1"/>
                </a:solidFill>
              </a:rPr>
              <a:t>받은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요금정보를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통해</a:t>
            </a:r>
            <a:r>
              <a:rPr lang="en-US" dirty="0">
                <a:solidFill>
                  <a:schemeClr val="dk1"/>
                </a:solidFill>
              </a:rPr>
              <a:t>  </a:t>
            </a:r>
            <a:r>
              <a:rPr lang="en-US" dirty="0" err="1">
                <a:solidFill>
                  <a:schemeClr val="dk1"/>
                </a:solidFill>
              </a:rPr>
              <a:t>그래프를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그립니다</a:t>
            </a:r>
            <a:r>
              <a:rPr lang="en-US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320" name="Google Shape;32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6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err="1">
                <a:solidFill>
                  <a:schemeClr val="dk1"/>
                </a:solidFill>
              </a:rPr>
              <a:t>워크쓰루</a:t>
            </a:r>
            <a:r>
              <a:rPr lang="en-US" dirty="0">
                <a:solidFill>
                  <a:schemeClr val="dk1"/>
                </a:solidFill>
              </a:rPr>
              <a:t> 끝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err="1">
                <a:solidFill>
                  <a:schemeClr val="dk1"/>
                </a:solidFill>
              </a:rPr>
              <a:t>대본</a:t>
            </a:r>
            <a:r>
              <a:rPr lang="en-US" dirty="0">
                <a:solidFill>
                  <a:schemeClr val="dk1"/>
                </a:solidFill>
              </a:rPr>
              <a:t>: </a:t>
            </a:r>
            <a:r>
              <a:rPr lang="en-US" dirty="0" err="1">
                <a:solidFill>
                  <a:schemeClr val="dk1"/>
                </a:solidFill>
              </a:rPr>
              <a:t>반응형</a:t>
            </a:r>
            <a:r>
              <a:rPr lang="en-US" dirty="0">
                <a:solidFill>
                  <a:schemeClr val="dk1"/>
                </a:solidFill>
              </a:rPr>
              <a:t> 웹 </a:t>
            </a:r>
            <a:r>
              <a:rPr lang="en-US" dirty="0" err="1">
                <a:solidFill>
                  <a:schemeClr val="dk1"/>
                </a:solidFill>
              </a:rPr>
              <a:t>디자인의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모습입니다</a:t>
            </a:r>
            <a:r>
              <a:rPr lang="en-US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err="1">
                <a:solidFill>
                  <a:schemeClr val="dk1"/>
                </a:solidFill>
              </a:rPr>
              <a:t>왼쪽은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PC에서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오른쪽은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모바일에서의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접속화면입니다</a:t>
            </a:r>
            <a:r>
              <a:rPr lang="en-US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dk1"/>
                </a:solidFill>
              </a:rPr>
              <a:t>기기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ko-KR" altLang="en-US" dirty="0">
                <a:solidFill>
                  <a:schemeClr val="dk1"/>
                </a:solidFill>
              </a:rPr>
              <a:t>특성에 맞는</a:t>
            </a:r>
            <a:r>
              <a:rPr lang="en-US" dirty="0">
                <a:solidFill>
                  <a:schemeClr val="dk1"/>
                </a:solidFill>
              </a:rPr>
              <a:t> 웹 </a:t>
            </a:r>
            <a:r>
              <a:rPr lang="en-US" dirty="0" err="1">
                <a:solidFill>
                  <a:schemeClr val="dk1"/>
                </a:solidFill>
              </a:rPr>
              <a:t>페이지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디자인을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보실</a:t>
            </a:r>
            <a:r>
              <a:rPr lang="en-US" dirty="0">
                <a:solidFill>
                  <a:schemeClr val="dk1"/>
                </a:solidFill>
              </a:rPr>
              <a:t> 수 </a:t>
            </a:r>
            <a:r>
              <a:rPr lang="en-US" dirty="0" err="1">
                <a:solidFill>
                  <a:schemeClr val="dk1"/>
                </a:solidFill>
              </a:rPr>
              <a:t>있습니다</a:t>
            </a:r>
            <a:r>
              <a:rPr lang="en-US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48" name="Google Shape;34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2fb5e2c347_0_15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err="1"/>
              <a:t>대본</a:t>
            </a:r>
            <a:r>
              <a:rPr lang="en-US" dirty="0"/>
              <a:t>: </a:t>
            </a:r>
            <a:r>
              <a:rPr lang="en-US" dirty="0" err="1"/>
              <a:t>저희는</a:t>
            </a:r>
            <a:r>
              <a:rPr lang="en-US" dirty="0"/>
              <a:t> JUnit5 </a:t>
            </a:r>
            <a:r>
              <a:rPr lang="en-US" dirty="0" err="1"/>
              <a:t>라이브러리를</a:t>
            </a:r>
            <a:r>
              <a:rPr lang="en-US" dirty="0"/>
              <a:t> </a:t>
            </a:r>
            <a:r>
              <a:rPr lang="en-US" dirty="0" err="1"/>
              <a:t>테스트를</a:t>
            </a:r>
            <a:r>
              <a:rPr lang="en-US" dirty="0"/>
              <a:t> 16개의 </a:t>
            </a:r>
            <a:r>
              <a:rPr lang="en-US" dirty="0" err="1"/>
              <a:t>단위</a:t>
            </a:r>
            <a:r>
              <a:rPr lang="en-US" dirty="0"/>
              <a:t> </a:t>
            </a:r>
            <a:r>
              <a:rPr lang="en-US" dirty="0" err="1"/>
              <a:t>테스트를</a:t>
            </a:r>
            <a:r>
              <a:rPr lang="en-US" dirty="0"/>
              <a:t> </a:t>
            </a:r>
            <a:r>
              <a:rPr lang="en-US" dirty="0" err="1"/>
              <a:t>진행하였습니다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err="1"/>
              <a:t>해당</a:t>
            </a:r>
            <a:r>
              <a:rPr lang="en-US" dirty="0"/>
              <a:t> </a:t>
            </a:r>
            <a:r>
              <a:rPr lang="en-US" dirty="0" err="1"/>
              <a:t>사진은</a:t>
            </a:r>
            <a:r>
              <a:rPr lang="en-US" dirty="0"/>
              <a:t> </a:t>
            </a:r>
            <a:r>
              <a:rPr lang="en-US" dirty="0" err="1"/>
              <a:t>지쿠터</a:t>
            </a:r>
            <a:r>
              <a:rPr lang="en-US" dirty="0"/>
              <a:t> </a:t>
            </a:r>
            <a:r>
              <a:rPr lang="en-US" dirty="0" err="1"/>
              <a:t>회사의</a:t>
            </a:r>
            <a:r>
              <a:rPr lang="en-US" dirty="0"/>
              <a:t> </a:t>
            </a:r>
            <a:r>
              <a:rPr lang="en-US" dirty="0" err="1"/>
              <a:t>예상</a:t>
            </a:r>
            <a:r>
              <a:rPr lang="en-US" dirty="0"/>
              <a:t> </a:t>
            </a:r>
            <a:r>
              <a:rPr lang="en-US" dirty="0" err="1"/>
              <a:t>요금을</a:t>
            </a:r>
            <a:r>
              <a:rPr lang="en-US" dirty="0"/>
              <a:t> </a:t>
            </a:r>
            <a:r>
              <a:rPr lang="en-US" dirty="0" err="1"/>
              <a:t>검증하는</a:t>
            </a:r>
            <a:r>
              <a:rPr lang="en-US" dirty="0"/>
              <a:t> </a:t>
            </a:r>
            <a:r>
              <a:rPr lang="en-US" dirty="0" err="1"/>
              <a:t>테스트입니다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err="1"/>
              <a:t>테스트하고</a:t>
            </a:r>
            <a:r>
              <a:rPr lang="en-US" dirty="0"/>
              <a:t> </a:t>
            </a:r>
            <a:r>
              <a:rPr lang="en-US" dirty="0" err="1"/>
              <a:t>싶은</a:t>
            </a:r>
            <a:r>
              <a:rPr lang="en-US" dirty="0"/>
              <a:t> </a:t>
            </a:r>
            <a:r>
              <a:rPr lang="en-US" dirty="0" err="1"/>
              <a:t>이동거리를</a:t>
            </a:r>
            <a:r>
              <a:rPr lang="en-US" dirty="0"/>
              <a:t> </a:t>
            </a:r>
            <a:r>
              <a:rPr lang="en-US" dirty="0" err="1"/>
              <a:t>설정합니다</a:t>
            </a:r>
            <a:r>
              <a:rPr lang="en-US" dirty="0"/>
              <a:t>. (</a:t>
            </a:r>
            <a:r>
              <a:rPr lang="en-US" dirty="0" err="1"/>
              <a:t>첫번째</a:t>
            </a:r>
            <a:r>
              <a:rPr lang="en-US" dirty="0"/>
              <a:t> </a:t>
            </a:r>
            <a:r>
              <a:rPr lang="en-US" dirty="0" err="1"/>
              <a:t>빨간네모</a:t>
            </a:r>
            <a:r>
              <a:rPr lang="en-US" dirty="0"/>
              <a:t>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err="1"/>
              <a:t>이동거리에</a:t>
            </a:r>
            <a:r>
              <a:rPr lang="en-US" dirty="0"/>
              <a:t> </a:t>
            </a:r>
            <a:r>
              <a:rPr lang="en-US" dirty="0" err="1"/>
              <a:t>따른</a:t>
            </a:r>
            <a:r>
              <a:rPr lang="en-US" dirty="0"/>
              <a:t> </a:t>
            </a:r>
            <a:r>
              <a:rPr lang="en-US" dirty="0" err="1"/>
              <a:t>요금을</a:t>
            </a:r>
            <a:r>
              <a:rPr lang="en-US" dirty="0"/>
              <a:t> </a:t>
            </a:r>
            <a:r>
              <a:rPr lang="en-US" dirty="0" err="1"/>
              <a:t>계산합니다</a:t>
            </a:r>
            <a:r>
              <a:rPr lang="en-US" dirty="0"/>
              <a:t>.(</a:t>
            </a:r>
            <a:r>
              <a:rPr lang="en-US" dirty="0" err="1"/>
              <a:t>두번째</a:t>
            </a:r>
            <a:r>
              <a:rPr lang="en-US" dirty="0"/>
              <a:t>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10km를 </a:t>
            </a:r>
            <a:r>
              <a:rPr lang="en-US" dirty="0" err="1"/>
              <a:t>이용하면</a:t>
            </a:r>
            <a:r>
              <a:rPr lang="en-US" dirty="0"/>
              <a:t> </a:t>
            </a:r>
            <a:r>
              <a:rPr lang="en-US" dirty="0" err="1"/>
              <a:t>지쿠터는</a:t>
            </a:r>
            <a:r>
              <a:rPr lang="en-US" dirty="0"/>
              <a:t> 6670원의 </a:t>
            </a:r>
            <a:r>
              <a:rPr lang="en-US" dirty="0" err="1"/>
              <a:t>요금이</a:t>
            </a:r>
            <a:r>
              <a:rPr lang="en-US" dirty="0"/>
              <a:t> </a:t>
            </a:r>
            <a:r>
              <a:rPr lang="en-US" dirty="0" err="1"/>
              <a:t>발생해야하는데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이 </a:t>
            </a:r>
            <a:r>
              <a:rPr lang="en-US" dirty="0" err="1"/>
              <a:t>값과</a:t>
            </a:r>
            <a:r>
              <a:rPr lang="en-US" dirty="0"/>
              <a:t> </a:t>
            </a:r>
            <a:r>
              <a:rPr lang="en-US" dirty="0" err="1"/>
              <a:t>지쿠터</a:t>
            </a:r>
            <a:r>
              <a:rPr lang="en-US" dirty="0"/>
              <a:t> </a:t>
            </a:r>
            <a:r>
              <a:rPr lang="en-US" dirty="0" err="1"/>
              <a:t>요금을</a:t>
            </a:r>
            <a:r>
              <a:rPr lang="en-US" dirty="0"/>
              <a:t> </a:t>
            </a:r>
            <a:r>
              <a:rPr lang="en-US" dirty="0" err="1"/>
              <a:t>계산하는</a:t>
            </a:r>
            <a:r>
              <a:rPr lang="en-US" dirty="0"/>
              <a:t> </a:t>
            </a:r>
            <a:r>
              <a:rPr lang="en-US" dirty="0" err="1"/>
              <a:t>메소드의</a:t>
            </a:r>
            <a:r>
              <a:rPr lang="en-US" dirty="0"/>
              <a:t> </a:t>
            </a:r>
            <a:r>
              <a:rPr lang="en-US" dirty="0" err="1"/>
              <a:t>리턴</a:t>
            </a:r>
            <a:r>
              <a:rPr lang="en-US" dirty="0"/>
              <a:t> </a:t>
            </a:r>
            <a:r>
              <a:rPr lang="en-US" dirty="0" err="1"/>
              <a:t>값이</a:t>
            </a:r>
            <a:r>
              <a:rPr lang="en-US" dirty="0"/>
              <a:t> </a:t>
            </a:r>
            <a:r>
              <a:rPr lang="en-US" dirty="0" err="1"/>
              <a:t>일치하면</a:t>
            </a:r>
            <a:r>
              <a:rPr lang="en-US" dirty="0"/>
              <a:t> </a:t>
            </a:r>
            <a:r>
              <a:rPr lang="en-US" dirty="0" err="1"/>
              <a:t>테스트에</a:t>
            </a:r>
            <a:r>
              <a:rPr lang="en-US" dirty="0"/>
              <a:t> </a:t>
            </a:r>
            <a:r>
              <a:rPr lang="en-US" dirty="0" err="1"/>
              <a:t>성공합니다</a:t>
            </a:r>
            <a:r>
              <a:rPr lang="en-US" dirty="0"/>
              <a:t>.  (</a:t>
            </a:r>
            <a:r>
              <a:rPr lang="en-US" dirty="0" err="1"/>
              <a:t>세번째</a:t>
            </a:r>
            <a:r>
              <a:rPr lang="en-US" dirty="0"/>
              <a:t>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err="1"/>
              <a:t>오른쪽에서</a:t>
            </a:r>
            <a:r>
              <a:rPr lang="en-US" dirty="0"/>
              <a:t> </a:t>
            </a:r>
            <a:r>
              <a:rPr lang="en-US" dirty="0" err="1"/>
              <a:t>그림에서</a:t>
            </a:r>
            <a:r>
              <a:rPr lang="en-US" dirty="0"/>
              <a:t> </a:t>
            </a:r>
            <a:r>
              <a:rPr lang="en-US" dirty="0" err="1"/>
              <a:t>테스트에</a:t>
            </a:r>
            <a:r>
              <a:rPr lang="en-US" dirty="0"/>
              <a:t> </a:t>
            </a:r>
            <a:r>
              <a:rPr lang="en-US" dirty="0" err="1"/>
              <a:t>대한</a:t>
            </a:r>
            <a:r>
              <a:rPr lang="en-US" dirty="0"/>
              <a:t> </a:t>
            </a:r>
            <a:r>
              <a:rPr lang="en-US" dirty="0" err="1"/>
              <a:t>성공</a:t>
            </a:r>
            <a:r>
              <a:rPr lang="en-US" dirty="0"/>
              <a:t> </a:t>
            </a:r>
            <a:r>
              <a:rPr lang="en-US" dirty="0" err="1"/>
              <a:t>여부를</a:t>
            </a:r>
            <a:r>
              <a:rPr lang="en-US" dirty="0"/>
              <a:t> </a:t>
            </a:r>
            <a:r>
              <a:rPr lang="en-US" dirty="0" err="1"/>
              <a:t>확인</a:t>
            </a:r>
            <a:r>
              <a:rPr lang="en-US" dirty="0"/>
              <a:t> 할 수 </a:t>
            </a:r>
            <a:r>
              <a:rPr lang="en-US" dirty="0" err="1"/>
              <a:t>있습니다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63" name="Google Shape;363;g12fb5e2c34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2fb5e2c347_0_2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대본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sz="1000" dirty="0"/>
              <a:t>웹페이지 </a:t>
            </a:r>
            <a:r>
              <a:rPr lang="ko-KR" altLang="en-US" sz="1000" dirty="0" err="1"/>
              <a:t>프론트엔드로는</a:t>
            </a:r>
            <a:r>
              <a:rPr lang="ko-KR" altLang="en-US" sz="1000" dirty="0"/>
              <a:t> </a:t>
            </a:r>
            <a:r>
              <a:rPr lang="en-US" altLang="ko-KR" sz="1000" dirty="0"/>
              <a:t>bootstrap</a:t>
            </a:r>
            <a:r>
              <a:rPr lang="ko-KR" altLang="en-US" sz="1000" dirty="0"/>
              <a:t>과 </a:t>
            </a:r>
            <a:r>
              <a:rPr lang="en-US" altLang="ko-KR" sz="1000" dirty="0"/>
              <a:t>html,</a:t>
            </a:r>
            <a:r>
              <a:rPr lang="ko-KR" altLang="en-US" sz="1000" dirty="0"/>
              <a:t>자바스크립트</a:t>
            </a:r>
            <a:r>
              <a:rPr lang="en-US" altLang="ko-KR" sz="1000" dirty="0"/>
              <a:t>,</a:t>
            </a:r>
            <a:r>
              <a:rPr lang="en-US" altLang="ko-KR" sz="1000" dirty="0" err="1"/>
              <a:t>css</a:t>
            </a:r>
            <a:r>
              <a:rPr lang="ko-KR" altLang="en-US" sz="1000" dirty="0"/>
              <a:t>를 사용하였습니다</a:t>
            </a:r>
            <a:r>
              <a:rPr lang="en-US" altLang="ko-KR" sz="1000" dirty="0"/>
              <a:t>.</a:t>
            </a:r>
            <a:endParaRPr lang="en-US" sz="10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err="1"/>
              <a:t>백엔드서버</a:t>
            </a:r>
            <a:r>
              <a:rPr lang="ko-KR" altLang="en-US" dirty="0"/>
              <a:t>는</a:t>
            </a:r>
            <a:r>
              <a:rPr lang="en-US" dirty="0"/>
              <a:t> </a:t>
            </a:r>
            <a:r>
              <a:rPr lang="en-US" dirty="0" err="1"/>
              <a:t>스프링을</a:t>
            </a:r>
            <a:r>
              <a:rPr lang="en-US" dirty="0"/>
              <a:t> </a:t>
            </a:r>
            <a:r>
              <a:rPr lang="en-US" dirty="0" err="1"/>
              <a:t>사용하였고</a:t>
            </a:r>
            <a:r>
              <a:rPr lang="en-US" dirty="0"/>
              <a:t> </a:t>
            </a:r>
            <a:r>
              <a:rPr lang="en-US" dirty="0" err="1"/>
              <a:t>aws</a:t>
            </a:r>
            <a:r>
              <a:rPr lang="en-US" dirty="0"/>
              <a:t> ec2 </a:t>
            </a:r>
            <a:r>
              <a:rPr lang="en-US" dirty="0" err="1"/>
              <a:t>인스턴스에</a:t>
            </a:r>
            <a:r>
              <a:rPr lang="en-US" dirty="0"/>
              <a:t> </a:t>
            </a:r>
            <a:r>
              <a:rPr lang="en-US" dirty="0" err="1"/>
              <a:t>스프링</a:t>
            </a:r>
            <a:r>
              <a:rPr lang="en-US" dirty="0"/>
              <a:t> </a:t>
            </a:r>
            <a:r>
              <a:rPr lang="en-US" dirty="0" err="1"/>
              <a:t>서버를</a:t>
            </a:r>
            <a:r>
              <a:rPr lang="en-US" dirty="0"/>
              <a:t> </a:t>
            </a:r>
            <a:r>
              <a:rPr lang="en-US" dirty="0" err="1"/>
              <a:t>배포하였습니다</a:t>
            </a:r>
            <a:r>
              <a:rPr lang="en-US" dirty="0"/>
              <a:t>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Https</a:t>
            </a:r>
            <a:r>
              <a:rPr lang="ko-KR" altLang="en-US" dirty="0"/>
              <a:t>를 사용하여야 하기 때문</a:t>
            </a:r>
            <a:r>
              <a:rPr lang="en-US" dirty="0"/>
              <a:t>에 ec2 instance </a:t>
            </a:r>
            <a:r>
              <a:rPr lang="en-US" dirty="0" err="1"/>
              <a:t>뿐만</a:t>
            </a:r>
            <a:r>
              <a:rPr lang="en-US" dirty="0"/>
              <a:t> </a:t>
            </a:r>
            <a:r>
              <a:rPr lang="en-US" dirty="0" err="1"/>
              <a:t>아니라</a:t>
            </a:r>
            <a:r>
              <a:rPr lang="en-US" dirty="0"/>
              <a:t> </a:t>
            </a:r>
            <a:r>
              <a:rPr lang="en-US" dirty="0" err="1"/>
              <a:t>로드</a:t>
            </a:r>
            <a:r>
              <a:rPr lang="en-US" dirty="0"/>
              <a:t> </a:t>
            </a:r>
            <a:r>
              <a:rPr lang="en-US" dirty="0" err="1"/>
              <a:t>밸런서</a:t>
            </a:r>
            <a:r>
              <a:rPr lang="en-US" dirty="0"/>
              <a:t>, certificate manager, route 53을 </a:t>
            </a:r>
            <a:r>
              <a:rPr lang="ko-KR" altLang="en-US" dirty="0"/>
              <a:t>같이 </a:t>
            </a:r>
            <a:r>
              <a:rPr lang="en-US" dirty="0" err="1"/>
              <a:t>사용하였습니다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err="1"/>
              <a:t>협업</a:t>
            </a:r>
            <a:r>
              <a:rPr lang="en-US" dirty="0"/>
              <a:t> </a:t>
            </a:r>
            <a:r>
              <a:rPr lang="en-US" dirty="0" err="1"/>
              <a:t>툴로는</a:t>
            </a:r>
            <a:r>
              <a:rPr lang="en-US" dirty="0"/>
              <a:t> </a:t>
            </a:r>
            <a:r>
              <a:rPr lang="en-US" dirty="0" err="1"/>
              <a:t>깃허브를</a:t>
            </a:r>
            <a:r>
              <a:rPr lang="en-US" dirty="0"/>
              <a:t> </a:t>
            </a:r>
            <a:r>
              <a:rPr lang="en-US" dirty="0" err="1"/>
              <a:t>사용했습니다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384" name="Google Shape;384;g12fb5e2c34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9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err="1"/>
              <a:t>대본</a:t>
            </a:r>
            <a:r>
              <a:rPr lang="en-US" dirty="0"/>
              <a:t>: </a:t>
            </a:r>
            <a:r>
              <a:rPr lang="en-US" dirty="0" err="1"/>
              <a:t>사이트에</a:t>
            </a:r>
            <a:r>
              <a:rPr lang="en-US" dirty="0"/>
              <a:t> </a:t>
            </a:r>
            <a:r>
              <a:rPr lang="en-US" dirty="0" err="1"/>
              <a:t>접속해서</a:t>
            </a:r>
            <a:r>
              <a:rPr lang="en-US" dirty="0"/>
              <a:t> </a:t>
            </a:r>
            <a:r>
              <a:rPr lang="en-US" dirty="0" err="1"/>
              <a:t>구현을</a:t>
            </a:r>
            <a:r>
              <a:rPr lang="en-US" dirty="0"/>
              <a:t> </a:t>
            </a:r>
            <a:r>
              <a:rPr lang="en-US" dirty="0" err="1"/>
              <a:t>보여드린</a:t>
            </a:r>
            <a:r>
              <a:rPr lang="en-US" dirty="0"/>
              <a:t> 뒤 </a:t>
            </a:r>
            <a:r>
              <a:rPr lang="en-US" dirty="0" err="1"/>
              <a:t>발표</a:t>
            </a:r>
            <a:r>
              <a:rPr lang="en-US" dirty="0"/>
              <a:t> </a:t>
            </a:r>
            <a:r>
              <a:rPr lang="en-US" dirty="0" err="1"/>
              <a:t>마치겠습니다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(</a:t>
            </a:r>
            <a:r>
              <a:rPr lang="en-US" dirty="0" err="1"/>
              <a:t>크롭</a:t>
            </a:r>
            <a:r>
              <a:rPr lang="en-US" dirty="0"/>
              <a:t> </a:t>
            </a:r>
            <a:r>
              <a:rPr lang="en-US" dirty="0" err="1"/>
              <a:t>접속</a:t>
            </a:r>
            <a:r>
              <a:rPr lang="en-US" dirty="0"/>
              <a:t> 후 </a:t>
            </a:r>
            <a:r>
              <a:rPr lang="en-US" dirty="0" err="1"/>
              <a:t>크롬에서</a:t>
            </a:r>
            <a:r>
              <a:rPr lang="en-US" dirty="0"/>
              <a:t> “</a:t>
            </a:r>
            <a:r>
              <a:rPr lang="en-US" dirty="0" err="1"/>
              <a:t>위치</a:t>
            </a:r>
            <a:r>
              <a:rPr lang="en-US" dirty="0"/>
              <a:t> </a:t>
            </a:r>
            <a:r>
              <a:rPr lang="en-US" dirty="0" err="1"/>
              <a:t>허용</a:t>
            </a:r>
            <a:r>
              <a:rPr lang="en-US" dirty="0"/>
              <a:t>” </a:t>
            </a:r>
            <a:r>
              <a:rPr lang="en-US" dirty="0" err="1"/>
              <a:t>누르고</a:t>
            </a:r>
            <a:r>
              <a:rPr lang="en-US" dirty="0"/>
              <a:t> </a:t>
            </a:r>
            <a:r>
              <a:rPr lang="en-US" dirty="0" err="1"/>
              <a:t>새로고침</a:t>
            </a:r>
            <a:r>
              <a:rPr lang="en-US" dirty="0"/>
              <a:t> 한 뒤 </a:t>
            </a:r>
            <a:r>
              <a:rPr lang="en-US" dirty="0" err="1"/>
              <a:t>구현</a:t>
            </a:r>
            <a:r>
              <a:rPr lang="en-US" dirty="0"/>
              <a:t> </a:t>
            </a:r>
            <a:r>
              <a:rPr lang="en-US" dirty="0" err="1"/>
              <a:t>시작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397" name="Google Shape;3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0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대본: 감사합니다. 질문 있으신가요?</a:t>
            </a:r>
            <a:endParaRPr/>
          </a:p>
        </p:txBody>
      </p:sp>
      <p:sp>
        <p:nvSpPr>
          <p:cNvPr id="411" name="Google Shape;41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fb5e2c347_1_48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" name="Google Shape;99;g12fb5e2c347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대본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저희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프로젝트의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specification은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공유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킥보드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회사마다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가격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정책이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달라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최저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가격을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사용자에게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알려주기입니다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and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implementation은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지도는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티맵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API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사용했고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Bootstrap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html,css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javaScript를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사용해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웹을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디자인했습니다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서버는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aws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ec2를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사용했습니다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—--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Specification: </a:t>
            </a:r>
            <a:b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공유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킥보드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회사마다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요금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정책이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다른데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단거리에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저렴한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회사가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있고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장거리에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저렴한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회사가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있다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따라서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가격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측정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로직이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필요합니다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지도에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출발지와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도착지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기능을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사용하여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이동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경로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거리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(km),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이동시간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(분)을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구합니다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이러한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도출값을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사용해서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저희는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회사마다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예상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가격을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알려주는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서비스를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기획했습니다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and implementation(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개발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 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서버는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aws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ec2 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사용했으며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지도는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티맵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API 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사용했고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자바스크립트를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사용해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웹을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디자인했습니다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fb5e2c347_1_68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대본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Validation에서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프로그램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코드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부분는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Unit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test를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통해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검증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하였고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저희가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직접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사용해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본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결과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실제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이용금액과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예상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금액이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동일하게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나왔음을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확인했습니다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Evolution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부분에서는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http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에서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https로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변경하였습니다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킥보드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회사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별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요금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정책</a:t>
            </a:r>
            <a:r>
              <a:rPr lang="ko-KR" alt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변경사항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요금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계산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로직에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반영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하였습니다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12fb5e2c347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대본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Functional Requirements 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이동경로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및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이동시간을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데이터를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얻기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위한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 map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사용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웹,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모바일등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다양한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디바이스에서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원활하게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이용하기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위한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반응형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웹페이지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회사마다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다른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요금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정책에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맞게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요금을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계산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하는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로직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 - Functional requirements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사용자의 편의성을 위해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경로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결과값이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5초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이내로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출력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킥보드는 시간대 상관없이 언제든지 이용이 가능하기 때문에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웹페이지가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24시간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사용가능해야함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—-------------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 analysis: 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functional req(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외부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사용자에게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직접적으로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혜택을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줄 수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있는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시스템의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기능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 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티맵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지도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호출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가능해야함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출발지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도착지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선택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할 수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있어야함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원하는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위치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검색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할 수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있어야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함, 웹-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모바일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화면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분리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반응형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웹페이지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기기마다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화면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크기가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달라서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-&gt;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웹과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모바일에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대해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일관성을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유지하기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위해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gps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이용하여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현재위치를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지도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첫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화면에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보이기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웹만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해당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경로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안내시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최단경로로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알려줌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 functional req(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시스템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구축에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대한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성능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보안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품질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안전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등에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대한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요구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사항을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말함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 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경로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결과값이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5초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이내로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출력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사용자의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킥보드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이용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데이터를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가지고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평균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속도를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예측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킥보드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이용시간은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24시간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이기때문에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웹페이지가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24시간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사용가능해야함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 err="1">
                <a:solidFill>
                  <a:srgbClr val="323232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반응형</a:t>
            </a:r>
            <a:r>
              <a:rPr lang="en-US" sz="1200" dirty="0">
                <a:solidFill>
                  <a:srgbClr val="323232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웹 </a:t>
            </a:r>
            <a:r>
              <a:rPr lang="en-US" sz="1200" dirty="0" err="1">
                <a:solidFill>
                  <a:srgbClr val="323232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디자인은</a:t>
            </a:r>
            <a:r>
              <a:rPr lang="en-US" sz="1200" dirty="0">
                <a:solidFill>
                  <a:srgbClr val="323232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dirty="0" err="1">
                <a:solidFill>
                  <a:srgbClr val="323232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다양한</a:t>
            </a:r>
            <a:r>
              <a:rPr lang="en-US" sz="1200" dirty="0">
                <a:solidFill>
                  <a:srgbClr val="323232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dirty="0" err="1">
                <a:solidFill>
                  <a:srgbClr val="323232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디바이스</a:t>
            </a:r>
            <a:r>
              <a:rPr lang="en-US" sz="1200" dirty="0">
                <a:solidFill>
                  <a:srgbClr val="323232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, 창, </a:t>
            </a:r>
            <a:r>
              <a:rPr lang="en-US" sz="1200" dirty="0" err="1">
                <a:solidFill>
                  <a:srgbClr val="323232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화면</a:t>
            </a:r>
            <a:r>
              <a:rPr lang="en-US" sz="1200" dirty="0">
                <a:solidFill>
                  <a:srgbClr val="323232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dirty="0" err="1">
                <a:solidFill>
                  <a:srgbClr val="323232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크기에서</a:t>
            </a:r>
            <a:r>
              <a:rPr lang="en-US" sz="1200" dirty="0">
                <a:solidFill>
                  <a:srgbClr val="323232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dirty="0" err="1">
                <a:solidFill>
                  <a:srgbClr val="323232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원활하게</a:t>
            </a:r>
            <a:r>
              <a:rPr lang="en-US" sz="1200" dirty="0">
                <a:solidFill>
                  <a:srgbClr val="323232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dirty="0" err="1">
                <a:solidFill>
                  <a:srgbClr val="323232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렌더링되는</a:t>
            </a:r>
            <a:r>
              <a:rPr lang="en-US" sz="1200" dirty="0">
                <a:solidFill>
                  <a:srgbClr val="323232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웹 </a:t>
            </a:r>
            <a:r>
              <a:rPr lang="en-US" sz="1200" dirty="0" err="1">
                <a:solidFill>
                  <a:srgbClr val="323232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페이지를</a:t>
            </a:r>
            <a:r>
              <a:rPr lang="en-US" sz="1200" dirty="0">
                <a:solidFill>
                  <a:srgbClr val="323232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dirty="0" err="1">
                <a:solidFill>
                  <a:srgbClr val="323232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제작하는</a:t>
            </a:r>
            <a:r>
              <a:rPr lang="en-US" sz="1200" dirty="0">
                <a:solidFill>
                  <a:srgbClr val="323232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을 </a:t>
            </a:r>
            <a:r>
              <a:rPr lang="en-US" sz="1200" dirty="0" err="1">
                <a:solidFill>
                  <a:srgbClr val="323232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말합니다</a:t>
            </a:r>
            <a:r>
              <a:rPr lang="en-US" sz="1200" dirty="0">
                <a:solidFill>
                  <a:srgbClr val="323232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endParaRPr sz="1200" dirty="0">
              <a:solidFill>
                <a:srgbClr val="323232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>
                <a:solidFill>
                  <a:srgbClr val="323232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웹 </a:t>
            </a:r>
            <a:r>
              <a:rPr lang="en-US" sz="1200" dirty="0" err="1">
                <a:solidFill>
                  <a:srgbClr val="323232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사이트를</a:t>
            </a:r>
            <a:r>
              <a:rPr lang="en-US" sz="1200" dirty="0">
                <a:solidFill>
                  <a:srgbClr val="323232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dirty="0" err="1">
                <a:solidFill>
                  <a:srgbClr val="323232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반응형으로</a:t>
            </a:r>
            <a:r>
              <a:rPr lang="en-US" sz="1200" dirty="0">
                <a:solidFill>
                  <a:srgbClr val="323232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dirty="0" err="1">
                <a:solidFill>
                  <a:srgbClr val="323232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설계하면</a:t>
            </a:r>
            <a:r>
              <a:rPr lang="en-US" sz="1200" dirty="0">
                <a:solidFill>
                  <a:srgbClr val="323232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sz="1200" dirty="0" err="1">
                <a:solidFill>
                  <a:srgbClr val="323232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어떤</a:t>
            </a:r>
            <a:r>
              <a:rPr lang="en-US" sz="1200" dirty="0">
                <a:solidFill>
                  <a:srgbClr val="323232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dirty="0" err="1">
                <a:solidFill>
                  <a:srgbClr val="323232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디바이스에서</a:t>
            </a:r>
            <a:r>
              <a:rPr lang="en-US" sz="1200" dirty="0">
                <a:solidFill>
                  <a:srgbClr val="323232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dirty="0" err="1">
                <a:solidFill>
                  <a:srgbClr val="323232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어떤</a:t>
            </a:r>
            <a:r>
              <a:rPr lang="en-US" sz="1200" dirty="0">
                <a:solidFill>
                  <a:srgbClr val="323232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dirty="0" err="1">
                <a:solidFill>
                  <a:srgbClr val="323232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방식으로</a:t>
            </a:r>
            <a:r>
              <a:rPr lang="en-US" sz="1200" dirty="0">
                <a:solidFill>
                  <a:srgbClr val="323232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dirty="0" err="1">
                <a:solidFill>
                  <a:srgbClr val="323232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접속하든지</a:t>
            </a:r>
            <a:r>
              <a:rPr lang="en-US" sz="1200" dirty="0">
                <a:solidFill>
                  <a:srgbClr val="323232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웹 </a:t>
            </a:r>
            <a:r>
              <a:rPr lang="en-US" sz="1200" dirty="0" err="1">
                <a:solidFill>
                  <a:srgbClr val="323232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사이트의</a:t>
            </a:r>
            <a:r>
              <a:rPr lang="en-US" sz="1200" dirty="0">
                <a:solidFill>
                  <a:srgbClr val="323232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dirty="0" err="1">
                <a:solidFill>
                  <a:srgbClr val="323232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일관성을</a:t>
            </a:r>
            <a:r>
              <a:rPr lang="en-US" sz="1200" dirty="0">
                <a:solidFill>
                  <a:srgbClr val="323232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dirty="0" err="1">
                <a:solidFill>
                  <a:srgbClr val="323232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유지할</a:t>
            </a:r>
            <a:r>
              <a:rPr lang="en-US" sz="1200" dirty="0">
                <a:solidFill>
                  <a:srgbClr val="323232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수 </a:t>
            </a:r>
            <a:r>
              <a:rPr lang="en-US" sz="1200" dirty="0" err="1">
                <a:solidFill>
                  <a:srgbClr val="323232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있습니다</a:t>
            </a:r>
            <a:r>
              <a:rPr lang="en-US" sz="1200" dirty="0">
                <a:solidFill>
                  <a:srgbClr val="323232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fd4075ca4_0_5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대본</a:t>
            </a:r>
            <a:r>
              <a:rPr 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공유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킥보드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회사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별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가격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정책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표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입니다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회사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별로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기본요금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과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추가요금이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다르고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또한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야간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요금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가격이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있는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회사도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있습니다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해당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정책표를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토대로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회사별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요금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계산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로직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만들었습니다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2fd4075ca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대본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킥보드의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요금을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계산하기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위해서는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킥보드의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이동시간이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필요합니다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공유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전동킥보드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이용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특성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논문에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나온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킥보드의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평균속도와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저희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조원들이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이용한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실제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킥보드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이용내역을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종합하여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1시간당 12km, 1km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이동하는데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5분으로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킥보도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기본속도를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정했습니다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https://www.koreascience.or.kr/article/JAKO202111037332933.pdf </a:t>
            </a:r>
            <a:r>
              <a:rPr lang="ko-KR" alt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논문 주소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err="1"/>
              <a:t>대본</a:t>
            </a:r>
            <a:r>
              <a:rPr lang="en-US" dirty="0"/>
              <a:t>: </a:t>
            </a:r>
            <a:r>
              <a:rPr lang="en-US" dirty="0" err="1"/>
              <a:t>저희</a:t>
            </a:r>
            <a:r>
              <a:rPr lang="en-US" dirty="0"/>
              <a:t> </a:t>
            </a:r>
            <a:r>
              <a:rPr lang="en-US" dirty="0" err="1"/>
              <a:t>프로젝트의</a:t>
            </a:r>
            <a:r>
              <a:rPr lang="en-US" dirty="0"/>
              <a:t> sequence diagram </a:t>
            </a:r>
            <a:r>
              <a:rPr lang="en-US" dirty="0" err="1"/>
              <a:t>UML입니다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err="1"/>
              <a:t>다음장에서</a:t>
            </a:r>
            <a:r>
              <a:rPr lang="en-US" dirty="0"/>
              <a:t> </a:t>
            </a:r>
            <a:r>
              <a:rPr lang="en-US" dirty="0" err="1"/>
              <a:t>그림으로</a:t>
            </a:r>
            <a:r>
              <a:rPr lang="en-US" dirty="0"/>
              <a:t> </a:t>
            </a:r>
            <a:r>
              <a:rPr lang="en-US" dirty="0" err="1"/>
              <a:t>설명드리겠습니다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47" name="Google Shape;14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대본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지도의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첫화면을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사용자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현재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위치로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보여주기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위해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gps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기능을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사용하려했습니다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크롬에서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https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인증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되지않은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사이트는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사용자의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gps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정보를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제공하지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않기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때문에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aws에서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저희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도메인에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대한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https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인증서를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발급받았습니다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�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�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�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�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44.png"/><Relationship Id="rId5" Type="http://schemas.openxmlformats.org/officeDocument/2006/relationships/image" Target="../media/image11.png"/><Relationship Id="rId10" Type="http://schemas.openxmlformats.org/officeDocument/2006/relationships/image" Target="../media/image43.png"/><Relationship Id="rId4" Type="http://schemas.openxmlformats.org/officeDocument/2006/relationships/image" Target="../media/image10.png"/><Relationship Id="rId9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47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49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52.png"/><Relationship Id="rId5" Type="http://schemas.openxmlformats.org/officeDocument/2006/relationships/image" Target="../media/image11.png"/><Relationship Id="rId10" Type="http://schemas.openxmlformats.org/officeDocument/2006/relationships/image" Target="../media/image51.png"/><Relationship Id="rId4" Type="http://schemas.openxmlformats.org/officeDocument/2006/relationships/image" Target="../media/image10.png"/><Relationship Id="rId9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57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5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55.png"/><Relationship Id="rId5" Type="http://schemas.openxmlformats.org/officeDocument/2006/relationships/image" Target="../media/image11.png"/><Relationship Id="rId10" Type="http://schemas.openxmlformats.org/officeDocument/2006/relationships/image" Target="../media/image54.png"/><Relationship Id="rId4" Type="http://schemas.openxmlformats.org/officeDocument/2006/relationships/image" Target="../media/image10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60.png"/><Relationship Id="rId4" Type="http://schemas.openxmlformats.org/officeDocument/2006/relationships/image" Target="../media/image10.png"/><Relationship Id="rId9" Type="http://schemas.openxmlformats.org/officeDocument/2006/relationships/image" Target="../media/image59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63.png"/><Relationship Id="rId5" Type="http://schemas.openxmlformats.org/officeDocument/2006/relationships/image" Target="../media/image11.png"/><Relationship Id="rId10" Type="http://schemas.openxmlformats.org/officeDocument/2006/relationships/image" Target="../media/image62.png"/><Relationship Id="rId4" Type="http://schemas.openxmlformats.org/officeDocument/2006/relationships/image" Target="../media/image10.png"/><Relationship Id="rId9" Type="http://schemas.openxmlformats.org/officeDocument/2006/relationships/image" Target="../media/image6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6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65.png"/><Relationship Id="rId4" Type="http://schemas.openxmlformats.org/officeDocument/2006/relationships/image" Target="../media/image10.png"/><Relationship Id="rId9" Type="http://schemas.openxmlformats.org/officeDocument/2006/relationships/hyperlink" Target="https://dongsseop2.com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jp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20.png"/><Relationship Id="rId4" Type="http://schemas.openxmlformats.org/officeDocument/2006/relationships/image" Target="../media/image10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22.png"/><Relationship Id="rId4" Type="http://schemas.openxmlformats.org/officeDocument/2006/relationships/image" Target="../media/image10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7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25.png"/><Relationship Id="rId5" Type="http://schemas.openxmlformats.org/officeDocument/2006/relationships/image" Target="../media/image11.png"/><Relationship Id="rId10" Type="http://schemas.openxmlformats.org/officeDocument/2006/relationships/image" Target="../media/image24.png"/><Relationship Id="rId4" Type="http://schemas.openxmlformats.org/officeDocument/2006/relationships/image" Target="../media/image10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33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31.png"/><Relationship Id="rId5" Type="http://schemas.openxmlformats.org/officeDocument/2006/relationships/image" Target="../media/image11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10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41.png"/><Relationship Id="rId5" Type="http://schemas.openxmlformats.org/officeDocument/2006/relationships/image" Target="../media/image11.png"/><Relationship Id="rId10" Type="http://schemas.openxmlformats.org/officeDocument/2006/relationships/image" Target="../media/image40.png"/><Relationship Id="rId4" Type="http://schemas.openxmlformats.org/officeDocument/2006/relationships/image" Target="../media/image10.png"/><Relationship Id="rId9" Type="http://schemas.openxmlformats.org/officeDocument/2006/relationships/image" Target="../media/image3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C7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912472" y="-1624625"/>
            <a:ext cx="4243991" cy="10807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772196" y="7145269"/>
            <a:ext cx="20819048" cy="323809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8046471" y="7491620"/>
            <a:ext cx="2192771" cy="44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US" sz="2300" b="0" i="0" u="none" strike="noStrike" cap="none">
                <a:solidFill>
                  <a:srgbClr val="2D3C76"/>
                </a:solidFill>
                <a:latin typeface="Arial"/>
                <a:ea typeface="Arial"/>
                <a:cs typeface="Arial"/>
                <a:sym typeface="Arial"/>
              </a:rPr>
              <a:t>2039.06.30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2443991" y="2520169"/>
            <a:ext cx="1584379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US" sz="66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Final Presentation for Term project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10703477" y="5360397"/>
            <a:ext cx="6301205" cy="307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Team 9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201835430 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김재원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201835483 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이동섭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201835419  김민준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201935149 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허윤영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82993" y="2888364"/>
            <a:ext cx="409524" cy="3809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" name="Google Shape;90;p1"/>
          <p:cNvGrpSpPr/>
          <p:nvPr/>
        </p:nvGrpSpPr>
        <p:grpSpPr>
          <a:xfrm>
            <a:off x="2443991" y="6336209"/>
            <a:ext cx="2902638" cy="2009524"/>
            <a:chOff x="2443991" y="6336209"/>
            <a:chExt cx="2902638" cy="2009524"/>
          </a:xfrm>
        </p:grpSpPr>
        <p:pic>
          <p:nvPicPr>
            <p:cNvPr id="91" name="Google Shape;91;p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443991" y="6336209"/>
              <a:ext cx="2323810" cy="20095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1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060915" y="7211935"/>
              <a:ext cx="1285714" cy="110476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3" name="Google Shape;93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636142" y="8764316"/>
            <a:ext cx="971429" cy="8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035686" y="8955608"/>
            <a:ext cx="885714" cy="771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142578" y="7836560"/>
            <a:ext cx="1857143" cy="160952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 txBox="1"/>
          <p:nvPr/>
        </p:nvSpPr>
        <p:spPr>
          <a:xfrm>
            <a:off x="2444210" y="3891507"/>
            <a:ext cx="1584379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Kickboard Fee Calculator</a:t>
            </a:r>
            <a:endParaRPr sz="9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262666" y="0"/>
            <a:ext cx="2748753" cy="1028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594729" y="7802991"/>
            <a:ext cx="3271613" cy="2829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81684" y="9035897"/>
            <a:ext cx="1810114" cy="1555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7821" y="588296"/>
            <a:ext cx="247619" cy="247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-1272190" y="-1595736"/>
            <a:ext cx="18685714" cy="303809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4"/>
          <p:cNvSpPr txBox="1"/>
          <p:nvPr/>
        </p:nvSpPr>
        <p:spPr>
          <a:xfrm>
            <a:off x="1035440" y="481271"/>
            <a:ext cx="427478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2D3C76"/>
                </a:solidFill>
                <a:latin typeface="Arial"/>
                <a:ea typeface="Arial"/>
                <a:cs typeface="Arial"/>
                <a:sym typeface="Arial"/>
              </a:rPr>
              <a:t>Kickboard Fee Calculator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2" name="Google Shape;252;p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7121" y="430755"/>
            <a:ext cx="562699" cy="562699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"/>
          <p:cNvSpPr txBox="1"/>
          <p:nvPr/>
        </p:nvSpPr>
        <p:spPr>
          <a:xfrm>
            <a:off x="10896200" y="342650"/>
            <a:ext cx="7258200" cy="738900"/>
          </a:xfrm>
          <a:prstGeom prst="rect">
            <a:avLst/>
          </a:prstGeom>
          <a:solidFill>
            <a:srgbClr val="F4CCCC"/>
          </a:solidFill>
          <a:ln w="76200" cap="flat" cmpd="sng">
            <a:solidFill>
              <a:srgbClr val="F4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Running the Web </a:t>
            </a:r>
            <a:endParaRPr sz="4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4"/>
          <p:cNvSpPr txBox="1"/>
          <p:nvPr/>
        </p:nvSpPr>
        <p:spPr>
          <a:xfrm>
            <a:off x="2335170" y="1513840"/>
            <a:ext cx="11157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n-US" sz="4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GPS</a:t>
            </a:r>
            <a:endParaRPr sz="48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5" name="Google Shape;255;p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450398" y="5142857"/>
            <a:ext cx="5110909" cy="461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503056" y="1906524"/>
            <a:ext cx="4505954" cy="2772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503056" y="5142857"/>
            <a:ext cx="7135221" cy="4467849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4"/>
          <p:cNvSpPr/>
          <p:nvPr/>
        </p:nvSpPr>
        <p:spPr>
          <a:xfrm>
            <a:off x="4893356" y="5662859"/>
            <a:ext cx="4877100" cy="771900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4"/>
          <p:cNvSpPr/>
          <p:nvPr/>
        </p:nvSpPr>
        <p:spPr>
          <a:xfrm>
            <a:off x="6776706" y="7924800"/>
            <a:ext cx="4737961" cy="378614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4"/>
          <p:cNvSpPr/>
          <p:nvPr/>
        </p:nvSpPr>
        <p:spPr>
          <a:xfrm>
            <a:off x="4503056" y="5142856"/>
            <a:ext cx="2541211" cy="258877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p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147589" y="2727861"/>
            <a:ext cx="1693946" cy="155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41;p25">
            <a:extLst>
              <a:ext uri="{FF2B5EF4-FFF2-40B4-BE49-F238E27FC236}">
                <a16:creationId xmlns:a16="http://schemas.microsoft.com/office/drawing/2014/main" id="{5B200F82-9433-822D-5FEB-84F6F9817099}"/>
              </a:ext>
            </a:extLst>
          </p:cNvPr>
          <p:cNvSpPr/>
          <p:nvPr/>
        </p:nvSpPr>
        <p:spPr>
          <a:xfrm>
            <a:off x="4562156" y="2829925"/>
            <a:ext cx="3938377" cy="472076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1438" y="3682323"/>
            <a:ext cx="5496777" cy="5140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262666" y="0"/>
            <a:ext cx="2748753" cy="1028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594729" y="7802991"/>
            <a:ext cx="3271613" cy="2829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681684" y="9035897"/>
            <a:ext cx="1810114" cy="1555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7821" y="588296"/>
            <a:ext cx="247619" cy="247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-1272190" y="-1595736"/>
            <a:ext cx="18685714" cy="303809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7"/>
          <p:cNvSpPr txBox="1"/>
          <p:nvPr/>
        </p:nvSpPr>
        <p:spPr>
          <a:xfrm>
            <a:off x="1035440" y="481271"/>
            <a:ext cx="427478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2D3C76"/>
                </a:solidFill>
                <a:latin typeface="Arial"/>
                <a:ea typeface="Arial"/>
                <a:cs typeface="Arial"/>
                <a:sym typeface="Arial"/>
              </a:rPr>
              <a:t>Kickboard Fee Calculator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3" name="Google Shape;273;p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77121" y="430755"/>
            <a:ext cx="562699" cy="562699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7"/>
          <p:cNvSpPr txBox="1"/>
          <p:nvPr/>
        </p:nvSpPr>
        <p:spPr>
          <a:xfrm>
            <a:off x="10896200" y="342650"/>
            <a:ext cx="7258200" cy="738900"/>
          </a:xfrm>
          <a:prstGeom prst="rect">
            <a:avLst/>
          </a:prstGeom>
          <a:solidFill>
            <a:srgbClr val="F4CCCC"/>
          </a:solidFill>
          <a:ln w="76200" cap="flat" cmpd="sng">
            <a:solidFill>
              <a:srgbClr val="F4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Running the Web </a:t>
            </a:r>
            <a:endParaRPr sz="4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7"/>
          <p:cNvSpPr txBox="1"/>
          <p:nvPr/>
        </p:nvSpPr>
        <p:spPr>
          <a:xfrm>
            <a:off x="2417145" y="1256215"/>
            <a:ext cx="11157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n-US" sz="48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Set departure point </a:t>
            </a:r>
            <a:endParaRPr sz="48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6" name="Google Shape;276;p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683376" y="3682313"/>
            <a:ext cx="7039958" cy="2410161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7"/>
          <p:cNvSpPr/>
          <p:nvPr/>
        </p:nvSpPr>
        <p:spPr>
          <a:xfrm>
            <a:off x="3708400" y="6092474"/>
            <a:ext cx="609600" cy="646993"/>
          </a:xfrm>
          <a:prstGeom prst="ellipse">
            <a:avLst/>
          </a:prstGeom>
          <a:noFill/>
          <a:ln w="1143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7"/>
          <p:cNvSpPr/>
          <p:nvPr/>
        </p:nvSpPr>
        <p:spPr>
          <a:xfrm rot="1650130">
            <a:off x="7767841" y="3109386"/>
            <a:ext cx="1033604" cy="1362350"/>
          </a:xfrm>
          <a:prstGeom prst="downArrow">
            <a:avLst>
              <a:gd name="adj1" fmla="val 53026"/>
              <a:gd name="adj2" fmla="val 50000"/>
            </a:avLst>
          </a:prstGeom>
          <a:solidFill>
            <a:srgbClr val="FF0000"/>
          </a:solidFill>
          <a:ln w="76200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97;p8">
            <a:extLst>
              <a:ext uri="{FF2B5EF4-FFF2-40B4-BE49-F238E27FC236}">
                <a16:creationId xmlns:a16="http://schemas.microsoft.com/office/drawing/2014/main" id="{AC35C098-0ED1-0233-7405-147AAEF91301}"/>
              </a:ext>
            </a:extLst>
          </p:cNvPr>
          <p:cNvSpPr txBox="1"/>
          <p:nvPr/>
        </p:nvSpPr>
        <p:spPr>
          <a:xfrm>
            <a:off x="9683376" y="2945057"/>
            <a:ext cx="4274700" cy="720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>
                <a:solidFill>
                  <a:schemeClr val="dk1"/>
                </a:solidFill>
                <a:highlight>
                  <a:schemeClr val="lt1"/>
                </a:highlight>
              </a:rPr>
              <a:t>Create start point marker</a:t>
            </a:r>
            <a:endParaRPr sz="2700" dirty="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4821" y="3570203"/>
            <a:ext cx="5439123" cy="504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262666" y="0"/>
            <a:ext cx="2748753" cy="1028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594729" y="7802991"/>
            <a:ext cx="3271613" cy="2829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681684" y="9035897"/>
            <a:ext cx="1810114" cy="1555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7821" y="588296"/>
            <a:ext cx="247619" cy="247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-1272190" y="-1595736"/>
            <a:ext cx="18685714" cy="303809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8"/>
          <p:cNvSpPr txBox="1"/>
          <p:nvPr/>
        </p:nvSpPr>
        <p:spPr>
          <a:xfrm>
            <a:off x="1035440" y="481271"/>
            <a:ext cx="427478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2D3C76"/>
                </a:solidFill>
                <a:latin typeface="Arial"/>
                <a:ea typeface="Arial"/>
                <a:cs typeface="Arial"/>
                <a:sym typeface="Arial"/>
              </a:rPr>
              <a:t>Kickboard Fee Calculator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1" name="Google Shape;291;p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77121" y="430755"/>
            <a:ext cx="562699" cy="562699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8"/>
          <p:cNvSpPr txBox="1"/>
          <p:nvPr/>
        </p:nvSpPr>
        <p:spPr>
          <a:xfrm>
            <a:off x="10896200" y="342650"/>
            <a:ext cx="7258200" cy="738900"/>
          </a:xfrm>
          <a:prstGeom prst="rect">
            <a:avLst/>
          </a:prstGeom>
          <a:solidFill>
            <a:srgbClr val="F4CCCC"/>
          </a:solidFill>
          <a:ln w="76200" cap="flat" cmpd="sng">
            <a:solidFill>
              <a:srgbClr val="F4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Running the Web </a:t>
            </a:r>
            <a:endParaRPr sz="4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3" name="Google Shape;293;p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823186" y="3469158"/>
            <a:ext cx="7135221" cy="2057687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8"/>
          <p:cNvSpPr txBox="1"/>
          <p:nvPr/>
        </p:nvSpPr>
        <p:spPr>
          <a:xfrm>
            <a:off x="2839745" y="1704665"/>
            <a:ext cx="11157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n-US" sz="48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Set destination point </a:t>
            </a:r>
            <a:endParaRPr sz="48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8"/>
          <p:cNvSpPr txBox="1"/>
          <p:nvPr/>
        </p:nvSpPr>
        <p:spPr>
          <a:xfrm>
            <a:off x="9722945" y="2719786"/>
            <a:ext cx="4274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>
                <a:solidFill>
                  <a:schemeClr val="dk1"/>
                </a:solidFill>
                <a:highlight>
                  <a:schemeClr val="lt1"/>
                </a:highlight>
              </a:rPr>
              <a:t>Create end point marker</a:t>
            </a:r>
            <a:endParaRPr sz="2700" dirty="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6" name="Google Shape;277;p7">
            <a:extLst>
              <a:ext uri="{FF2B5EF4-FFF2-40B4-BE49-F238E27FC236}">
                <a16:creationId xmlns:a16="http://schemas.microsoft.com/office/drawing/2014/main" id="{A1FCEC71-7E5F-C003-33A3-FDA325DBF7BE}"/>
              </a:ext>
            </a:extLst>
          </p:cNvPr>
          <p:cNvSpPr/>
          <p:nvPr/>
        </p:nvSpPr>
        <p:spPr>
          <a:xfrm>
            <a:off x="5454782" y="4592134"/>
            <a:ext cx="609600" cy="646993"/>
          </a:xfrm>
          <a:prstGeom prst="ellipse">
            <a:avLst/>
          </a:prstGeom>
          <a:noFill/>
          <a:ln w="1143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78;p7">
            <a:extLst>
              <a:ext uri="{FF2B5EF4-FFF2-40B4-BE49-F238E27FC236}">
                <a16:creationId xmlns:a16="http://schemas.microsoft.com/office/drawing/2014/main" id="{47687F9C-832E-D483-6435-FBCECCF937C7}"/>
              </a:ext>
            </a:extLst>
          </p:cNvPr>
          <p:cNvSpPr/>
          <p:nvPr/>
        </p:nvSpPr>
        <p:spPr>
          <a:xfrm rot="2236144">
            <a:off x="8377628" y="4073663"/>
            <a:ext cx="1033604" cy="1362350"/>
          </a:xfrm>
          <a:prstGeom prst="downArrow">
            <a:avLst>
              <a:gd name="adj1" fmla="val 53026"/>
              <a:gd name="adj2" fmla="val 50000"/>
            </a:avLst>
          </a:prstGeom>
          <a:solidFill>
            <a:srgbClr val="FF0000"/>
          </a:solidFill>
          <a:ln w="76200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262666" y="0"/>
            <a:ext cx="2748753" cy="1028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594729" y="7802991"/>
            <a:ext cx="3271613" cy="2829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81684" y="9035897"/>
            <a:ext cx="1810114" cy="1555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7821" y="588296"/>
            <a:ext cx="247619" cy="247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2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-1272190" y="-1595736"/>
            <a:ext cx="18685714" cy="303809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23"/>
          <p:cNvSpPr txBox="1"/>
          <p:nvPr/>
        </p:nvSpPr>
        <p:spPr>
          <a:xfrm>
            <a:off x="1035440" y="481271"/>
            <a:ext cx="427478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2D3C76"/>
                </a:solidFill>
                <a:latin typeface="Arial"/>
                <a:ea typeface="Arial"/>
                <a:cs typeface="Arial"/>
                <a:sym typeface="Arial"/>
              </a:rPr>
              <a:t>Kickboard Fee Calculator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8" name="Google Shape;308;p2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7121" y="430755"/>
            <a:ext cx="562699" cy="562699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23"/>
          <p:cNvSpPr txBox="1"/>
          <p:nvPr/>
        </p:nvSpPr>
        <p:spPr>
          <a:xfrm>
            <a:off x="10896200" y="342650"/>
            <a:ext cx="7258200" cy="738900"/>
          </a:xfrm>
          <a:prstGeom prst="rect">
            <a:avLst/>
          </a:prstGeom>
          <a:solidFill>
            <a:srgbClr val="F4CCCC"/>
          </a:solidFill>
          <a:ln w="76200" cap="flat" cmpd="sng">
            <a:solidFill>
              <a:srgbClr val="F4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Running the Web </a:t>
            </a:r>
            <a:endParaRPr sz="4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23"/>
          <p:cNvSpPr txBox="1"/>
          <p:nvPr/>
        </p:nvSpPr>
        <p:spPr>
          <a:xfrm>
            <a:off x="2310546" y="1465159"/>
            <a:ext cx="11157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n-US" sz="4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Result Screen</a:t>
            </a:r>
            <a:endParaRPr sz="48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2" name="Google Shape;312;p2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-940451" y="3629627"/>
            <a:ext cx="3963050" cy="3640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746050" y="3629625"/>
            <a:ext cx="8366594" cy="364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3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3387900" y="3019936"/>
            <a:ext cx="4438551" cy="443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278;p7">
            <a:extLst>
              <a:ext uri="{FF2B5EF4-FFF2-40B4-BE49-F238E27FC236}">
                <a16:creationId xmlns:a16="http://schemas.microsoft.com/office/drawing/2014/main" id="{877C1CCF-A633-8925-71FD-AFD17CD4A5F4}"/>
              </a:ext>
            </a:extLst>
          </p:cNvPr>
          <p:cNvSpPr/>
          <p:nvPr/>
        </p:nvSpPr>
        <p:spPr>
          <a:xfrm rot="16200000">
            <a:off x="2999884" y="4895423"/>
            <a:ext cx="1033604" cy="903621"/>
          </a:xfrm>
          <a:prstGeom prst="downArrow">
            <a:avLst>
              <a:gd name="adj1" fmla="val 53026"/>
              <a:gd name="adj2" fmla="val 50000"/>
            </a:avLst>
          </a:prstGeom>
          <a:solidFill>
            <a:srgbClr val="FF0000"/>
          </a:solidFill>
          <a:ln w="76200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278;p7">
            <a:extLst>
              <a:ext uri="{FF2B5EF4-FFF2-40B4-BE49-F238E27FC236}">
                <a16:creationId xmlns:a16="http://schemas.microsoft.com/office/drawing/2014/main" id="{63A71B6D-A84C-DEE7-81A9-417B5F43EB13}"/>
              </a:ext>
            </a:extLst>
          </p:cNvPr>
          <p:cNvSpPr/>
          <p:nvPr/>
        </p:nvSpPr>
        <p:spPr>
          <a:xfrm rot="16200000">
            <a:off x="12130291" y="4895424"/>
            <a:ext cx="1033604" cy="903621"/>
          </a:xfrm>
          <a:prstGeom prst="downArrow">
            <a:avLst>
              <a:gd name="adj1" fmla="val 53026"/>
              <a:gd name="adj2" fmla="val 50000"/>
            </a:avLst>
          </a:prstGeom>
          <a:solidFill>
            <a:srgbClr val="FF0000"/>
          </a:solidFill>
          <a:ln w="76200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262666" y="0"/>
            <a:ext cx="2748753" cy="1028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594729" y="7802991"/>
            <a:ext cx="3271613" cy="2829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81684" y="9035897"/>
            <a:ext cx="1810114" cy="1555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7821" y="588296"/>
            <a:ext cx="247619" cy="247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-1272190" y="-1595736"/>
            <a:ext cx="18685714" cy="303809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4"/>
          <p:cNvSpPr txBox="1"/>
          <p:nvPr/>
        </p:nvSpPr>
        <p:spPr>
          <a:xfrm>
            <a:off x="1035440" y="481271"/>
            <a:ext cx="427478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2D3C76"/>
                </a:solidFill>
                <a:latin typeface="Arial"/>
                <a:ea typeface="Arial"/>
                <a:cs typeface="Arial"/>
                <a:sym typeface="Arial"/>
              </a:rPr>
              <a:t>Kickboard Fee Calculator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8" name="Google Shape;328;p2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7121" y="430755"/>
            <a:ext cx="562699" cy="562699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4"/>
          <p:cNvSpPr txBox="1"/>
          <p:nvPr/>
        </p:nvSpPr>
        <p:spPr>
          <a:xfrm>
            <a:off x="10896200" y="342650"/>
            <a:ext cx="7258200" cy="738900"/>
          </a:xfrm>
          <a:prstGeom prst="rect">
            <a:avLst/>
          </a:prstGeom>
          <a:solidFill>
            <a:srgbClr val="F4CCCC"/>
          </a:solidFill>
          <a:ln w="76200" cap="flat" cmpd="sng">
            <a:solidFill>
              <a:srgbClr val="F4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Running the Web </a:t>
            </a:r>
            <a:endParaRPr sz="4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0" name="Google Shape;330;p2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586741" y="4894728"/>
            <a:ext cx="8635894" cy="2908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2589036" y="2113484"/>
            <a:ext cx="5268060" cy="6058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926063" y="2436228"/>
            <a:ext cx="5239481" cy="2238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548144" y="7960483"/>
            <a:ext cx="3674491" cy="21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4"/>
          <p:cNvSpPr/>
          <p:nvPr/>
        </p:nvSpPr>
        <p:spPr>
          <a:xfrm>
            <a:off x="2676884" y="2943063"/>
            <a:ext cx="557383" cy="420308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4"/>
          <p:cNvSpPr/>
          <p:nvPr/>
        </p:nvSpPr>
        <p:spPr>
          <a:xfrm>
            <a:off x="8613731" y="5443728"/>
            <a:ext cx="2071202" cy="347472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4"/>
          <p:cNvSpPr/>
          <p:nvPr/>
        </p:nvSpPr>
        <p:spPr>
          <a:xfrm>
            <a:off x="8974667" y="6407653"/>
            <a:ext cx="2190877" cy="347472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4"/>
          <p:cNvSpPr/>
          <p:nvPr/>
        </p:nvSpPr>
        <p:spPr>
          <a:xfrm>
            <a:off x="3776134" y="7095350"/>
            <a:ext cx="2292478" cy="347472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4"/>
          <p:cNvSpPr/>
          <p:nvPr/>
        </p:nvSpPr>
        <p:spPr>
          <a:xfrm>
            <a:off x="6994264" y="4080933"/>
            <a:ext cx="1467822" cy="355600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4"/>
          <p:cNvSpPr/>
          <p:nvPr/>
        </p:nvSpPr>
        <p:spPr>
          <a:xfrm rot="17793817">
            <a:off x="5919482" y="7042780"/>
            <a:ext cx="437235" cy="2471083"/>
          </a:xfrm>
          <a:prstGeom prst="downArrow">
            <a:avLst>
              <a:gd name="adj1" fmla="val 50000"/>
              <a:gd name="adj2" fmla="val 100228"/>
            </a:avLst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4"/>
          <p:cNvSpPr/>
          <p:nvPr/>
        </p:nvSpPr>
        <p:spPr>
          <a:xfrm rot="-2932004">
            <a:off x="8478686" y="4297982"/>
            <a:ext cx="270089" cy="127887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" name="Google Shape;343;p24"/>
          <p:cNvPicPr preferRelativeResize="0"/>
          <p:nvPr/>
        </p:nvPicPr>
        <p:blipFill rotWithShape="1">
          <a:blip r:embed="rId13">
            <a:alphaModFix/>
          </a:blip>
          <a:srcRect l="3192" t="14920" r="42234" b="-14920"/>
          <a:stretch/>
        </p:blipFill>
        <p:spPr>
          <a:xfrm>
            <a:off x="1868837" y="1870271"/>
            <a:ext cx="3674476" cy="185187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4"/>
          <p:cNvSpPr/>
          <p:nvPr/>
        </p:nvSpPr>
        <p:spPr>
          <a:xfrm>
            <a:off x="1879689" y="2232967"/>
            <a:ext cx="1638900" cy="347400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5" name="Google Shape;345;p2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2586754" y="4080922"/>
            <a:ext cx="1810125" cy="775768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340;p24">
            <a:extLst>
              <a:ext uri="{FF2B5EF4-FFF2-40B4-BE49-F238E27FC236}">
                <a16:creationId xmlns:a16="http://schemas.microsoft.com/office/drawing/2014/main" id="{CBAD2373-1A4F-F2E8-E46F-7C0F3291A8A5}"/>
              </a:ext>
            </a:extLst>
          </p:cNvPr>
          <p:cNvSpPr/>
          <p:nvPr/>
        </p:nvSpPr>
        <p:spPr>
          <a:xfrm rot="17793817">
            <a:off x="4747616" y="2350238"/>
            <a:ext cx="437235" cy="2471083"/>
          </a:xfrm>
          <a:prstGeom prst="downArrow">
            <a:avLst>
              <a:gd name="adj1" fmla="val 50000"/>
              <a:gd name="adj2" fmla="val 91570"/>
            </a:avLst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340;p24">
            <a:extLst>
              <a:ext uri="{FF2B5EF4-FFF2-40B4-BE49-F238E27FC236}">
                <a16:creationId xmlns:a16="http://schemas.microsoft.com/office/drawing/2014/main" id="{76959213-CB35-6348-85C0-5C917B8B1492}"/>
              </a:ext>
            </a:extLst>
          </p:cNvPr>
          <p:cNvSpPr/>
          <p:nvPr/>
        </p:nvSpPr>
        <p:spPr>
          <a:xfrm rot="14235445">
            <a:off x="12368649" y="7856665"/>
            <a:ext cx="437235" cy="2471083"/>
          </a:xfrm>
          <a:prstGeom prst="downArrow">
            <a:avLst>
              <a:gd name="adj1" fmla="val 50000"/>
              <a:gd name="adj2" fmla="val 100228"/>
            </a:avLst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262666" y="0"/>
            <a:ext cx="2748753" cy="10285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594729" y="7802991"/>
            <a:ext cx="3271613" cy="2829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81684" y="9035897"/>
            <a:ext cx="1810114" cy="1555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7821" y="588296"/>
            <a:ext cx="247619" cy="247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2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-1272190" y="-1595736"/>
            <a:ext cx="18685715" cy="303809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26"/>
          <p:cNvSpPr txBox="1"/>
          <p:nvPr/>
        </p:nvSpPr>
        <p:spPr>
          <a:xfrm>
            <a:off x="1035440" y="481271"/>
            <a:ext cx="4274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2D3C76"/>
                </a:solidFill>
                <a:latin typeface="Arial"/>
                <a:ea typeface="Arial"/>
                <a:cs typeface="Arial"/>
                <a:sym typeface="Arial"/>
              </a:rPr>
              <a:t>Kickboard Fee Calculator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6" name="Google Shape;356;p2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7121" y="430755"/>
            <a:ext cx="562699" cy="562699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26"/>
          <p:cNvSpPr txBox="1"/>
          <p:nvPr/>
        </p:nvSpPr>
        <p:spPr>
          <a:xfrm>
            <a:off x="3904300" y="6436899"/>
            <a:ext cx="1545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26"/>
          <p:cNvSpPr txBox="1"/>
          <p:nvPr/>
        </p:nvSpPr>
        <p:spPr>
          <a:xfrm>
            <a:off x="10896200" y="342650"/>
            <a:ext cx="7258200" cy="738900"/>
          </a:xfrm>
          <a:prstGeom prst="rect">
            <a:avLst/>
          </a:prstGeom>
          <a:solidFill>
            <a:srgbClr val="F4CCCC"/>
          </a:solidFill>
          <a:ln w="76200" cap="flat" cmpd="sng">
            <a:solidFill>
              <a:srgbClr val="F4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en-US" sz="4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Running the Web </a:t>
            </a:r>
            <a:endParaRPr sz="4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9" name="Google Shape;359;p26" descr="지도이(가) 표시된 사진&#10;&#10;자동 생성된 설명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350611" y="1986787"/>
            <a:ext cx="3754877" cy="6999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147867" y="1986768"/>
            <a:ext cx="9065659" cy="658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g12fb5e2c347_0_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262666" y="0"/>
            <a:ext cx="2748753" cy="10285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g12fb5e2c347_0_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594729" y="7802991"/>
            <a:ext cx="3271613" cy="2829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g12fb5e2c347_0_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81684" y="9035897"/>
            <a:ext cx="1810114" cy="1555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g12fb5e2c347_0_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7821" y="588296"/>
            <a:ext cx="247619" cy="247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g12fb5e2c347_0_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-1272190" y="-1595736"/>
            <a:ext cx="18685715" cy="3038095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g12fb5e2c347_0_15"/>
          <p:cNvSpPr txBox="1"/>
          <p:nvPr/>
        </p:nvSpPr>
        <p:spPr>
          <a:xfrm>
            <a:off x="1035440" y="481271"/>
            <a:ext cx="4274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2D3C76"/>
                </a:solidFill>
                <a:latin typeface="Arial"/>
                <a:ea typeface="Arial"/>
                <a:cs typeface="Arial"/>
                <a:sym typeface="Arial"/>
              </a:rPr>
              <a:t>Kickboard Fee Calculator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1" name="Google Shape;371;g12fb5e2c347_0_1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7121" y="430755"/>
            <a:ext cx="562699" cy="562699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g12fb5e2c347_0_15"/>
          <p:cNvSpPr txBox="1"/>
          <p:nvPr/>
        </p:nvSpPr>
        <p:spPr>
          <a:xfrm>
            <a:off x="10896200" y="342650"/>
            <a:ext cx="7258200" cy="738900"/>
          </a:xfrm>
          <a:prstGeom prst="rect">
            <a:avLst/>
          </a:prstGeom>
          <a:solidFill>
            <a:srgbClr val="F4CCCC"/>
          </a:solidFill>
          <a:ln w="76200" cap="flat" cmpd="sng">
            <a:solidFill>
              <a:srgbClr val="F4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Software Testing</a:t>
            </a:r>
            <a:endParaRPr sz="4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3" name="Google Shape;373;g12fb5e2c347_0_1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764614" y="2085072"/>
            <a:ext cx="8790783" cy="5941328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g12fb5e2c347_0_15"/>
          <p:cNvSpPr/>
          <p:nvPr/>
        </p:nvSpPr>
        <p:spPr>
          <a:xfrm>
            <a:off x="3172790" y="3211629"/>
            <a:ext cx="2137350" cy="330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g12fb5e2c347_0_15"/>
          <p:cNvSpPr/>
          <p:nvPr/>
        </p:nvSpPr>
        <p:spPr>
          <a:xfrm>
            <a:off x="4341556" y="6514720"/>
            <a:ext cx="4611364" cy="330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g12fb5e2c347_0_15"/>
          <p:cNvSpPr/>
          <p:nvPr/>
        </p:nvSpPr>
        <p:spPr>
          <a:xfrm>
            <a:off x="3172791" y="7367901"/>
            <a:ext cx="4396410" cy="330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7" name="Google Shape;377;g12fb5e2c347_0_1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1694261" y="2771534"/>
            <a:ext cx="6333714" cy="4659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g12fb5e2c347_0_1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1731786" y="2082988"/>
            <a:ext cx="4309889" cy="499697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g12fb5e2c347_0_15"/>
          <p:cNvSpPr txBox="1"/>
          <p:nvPr/>
        </p:nvSpPr>
        <p:spPr>
          <a:xfrm>
            <a:off x="11694260" y="1414806"/>
            <a:ext cx="505754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Result – 16 Case</a:t>
            </a:r>
            <a:endParaRPr sz="3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g12fb5e2c347_0_15"/>
          <p:cNvSpPr/>
          <p:nvPr/>
        </p:nvSpPr>
        <p:spPr>
          <a:xfrm>
            <a:off x="11955888" y="6760314"/>
            <a:ext cx="2137350" cy="24470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g12fb5e2c347_0_15"/>
          <p:cNvSpPr/>
          <p:nvPr/>
        </p:nvSpPr>
        <p:spPr>
          <a:xfrm rot="-567161">
            <a:off x="8251238" y="7008420"/>
            <a:ext cx="3509972" cy="330200"/>
          </a:xfrm>
          <a:prstGeom prst="rightArrow">
            <a:avLst>
              <a:gd name="adj1" fmla="val 50000"/>
              <a:gd name="adj2" fmla="val 253846"/>
            </a:avLst>
          </a:prstGeom>
          <a:noFill/>
          <a:ln w="5715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g12fb5e2c347_0_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262666" y="0"/>
            <a:ext cx="2748753" cy="10285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g12fb5e2c347_0_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594729" y="7802991"/>
            <a:ext cx="3271613" cy="2829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g12fb5e2c347_0_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81684" y="9035897"/>
            <a:ext cx="1810114" cy="1555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g12fb5e2c347_0_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7821" y="588296"/>
            <a:ext cx="247619" cy="247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g12fb5e2c347_0_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-1272190" y="-1595736"/>
            <a:ext cx="18685715" cy="3038095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g12fb5e2c347_0_2"/>
          <p:cNvSpPr txBox="1"/>
          <p:nvPr/>
        </p:nvSpPr>
        <p:spPr>
          <a:xfrm>
            <a:off x="1035440" y="481271"/>
            <a:ext cx="4274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2D3C76"/>
                </a:solidFill>
                <a:latin typeface="Arial"/>
                <a:ea typeface="Arial"/>
                <a:cs typeface="Arial"/>
                <a:sym typeface="Arial"/>
              </a:rPr>
              <a:t>Kickboard Fee Calculator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2" name="Google Shape;392;g12fb5e2c347_0_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7121" y="430755"/>
            <a:ext cx="562699" cy="56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g12fb5e2c347_0_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414448" y="1568509"/>
            <a:ext cx="14491403" cy="7699503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g12fb5e2c347_0_2"/>
          <p:cNvSpPr txBox="1"/>
          <p:nvPr/>
        </p:nvSpPr>
        <p:spPr>
          <a:xfrm>
            <a:off x="10896200" y="342650"/>
            <a:ext cx="7258200" cy="738900"/>
          </a:xfrm>
          <a:prstGeom prst="rect">
            <a:avLst/>
          </a:prstGeom>
          <a:solidFill>
            <a:srgbClr val="F4CCCC"/>
          </a:solidFill>
          <a:ln w="76200" cap="flat" cmpd="sng">
            <a:solidFill>
              <a:srgbClr val="F4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Architecture design</a:t>
            </a:r>
            <a:endParaRPr sz="4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Google Shape;39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262666" y="0"/>
            <a:ext cx="2748753" cy="1028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594729" y="7802991"/>
            <a:ext cx="3271613" cy="2829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81684" y="9035897"/>
            <a:ext cx="1810114" cy="1555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7821" y="588296"/>
            <a:ext cx="247619" cy="247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-1272190" y="-1595736"/>
            <a:ext cx="18685715" cy="3038095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9"/>
          <p:cNvSpPr txBox="1"/>
          <p:nvPr/>
        </p:nvSpPr>
        <p:spPr>
          <a:xfrm>
            <a:off x="1035440" y="481271"/>
            <a:ext cx="427478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2D3C76"/>
                </a:solidFill>
                <a:latin typeface="Arial"/>
                <a:ea typeface="Arial"/>
                <a:cs typeface="Arial"/>
                <a:sym typeface="Arial"/>
              </a:rPr>
              <a:t>Kickboard Fee Calculator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5" name="Google Shape;405;p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7121" y="430755"/>
            <a:ext cx="562699" cy="562699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9"/>
          <p:cNvSpPr txBox="1"/>
          <p:nvPr/>
        </p:nvSpPr>
        <p:spPr>
          <a:xfrm>
            <a:off x="7263625" y="4758738"/>
            <a:ext cx="5903400" cy="14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https://dongsseop2.com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407" name="Google Shape;407;p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018120" y="4648945"/>
            <a:ext cx="989075" cy="9891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9"/>
          <p:cNvSpPr txBox="1"/>
          <p:nvPr/>
        </p:nvSpPr>
        <p:spPr>
          <a:xfrm>
            <a:off x="6018125" y="3429012"/>
            <a:ext cx="3704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Free to visit</a:t>
            </a:r>
            <a:endParaRPr sz="48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C76"/>
        </a:solidFill>
        <a:effectLst/>
      </p:bgPr>
    </p:bg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oogle Shape;41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5714" cy="1028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573562" y="7542857"/>
            <a:ext cx="19564038" cy="3428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5438" y="812503"/>
            <a:ext cx="7995374" cy="2091549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10"/>
          <p:cNvSpPr txBox="1"/>
          <p:nvPr/>
        </p:nvSpPr>
        <p:spPr>
          <a:xfrm>
            <a:off x="-550371" y="1141384"/>
            <a:ext cx="10352682" cy="109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lang="en-US" sz="6500" b="0" i="0" u="none" strike="noStrike" cap="none">
                <a:solidFill>
                  <a:srgbClr val="2D3C76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7" name="Google Shape;417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42409" y="3867497"/>
            <a:ext cx="7995374" cy="2091549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10"/>
          <p:cNvSpPr txBox="1"/>
          <p:nvPr/>
        </p:nvSpPr>
        <p:spPr>
          <a:xfrm>
            <a:off x="7086600" y="4196378"/>
            <a:ext cx="10352700" cy="10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lang="en-US" sz="6500" b="0" i="0" u="none" strike="noStrike" cap="none">
                <a:solidFill>
                  <a:srgbClr val="2D3C76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lang="en-US" sz="6500">
                <a:solidFill>
                  <a:srgbClr val="2D3C76"/>
                </a:solidFill>
              </a:rPr>
              <a:t>UESTION</a:t>
            </a:r>
            <a:r>
              <a:rPr lang="en-US" sz="6500" b="0" i="0" u="none" strike="noStrike" cap="none">
                <a:solidFill>
                  <a:srgbClr val="2D3C76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g12fb5e2c347_1_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262666" y="0"/>
            <a:ext cx="2748753" cy="10285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g12fb5e2c347_1_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594729" y="7802991"/>
            <a:ext cx="3271613" cy="2829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g12fb5e2c347_1_4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81684" y="9035897"/>
            <a:ext cx="1810114" cy="1555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12fb5e2c347_1_4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7821" y="588296"/>
            <a:ext cx="247619" cy="247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12fb5e2c347_1_4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-1272190" y="-1595736"/>
            <a:ext cx="18685715" cy="303809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12fb5e2c347_1_48"/>
          <p:cNvSpPr txBox="1"/>
          <p:nvPr/>
        </p:nvSpPr>
        <p:spPr>
          <a:xfrm>
            <a:off x="1035440" y="481271"/>
            <a:ext cx="4274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2D3C76"/>
                </a:solidFill>
                <a:latin typeface="Arial"/>
                <a:ea typeface="Arial"/>
                <a:cs typeface="Arial"/>
                <a:sym typeface="Arial"/>
              </a:rPr>
              <a:t>Kickboard Fee Calculator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g12fb5e2c347_1_4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7121" y="430755"/>
            <a:ext cx="562699" cy="562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12fb5e2c347_1_48"/>
          <p:cNvSpPr txBox="1"/>
          <p:nvPr/>
        </p:nvSpPr>
        <p:spPr>
          <a:xfrm>
            <a:off x="2105400" y="2531625"/>
            <a:ext cx="9438900" cy="6001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endParaRPr sz="4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Calibri"/>
              <a:buAutoNum type="arabicPeriod"/>
            </a:pPr>
            <a:r>
              <a:rPr lang="en-US" sz="4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Accomplishments for SE Process</a:t>
            </a:r>
            <a:endParaRPr sz="4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200" dirty="0">
              <a:solidFill>
                <a:schemeClr val="dk1"/>
              </a:solidFill>
            </a:endParaRPr>
          </a:p>
          <a:p>
            <a:pPr marL="254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</a:pPr>
            <a:r>
              <a:rPr lang="en-US" sz="4200" dirty="0">
                <a:solidFill>
                  <a:schemeClr val="dk1"/>
                </a:solidFill>
              </a:rPr>
              <a:t>2.System modeling</a:t>
            </a:r>
          </a:p>
          <a:p>
            <a:pPr marL="254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</a:pPr>
            <a:endParaRPr sz="4200" dirty="0">
              <a:solidFill>
                <a:schemeClr val="dk1"/>
              </a:solidFill>
            </a:endParaRPr>
          </a:p>
          <a:p>
            <a:pPr marL="254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</a:pPr>
            <a:r>
              <a:rPr lang="en-US" sz="4200" dirty="0">
                <a:solidFill>
                  <a:schemeClr val="dk1"/>
                </a:solidFill>
              </a:rPr>
              <a:t>3.</a:t>
            </a:r>
            <a:r>
              <a:rPr lang="en-US" sz="4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Requirement analysis </a:t>
            </a:r>
            <a:endParaRPr sz="4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2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endParaRPr sz="42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endParaRPr sz="42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12fb5e2c347_1_48"/>
          <p:cNvSpPr txBox="1"/>
          <p:nvPr/>
        </p:nvSpPr>
        <p:spPr>
          <a:xfrm>
            <a:off x="2105400" y="1638837"/>
            <a:ext cx="3220200" cy="10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lang="en-US" sz="5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5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12fb5e2c347_1_48"/>
          <p:cNvSpPr txBox="1"/>
          <p:nvPr/>
        </p:nvSpPr>
        <p:spPr>
          <a:xfrm>
            <a:off x="11205300" y="2531625"/>
            <a:ext cx="7082700" cy="53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endParaRPr sz="4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dirty="0">
                <a:solidFill>
                  <a:schemeClr val="dk1"/>
                </a:solidFill>
              </a:rPr>
              <a:t>4. Running the Web</a:t>
            </a:r>
            <a:endParaRPr sz="4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endParaRPr sz="4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dirty="0">
                <a:solidFill>
                  <a:schemeClr val="dk1"/>
                </a:solidFill>
              </a:rPr>
              <a:t>5. Software Testing</a:t>
            </a:r>
            <a:endParaRPr sz="4200" dirty="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2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dirty="0">
                <a:solidFill>
                  <a:schemeClr val="dk1"/>
                </a:solidFill>
              </a:rPr>
              <a:t>6. Architecture design</a:t>
            </a:r>
            <a:endParaRPr sz="42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endParaRPr sz="42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endParaRPr sz="42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262666" y="0"/>
            <a:ext cx="2748753" cy="1028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594729" y="7802991"/>
            <a:ext cx="3271613" cy="2829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81684" y="9035897"/>
            <a:ext cx="1810114" cy="1555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7821" y="588296"/>
            <a:ext cx="247619" cy="247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-1272190" y="-1595736"/>
            <a:ext cx="18685715" cy="303809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"/>
          <p:cNvSpPr txBox="1"/>
          <p:nvPr/>
        </p:nvSpPr>
        <p:spPr>
          <a:xfrm>
            <a:off x="1035440" y="481271"/>
            <a:ext cx="427478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2D3C76"/>
                </a:solidFill>
                <a:latin typeface="Arial"/>
                <a:ea typeface="Arial"/>
                <a:cs typeface="Arial"/>
                <a:sym typeface="Arial"/>
              </a:rPr>
              <a:t>Kickboard Fee Calculator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"/>
          <p:cNvSpPr txBox="1"/>
          <p:nvPr/>
        </p:nvSpPr>
        <p:spPr>
          <a:xfrm>
            <a:off x="3342300" y="1442349"/>
            <a:ext cx="16042800" cy="4031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Specification</a:t>
            </a:r>
            <a:endParaRPr sz="3200" b="1" i="0" u="none" strike="noStrike" cap="none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libri"/>
              <a:buChar char="●"/>
            </a:pPr>
            <a:r>
              <a:rPr lang="en-US" sz="2800" b="0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kickboard company </a:t>
            </a:r>
            <a:r>
              <a:rPr lang="en-US" sz="2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different price </a:t>
            </a:r>
            <a:r>
              <a:rPr lang="en-US" sz="2800" b="0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policy. 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libri"/>
              <a:buNone/>
            </a:pPr>
            <a:endParaRPr sz="2800" b="0" i="0" u="none" strike="noStrike" cap="none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libri"/>
              <a:buChar char="●"/>
            </a:pPr>
            <a:r>
              <a:rPr lang="en-US" sz="2800" b="0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a service that informs the estimated price of each company</a:t>
            </a:r>
            <a:endParaRPr sz="2800" b="0" i="0" u="none" strike="noStrike" cap="none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libri"/>
              <a:buChar char="●"/>
            </a:pPr>
            <a:r>
              <a:rPr lang="en-US" sz="2800" b="0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Optimal route, company fare, travel time, travel distance</a:t>
            </a:r>
            <a:endParaRPr dirty="0"/>
          </a:p>
          <a:p>
            <a:pPr marL="508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br>
              <a:rPr lang="en-US" sz="2800" b="0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b="0" i="0" u="none" strike="noStrike" cap="none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7121" y="430755"/>
            <a:ext cx="562699" cy="56269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"/>
          <p:cNvSpPr txBox="1"/>
          <p:nvPr/>
        </p:nvSpPr>
        <p:spPr>
          <a:xfrm>
            <a:off x="9677400" y="342650"/>
            <a:ext cx="8477000" cy="646290"/>
          </a:xfrm>
          <a:prstGeom prst="rect">
            <a:avLst/>
          </a:prstGeom>
          <a:solidFill>
            <a:srgbClr val="F4CCCC"/>
          </a:solidFill>
          <a:ln w="76200" cap="flat" cmpd="sng">
            <a:solidFill>
              <a:srgbClr val="F4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Accomplishments for SE Process</a:t>
            </a:r>
            <a:endParaRPr sz="36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"/>
          <p:cNvSpPr txBox="1"/>
          <p:nvPr/>
        </p:nvSpPr>
        <p:spPr>
          <a:xfrm>
            <a:off x="3390600" y="4817500"/>
            <a:ext cx="8058300" cy="6586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Design and implementation</a:t>
            </a:r>
            <a:endParaRPr sz="3000" b="1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libri"/>
              <a:buChar char="●"/>
            </a:pPr>
            <a:r>
              <a:rPr lang="en-US"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T-map API </a:t>
            </a:r>
            <a:r>
              <a:rPr lang="en-US"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as a map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libri"/>
              <a:buChar char="●"/>
            </a:pPr>
            <a:r>
              <a:rPr lang="en-US"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Designed the web </a:t>
            </a:r>
            <a:r>
              <a:rPr lang="en-US"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BootStrap</a:t>
            </a:r>
            <a:r>
              <a:rPr lang="en-US"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libri"/>
              <a:buChar char="●"/>
            </a:pPr>
            <a:r>
              <a:rPr lang="en-US"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AWS EC2 </a:t>
            </a:r>
            <a:r>
              <a:rPr lang="en-US"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as a server</a:t>
            </a:r>
            <a:endParaRPr sz="28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br>
              <a:rPr lang="en-US"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552079" y="4159814"/>
            <a:ext cx="4147600" cy="2649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"/>
          <p:cNvPicPr preferRelativeResize="0"/>
          <p:nvPr/>
        </p:nvPicPr>
        <p:blipFill rotWithShape="1">
          <a:blip r:embed="rId10">
            <a:alphaModFix/>
          </a:blip>
          <a:srcRect l="12218" t="16928" r="12541" b="18307"/>
          <a:stretch/>
        </p:blipFill>
        <p:spPr>
          <a:xfrm>
            <a:off x="11256000" y="6189582"/>
            <a:ext cx="2401899" cy="14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5676500" y="5643487"/>
            <a:ext cx="2046358" cy="2046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3088302" y="7859152"/>
            <a:ext cx="3075154" cy="204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g12fb5e2c347_1_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262666" y="0"/>
            <a:ext cx="2748753" cy="10285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12fb5e2c347_1_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594729" y="7802991"/>
            <a:ext cx="3271613" cy="2829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12fb5e2c347_1_6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81684" y="9035897"/>
            <a:ext cx="1810114" cy="1555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12fb5e2c347_1_6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7821" y="588296"/>
            <a:ext cx="247619" cy="247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12fb5e2c347_1_6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-1272190" y="-1595736"/>
            <a:ext cx="18685715" cy="303809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12fb5e2c347_1_68"/>
          <p:cNvSpPr txBox="1"/>
          <p:nvPr/>
        </p:nvSpPr>
        <p:spPr>
          <a:xfrm>
            <a:off x="1035440" y="481271"/>
            <a:ext cx="4274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2D3C76"/>
                </a:solidFill>
                <a:latin typeface="Arial"/>
                <a:ea typeface="Arial"/>
                <a:cs typeface="Arial"/>
                <a:sym typeface="Arial"/>
              </a:rPr>
              <a:t>Kickboard Fee Calculator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2fb5e2c347_1_68"/>
          <p:cNvSpPr txBox="1"/>
          <p:nvPr/>
        </p:nvSpPr>
        <p:spPr>
          <a:xfrm>
            <a:off x="2049600" y="3429000"/>
            <a:ext cx="7527000" cy="44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Validation</a:t>
            </a:r>
            <a:endParaRPr sz="3000" b="1" i="0" u="none" strike="noStrike" cap="none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libri"/>
              <a:buChar char="●"/>
            </a:pPr>
            <a:r>
              <a:rPr lang="en-US" sz="2800" b="0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Unit Test (</a:t>
            </a:r>
            <a:r>
              <a:rPr lang="en-US" sz="2800" dirty="0">
                <a:solidFill>
                  <a:srgbClr val="434343"/>
                </a:solidFill>
              </a:rPr>
              <a:t>Functional Validation</a:t>
            </a:r>
            <a:r>
              <a:rPr lang="en-US" sz="2800" b="0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libri"/>
              <a:buNone/>
            </a:pPr>
            <a:endParaRPr sz="2800" b="0" i="0" u="none" strike="noStrike" cap="none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libri"/>
              <a:buChar char="●"/>
            </a:pPr>
            <a:r>
              <a:rPr lang="en-US" sz="2800" dirty="0">
                <a:solidFill>
                  <a:srgbClr val="434343"/>
                </a:solidFill>
              </a:rPr>
              <a:t>Verified actual fee and the estimated fee</a:t>
            </a:r>
            <a:br>
              <a:rPr lang="en-US" sz="2800" dirty="0">
                <a:solidFill>
                  <a:srgbClr val="434343"/>
                </a:solidFill>
              </a:rPr>
            </a:br>
            <a:r>
              <a:rPr lang="en-US" sz="2800" dirty="0">
                <a:solidFill>
                  <a:srgbClr val="434343"/>
                </a:solidFill>
              </a:rPr>
              <a:t>(corresponded)</a:t>
            </a:r>
            <a:endParaRPr sz="2800" dirty="0">
              <a:solidFill>
                <a:srgbClr val="434343"/>
              </a:solidFill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libri"/>
              <a:buNone/>
            </a:pPr>
            <a:endParaRPr sz="2800" b="0" i="0" u="none" strike="noStrike" cap="none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libri"/>
              <a:buNone/>
            </a:pPr>
            <a:endParaRPr sz="2800" b="0" i="0" u="none" strike="noStrike" cap="none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br>
              <a:rPr lang="en-US" sz="2800" b="0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b="0" i="0" u="none" strike="noStrike" cap="none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g12fb5e2c347_1_6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7121" y="430755"/>
            <a:ext cx="562699" cy="56269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12fb5e2c347_1_68"/>
          <p:cNvSpPr txBox="1"/>
          <p:nvPr/>
        </p:nvSpPr>
        <p:spPr>
          <a:xfrm>
            <a:off x="9895500" y="3386225"/>
            <a:ext cx="8196900" cy="5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Evolution</a:t>
            </a:r>
            <a:endParaRPr sz="3000" b="1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rgbClr val="434343"/>
                </a:solidFill>
              </a:rPr>
              <a:t>To use Gps, </a:t>
            </a:r>
            <a:r>
              <a:rPr lang="en-US"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http-&gt; https</a:t>
            </a:r>
            <a:endParaRPr sz="28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libri"/>
              <a:buChar char="●"/>
            </a:pPr>
            <a:r>
              <a:rPr lang="en-US"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Reflect and modify the change calculation logic when the rate policy changes by kickboard company </a:t>
            </a:r>
            <a:endParaRPr sz="28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br>
              <a:rPr lang="en-US"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12fb5e2c347_1_68"/>
          <p:cNvSpPr txBox="1"/>
          <p:nvPr/>
        </p:nvSpPr>
        <p:spPr>
          <a:xfrm>
            <a:off x="9895500" y="342650"/>
            <a:ext cx="8258900" cy="646290"/>
          </a:xfrm>
          <a:prstGeom prst="rect">
            <a:avLst/>
          </a:prstGeom>
          <a:solidFill>
            <a:srgbClr val="F4CCCC"/>
          </a:solidFill>
          <a:ln w="76200" cap="flat" cmpd="sng">
            <a:solidFill>
              <a:srgbClr val="F4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Accomplishments for SE Process</a:t>
            </a:r>
            <a:endParaRPr sz="36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12fb5e2c347_1_6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112026" y="6644225"/>
            <a:ext cx="2545149" cy="2545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12fb5e2c347_1_6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1988194" y="6644220"/>
            <a:ext cx="2545149" cy="254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262666" y="0"/>
            <a:ext cx="2748753" cy="1028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594729" y="7802991"/>
            <a:ext cx="3271613" cy="2829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81684" y="9035897"/>
            <a:ext cx="1810114" cy="1555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7821" y="588296"/>
            <a:ext cx="247619" cy="247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-1272190" y="-1595736"/>
            <a:ext cx="18685714" cy="303809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"/>
          <p:cNvSpPr txBox="1"/>
          <p:nvPr/>
        </p:nvSpPr>
        <p:spPr>
          <a:xfrm>
            <a:off x="1035440" y="481271"/>
            <a:ext cx="427478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2D3C76"/>
                </a:solidFill>
                <a:latin typeface="Arial"/>
                <a:ea typeface="Arial"/>
                <a:cs typeface="Arial"/>
                <a:sym typeface="Arial"/>
              </a:rPr>
              <a:t>Kickboard Fee Calculator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7121" y="430755"/>
            <a:ext cx="562699" cy="56269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"/>
          <p:cNvSpPr txBox="1"/>
          <p:nvPr/>
        </p:nvSpPr>
        <p:spPr>
          <a:xfrm>
            <a:off x="3904300" y="6436899"/>
            <a:ext cx="1545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3"/>
          <p:cNvSpPr txBox="1"/>
          <p:nvPr/>
        </p:nvSpPr>
        <p:spPr>
          <a:xfrm>
            <a:off x="10896200" y="342650"/>
            <a:ext cx="7258200" cy="738900"/>
          </a:xfrm>
          <a:prstGeom prst="rect">
            <a:avLst/>
          </a:prstGeom>
          <a:solidFill>
            <a:srgbClr val="F4CCCC"/>
          </a:solidFill>
          <a:ln w="76200" cap="flat" cmpd="sng">
            <a:solidFill>
              <a:srgbClr val="F4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Requirement analysis </a:t>
            </a:r>
            <a:endParaRPr sz="4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3"/>
          <p:cNvSpPr txBox="1"/>
          <p:nvPr/>
        </p:nvSpPr>
        <p:spPr>
          <a:xfrm>
            <a:off x="1937175" y="2658225"/>
            <a:ext cx="7527000" cy="57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>
                <a:solidFill>
                  <a:srgbClr val="434343"/>
                </a:solidFill>
              </a:rPr>
              <a:t>Functional requirements</a:t>
            </a:r>
            <a:endParaRPr sz="3000" b="1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libri"/>
              <a:buChar char="●"/>
            </a:pPr>
            <a:r>
              <a:rPr lang="en-US" sz="2800"/>
              <a:t>T Map API</a:t>
            </a:r>
            <a:endParaRPr sz="280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</a:rPr>
              <a:t>Responsive Web  (Web and Mobile)</a:t>
            </a:r>
            <a:endParaRPr sz="280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434343"/>
              </a:solidFill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Kickboard Fee Logic</a:t>
            </a:r>
            <a:endParaRPr sz="2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434343"/>
              </a:solidFill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libri"/>
              <a:buNone/>
            </a:pPr>
            <a:endParaRPr sz="2800">
              <a:solidFill>
                <a:srgbClr val="434343"/>
              </a:solidFill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libri"/>
              <a:buNone/>
            </a:pPr>
            <a:endParaRPr sz="2800">
              <a:solidFill>
                <a:srgbClr val="434343"/>
              </a:solidFill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br>
              <a:rPr lang="en-US"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"/>
          <p:cNvSpPr txBox="1"/>
          <p:nvPr/>
        </p:nvSpPr>
        <p:spPr>
          <a:xfrm>
            <a:off x="9622125" y="2658425"/>
            <a:ext cx="7527000" cy="40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>
                <a:solidFill>
                  <a:srgbClr val="434343"/>
                </a:solidFill>
              </a:rPr>
              <a:t>Non-Functional requirements</a:t>
            </a:r>
            <a:endParaRPr sz="3000" b="1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libri"/>
              <a:buChar char="●"/>
            </a:pPr>
            <a:r>
              <a:rPr lang="en-US" sz="2800"/>
              <a:t>Output within 5 seconds of the result value</a:t>
            </a:r>
            <a:endParaRPr sz="280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</a:rPr>
              <a:t>Server is up and running 24 hours a day</a:t>
            </a:r>
            <a:endParaRPr sz="2800">
              <a:solidFill>
                <a:schemeClr val="dk1"/>
              </a:solidFill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br>
              <a:rPr lang="en-US" sz="2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749225" y="6365600"/>
            <a:ext cx="2596600" cy="259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687400" y="6289525"/>
            <a:ext cx="2748750" cy="274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g12fd4075ca4_0_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262666" y="0"/>
            <a:ext cx="2748753" cy="10285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12fd4075ca4_0_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594729" y="7802991"/>
            <a:ext cx="3271613" cy="2829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12fd4075ca4_0_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81684" y="9035897"/>
            <a:ext cx="1810114" cy="1555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g12fd4075ca4_0_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7821" y="588296"/>
            <a:ext cx="247619" cy="247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12fd4075ca4_0_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-1272190" y="-1595736"/>
            <a:ext cx="18685715" cy="303809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12fd4075ca4_0_5"/>
          <p:cNvSpPr txBox="1"/>
          <p:nvPr/>
        </p:nvSpPr>
        <p:spPr>
          <a:xfrm>
            <a:off x="1035440" y="481271"/>
            <a:ext cx="4274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2D3C76"/>
                </a:solidFill>
                <a:latin typeface="Arial"/>
                <a:ea typeface="Arial"/>
                <a:cs typeface="Arial"/>
                <a:sym typeface="Arial"/>
              </a:rPr>
              <a:t>Kickboard Fee Calculator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g12fd4075ca4_0_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7121" y="430755"/>
            <a:ext cx="562699" cy="562699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12fd4075ca4_0_5"/>
          <p:cNvSpPr txBox="1"/>
          <p:nvPr/>
        </p:nvSpPr>
        <p:spPr>
          <a:xfrm>
            <a:off x="3904300" y="6436899"/>
            <a:ext cx="1545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12fd4075ca4_0_5"/>
          <p:cNvSpPr txBox="1"/>
          <p:nvPr/>
        </p:nvSpPr>
        <p:spPr>
          <a:xfrm>
            <a:off x="10896200" y="342650"/>
            <a:ext cx="7258200" cy="738900"/>
          </a:xfrm>
          <a:prstGeom prst="rect">
            <a:avLst/>
          </a:prstGeom>
          <a:solidFill>
            <a:srgbClr val="F4CCCC"/>
          </a:solidFill>
          <a:ln w="76200" cap="flat" cmpd="sng">
            <a:solidFill>
              <a:srgbClr val="F4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Requirement analysis </a:t>
            </a:r>
            <a:endParaRPr sz="4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g12fd4075ca4_0_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048720" y="2587614"/>
            <a:ext cx="1694959" cy="1692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12fd4075ca4_0_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649251" y="2667503"/>
            <a:ext cx="1669908" cy="1675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12fd4075ca4_0_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2388178" y="2606963"/>
            <a:ext cx="1643837" cy="1641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12fd4075ca4_0_5" descr="텍스트, 클립아트이(가) 표시된 사진&#10;&#10;자동 생성된 설명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837672" y="2606963"/>
            <a:ext cx="1692534" cy="169253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2" name="Google Shape;192;g12fd4075ca4_0_5"/>
          <p:cNvGrpSpPr/>
          <p:nvPr/>
        </p:nvGrpSpPr>
        <p:grpSpPr>
          <a:xfrm>
            <a:off x="14827158" y="2649261"/>
            <a:ext cx="1669908" cy="1692534"/>
            <a:chOff x="9109852" y="1934196"/>
            <a:chExt cx="1669908" cy="1692534"/>
          </a:xfrm>
        </p:grpSpPr>
        <p:pic>
          <p:nvPicPr>
            <p:cNvPr id="193" name="Google Shape;193;g12fd4075ca4_0_5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9163402" y="2078625"/>
              <a:ext cx="1562808" cy="1454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4" name="Google Shape;194;g12fd4075ca4_0_5"/>
            <p:cNvSpPr/>
            <p:nvPr/>
          </p:nvSpPr>
          <p:spPr>
            <a:xfrm>
              <a:off x="9109852" y="1934196"/>
              <a:ext cx="1669908" cy="1692534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5" name="Google Shape;195;g12fd4075ca4_0_5"/>
          <p:cNvPicPr preferRelativeResize="0"/>
          <p:nvPr/>
        </p:nvPicPr>
        <p:blipFill rotWithShape="1">
          <a:blip r:embed="rId14">
            <a:alphaModFix/>
          </a:blip>
          <a:srcRect t="3525"/>
          <a:stretch/>
        </p:blipFill>
        <p:spPr>
          <a:xfrm>
            <a:off x="2586741" y="4486224"/>
            <a:ext cx="14568250" cy="325429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12fd4075ca4_0_5"/>
          <p:cNvSpPr txBox="1"/>
          <p:nvPr/>
        </p:nvSpPr>
        <p:spPr>
          <a:xfrm>
            <a:off x="2792901" y="1593124"/>
            <a:ext cx="48765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dk2"/>
                </a:solidFill>
              </a:rPr>
              <a:t>Price table</a:t>
            </a:r>
            <a:endParaRPr sz="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262666" y="0"/>
            <a:ext cx="2748753" cy="10285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594729" y="7802991"/>
            <a:ext cx="3271613" cy="2829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81684" y="9035897"/>
            <a:ext cx="1810114" cy="1555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7821" y="588296"/>
            <a:ext cx="247619" cy="247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-1272190" y="-1595736"/>
            <a:ext cx="18685715" cy="303809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6"/>
          <p:cNvSpPr txBox="1"/>
          <p:nvPr/>
        </p:nvSpPr>
        <p:spPr>
          <a:xfrm>
            <a:off x="1035440" y="481271"/>
            <a:ext cx="4274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2D3C76"/>
                </a:solidFill>
                <a:latin typeface="Arial"/>
                <a:ea typeface="Arial"/>
                <a:cs typeface="Arial"/>
                <a:sym typeface="Arial"/>
              </a:rPr>
              <a:t>Kickboard Fee Calculator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7121" y="430755"/>
            <a:ext cx="562699" cy="562699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6"/>
          <p:cNvSpPr txBox="1"/>
          <p:nvPr/>
        </p:nvSpPr>
        <p:spPr>
          <a:xfrm>
            <a:off x="3904300" y="6436899"/>
            <a:ext cx="1545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6"/>
          <p:cNvSpPr txBox="1"/>
          <p:nvPr/>
        </p:nvSpPr>
        <p:spPr>
          <a:xfrm>
            <a:off x="10896200" y="342650"/>
            <a:ext cx="7258200" cy="738900"/>
          </a:xfrm>
          <a:prstGeom prst="rect">
            <a:avLst/>
          </a:prstGeom>
          <a:solidFill>
            <a:srgbClr val="F4CCCC"/>
          </a:solidFill>
          <a:ln w="76200" cap="flat" cmpd="sng">
            <a:solidFill>
              <a:srgbClr val="F4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Requirement analysis </a:t>
            </a:r>
            <a:endParaRPr sz="4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p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681684" y="2470089"/>
            <a:ext cx="8740330" cy="2997917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6"/>
          <p:cNvSpPr/>
          <p:nvPr/>
        </p:nvSpPr>
        <p:spPr>
          <a:xfrm>
            <a:off x="1696989" y="5136989"/>
            <a:ext cx="8580072" cy="314534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3524505" y="7202832"/>
            <a:ext cx="2686425" cy="1200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2863788" y="2243855"/>
            <a:ext cx="2092414" cy="1430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6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0692186" y="4010955"/>
            <a:ext cx="2164702" cy="1440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6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5159722" y="2277036"/>
            <a:ext cx="2253803" cy="1438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692186" y="2353799"/>
            <a:ext cx="1992844" cy="1430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0877622" y="5709009"/>
            <a:ext cx="2104319" cy="1471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6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3092129" y="4077469"/>
            <a:ext cx="2866341" cy="1438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6"/>
          <p:cNvPicPr preferRelativeResize="0"/>
          <p:nvPr/>
        </p:nvPicPr>
        <p:blipFill rotWithShape="1">
          <a:blip r:embed="rId17">
            <a:alphaModFix/>
          </a:blip>
          <a:srcRect b="9792"/>
          <a:stretch/>
        </p:blipFill>
        <p:spPr>
          <a:xfrm>
            <a:off x="13428887" y="6006213"/>
            <a:ext cx="2743583" cy="971057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6"/>
          <p:cNvSpPr txBox="1"/>
          <p:nvPr/>
        </p:nvSpPr>
        <p:spPr>
          <a:xfrm>
            <a:off x="3491799" y="7095000"/>
            <a:ext cx="9337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Kickboard Average speed: 12km / h</a:t>
            </a:r>
            <a:endParaRPr sz="4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6"/>
          <p:cNvSpPr txBox="1"/>
          <p:nvPr/>
        </p:nvSpPr>
        <p:spPr>
          <a:xfrm>
            <a:off x="3424347" y="7754036"/>
            <a:ext cx="103188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5 minutes per </a:t>
            </a:r>
            <a:r>
              <a:rPr lang="en-US" sz="4000">
                <a:solidFill>
                  <a:schemeClr val="dk2"/>
                </a:solidFill>
              </a:rPr>
              <a:t>1 km</a:t>
            </a:r>
            <a:endParaRPr sz="4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6"/>
          <p:cNvSpPr txBox="1"/>
          <p:nvPr/>
        </p:nvSpPr>
        <p:spPr>
          <a:xfrm>
            <a:off x="1681680" y="1384200"/>
            <a:ext cx="82725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dk2"/>
                </a:solidFill>
              </a:rPr>
              <a:t>Actual data analysis</a:t>
            </a:r>
            <a:endParaRPr sz="4000">
              <a:solidFill>
                <a:schemeClr val="dk2"/>
              </a:solidFill>
            </a:endParaRPr>
          </a:p>
        </p:txBody>
      </p:sp>
      <p:sp>
        <p:nvSpPr>
          <p:cNvPr id="223" name="Google Shape;223;p6"/>
          <p:cNvSpPr/>
          <p:nvPr/>
        </p:nvSpPr>
        <p:spPr>
          <a:xfrm>
            <a:off x="2189075" y="7387488"/>
            <a:ext cx="979800" cy="8310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262666" y="0"/>
            <a:ext cx="2748753" cy="1028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594729" y="7802991"/>
            <a:ext cx="3271613" cy="2829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81684" y="9035897"/>
            <a:ext cx="1810114" cy="1555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7821" y="588296"/>
            <a:ext cx="247619" cy="247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-1272190" y="-1595736"/>
            <a:ext cx="18685714" cy="303809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5"/>
          <p:cNvSpPr txBox="1"/>
          <p:nvPr/>
        </p:nvSpPr>
        <p:spPr>
          <a:xfrm>
            <a:off x="1035440" y="481271"/>
            <a:ext cx="427478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2D3C76"/>
                </a:solidFill>
                <a:latin typeface="Arial"/>
                <a:ea typeface="Arial"/>
                <a:cs typeface="Arial"/>
                <a:sym typeface="Arial"/>
              </a:rPr>
              <a:t>Kickboard Fee Calculator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7121" y="430755"/>
            <a:ext cx="562699" cy="56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044902" y="1442341"/>
            <a:ext cx="10224700" cy="818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5"/>
          <p:cNvSpPr txBox="1"/>
          <p:nvPr/>
        </p:nvSpPr>
        <p:spPr>
          <a:xfrm>
            <a:off x="10896200" y="342650"/>
            <a:ext cx="7258200" cy="615600"/>
          </a:xfrm>
          <a:prstGeom prst="rect">
            <a:avLst/>
          </a:prstGeom>
          <a:solidFill>
            <a:srgbClr val="F4CCCC"/>
          </a:solidFill>
          <a:ln w="76200" cap="flat" cmpd="sng">
            <a:solidFill>
              <a:srgbClr val="F4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System modeling</a:t>
            </a:r>
            <a:endParaRPr sz="3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262666" y="0"/>
            <a:ext cx="2748753" cy="10285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594729" y="7802991"/>
            <a:ext cx="3271613" cy="2829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81684" y="9035897"/>
            <a:ext cx="1810114" cy="1555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7821" y="588296"/>
            <a:ext cx="247619" cy="247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-1272190" y="-1595736"/>
            <a:ext cx="18685715" cy="303809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5"/>
          <p:cNvSpPr txBox="1"/>
          <p:nvPr/>
        </p:nvSpPr>
        <p:spPr>
          <a:xfrm>
            <a:off x="1035440" y="481271"/>
            <a:ext cx="4274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2D3C76"/>
                </a:solidFill>
                <a:latin typeface="Arial"/>
                <a:ea typeface="Arial"/>
                <a:cs typeface="Arial"/>
                <a:sym typeface="Arial"/>
              </a:rPr>
              <a:t>Kickboard Fee Calculator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" name="Google Shape;234;p2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7121" y="430755"/>
            <a:ext cx="562699" cy="562699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5"/>
          <p:cNvSpPr txBox="1"/>
          <p:nvPr/>
        </p:nvSpPr>
        <p:spPr>
          <a:xfrm>
            <a:off x="3904300" y="6436899"/>
            <a:ext cx="1545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5"/>
          <p:cNvSpPr txBox="1"/>
          <p:nvPr/>
        </p:nvSpPr>
        <p:spPr>
          <a:xfrm>
            <a:off x="10896200" y="342650"/>
            <a:ext cx="7258200" cy="738900"/>
          </a:xfrm>
          <a:prstGeom prst="rect">
            <a:avLst/>
          </a:prstGeom>
          <a:solidFill>
            <a:srgbClr val="F4CCCC"/>
          </a:solidFill>
          <a:ln w="76200" cap="flat" cmpd="sng">
            <a:solidFill>
              <a:srgbClr val="F4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Requirement analysis </a:t>
            </a:r>
            <a:endParaRPr sz="4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p25" descr="텍스트이(가) 표시된 사진&#10;&#10;자동 생성된 설명"/>
          <p:cNvPicPr preferRelativeResize="0"/>
          <p:nvPr/>
        </p:nvPicPr>
        <p:blipFill rotWithShape="1">
          <a:blip r:embed="rId9">
            <a:alphaModFix/>
          </a:blip>
          <a:srcRect l="4627" t="2585" r="4627" b="42644"/>
          <a:stretch/>
        </p:blipFill>
        <p:spPr>
          <a:xfrm>
            <a:off x="4722125" y="2270025"/>
            <a:ext cx="4421875" cy="23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0896200" y="1815699"/>
            <a:ext cx="5801836" cy="490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246125" y="5415650"/>
            <a:ext cx="14397546" cy="38880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5"/>
          <p:cNvSpPr/>
          <p:nvPr/>
        </p:nvSpPr>
        <p:spPr>
          <a:xfrm>
            <a:off x="12463138" y="3297524"/>
            <a:ext cx="3906600" cy="461700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5"/>
          <p:cNvSpPr/>
          <p:nvPr/>
        </p:nvSpPr>
        <p:spPr>
          <a:xfrm>
            <a:off x="4102719" y="8089639"/>
            <a:ext cx="5539500" cy="738900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1174</Words>
  <Application>Microsoft Office PowerPoint</Application>
  <PresentationFormat>사용자 지정</PresentationFormat>
  <Paragraphs>231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Apple SD Gothic Neo</vt:lpstr>
      <vt:lpstr>Malgun Gothic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김민준</cp:lastModifiedBy>
  <cp:revision>2</cp:revision>
  <dcterms:created xsi:type="dcterms:W3CDTF">2022-05-31T00:31:26Z</dcterms:created>
  <dcterms:modified xsi:type="dcterms:W3CDTF">2022-05-31T17:17:56Z</dcterms:modified>
</cp:coreProperties>
</file>