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343" r:id="rId4"/>
    <p:sldId id="323" r:id="rId5"/>
    <p:sldId id="324" r:id="rId6"/>
    <p:sldId id="327" r:id="rId7"/>
    <p:sldId id="326" r:id="rId8"/>
    <p:sldId id="363" r:id="rId9"/>
    <p:sldId id="344" r:id="rId10"/>
    <p:sldId id="345" r:id="rId11"/>
    <p:sldId id="347" r:id="rId12"/>
    <p:sldId id="348" r:id="rId13"/>
    <p:sldId id="349" r:id="rId14"/>
    <p:sldId id="353" r:id="rId15"/>
    <p:sldId id="354" r:id="rId16"/>
    <p:sldId id="350" r:id="rId17"/>
    <p:sldId id="260" r:id="rId18"/>
    <p:sldId id="305" r:id="rId19"/>
    <p:sldId id="310" r:id="rId20"/>
    <p:sldId id="311" r:id="rId21"/>
    <p:sldId id="364" r:id="rId22"/>
    <p:sldId id="373" r:id="rId23"/>
    <p:sldId id="261" r:id="rId24"/>
    <p:sldId id="365" r:id="rId25"/>
    <p:sldId id="367" r:id="rId26"/>
    <p:sldId id="369" r:id="rId27"/>
    <p:sldId id="370" r:id="rId28"/>
    <p:sldId id="371" r:id="rId29"/>
    <p:sldId id="372" r:id="rId30"/>
    <p:sldId id="376" r:id="rId31"/>
    <p:sldId id="388" r:id="rId32"/>
    <p:sldId id="366" r:id="rId33"/>
    <p:sldId id="368" r:id="rId34"/>
    <p:sldId id="375" r:id="rId35"/>
    <p:sldId id="381" r:id="rId36"/>
    <p:sldId id="377" r:id="rId37"/>
    <p:sldId id="380" r:id="rId38"/>
    <p:sldId id="378" r:id="rId39"/>
    <p:sldId id="379" r:id="rId40"/>
    <p:sldId id="382" r:id="rId41"/>
    <p:sldId id="383" r:id="rId42"/>
    <p:sldId id="384" r:id="rId43"/>
    <p:sldId id="385" r:id="rId44"/>
    <p:sldId id="387" r:id="rId45"/>
    <p:sldId id="386" r:id="rId46"/>
    <p:sldId id="389" r:id="rId47"/>
    <p:sldId id="390" r:id="rId48"/>
    <p:sldId id="341" r:id="rId4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3043" autoAdjust="0"/>
  </p:normalViewPr>
  <p:slideViewPr>
    <p:cSldViewPr snapToGrid="0" snapToObjects="1">
      <p:cViewPr varScale="1">
        <p:scale>
          <a:sx n="68" d="100"/>
          <a:sy n="68" d="100"/>
        </p:scale>
        <p:origin x="1914" y="66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-384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67456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28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6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33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836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00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33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76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0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08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49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4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306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1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6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4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3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9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15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"/>
          <p:cNvSpPr/>
          <p:nvPr/>
        </p:nvSpPr>
        <p:spPr>
          <a:xfrm>
            <a:off x="-12700" y="0"/>
            <a:ext cx="13030200" cy="4000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" name="도형"/>
          <p:cNvSpPr/>
          <p:nvPr/>
        </p:nvSpPr>
        <p:spPr>
          <a:xfrm>
            <a:off x="8504584" y="399875"/>
            <a:ext cx="4500216" cy="942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829" y="21080"/>
                </a:lnTo>
                <a:cubicBezTo>
                  <a:pt x="3795" y="20422"/>
                  <a:pt x="2918" y="17134"/>
                  <a:pt x="2539" y="12497"/>
                </a:cubicBezTo>
                <a:cubicBezTo>
                  <a:pt x="2344" y="10105"/>
                  <a:pt x="2296" y="7449"/>
                  <a:pt x="2018" y="5242"/>
                </a:cubicBezTo>
                <a:cubicBezTo>
                  <a:pt x="1840" y="3820"/>
                  <a:pt x="1585" y="2705"/>
                  <a:pt x="1298" y="1882"/>
                </a:cubicBezTo>
                <a:cubicBezTo>
                  <a:pt x="1119" y="1369"/>
                  <a:pt x="926" y="966"/>
                  <a:pt x="726" y="660"/>
                </a:cubicBezTo>
                <a:cubicBezTo>
                  <a:pt x="493" y="306"/>
                  <a:pt x="250" y="8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선"/>
          <p:cNvSpPr/>
          <p:nvPr/>
        </p:nvSpPr>
        <p:spPr>
          <a:xfrm>
            <a:off x="1337905" y="5600700"/>
            <a:ext cx="781243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7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9942" y="527507"/>
            <a:ext cx="2132953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직사각형"/>
          <p:cNvSpPr/>
          <p:nvPr/>
        </p:nvSpPr>
        <p:spPr>
          <a:xfrm>
            <a:off x="-12700" y="0"/>
            <a:ext cx="13030200" cy="4000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도형"/>
          <p:cNvSpPr/>
          <p:nvPr/>
        </p:nvSpPr>
        <p:spPr>
          <a:xfrm>
            <a:off x="8504584" y="399875"/>
            <a:ext cx="4500216" cy="9427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4829" y="21080"/>
                </a:lnTo>
                <a:cubicBezTo>
                  <a:pt x="3795" y="20422"/>
                  <a:pt x="2918" y="17134"/>
                  <a:pt x="2539" y="12497"/>
                </a:cubicBezTo>
                <a:cubicBezTo>
                  <a:pt x="2344" y="10105"/>
                  <a:pt x="2296" y="7449"/>
                  <a:pt x="2018" y="5242"/>
                </a:cubicBezTo>
                <a:cubicBezTo>
                  <a:pt x="1840" y="3820"/>
                  <a:pt x="1585" y="2705"/>
                  <a:pt x="1298" y="1882"/>
                </a:cubicBezTo>
                <a:cubicBezTo>
                  <a:pt x="1119" y="1369"/>
                  <a:pt x="926" y="966"/>
                  <a:pt x="726" y="660"/>
                </a:cubicBezTo>
                <a:cubicBezTo>
                  <a:pt x="493" y="306"/>
                  <a:pt x="250" y="8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1337905" y="5600700"/>
            <a:ext cx="781243" cy="0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1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9942" y="527507"/>
            <a:ext cx="2132953" cy="515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00434" y="2753215"/>
            <a:ext cx="5131743" cy="569497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dirty="0"/>
              <a:t>End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97852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9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4" y="215900"/>
            <a:ext cx="4500762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Vue.JS</a:t>
            </a:r>
            <a:r>
              <a:rPr lang="en-US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Ⅰ</a:t>
            </a:r>
            <a:endParaRPr dirty="0"/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177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4" y="215900"/>
            <a:ext cx="4500762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Vue.JS</a:t>
            </a:r>
            <a:r>
              <a:rPr lang="en-US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baseline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Ⅱ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178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4" y="215900"/>
            <a:ext cx="4500762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Vue.JS</a:t>
            </a:r>
            <a:r>
              <a:rPr lang="en-US" altLang="ko-KR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Ⅲ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7437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4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4" y="215900"/>
            <a:ext cx="4802486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 Vue.JS</a:t>
            </a:r>
            <a:r>
              <a:rPr lang="en-US" altLang="ko-KR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디렉토리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Ⅳ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0591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5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4" y="215900"/>
            <a:ext cx="4500762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en-US" altLang="ko-KR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 userDrawn="1"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Ⅴ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88941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3" y="215900"/>
            <a:ext cx="7551549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현대중공업 </a:t>
            </a:r>
            <a:r>
              <a:rPr lang="en-US" altLang="ko-KR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Hiway</a:t>
            </a:r>
            <a:r>
              <a:rPr lang="en-US" altLang="ko-KR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Open Source Component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Ⅵ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262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6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3" y="215900"/>
            <a:ext cx="6144779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</a:t>
            </a:r>
            <a:r>
              <a:rPr lang="en-US" altLang="ko-KR" sz="2400" b="1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 Source Component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Ⅶ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045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0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3" y="215900"/>
            <a:ext cx="6144779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2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인프런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 Ⅷ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6865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7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3" y="215900"/>
            <a:ext cx="5451829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3.2</a:t>
            </a:r>
            <a:r>
              <a:rPr lang="en-US" altLang="ko-KR" sz="2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Backend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Ⅲ</a:t>
            </a: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1686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t>CHAPTER 1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8_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"/>
          <p:cNvSpPr/>
          <p:nvPr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8" name="선"/>
          <p:cNvSpPr/>
          <p:nvPr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" name="선"/>
          <p:cNvSpPr/>
          <p:nvPr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50" name="logo(국+영).png" descr="logo(국+영).png"/>
          <p:cNvPicPr>
            <a:picLocks noChangeAspect="1"/>
          </p:cNvPicPr>
          <p:nvPr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중타이틀"/>
          <p:cNvSpPr txBox="1"/>
          <p:nvPr/>
        </p:nvSpPr>
        <p:spPr>
          <a:xfrm>
            <a:off x="1217313" y="215900"/>
            <a:ext cx="5451829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4.1</a:t>
            </a:r>
            <a:r>
              <a:rPr lang="en-US" altLang="ko-KR" sz="2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baseline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Tui</a:t>
            </a:r>
            <a:r>
              <a:rPr lang="en-US" altLang="ko-KR" sz="2400" b="1" baseline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Grid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대타이틀"/>
          <p:cNvSpPr txBox="1"/>
          <p:nvPr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Ⅳ</a:t>
            </a:r>
          </a:p>
        </p:txBody>
      </p:sp>
      <p:sp>
        <p:nvSpPr>
          <p:cNvPr id="5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448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3340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16419A27-CDA4-4D8B-96A2-113828CB441C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93829" y="9296400"/>
            <a:ext cx="410370" cy="348813"/>
          </a:xfrm>
        </p:spPr>
        <p:txBody>
          <a:bodyPr/>
          <a:lstStyle/>
          <a:p>
            <a:fld id="{75B734C6-1D2C-4BC7-9558-9FCA0EBC0D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00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56996" y="9040143"/>
            <a:ext cx="360675" cy="348813"/>
          </a:xfrm>
          <a:prstGeom prst="rect">
            <a:avLst/>
          </a:prstGeom>
        </p:spPr>
        <p:txBody>
          <a:bodyPr/>
          <a:lstStyle/>
          <a:p>
            <a:fld id="{E3DDCB3A-DADF-44B1-B4C9-D3E7A6649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00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"/>
          <p:cNvSpPr/>
          <p:nvPr userDrawn="1"/>
        </p:nvSpPr>
        <p:spPr>
          <a:xfrm>
            <a:off x="-10161" y="1038860"/>
            <a:ext cx="1022074" cy="8714383"/>
          </a:xfrm>
          <a:prstGeom prst="rect">
            <a:avLst/>
          </a:prstGeom>
          <a:gradFill>
            <a:gsLst>
              <a:gs pos="0">
                <a:schemeClr val="accent6">
                  <a:hueOff val="15481963"/>
                  <a:satOff val="-17049"/>
                  <a:lumOff val="-27480"/>
                </a:schemeClr>
              </a:gs>
              <a:gs pos="100000">
                <a:schemeClr val="accent6">
                  <a:hueOff val="13599980"/>
                  <a:satOff val="-20654"/>
                  <a:lumOff val="-25883"/>
                </a:schemeClr>
              </a:gs>
            </a:gsLst>
            <a:lin ang="5454147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선"/>
          <p:cNvSpPr/>
          <p:nvPr userDrawn="1"/>
        </p:nvSpPr>
        <p:spPr>
          <a:xfrm>
            <a:off x="-7105" y="1038621"/>
            <a:ext cx="13019010" cy="1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선"/>
          <p:cNvSpPr/>
          <p:nvPr userDrawn="1"/>
        </p:nvSpPr>
        <p:spPr>
          <a:xfrm flipH="1">
            <a:off x="1009213" y="-5636"/>
            <a:ext cx="1" cy="1044603"/>
          </a:xfrm>
          <a:prstGeom prst="line">
            <a:avLst/>
          </a:prstGeom>
          <a:ln w="12700">
            <a:solidFill>
              <a:srgbClr val="D8D8D8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6" name="logo(국+영).png" descr="logo(국+영).png"/>
          <p:cNvPicPr>
            <a:picLocks noChangeAspect="1"/>
          </p:cNvPicPr>
          <p:nvPr userDrawn="1"/>
        </p:nvPicPr>
        <p:blipFill>
          <a:blip r:embed="rId2">
            <a:extLst/>
          </a:blip>
          <a:srcRect r="71850"/>
          <a:stretch>
            <a:fillRect/>
          </a:stretch>
        </p:blipFill>
        <p:spPr>
          <a:xfrm>
            <a:off x="200640" y="259093"/>
            <a:ext cx="600420" cy="5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중타이틀"/>
          <p:cNvSpPr txBox="1"/>
          <p:nvPr userDrawn="1"/>
        </p:nvSpPr>
        <p:spPr>
          <a:xfrm>
            <a:off x="1217314" y="215900"/>
            <a:ext cx="4500762" cy="60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2300" b="0"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2.4 vue.JS</a:t>
            </a:r>
            <a:endParaRPr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대타이틀"/>
          <p:cNvSpPr txBox="1"/>
          <p:nvPr userDrawn="1"/>
        </p:nvSpPr>
        <p:spPr>
          <a:xfrm>
            <a:off x="175914" y="1303006"/>
            <a:ext cx="600473" cy="782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300" b="0">
                <a:solidFill>
                  <a:srgbClr val="FFFFFF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A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P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R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Helvetica Neue"/>
              <a:sym typeface="Helvetica Neue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Helvetica Neue"/>
                <a:sym typeface="Helvetica Neue"/>
              </a:rPr>
              <a:t>Ⅰ</a:t>
            </a:r>
            <a:endParaRPr dirty="0"/>
          </a:p>
        </p:txBody>
      </p:sp>
      <p:sp>
        <p:nvSpPr>
          <p:cNvPr id="9" name="1-1. 배경"/>
          <p:cNvSpPr txBox="1"/>
          <p:nvPr userDrawn="1"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/>
              <a:t>4</a:t>
            </a:r>
            <a:r>
              <a:rPr lang="en-US" altLang="ko-KR" sz="3600" b="1" dirty="0" smtClean="0"/>
              <a:t>. Vue.js </a:t>
            </a:r>
            <a:r>
              <a:rPr lang="ko-KR" altLang="en-US" sz="3600" b="1" dirty="0" smtClean="0"/>
              <a:t>디렉토리</a:t>
            </a:r>
            <a:r>
              <a:rPr lang="ko-KR" altLang="en-US" sz="3600" b="1" dirty="0"/>
              <a:t/>
            </a:r>
            <a:br>
              <a:rPr lang="ko-KR" alt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33420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dirty="0"/>
              <a:t>CHAPTER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267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2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dirty="0"/>
              <a:t>CHAPTER 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46186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dirty="0"/>
              <a:t>CHAPTER 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845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5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dirty="0"/>
              <a:t>CHAPTER </a:t>
            </a:r>
            <a:r>
              <a:rPr lang="en-US" altLang="ko-KR" dirty="0" smtClean="0"/>
              <a:t>5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914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6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dirty="0"/>
              <a:t>CHAPTER </a:t>
            </a:r>
            <a:r>
              <a:rPr lang="en-US" altLang="ko-KR" dirty="0" smtClean="0"/>
              <a:t>6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66746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7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dirty="0"/>
              <a:t>CHAPTER </a:t>
            </a:r>
            <a:r>
              <a:rPr lang="en-US" altLang="ko-KR" dirty="0" smtClean="0"/>
              <a:t>7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763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8_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"/>
          <p:cNvSpPr/>
          <p:nvPr/>
        </p:nvSpPr>
        <p:spPr>
          <a:xfrm>
            <a:off x="2359381" y="3302000"/>
            <a:ext cx="8895638" cy="3469045"/>
          </a:xfrm>
          <a:prstGeom prst="roundRect">
            <a:avLst>
              <a:gd name="adj" fmla="val 1118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" name="CHAPTER 1"/>
          <p:cNvSpPr txBox="1"/>
          <p:nvPr/>
        </p:nvSpPr>
        <p:spPr>
          <a:xfrm>
            <a:off x="2356960" y="1524000"/>
            <a:ext cx="8895637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rPr dirty="0"/>
              <a:t>CHAPTER </a:t>
            </a:r>
            <a:r>
              <a:rPr lang="en-US" altLang="ko-KR" dirty="0" smtClean="0"/>
              <a:t>8</a:t>
            </a:r>
            <a:endParaRPr dirty="0"/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87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hueOff val="15481963"/>
                <a:satOff val="-17049"/>
                <a:lumOff val="-27480"/>
              </a:schemeClr>
            </a:gs>
            <a:gs pos="100000">
              <a:schemeClr val="accent6">
                <a:hueOff val="13599980"/>
                <a:satOff val="-20654"/>
                <a:lumOff val="-25883"/>
              </a:schemeClr>
            </a:gs>
          </a:gsLst>
          <a:lin ang="83817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s"/>
          <p:cNvSpPr txBox="1"/>
          <p:nvPr/>
        </p:nvSpPr>
        <p:spPr>
          <a:xfrm>
            <a:off x="1574800" y="985519"/>
            <a:ext cx="104648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defRPr sz="600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lvl1pPr>
          </a:lstStyle>
          <a:p>
            <a:r>
              <a:t>contents</a:t>
            </a:r>
          </a:p>
        </p:txBody>
      </p:sp>
      <p:pic>
        <p:nvPicPr>
          <p:cNvPr id="3" name="이미지" descr="이미지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749314" y="2610975"/>
            <a:ext cx="5131743" cy="569497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모서리가 둥근 직사각형"/>
          <p:cNvSpPr/>
          <p:nvPr/>
        </p:nvSpPr>
        <p:spPr>
          <a:xfrm>
            <a:off x="6471920" y="1300480"/>
            <a:ext cx="5362893" cy="6889433"/>
          </a:xfrm>
          <a:prstGeom prst="roundRect">
            <a:avLst>
              <a:gd name="adj" fmla="val 723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64" r:id="rId5"/>
    <p:sldLayoutId id="2147483673" r:id="rId6"/>
    <p:sldLayoutId id="2147483674" r:id="rId7"/>
    <p:sldLayoutId id="2147483675" r:id="rId8"/>
    <p:sldLayoutId id="2147483676" r:id="rId9"/>
    <p:sldLayoutId id="2147483667" r:id="rId10"/>
    <p:sldLayoutId id="2147483668" r:id="rId11"/>
    <p:sldLayoutId id="2147483659" r:id="rId12"/>
    <p:sldLayoutId id="2147483656" r:id="rId13"/>
    <p:sldLayoutId id="2147483660" r:id="rId14"/>
    <p:sldLayoutId id="2147483661" r:id="rId15"/>
    <p:sldLayoutId id="2147483657" r:id="rId16"/>
    <p:sldLayoutId id="2147483662" r:id="rId17"/>
    <p:sldLayoutId id="2147483677" r:id="rId18"/>
    <p:sldLayoutId id="2147483663" r:id="rId19"/>
    <p:sldLayoutId id="2147483666" r:id="rId20"/>
    <p:sldLayoutId id="2147483665" r:id="rId21"/>
    <p:sldLayoutId id="2147483653" r:id="rId22"/>
    <p:sldLayoutId id="2147483658" r:id="rId23"/>
    <p:sldLayoutId id="2147483672" r:id="rId24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Noto Sans CJK KR Bold"/>
        </a:defRPr>
      </a:lvl9pPr>
    </p:titleStyle>
    <p:bodyStyle>
      <a:lvl1pPr marL="3055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1pPr>
      <a:lvl2pPr marL="7500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2pPr>
      <a:lvl3pPr marL="11945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3pPr>
      <a:lvl4pPr marL="16390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4pPr>
      <a:lvl5pPr marL="20835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5pPr>
      <a:lvl6pPr marL="25280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6pPr>
      <a:lvl7pPr marL="29725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7pPr>
      <a:lvl8pPr marL="34170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8pPr>
      <a:lvl9pPr marL="3861593" marR="0" indent="-305593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4B8DE"/>
          </a:solidFill>
          <a:uFillTx/>
          <a:latin typeface="Noto Sans CJK KR Regular"/>
          <a:ea typeface="Noto Sans CJK KR Regular"/>
          <a:cs typeface="Noto Sans CJK KR Regular"/>
          <a:sym typeface="Noto Sans CJK KR Regular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24.png"/><Relationship Id="rId5" Type="http://schemas.openxmlformats.org/officeDocument/2006/relationships/image" Target="../media/image12.png"/><Relationship Id="rId10" Type="http://schemas.openxmlformats.org/officeDocument/2006/relationships/image" Target="../media/image23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소제목 &amp; 날짜 들어갑니다"/>
          <p:cNvSpPr txBox="1">
            <a:spLocks noGrp="1"/>
          </p:cNvSpPr>
          <p:nvPr>
            <p:ph type="subTitle" sz="quarter" idx="4294967295"/>
          </p:nvPr>
        </p:nvSpPr>
        <p:spPr>
          <a:xfrm>
            <a:off x="1041007" y="7783537"/>
            <a:ext cx="10464800" cy="11303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C5ECF9"/>
                </a:solidFill>
              </a:defRPr>
            </a:lvl1pPr>
          </a:lstStyle>
          <a:p>
            <a:r>
              <a:rPr lang="en-US" sz="2800" b="1" dirty="0" smtClean="0"/>
              <a:t>2020.12.16</a:t>
            </a:r>
          </a:p>
          <a:p>
            <a:endParaRPr lang="en-US" altLang="ko-KR" dirty="0"/>
          </a:p>
          <a:p>
            <a:endParaRPr dirty="0"/>
          </a:p>
        </p:txBody>
      </p:sp>
      <p:sp>
        <p:nvSpPr>
          <p:cNvPr id="4" name="2019년…">
            <a:extLst>
              <a:ext uri="{FF2B5EF4-FFF2-40B4-BE49-F238E27FC236}">
                <a16:creationId xmlns:a16="http://schemas.microsoft.com/office/drawing/2014/main" id="{6DC062F3-B0F0-C24D-8D1E-01F31088FCC6}"/>
              </a:ext>
            </a:extLst>
          </p:cNvPr>
          <p:cNvSpPr txBox="1"/>
          <p:nvPr/>
        </p:nvSpPr>
        <p:spPr>
          <a:xfrm>
            <a:off x="-16936" y="1661161"/>
            <a:ext cx="13021736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defTabSz="414781">
              <a:defRPr sz="5680" b="0">
                <a:solidFill>
                  <a:srgbClr val="FFFFFF"/>
                </a:solidFill>
                <a:latin typeface="+mj-lt"/>
                <a:ea typeface="+mj-ea"/>
                <a:cs typeface="+mj-cs"/>
                <a:sym typeface="Noto Sans CJK KR Bold"/>
              </a:defRPr>
            </a:pPr>
            <a:r>
              <a:rPr lang="en-US" dirty="0" smtClean="0"/>
              <a:t>VUE.JS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1007" y="5057881"/>
            <a:ext cx="142474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권 오</a:t>
            </a:r>
            <a:r>
              <a:rPr kumimoji="0" lang="ko-KR" altLang="en-US" sz="2800" b="1" i="0" u="none" strike="noStrike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윤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509494"/>
            <a:ext cx="10862234" cy="996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맑은고딕"/>
              </a:rPr>
              <a:t>- </a:t>
            </a:r>
            <a:r>
              <a:rPr lang="ko-KR" altLang="en-US" dirty="0">
                <a:latin typeface="맑은고딕"/>
              </a:rPr>
              <a:t>요소</a:t>
            </a:r>
            <a:r>
              <a:rPr lang="en-US" altLang="ko-KR" dirty="0">
                <a:latin typeface="맑은고딕"/>
              </a:rPr>
              <a:t>(</a:t>
            </a:r>
            <a:r>
              <a:rPr lang="en-US" altLang="ko-KR" dirty="0" err="1">
                <a:latin typeface="맑은고딕"/>
              </a:rPr>
              <a:t>Elemanet</a:t>
            </a:r>
            <a:r>
              <a:rPr lang="en-US" altLang="ko-KR" dirty="0">
                <a:latin typeface="맑은고딕"/>
              </a:rPr>
              <a:t>) </a:t>
            </a:r>
            <a:r>
              <a:rPr lang="ko-KR" altLang="en-US" dirty="0">
                <a:latin typeface="맑은고딕"/>
              </a:rPr>
              <a:t>객체의 속성</a:t>
            </a:r>
            <a:r>
              <a:rPr lang="en-US" altLang="ko-KR" dirty="0">
                <a:latin typeface="맑은고딕"/>
              </a:rPr>
              <a:t>(</a:t>
            </a:r>
            <a:r>
              <a:rPr lang="ko-KR" altLang="en-US" dirty="0">
                <a:latin typeface="맑은고딕"/>
              </a:rPr>
              <a:t>즉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데이터</a:t>
            </a:r>
            <a:r>
              <a:rPr lang="en-US" altLang="ko-KR" dirty="0">
                <a:latin typeface="맑은고딕"/>
              </a:rPr>
              <a:t>)</a:t>
            </a:r>
            <a:r>
              <a:rPr lang="ko-KR" altLang="en-US" dirty="0">
                <a:latin typeface="맑은고딕"/>
              </a:rPr>
              <a:t>들을 바인딩하기 위해 사용합니다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  </a:t>
            </a:r>
            <a:r>
              <a:rPr lang="en-US" altLang="ko-KR" dirty="0" err="1">
                <a:latin typeface="맑은고딕"/>
              </a:rPr>
              <a:t>v-bind:src</a:t>
            </a:r>
            <a:r>
              <a:rPr lang="en-US" altLang="ko-KR" dirty="0">
                <a:latin typeface="맑은고딕"/>
              </a:rPr>
              <a:t> </a:t>
            </a:r>
            <a:r>
              <a:rPr lang="ko-KR" altLang="en-US" dirty="0">
                <a:latin typeface="맑은고딕"/>
              </a:rPr>
              <a:t>에서 </a:t>
            </a:r>
            <a:r>
              <a:rPr lang="en-US" altLang="ko-KR" dirty="0">
                <a:latin typeface="맑은고딕"/>
              </a:rPr>
              <a:t>v-bind</a:t>
            </a:r>
            <a:r>
              <a:rPr lang="ko-KR" altLang="en-US" dirty="0">
                <a:latin typeface="맑은고딕"/>
              </a:rPr>
              <a:t>를 생략하고 </a:t>
            </a:r>
            <a:r>
              <a:rPr lang="en-US" altLang="ko-KR" dirty="0">
                <a:latin typeface="맑은고딕"/>
              </a:rPr>
              <a:t>:</a:t>
            </a:r>
            <a:r>
              <a:rPr lang="en-US" altLang="ko-KR" dirty="0" err="1">
                <a:latin typeface="맑은고딕"/>
              </a:rPr>
              <a:t>src</a:t>
            </a:r>
            <a:r>
              <a:rPr lang="ko-KR" altLang="en-US" dirty="0">
                <a:latin typeface="맑은고딕"/>
              </a:rPr>
              <a:t>와 같이 작성해도 됩니다</a:t>
            </a:r>
            <a:r>
              <a:rPr lang="en-US" altLang="ko-KR" dirty="0">
                <a:latin typeface="맑은고딕"/>
              </a:rPr>
              <a:t>.</a:t>
            </a:r>
            <a:endParaRPr lang="ko-KR" altLang="en-US" dirty="0">
              <a:latin typeface="맑은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01" y="1361779"/>
            <a:ext cx="1051570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맑은고딕"/>
              </a:rPr>
              <a:t>v-bind</a:t>
            </a:r>
            <a:endParaRPr lang="en-US" altLang="ko-KR" b="0" kern="1200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17048"/>
            <a:ext cx="5473700" cy="530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D98D23-3622-44A5-9F5C-583D3952EFBA}"/>
              </a:ext>
            </a:extLst>
          </p:cNvPr>
          <p:cNvGrpSpPr/>
          <p:nvPr/>
        </p:nvGrpSpPr>
        <p:grpSpPr>
          <a:xfrm>
            <a:off x="1333090" y="3717047"/>
            <a:ext cx="11518900" cy="5307457"/>
            <a:chOff x="1333090" y="3743278"/>
            <a:chExt cx="11518900" cy="4457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63E1E9-80CC-48C8-A93B-567A85C60FA2}"/>
                </a:ext>
              </a:extLst>
            </p:cNvPr>
            <p:cNvSpPr/>
            <p:nvPr/>
          </p:nvSpPr>
          <p:spPr>
            <a:xfrm>
              <a:off x="1333090" y="3743278"/>
              <a:ext cx="5473700" cy="445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94C40-83B6-4FD0-A489-42D5C22B125C}"/>
                </a:ext>
              </a:extLst>
            </p:cNvPr>
            <p:cNvSpPr/>
            <p:nvPr/>
          </p:nvSpPr>
          <p:spPr>
            <a:xfrm>
              <a:off x="7378290" y="3743278"/>
              <a:ext cx="5473700" cy="445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EB53A6-EB31-46B8-A19E-983A8242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493" y="5213256"/>
              <a:ext cx="3181794" cy="6668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40339-55C1-475A-B969-15C6952E8518}"/>
                </a:ext>
              </a:extLst>
            </p:cNvPr>
            <p:cNvSpPr/>
            <p:nvPr/>
          </p:nvSpPr>
          <p:spPr>
            <a:xfrm>
              <a:off x="3820283" y="5258269"/>
              <a:ext cx="1678407" cy="2503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1CC295-E5DD-4A1B-9ADD-1FBA86305E18}"/>
                </a:ext>
              </a:extLst>
            </p:cNvPr>
            <p:cNvSpPr/>
            <p:nvPr/>
          </p:nvSpPr>
          <p:spPr>
            <a:xfrm>
              <a:off x="1915283" y="5613869"/>
              <a:ext cx="2275307" cy="2122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7555" y="3737420"/>
            <a:ext cx="5460523" cy="52870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386" y="3742425"/>
            <a:ext cx="5508403" cy="52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37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523087"/>
            <a:ext cx="10862234" cy="969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spcBef>
                <a:spcPts val="500"/>
              </a:spcBef>
              <a:buFontTx/>
              <a:buChar char="-"/>
            </a:pPr>
            <a:r>
              <a:rPr lang="ko-KR" altLang="en-US" dirty="0">
                <a:latin typeface="맑은고딕"/>
              </a:rPr>
              <a:t>요소</a:t>
            </a:r>
            <a:r>
              <a:rPr lang="en-US" altLang="ko-KR" dirty="0">
                <a:latin typeface="맑은고딕"/>
              </a:rPr>
              <a:t>(</a:t>
            </a:r>
            <a:r>
              <a:rPr lang="en-US" altLang="ko-KR" dirty="0" err="1">
                <a:latin typeface="맑은고딕"/>
              </a:rPr>
              <a:t>Elemanet</a:t>
            </a:r>
            <a:r>
              <a:rPr lang="en-US" altLang="ko-KR" dirty="0">
                <a:latin typeface="맑은고딕"/>
              </a:rPr>
              <a:t>) </a:t>
            </a:r>
            <a:r>
              <a:rPr lang="ko-KR" altLang="en-US" dirty="0">
                <a:latin typeface="맑은고딕"/>
              </a:rPr>
              <a:t>객체의 속성</a:t>
            </a:r>
            <a:r>
              <a:rPr lang="en-US" altLang="ko-KR" dirty="0">
                <a:latin typeface="맑은고딕"/>
              </a:rPr>
              <a:t>(</a:t>
            </a:r>
            <a:r>
              <a:rPr lang="ko-KR" altLang="en-US" dirty="0">
                <a:latin typeface="맑은고딕"/>
              </a:rPr>
              <a:t>즉</a:t>
            </a:r>
            <a:r>
              <a:rPr lang="en-US" altLang="ko-KR" dirty="0">
                <a:latin typeface="맑은고딕"/>
              </a:rPr>
              <a:t>, </a:t>
            </a:r>
            <a:r>
              <a:rPr lang="ko-KR" altLang="en-US" dirty="0">
                <a:latin typeface="맑은고딕"/>
              </a:rPr>
              <a:t>데이터</a:t>
            </a:r>
            <a:r>
              <a:rPr lang="en-US" altLang="ko-KR" dirty="0">
                <a:latin typeface="맑은고딕"/>
              </a:rPr>
              <a:t>)</a:t>
            </a:r>
            <a:r>
              <a:rPr lang="ko-KR" altLang="en-US" dirty="0">
                <a:latin typeface="맑은고딕"/>
              </a:rPr>
              <a:t>들을 양방향으로 바인딩하기 위해  </a:t>
            </a:r>
            <a:endParaRPr lang="en-US" altLang="ko-KR" dirty="0">
              <a:latin typeface="맑은고딕"/>
            </a:endParaRPr>
          </a:p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  </a:t>
            </a:r>
            <a:r>
              <a:rPr lang="ko-KR" altLang="en-US" dirty="0">
                <a:latin typeface="맑은고딕"/>
              </a:rPr>
              <a:t>사용합니다</a:t>
            </a:r>
            <a:r>
              <a:rPr lang="en-US" altLang="ko-KR" dirty="0">
                <a:latin typeface="맑은고딕"/>
              </a:rPr>
              <a:t>. &lt;input&gt; &lt;select&gt; &lt;</a:t>
            </a:r>
            <a:r>
              <a:rPr lang="en-US" altLang="ko-KR" dirty="0" err="1">
                <a:latin typeface="맑은고딕"/>
              </a:rPr>
              <a:t>textarea</a:t>
            </a:r>
            <a:r>
              <a:rPr lang="en-US" altLang="ko-KR" dirty="0">
                <a:latin typeface="맑은고딕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810" y="1361779"/>
            <a:ext cx="1316066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v-model</a:t>
            </a:r>
            <a:endParaRPr lang="en-US" altLang="ko-KR" b="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17048"/>
            <a:ext cx="5473700" cy="530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D98D23-3622-44A5-9F5C-583D3952EFBA}"/>
              </a:ext>
            </a:extLst>
          </p:cNvPr>
          <p:cNvGrpSpPr/>
          <p:nvPr/>
        </p:nvGrpSpPr>
        <p:grpSpPr>
          <a:xfrm>
            <a:off x="1333090" y="3743277"/>
            <a:ext cx="11518900" cy="5281227"/>
            <a:chOff x="1333090" y="3743278"/>
            <a:chExt cx="11518900" cy="4457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63E1E9-80CC-48C8-A93B-567A85C60FA2}"/>
                </a:ext>
              </a:extLst>
            </p:cNvPr>
            <p:cNvSpPr/>
            <p:nvPr/>
          </p:nvSpPr>
          <p:spPr>
            <a:xfrm>
              <a:off x="1333090" y="3743278"/>
              <a:ext cx="5473700" cy="445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94C40-83B6-4FD0-A489-42D5C22B125C}"/>
                </a:ext>
              </a:extLst>
            </p:cNvPr>
            <p:cNvSpPr/>
            <p:nvPr/>
          </p:nvSpPr>
          <p:spPr>
            <a:xfrm>
              <a:off x="7378290" y="3743278"/>
              <a:ext cx="5473700" cy="445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EB53A6-EB31-46B8-A19E-983A8242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493" y="5213256"/>
              <a:ext cx="3181794" cy="6668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40339-55C1-475A-B969-15C6952E8518}"/>
                </a:ext>
              </a:extLst>
            </p:cNvPr>
            <p:cNvSpPr/>
            <p:nvPr/>
          </p:nvSpPr>
          <p:spPr>
            <a:xfrm>
              <a:off x="3820283" y="5258269"/>
              <a:ext cx="1678407" cy="2503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1CC295-E5DD-4A1B-9ADD-1FBA86305E18}"/>
                </a:ext>
              </a:extLst>
            </p:cNvPr>
            <p:cNvSpPr/>
            <p:nvPr/>
          </p:nvSpPr>
          <p:spPr>
            <a:xfrm>
              <a:off x="1915283" y="5613869"/>
              <a:ext cx="2275307" cy="2122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D6BD16-7880-41B3-87CF-FE50517B6595}"/>
              </a:ext>
            </a:extLst>
          </p:cNvPr>
          <p:cNvGrpSpPr/>
          <p:nvPr/>
        </p:nvGrpSpPr>
        <p:grpSpPr>
          <a:xfrm>
            <a:off x="1333090" y="3704331"/>
            <a:ext cx="11518900" cy="5320174"/>
            <a:chOff x="1333090" y="3704332"/>
            <a:chExt cx="11518900" cy="44577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819672-6BBC-4E26-83EE-71A0C7E1419A}"/>
                </a:ext>
              </a:extLst>
            </p:cNvPr>
            <p:cNvSpPr/>
            <p:nvPr/>
          </p:nvSpPr>
          <p:spPr>
            <a:xfrm>
              <a:off x="1333090" y="3704332"/>
              <a:ext cx="5473700" cy="4457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AB83B8-4453-4A0C-8329-348A55B10EF9}"/>
                </a:ext>
              </a:extLst>
            </p:cNvPr>
            <p:cNvSpPr/>
            <p:nvPr/>
          </p:nvSpPr>
          <p:spPr>
            <a:xfrm>
              <a:off x="7378290" y="3704332"/>
              <a:ext cx="5473700" cy="4457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9CACA0A-5B32-4E46-8629-A8A7AE841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5778" y="5135364"/>
              <a:ext cx="3097312" cy="133368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52BCE1A-E5B6-4D20-B49F-F60916F6BC89}"/>
                </a:ext>
              </a:extLst>
            </p:cNvPr>
            <p:cNvSpPr/>
            <p:nvPr/>
          </p:nvSpPr>
          <p:spPr>
            <a:xfrm>
              <a:off x="3375783" y="5346323"/>
              <a:ext cx="1030707" cy="2376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664" y="3733752"/>
            <a:ext cx="5445125" cy="528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8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523088"/>
            <a:ext cx="10862234" cy="969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-  </a:t>
            </a:r>
            <a:r>
              <a:rPr lang="ko-KR" altLang="en-US" dirty="0">
                <a:latin typeface="맑은고딕"/>
              </a:rPr>
              <a:t>조건에 만족하지 않으면 렌더링 되지 않게 할 때 사용합니다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   &lt;v-if&gt;, &lt;v-else-if&gt;, &lt;v-else&gt;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01" y="1361779"/>
            <a:ext cx="594715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맑은고딕"/>
              </a:rPr>
              <a:t>v-if</a:t>
            </a:r>
            <a:endParaRPr lang="en-US" altLang="ko-KR" b="0" kern="1200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17048"/>
            <a:ext cx="5473700" cy="530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D98D23-3622-44A5-9F5C-583D3952EFBA}"/>
              </a:ext>
            </a:extLst>
          </p:cNvPr>
          <p:cNvGrpSpPr/>
          <p:nvPr/>
        </p:nvGrpSpPr>
        <p:grpSpPr>
          <a:xfrm>
            <a:off x="1333090" y="3743277"/>
            <a:ext cx="11518900" cy="5281227"/>
            <a:chOff x="1333090" y="3743278"/>
            <a:chExt cx="11518900" cy="4457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63E1E9-80CC-48C8-A93B-567A85C60FA2}"/>
                </a:ext>
              </a:extLst>
            </p:cNvPr>
            <p:cNvSpPr/>
            <p:nvPr/>
          </p:nvSpPr>
          <p:spPr>
            <a:xfrm>
              <a:off x="1333090" y="3743278"/>
              <a:ext cx="5473700" cy="445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94C40-83B6-4FD0-A489-42D5C22B125C}"/>
                </a:ext>
              </a:extLst>
            </p:cNvPr>
            <p:cNvSpPr/>
            <p:nvPr/>
          </p:nvSpPr>
          <p:spPr>
            <a:xfrm>
              <a:off x="7378290" y="3743278"/>
              <a:ext cx="5473700" cy="445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EB53A6-EB31-46B8-A19E-983A8242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493" y="5213256"/>
              <a:ext cx="3181794" cy="6668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40339-55C1-475A-B969-15C6952E8518}"/>
                </a:ext>
              </a:extLst>
            </p:cNvPr>
            <p:cNvSpPr/>
            <p:nvPr/>
          </p:nvSpPr>
          <p:spPr>
            <a:xfrm>
              <a:off x="3820283" y="5258269"/>
              <a:ext cx="1678407" cy="2503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1CC295-E5DD-4A1B-9ADD-1FBA86305E18}"/>
                </a:ext>
              </a:extLst>
            </p:cNvPr>
            <p:cNvSpPr/>
            <p:nvPr/>
          </p:nvSpPr>
          <p:spPr>
            <a:xfrm>
              <a:off x="1915283" y="5613869"/>
              <a:ext cx="2275307" cy="2122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4E9EB0-08AB-47CA-979E-C9D5BE020F60}"/>
              </a:ext>
            </a:extLst>
          </p:cNvPr>
          <p:cNvGrpSpPr/>
          <p:nvPr/>
        </p:nvGrpSpPr>
        <p:grpSpPr>
          <a:xfrm>
            <a:off x="1333090" y="3717047"/>
            <a:ext cx="11527504" cy="5308965"/>
            <a:chOff x="330200" y="2273300"/>
            <a:chExt cx="11518900" cy="44577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CF894D-9607-42AB-9A7F-0F00BE79B386}"/>
                </a:ext>
              </a:extLst>
            </p:cNvPr>
            <p:cNvSpPr/>
            <p:nvPr/>
          </p:nvSpPr>
          <p:spPr>
            <a:xfrm>
              <a:off x="330200" y="2273300"/>
              <a:ext cx="5473700" cy="4457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55BB98-21C1-40E5-A6CD-AAB4D0B9E323}"/>
                </a:ext>
              </a:extLst>
            </p:cNvPr>
            <p:cNvSpPr/>
            <p:nvPr/>
          </p:nvSpPr>
          <p:spPr>
            <a:xfrm>
              <a:off x="6375400" y="2273300"/>
              <a:ext cx="5473700" cy="4457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CDDBE86-24B2-4982-A6F0-EC16919619EF}"/>
                </a:ext>
              </a:extLst>
            </p:cNvPr>
            <p:cNvSpPr/>
            <p:nvPr/>
          </p:nvSpPr>
          <p:spPr>
            <a:xfrm>
              <a:off x="1229893" y="4054991"/>
              <a:ext cx="1208507" cy="1868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0089802-7B17-47DC-AA1E-0C912F056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288" y="3068960"/>
              <a:ext cx="3096344" cy="2592288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8ACF9A-F037-4CC7-B662-556ABC984FCB}"/>
              </a:ext>
            </a:extLst>
          </p:cNvPr>
          <p:cNvGrpSpPr/>
          <p:nvPr/>
        </p:nvGrpSpPr>
        <p:grpSpPr>
          <a:xfrm>
            <a:off x="1332877" y="3715539"/>
            <a:ext cx="11571962" cy="5295725"/>
            <a:chOff x="330200" y="2273300"/>
            <a:chExt cx="11518900" cy="44577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111989-51D9-4FDF-AF93-D4102F1D5636}"/>
                </a:ext>
              </a:extLst>
            </p:cNvPr>
            <p:cNvSpPr/>
            <p:nvPr/>
          </p:nvSpPr>
          <p:spPr>
            <a:xfrm>
              <a:off x="330200" y="2273300"/>
              <a:ext cx="5473700" cy="44577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368FAE-186D-4B16-B1B3-65F9BF872A7A}"/>
                </a:ext>
              </a:extLst>
            </p:cNvPr>
            <p:cNvSpPr/>
            <p:nvPr/>
          </p:nvSpPr>
          <p:spPr>
            <a:xfrm>
              <a:off x="1229893" y="4080391"/>
              <a:ext cx="1348207" cy="1614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84B2FCF-BC31-4AD8-BCD7-49974C575760}"/>
                </a:ext>
              </a:extLst>
            </p:cNvPr>
            <p:cNvSpPr/>
            <p:nvPr/>
          </p:nvSpPr>
          <p:spPr>
            <a:xfrm>
              <a:off x="6375400" y="2273300"/>
              <a:ext cx="5473700" cy="4457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3BB76F-5C6C-4816-B5C1-FE965703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6280" y="2996952"/>
              <a:ext cx="3168352" cy="280831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11754A-2AFE-4D42-BCEC-969242C18D41}"/>
              </a:ext>
            </a:extLst>
          </p:cNvPr>
          <p:cNvGrpSpPr/>
          <p:nvPr/>
        </p:nvGrpSpPr>
        <p:grpSpPr>
          <a:xfrm>
            <a:off x="1333089" y="3700791"/>
            <a:ext cx="11571749" cy="5310474"/>
            <a:chOff x="330200" y="2273300"/>
            <a:chExt cx="11518900" cy="44577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A46E615-A845-49FD-9EF0-CC2C3CD4ED63}"/>
                </a:ext>
              </a:extLst>
            </p:cNvPr>
            <p:cNvSpPr/>
            <p:nvPr/>
          </p:nvSpPr>
          <p:spPr>
            <a:xfrm>
              <a:off x="330200" y="2273300"/>
              <a:ext cx="5473700" cy="4457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1BA262B-AD15-4D8E-A8F8-A5AE5D9A0EF5}"/>
                </a:ext>
              </a:extLst>
            </p:cNvPr>
            <p:cNvSpPr/>
            <p:nvPr/>
          </p:nvSpPr>
          <p:spPr>
            <a:xfrm>
              <a:off x="6375400" y="2273300"/>
              <a:ext cx="5473700" cy="4457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5F78194-0C99-4474-9450-4581F2B8AD2F}"/>
                </a:ext>
              </a:extLst>
            </p:cNvPr>
            <p:cNvSpPr/>
            <p:nvPr/>
          </p:nvSpPr>
          <p:spPr>
            <a:xfrm>
              <a:off x="1229893" y="4054991"/>
              <a:ext cx="1208507" cy="1868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DA84D50-660D-4943-87B8-53D5D788A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288" y="3068960"/>
              <a:ext cx="3096344" cy="2592288"/>
            </a:xfrm>
            <a:prstGeom prst="rect">
              <a:avLst/>
            </a:prstGeom>
          </p:spPr>
        </p:pic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5988" y="3717935"/>
            <a:ext cx="5460802" cy="52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41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732119"/>
            <a:ext cx="10862234" cy="551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500"/>
              </a:spcBef>
            </a:pPr>
            <a:r>
              <a:rPr lang="en-US" altLang="ko-KR" sz="2500" dirty="0">
                <a:latin typeface="맑은고딕"/>
              </a:rPr>
              <a:t> - </a:t>
            </a:r>
            <a:r>
              <a:rPr lang="ko-KR" altLang="en-US" sz="2500" dirty="0">
                <a:latin typeface="맑은고딕"/>
              </a:rPr>
              <a:t>조건을 </a:t>
            </a:r>
            <a:r>
              <a:rPr lang="ko-KR" altLang="en-US" dirty="0">
                <a:latin typeface="맑은고딕"/>
              </a:rPr>
              <a:t>만족하지</a:t>
            </a:r>
            <a:r>
              <a:rPr lang="ko-KR" altLang="en-US" sz="2500" dirty="0">
                <a:latin typeface="맑은고딕"/>
              </a:rPr>
              <a:t> 않으면 </a:t>
            </a:r>
            <a:r>
              <a:rPr lang="en-US" altLang="ko-KR" sz="2500" dirty="0">
                <a:latin typeface="맑은고딕"/>
              </a:rPr>
              <a:t>display </a:t>
            </a:r>
            <a:r>
              <a:rPr lang="ko-KR" altLang="en-US" sz="2500" dirty="0">
                <a:latin typeface="맑은고딕"/>
              </a:rPr>
              <a:t>속성을 </a:t>
            </a:r>
            <a:r>
              <a:rPr lang="en-US" altLang="ko-KR" sz="2500" dirty="0">
                <a:latin typeface="맑은고딕"/>
              </a:rPr>
              <a:t>none</a:t>
            </a:r>
            <a:r>
              <a:rPr lang="ko-KR" altLang="en-US" sz="2500" dirty="0">
                <a:latin typeface="맑은고딕"/>
              </a:rPr>
              <a:t>으로 </a:t>
            </a:r>
            <a:r>
              <a:rPr lang="ko-KR" altLang="en-US" sz="2500" dirty="0" err="1">
                <a:latin typeface="맑은고딕"/>
              </a:rPr>
              <a:t>표시할때</a:t>
            </a:r>
            <a:r>
              <a:rPr lang="ko-KR" altLang="en-US" sz="2500" dirty="0">
                <a:latin typeface="맑은고딕"/>
              </a:rPr>
              <a:t> 사용합니다</a:t>
            </a:r>
            <a:r>
              <a:rPr lang="en-US" altLang="ko-KR" sz="2500" dirty="0">
                <a:latin typeface="맑은고딕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01" y="1361779"/>
            <a:ext cx="1162178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/>
              <a:t>v-show</a:t>
            </a:r>
            <a:endParaRPr lang="en-US" altLang="ko-KR" b="0" kern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61084"/>
            <a:ext cx="5473700" cy="52634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D98D23-3622-44A5-9F5C-583D3952EFBA}"/>
              </a:ext>
            </a:extLst>
          </p:cNvPr>
          <p:cNvGrpSpPr/>
          <p:nvPr/>
        </p:nvGrpSpPr>
        <p:grpSpPr>
          <a:xfrm>
            <a:off x="1333090" y="3743277"/>
            <a:ext cx="11518900" cy="5281227"/>
            <a:chOff x="1333090" y="3743278"/>
            <a:chExt cx="11518900" cy="4457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63E1E9-80CC-48C8-A93B-567A85C60FA2}"/>
                </a:ext>
              </a:extLst>
            </p:cNvPr>
            <p:cNvSpPr/>
            <p:nvPr/>
          </p:nvSpPr>
          <p:spPr>
            <a:xfrm>
              <a:off x="1333090" y="3743278"/>
              <a:ext cx="5473700" cy="445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94C40-83B6-4FD0-A489-42D5C22B125C}"/>
                </a:ext>
              </a:extLst>
            </p:cNvPr>
            <p:cNvSpPr/>
            <p:nvPr/>
          </p:nvSpPr>
          <p:spPr>
            <a:xfrm>
              <a:off x="7378290" y="3743278"/>
              <a:ext cx="5473700" cy="445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EB53A6-EB31-46B8-A19E-983A8242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493" y="5213256"/>
              <a:ext cx="3181794" cy="6668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40339-55C1-475A-B969-15C6952E8518}"/>
                </a:ext>
              </a:extLst>
            </p:cNvPr>
            <p:cNvSpPr/>
            <p:nvPr/>
          </p:nvSpPr>
          <p:spPr>
            <a:xfrm>
              <a:off x="3820283" y="5258269"/>
              <a:ext cx="1678407" cy="2503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1CC295-E5DD-4A1B-9ADD-1FBA86305E18}"/>
                </a:ext>
              </a:extLst>
            </p:cNvPr>
            <p:cNvSpPr/>
            <p:nvPr/>
          </p:nvSpPr>
          <p:spPr>
            <a:xfrm>
              <a:off x="1915283" y="5613869"/>
              <a:ext cx="2275307" cy="2122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090" y="3717049"/>
            <a:ext cx="5467760" cy="521740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662F2-E81E-4394-B8AC-CB60D1A9759E}"/>
              </a:ext>
            </a:extLst>
          </p:cNvPr>
          <p:cNvSpPr/>
          <p:nvPr/>
        </p:nvSpPr>
        <p:spPr>
          <a:xfrm>
            <a:off x="7386894" y="3684803"/>
            <a:ext cx="5473700" cy="5339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00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296836"/>
            <a:ext cx="10862234" cy="1402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- </a:t>
            </a:r>
            <a:r>
              <a:rPr lang="ko-KR" altLang="en-US" dirty="0">
                <a:latin typeface="맑은고딕"/>
              </a:rPr>
              <a:t>조건에 만족하지 않으면 렌더링 되지 않게 할 때 </a:t>
            </a:r>
            <a:r>
              <a:rPr lang="en-US" altLang="ko-KR" dirty="0">
                <a:latin typeface="맑은고딕"/>
              </a:rPr>
              <a:t>v- if</a:t>
            </a:r>
            <a:r>
              <a:rPr lang="ko-KR" altLang="en-US" dirty="0">
                <a:latin typeface="맑은고딕"/>
              </a:rPr>
              <a:t>를 사용합니다</a:t>
            </a:r>
            <a:r>
              <a:rPr lang="en-US" altLang="ko-KR" dirty="0">
                <a:latin typeface="맑은고딕"/>
              </a:rPr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- </a:t>
            </a:r>
            <a:r>
              <a:rPr lang="ko-KR" altLang="en-US" dirty="0">
                <a:latin typeface="맑은고딕"/>
              </a:rPr>
              <a:t>조건을 만족하지 않으면 </a:t>
            </a:r>
            <a:r>
              <a:rPr lang="en-US" altLang="ko-KR" dirty="0">
                <a:latin typeface="맑은고딕"/>
              </a:rPr>
              <a:t>display </a:t>
            </a:r>
            <a:r>
              <a:rPr lang="ko-KR" altLang="en-US" dirty="0">
                <a:latin typeface="맑은고딕"/>
              </a:rPr>
              <a:t>속성을 </a:t>
            </a:r>
            <a:r>
              <a:rPr lang="en-US" altLang="ko-KR" dirty="0">
                <a:latin typeface="맑은고딕"/>
              </a:rPr>
              <a:t>none</a:t>
            </a:r>
            <a:r>
              <a:rPr lang="ko-KR" altLang="en-US" dirty="0">
                <a:latin typeface="맑은고딕"/>
              </a:rPr>
              <a:t>으로 표시할 때 </a:t>
            </a:r>
            <a:r>
              <a:rPr lang="en-US" altLang="ko-KR" dirty="0">
                <a:latin typeface="맑은고딕"/>
              </a:rPr>
              <a:t>v-show</a:t>
            </a:r>
            <a:r>
              <a:rPr lang="ko-KR" altLang="en-US" dirty="0">
                <a:latin typeface="맑은고딕"/>
              </a:rPr>
              <a:t>를  </a:t>
            </a:r>
            <a:endParaRPr lang="en-US" altLang="ko-KR" dirty="0">
              <a:latin typeface="맑은고딕"/>
            </a:endParaRPr>
          </a:p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  </a:t>
            </a:r>
            <a:r>
              <a:rPr lang="ko-KR" altLang="en-US" dirty="0">
                <a:latin typeface="맑은고딕"/>
              </a:rPr>
              <a:t>사용합니다</a:t>
            </a:r>
            <a:r>
              <a:rPr lang="en-US" altLang="ko-KR" dirty="0">
                <a:latin typeface="맑은고딕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01" y="1361779"/>
            <a:ext cx="3451266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맑은고딕"/>
              </a:rPr>
              <a:t>V-if</a:t>
            </a:r>
            <a:r>
              <a:rPr lang="ko-KR" altLang="en-US" dirty="0">
                <a:latin typeface="맑은고딕"/>
              </a:rPr>
              <a:t>와 </a:t>
            </a:r>
            <a:r>
              <a:rPr lang="en-US" altLang="ko-KR" dirty="0">
                <a:latin typeface="맑은고딕"/>
              </a:rPr>
              <a:t>v-show</a:t>
            </a:r>
            <a:r>
              <a:rPr lang="ko-KR" altLang="en-US" dirty="0">
                <a:latin typeface="맑은고딕"/>
              </a:rPr>
              <a:t>의 차이점</a:t>
            </a:r>
            <a:endParaRPr lang="en-US" altLang="ko-KR" b="0" kern="1200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17048"/>
            <a:ext cx="5473700" cy="530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D98D23-3622-44A5-9F5C-583D3952EFBA}"/>
              </a:ext>
            </a:extLst>
          </p:cNvPr>
          <p:cNvGrpSpPr/>
          <p:nvPr/>
        </p:nvGrpSpPr>
        <p:grpSpPr>
          <a:xfrm>
            <a:off x="1333090" y="3743277"/>
            <a:ext cx="11518900" cy="5281227"/>
            <a:chOff x="1333090" y="3743278"/>
            <a:chExt cx="11518900" cy="4457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63E1E9-80CC-48C8-A93B-567A85C60FA2}"/>
                </a:ext>
              </a:extLst>
            </p:cNvPr>
            <p:cNvSpPr/>
            <p:nvPr/>
          </p:nvSpPr>
          <p:spPr>
            <a:xfrm>
              <a:off x="1333090" y="3743278"/>
              <a:ext cx="5473700" cy="445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94C40-83B6-4FD0-A489-42D5C22B125C}"/>
                </a:ext>
              </a:extLst>
            </p:cNvPr>
            <p:cNvSpPr/>
            <p:nvPr/>
          </p:nvSpPr>
          <p:spPr>
            <a:xfrm>
              <a:off x="7378290" y="3743278"/>
              <a:ext cx="5473700" cy="445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EB53A6-EB31-46B8-A19E-983A8242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493" y="5213256"/>
              <a:ext cx="3181794" cy="6668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40339-55C1-475A-B969-15C6952E8518}"/>
                </a:ext>
              </a:extLst>
            </p:cNvPr>
            <p:cNvSpPr/>
            <p:nvPr/>
          </p:nvSpPr>
          <p:spPr>
            <a:xfrm>
              <a:off x="3820283" y="5258269"/>
              <a:ext cx="1678407" cy="2503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1CC295-E5DD-4A1B-9ADD-1FBA86305E18}"/>
                </a:ext>
              </a:extLst>
            </p:cNvPr>
            <p:cNvSpPr/>
            <p:nvPr/>
          </p:nvSpPr>
          <p:spPr>
            <a:xfrm>
              <a:off x="1915283" y="5613869"/>
              <a:ext cx="2275307" cy="2122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217F27-ED52-4154-962B-7B646EC8C9CF}"/>
              </a:ext>
            </a:extLst>
          </p:cNvPr>
          <p:cNvGrpSpPr/>
          <p:nvPr/>
        </p:nvGrpSpPr>
        <p:grpSpPr>
          <a:xfrm>
            <a:off x="1333090" y="3726703"/>
            <a:ext cx="11542252" cy="5349752"/>
            <a:chOff x="330200" y="2273300"/>
            <a:chExt cx="11518900" cy="44577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A0DE16-3AF0-484C-BD1B-E94E5EBE4499}"/>
                </a:ext>
              </a:extLst>
            </p:cNvPr>
            <p:cNvSpPr/>
            <p:nvPr/>
          </p:nvSpPr>
          <p:spPr>
            <a:xfrm>
              <a:off x="330200" y="2273300"/>
              <a:ext cx="5473700" cy="4457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5236E3-CE4D-4AFE-8537-C64E97B4FF86}"/>
                </a:ext>
              </a:extLst>
            </p:cNvPr>
            <p:cNvSpPr/>
            <p:nvPr/>
          </p:nvSpPr>
          <p:spPr>
            <a:xfrm>
              <a:off x="6375400" y="2273300"/>
              <a:ext cx="5473700" cy="4457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47CAD7A-FB72-4B5C-BE5E-1E26DCCC3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100" y="3047752"/>
              <a:ext cx="3145159" cy="261349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8816B8A-16C3-4E72-9D46-12800CAA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488" y="3068960"/>
              <a:ext cx="3135412" cy="259228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3EFC83-A3E7-47C1-8E6B-71253661D5E8}"/>
                </a:ext>
              </a:extLst>
            </p:cNvPr>
            <p:cNvSpPr/>
            <p:nvPr/>
          </p:nvSpPr>
          <p:spPr>
            <a:xfrm>
              <a:off x="8776233" y="3429000"/>
              <a:ext cx="2973807" cy="83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B9158E-D4EC-4528-8D1F-8E800BF19B08}"/>
                </a:ext>
              </a:extLst>
            </p:cNvPr>
            <p:cNvSpPr/>
            <p:nvPr/>
          </p:nvSpPr>
          <p:spPr>
            <a:xfrm>
              <a:off x="2687853" y="3893820"/>
              <a:ext cx="2676627" cy="6781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5960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523087"/>
            <a:ext cx="10862234" cy="969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</a:t>
            </a:r>
            <a:r>
              <a:rPr lang="en-US" altLang="ko-KR" dirty="0"/>
              <a:t>- </a:t>
            </a:r>
            <a:r>
              <a:rPr lang="ko-KR" altLang="en-US" dirty="0"/>
              <a:t>반복적인 데이터는 </a:t>
            </a:r>
            <a:r>
              <a:rPr lang="en-US" altLang="ko-KR" dirty="0"/>
              <a:t>v-for </a:t>
            </a:r>
            <a:r>
              <a:rPr lang="ko-KR" altLang="en-US" dirty="0" err="1"/>
              <a:t>디렉티브를</a:t>
            </a:r>
            <a:r>
              <a:rPr lang="ko-KR" altLang="en-US" dirty="0"/>
              <a:t> 사용하여 렌더링합니다</a:t>
            </a:r>
            <a:r>
              <a:rPr lang="en-US" altLang="ko-KR" dirty="0"/>
              <a:t>.</a:t>
            </a:r>
          </a:p>
          <a:p>
            <a:pPr algn="l">
              <a:spcBef>
                <a:spcPts val="500"/>
              </a:spcBef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01" y="1361779"/>
            <a:ext cx="864019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맑은고딕"/>
              </a:rPr>
              <a:t>V-for</a:t>
            </a:r>
            <a:endParaRPr lang="en-US" altLang="ko-KR" b="0" kern="1200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17048"/>
            <a:ext cx="5473700" cy="530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D98D23-3622-44A5-9F5C-583D3952EFBA}"/>
              </a:ext>
            </a:extLst>
          </p:cNvPr>
          <p:cNvGrpSpPr/>
          <p:nvPr/>
        </p:nvGrpSpPr>
        <p:grpSpPr>
          <a:xfrm>
            <a:off x="1333090" y="3743277"/>
            <a:ext cx="11518900" cy="5281227"/>
            <a:chOff x="1333090" y="3743278"/>
            <a:chExt cx="11518900" cy="4457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63E1E9-80CC-48C8-A93B-567A85C60FA2}"/>
                </a:ext>
              </a:extLst>
            </p:cNvPr>
            <p:cNvSpPr/>
            <p:nvPr/>
          </p:nvSpPr>
          <p:spPr>
            <a:xfrm>
              <a:off x="1333090" y="3743278"/>
              <a:ext cx="5473700" cy="445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94C40-83B6-4FD0-A489-42D5C22B125C}"/>
                </a:ext>
              </a:extLst>
            </p:cNvPr>
            <p:cNvSpPr/>
            <p:nvPr/>
          </p:nvSpPr>
          <p:spPr>
            <a:xfrm>
              <a:off x="7378290" y="3743278"/>
              <a:ext cx="5473700" cy="445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EB53A6-EB31-46B8-A19E-983A8242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493" y="5213256"/>
              <a:ext cx="3181794" cy="6668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40339-55C1-475A-B969-15C6952E8518}"/>
                </a:ext>
              </a:extLst>
            </p:cNvPr>
            <p:cNvSpPr/>
            <p:nvPr/>
          </p:nvSpPr>
          <p:spPr>
            <a:xfrm>
              <a:off x="3820283" y="5258269"/>
              <a:ext cx="1678407" cy="2503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1CC295-E5DD-4A1B-9ADD-1FBA86305E18}"/>
                </a:ext>
              </a:extLst>
            </p:cNvPr>
            <p:cNvSpPr/>
            <p:nvPr/>
          </p:nvSpPr>
          <p:spPr>
            <a:xfrm>
              <a:off x="1915283" y="5613869"/>
              <a:ext cx="2275307" cy="2122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217F27-ED52-4154-962B-7B646EC8C9CF}"/>
              </a:ext>
            </a:extLst>
          </p:cNvPr>
          <p:cNvGrpSpPr/>
          <p:nvPr/>
        </p:nvGrpSpPr>
        <p:grpSpPr>
          <a:xfrm>
            <a:off x="1333090" y="3726703"/>
            <a:ext cx="11542252" cy="5349752"/>
            <a:chOff x="330200" y="2273300"/>
            <a:chExt cx="11518900" cy="44577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A0DE16-3AF0-484C-BD1B-E94E5EBE4499}"/>
                </a:ext>
              </a:extLst>
            </p:cNvPr>
            <p:cNvSpPr/>
            <p:nvPr/>
          </p:nvSpPr>
          <p:spPr>
            <a:xfrm>
              <a:off x="330200" y="2273300"/>
              <a:ext cx="5473700" cy="44577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5236E3-CE4D-4AFE-8537-C64E97B4FF86}"/>
                </a:ext>
              </a:extLst>
            </p:cNvPr>
            <p:cNvSpPr/>
            <p:nvPr/>
          </p:nvSpPr>
          <p:spPr>
            <a:xfrm>
              <a:off x="6375400" y="2273300"/>
              <a:ext cx="5473700" cy="44577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47CAD7A-FB72-4B5C-BE5E-1E26DCCC3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100" y="3047752"/>
              <a:ext cx="3145159" cy="2613496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8816B8A-16C3-4E72-9D46-12800CAA4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7488" y="3068960"/>
              <a:ext cx="3135412" cy="259228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63EFC83-A3E7-47C1-8E6B-71253661D5E8}"/>
                </a:ext>
              </a:extLst>
            </p:cNvPr>
            <p:cNvSpPr/>
            <p:nvPr/>
          </p:nvSpPr>
          <p:spPr>
            <a:xfrm>
              <a:off x="8776233" y="3429000"/>
              <a:ext cx="2973807" cy="8305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BB9158E-D4EC-4528-8D1F-8E800BF19B08}"/>
                </a:ext>
              </a:extLst>
            </p:cNvPr>
            <p:cNvSpPr/>
            <p:nvPr/>
          </p:nvSpPr>
          <p:spPr>
            <a:xfrm>
              <a:off x="2687853" y="3893820"/>
              <a:ext cx="2676627" cy="678180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4E95AC-D79B-45F6-887E-3B294890F026}"/>
              </a:ext>
            </a:extLst>
          </p:cNvPr>
          <p:cNvGrpSpPr/>
          <p:nvPr/>
        </p:nvGrpSpPr>
        <p:grpSpPr>
          <a:xfrm>
            <a:off x="1327883" y="3691327"/>
            <a:ext cx="11518900" cy="5385128"/>
            <a:chOff x="330200" y="2273300"/>
            <a:chExt cx="11518900" cy="44577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913B174-C29D-4D44-B589-6D80C99C6B96}"/>
                </a:ext>
              </a:extLst>
            </p:cNvPr>
            <p:cNvSpPr/>
            <p:nvPr/>
          </p:nvSpPr>
          <p:spPr>
            <a:xfrm>
              <a:off x="330200" y="2273300"/>
              <a:ext cx="5473700" cy="44577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6FD38B-3954-4611-8B91-712119ECC3D5}"/>
                </a:ext>
              </a:extLst>
            </p:cNvPr>
            <p:cNvSpPr/>
            <p:nvPr/>
          </p:nvSpPr>
          <p:spPr>
            <a:xfrm>
              <a:off x="6375400" y="2273300"/>
              <a:ext cx="5473700" cy="44577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9A1A44D-83DA-4315-927A-D9B820D1ECCD}"/>
                </a:ext>
              </a:extLst>
            </p:cNvPr>
            <p:cNvSpPr/>
            <p:nvPr/>
          </p:nvSpPr>
          <p:spPr>
            <a:xfrm>
              <a:off x="1572793" y="3800991"/>
              <a:ext cx="1894307" cy="1614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3090" y="3707782"/>
            <a:ext cx="5485686" cy="536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92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306361"/>
            <a:ext cx="10862234" cy="14029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spcBef>
                <a:spcPts val="500"/>
              </a:spcBef>
            </a:pPr>
            <a:r>
              <a:rPr lang="en-US" altLang="ko-KR" dirty="0"/>
              <a:t>- DOM </a:t>
            </a:r>
            <a:r>
              <a:rPr lang="ko-KR" altLang="en-US" dirty="0"/>
              <a:t>이벤트를 듣고 트리거 될 때 </a:t>
            </a:r>
            <a:r>
              <a:rPr lang="en-US" altLang="ko-KR" dirty="0"/>
              <a:t>JavaScript</a:t>
            </a:r>
            <a:r>
              <a:rPr lang="ko-KR" altLang="en-US" dirty="0"/>
              <a:t>를 실행할 수 있습니다</a:t>
            </a:r>
            <a:r>
              <a:rPr lang="en-US" altLang="ko-KR" dirty="0"/>
              <a:t>.</a:t>
            </a:r>
          </a:p>
          <a:p>
            <a:pPr algn="l">
              <a:spcBef>
                <a:spcPts val="500"/>
              </a:spcBef>
            </a:pPr>
            <a:r>
              <a:rPr lang="en-US" altLang="ko-KR" dirty="0"/>
              <a:t>  </a:t>
            </a:r>
            <a:r>
              <a:rPr lang="en-US" altLang="ko-KR" dirty="0" err="1"/>
              <a:t>v-on:click</a:t>
            </a:r>
            <a:r>
              <a:rPr lang="en-US" altLang="ko-KR" dirty="0"/>
              <a:t> </a:t>
            </a:r>
            <a:r>
              <a:rPr lang="ko-KR" altLang="en-US" dirty="0"/>
              <a:t>대신에 </a:t>
            </a:r>
            <a:r>
              <a:rPr lang="en-US" altLang="ko-KR" dirty="0"/>
              <a:t>@click</a:t>
            </a:r>
            <a:r>
              <a:rPr lang="ko-KR" altLang="en-US" dirty="0"/>
              <a:t>으로 코드를 줄여 </a:t>
            </a:r>
            <a:r>
              <a:rPr lang="ko-KR" altLang="en-US" dirty="0" err="1"/>
              <a:t>쓸수도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algn="l">
              <a:spcBef>
                <a:spcPts val="500"/>
              </a:spcBef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3201" y="1361779"/>
            <a:ext cx="751809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/>
              <a:t>v-on</a:t>
            </a:r>
            <a:endParaRPr lang="en-US" altLang="ko-KR" b="0" kern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17048"/>
            <a:ext cx="5473700" cy="530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D98D23-3622-44A5-9F5C-583D3952EFBA}"/>
              </a:ext>
            </a:extLst>
          </p:cNvPr>
          <p:cNvGrpSpPr/>
          <p:nvPr/>
        </p:nvGrpSpPr>
        <p:grpSpPr>
          <a:xfrm>
            <a:off x="1333090" y="3743277"/>
            <a:ext cx="11518900" cy="5281227"/>
            <a:chOff x="1333090" y="3743278"/>
            <a:chExt cx="11518900" cy="44577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363E1E9-80CC-48C8-A93B-567A85C60FA2}"/>
                </a:ext>
              </a:extLst>
            </p:cNvPr>
            <p:cNvSpPr/>
            <p:nvPr/>
          </p:nvSpPr>
          <p:spPr>
            <a:xfrm>
              <a:off x="1333090" y="3743278"/>
              <a:ext cx="5473700" cy="4457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694C40-83B6-4FD0-A489-42D5C22B125C}"/>
                </a:ext>
              </a:extLst>
            </p:cNvPr>
            <p:cNvSpPr/>
            <p:nvPr/>
          </p:nvSpPr>
          <p:spPr>
            <a:xfrm>
              <a:off x="7378290" y="3743278"/>
              <a:ext cx="5473700" cy="4457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EB53A6-EB31-46B8-A19E-983A8242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5493" y="5213256"/>
              <a:ext cx="3181794" cy="666843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240339-55C1-475A-B969-15C6952E8518}"/>
                </a:ext>
              </a:extLst>
            </p:cNvPr>
            <p:cNvSpPr/>
            <p:nvPr/>
          </p:nvSpPr>
          <p:spPr>
            <a:xfrm>
              <a:off x="3820283" y="5258269"/>
              <a:ext cx="1678407" cy="2503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A1CC295-E5DD-4A1B-9ADD-1FBA86305E18}"/>
                </a:ext>
              </a:extLst>
            </p:cNvPr>
            <p:cNvSpPr/>
            <p:nvPr/>
          </p:nvSpPr>
          <p:spPr>
            <a:xfrm>
              <a:off x="1915283" y="5613869"/>
              <a:ext cx="2275307" cy="21220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24DBDE3-4914-4F6A-A686-7DB504D09C99}"/>
              </a:ext>
            </a:extLst>
          </p:cNvPr>
          <p:cNvGrpSpPr/>
          <p:nvPr/>
        </p:nvGrpSpPr>
        <p:grpSpPr>
          <a:xfrm>
            <a:off x="1333090" y="3717047"/>
            <a:ext cx="11518900" cy="5307457"/>
            <a:chOff x="1333090" y="3717048"/>
            <a:chExt cx="11518900" cy="44535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0954B43-AFD6-4D83-8BD0-63AC2B5AD694}"/>
                </a:ext>
              </a:extLst>
            </p:cNvPr>
            <p:cNvSpPr/>
            <p:nvPr/>
          </p:nvSpPr>
          <p:spPr>
            <a:xfrm>
              <a:off x="1333090" y="3717048"/>
              <a:ext cx="5473700" cy="44535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A2AF43-BB24-426D-A713-B895C3B48DB1}"/>
                </a:ext>
              </a:extLst>
            </p:cNvPr>
            <p:cNvSpPr/>
            <p:nvPr/>
          </p:nvSpPr>
          <p:spPr>
            <a:xfrm>
              <a:off x="7378290" y="3717048"/>
              <a:ext cx="5473700" cy="44535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460C25-F7A9-4925-B1E5-1270522AEB35}"/>
                </a:ext>
              </a:extLst>
            </p:cNvPr>
            <p:cNvSpPr/>
            <p:nvPr/>
          </p:nvSpPr>
          <p:spPr>
            <a:xfrm>
              <a:off x="2740783" y="5092339"/>
              <a:ext cx="2427707" cy="16125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27819C4-6C12-4274-82F5-EAF9296E29B1}"/>
                </a:ext>
              </a:extLst>
            </p:cNvPr>
            <p:cNvSpPr/>
            <p:nvPr/>
          </p:nvSpPr>
          <p:spPr>
            <a:xfrm>
              <a:off x="4607683" y="5257439"/>
              <a:ext cx="1272007" cy="173947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9252" y="3743277"/>
            <a:ext cx="5467538" cy="52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39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/>
              <a:t>3</a:t>
            </a:r>
            <a:r>
              <a:rPr lang="en-US" altLang="ko-KR" sz="3600" b="1" dirty="0" smtClean="0"/>
              <a:t>. Vue.js </a:t>
            </a:r>
            <a:r>
              <a:rPr lang="ko-KR" altLang="en-US" sz="3600" b="1" dirty="0" smtClean="0"/>
              <a:t>개발환경설정</a:t>
            </a:r>
            <a:r>
              <a:rPr lang="ko-KR" altLang="en-US" sz="3600" b="1" dirty="0"/>
              <a:t/>
            </a:r>
            <a:br>
              <a:rPr lang="ko-KR" altLang="en-US" sz="3600" b="1" dirty="0"/>
            </a:b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025641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40" y="2977916"/>
            <a:ext cx="10004060" cy="59440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7647" y="1407432"/>
            <a:ext cx="193482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Node.js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6FC4FC-D526-4928-A253-E4C00DF3C294}"/>
              </a:ext>
            </a:extLst>
          </p:cNvPr>
          <p:cNvSpPr/>
          <p:nvPr/>
        </p:nvSpPr>
        <p:spPr>
          <a:xfrm>
            <a:off x="1473201" y="2424779"/>
            <a:ext cx="10862234" cy="4716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https://nodejs.org/ko/      - Windows, mac,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리눅스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지원</a:t>
            </a:r>
          </a:p>
        </p:txBody>
      </p:sp>
    </p:spTree>
    <p:extLst>
      <p:ext uri="{BB962C8B-B14F-4D97-AF65-F5344CB8AC3E}">
        <p14:creationId xmlns:p14="http://schemas.microsoft.com/office/powerpoint/2010/main" val="2046163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D61AA5-7EC2-43D0-9901-55D1266347F4}"/>
              </a:ext>
            </a:extLst>
          </p:cNvPr>
          <p:cNvSpPr txBox="1"/>
          <p:nvPr/>
        </p:nvSpPr>
        <p:spPr>
          <a:xfrm>
            <a:off x="1468151" y="2404586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E0998-0ABB-4196-9C8E-89532FBDF1E2}"/>
              </a:ext>
            </a:extLst>
          </p:cNvPr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695CEC81-5E88-4884-B596-F5F2C5E0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90" y="2962510"/>
            <a:ext cx="10419621" cy="627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220658-F213-45D9-9C57-AC64325B557D}"/>
              </a:ext>
            </a:extLst>
          </p:cNvPr>
          <p:cNvSpPr/>
          <p:nvPr/>
        </p:nvSpPr>
        <p:spPr>
          <a:xfrm>
            <a:off x="1473200" y="2419911"/>
            <a:ext cx="10862235" cy="441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https://code.visualstudio.com/download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9553" y="1405662"/>
            <a:ext cx="36179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99B2D-FE5D-4581-B7BD-0B5A54B82523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3510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en-US" altLang="ko-KR" sz="3600" dirty="0" smtClean="0"/>
              <a:t>1. </a:t>
            </a:r>
            <a:r>
              <a:rPr lang="en-US" altLang="ko-KR" sz="3600" b="1" dirty="0" smtClean="0"/>
              <a:t>Vue.js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설명</a:t>
            </a: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199B2D-FE5D-4581-B7BD-0B5A54B82523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172AA0E-7AAE-4956-AF89-C734F564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0335" y="2384143"/>
            <a:ext cx="9085034" cy="684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16053E-5107-4445-AD3E-855A75D551F4}"/>
              </a:ext>
            </a:extLst>
          </p:cNvPr>
          <p:cNvSpPr/>
          <p:nvPr/>
        </p:nvSpPr>
        <p:spPr>
          <a:xfrm>
            <a:off x="3667654" y="2687217"/>
            <a:ext cx="2611973" cy="634103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endParaRPr lang="en-US" altLang="ko-KR" sz="2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C53316-F027-46E4-961E-E3BB4288496E}"/>
              </a:ext>
            </a:extLst>
          </p:cNvPr>
          <p:cNvSpPr/>
          <p:nvPr/>
        </p:nvSpPr>
        <p:spPr>
          <a:xfrm>
            <a:off x="6347571" y="2668554"/>
            <a:ext cx="5985771" cy="6348124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영역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9BFE37-C09F-414F-91CF-4E2E5404317F}"/>
              </a:ext>
            </a:extLst>
          </p:cNvPr>
          <p:cNvSpPr txBox="1"/>
          <p:nvPr/>
        </p:nvSpPr>
        <p:spPr>
          <a:xfrm>
            <a:off x="1583580" y="3964372"/>
            <a:ext cx="131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디버그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B88291-44D7-4F06-AFCB-D925F3DE191F}"/>
              </a:ext>
            </a:extLst>
          </p:cNvPr>
          <p:cNvSpPr txBox="1"/>
          <p:nvPr/>
        </p:nvSpPr>
        <p:spPr>
          <a:xfrm>
            <a:off x="1351547" y="4449615"/>
            <a:ext cx="148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확장기능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8DB5C6-C38D-4ACA-98D5-56B65D2DAA33}"/>
              </a:ext>
            </a:extLst>
          </p:cNvPr>
          <p:cNvSpPr txBox="1"/>
          <p:nvPr/>
        </p:nvSpPr>
        <p:spPr>
          <a:xfrm>
            <a:off x="1222714" y="3530341"/>
            <a:ext cx="174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소스제어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929086-B626-4861-87FE-17CE5E41FC7E}"/>
              </a:ext>
            </a:extLst>
          </p:cNvPr>
          <p:cNvSpPr txBox="1"/>
          <p:nvPr/>
        </p:nvSpPr>
        <p:spPr>
          <a:xfrm>
            <a:off x="1858535" y="3078768"/>
            <a:ext cx="104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97280C-0485-4A21-AD7D-68F89D57BE69}"/>
              </a:ext>
            </a:extLst>
          </p:cNvPr>
          <p:cNvSpPr txBox="1"/>
          <p:nvPr/>
        </p:nvSpPr>
        <p:spPr>
          <a:xfrm>
            <a:off x="1654476" y="2665666"/>
            <a:ext cx="123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탐색기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67030D6-D5BF-40AD-8000-24B3497EEB4E}"/>
              </a:ext>
            </a:extLst>
          </p:cNvPr>
          <p:cNvCxnSpPr>
            <a:cxnSpLocks/>
          </p:cNvCxnSpPr>
          <p:nvPr/>
        </p:nvCxnSpPr>
        <p:spPr>
          <a:xfrm>
            <a:off x="2735127" y="2909924"/>
            <a:ext cx="49089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07F0C15-9E3C-4004-8A03-F76D928FC956}"/>
              </a:ext>
            </a:extLst>
          </p:cNvPr>
          <p:cNvCxnSpPr>
            <a:cxnSpLocks/>
          </p:cNvCxnSpPr>
          <p:nvPr/>
        </p:nvCxnSpPr>
        <p:spPr>
          <a:xfrm>
            <a:off x="2745287" y="3290924"/>
            <a:ext cx="49089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9BDE5EE-C2FF-467A-9FA0-87008A57D4A3}"/>
              </a:ext>
            </a:extLst>
          </p:cNvPr>
          <p:cNvCxnSpPr>
            <a:cxnSpLocks/>
          </p:cNvCxnSpPr>
          <p:nvPr/>
        </p:nvCxnSpPr>
        <p:spPr>
          <a:xfrm>
            <a:off x="2735126" y="3758284"/>
            <a:ext cx="49089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7DD2190-FA53-459A-8800-D5809C3ED997}"/>
              </a:ext>
            </a:extLst>
          </p:cNvPr>
          <p:cNvCxnSpPr>
            <a:cxnSpLocks/>
          </p:cNvCxnSpPr>
          <p:nvPr/>
        </p:nvCxnSpPr>
        <p:spPr>
          <a:xfrm>
            <a:off x="2735126" y="4149444"/>
            <a:ext cx="49089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04C1B9A-AE6F-4122-B0E2-1F34A24A5931}"/>
              </a:ext>
            </a:extLst>
          </p:cNvPr>
          <p:cNvCxnSpPr>
            <a:cxnSpLocks/>
          </p:cNvCxnSpPr>
          <p:nvPr/>
        </p:nvCxnSpPr>
        <p:spPr>
          <a:xfrm>
            <a:off x="2735126" y="4662524"/>
            <a:ext cx="49089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D8E5F3-81FB-4ECA-9815-0D9E43A5AE66}"/>
              </a:ext>
            </a:extLst>
          </p:cNvPr>
          <p:cNvSpPr txBox="1"/>
          <p:nvPr/>
        </p:nvSpPr>
        <p:spPr>
          <a:xfrm>
            <a:off x="1353475" y="8595282"/>
            <a:ext cx="148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환경설정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0AD5894-80A3-43BE-A908-E9C716BB4F2A}"/>
              </a:ext>
            </a:extLst>
          </p:cNvPr>
          <p:cNvCxnSpPr>
            <a:cxnSpLocks/>
          </p:cNvCxnSpPr>
          <p:nvPr/>
        </p:nvCxnSpPr>
        <p:spPr>
          <a:xfrm>
            <a:off x="2737054" y="8808191"/>
            <a:ext cx="49089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7647" y="1407432"/>
            <a:ext cx="42335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작업환경</a:t>
            </a:r>
          </a:p>
        </p:txBody>
      </p:sp>
    </p:spTree>
    <p:extLst>
      <p:ext uri="{BB962C8B-B14F-4D97-AF65-F5344CB8AC3E}">
        <p14:creationId xmlns:p14="http://schemas.microsoft.com/office/powerpoint/2010/main" val="361634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57647" y="1407432"/>
            <a:ext cx="42335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작업환경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4583" y="2186363"/>
            <a:ext cx="77665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모듈을 설치하는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4583" y="2999163"/>
            <a:ext cx="51905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4586" y="3800196"/>
            <a:ext cx="954901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-g @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/cli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애플리케이션에 필요한 요소들을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대화형              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				  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커맨드로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쉽게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설치함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최신버전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7647" y="7067092"/>
            <a:ext cx="726961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create &lt;project-name&gt;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7647" y="8148614"/>
            <a:ext cx="821218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add router 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웹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경로에 따른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지정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4586" y="5000600"/>
            <a:ext cx="95490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-g @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/cli@4.1.2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4.1.2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버전을 설치한다는 뜻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5388" y="6067393"/>
            <a:ext cx="95490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--version 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설치된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-cli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버전을확인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464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457647" y="1407432"/>
            <a:ext cx="423353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Visual Studio Code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작업환경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74583" y="2168778"/>
            <a:ext cx="1069683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vuex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--save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상태관리패턴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저장소 역할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4583" y="2928776"/>
            <a:ext cx="11155298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install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vuex-persistedstate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화면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새로고침시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store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저장된 정보가 날아갈 경우 웹 화면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저장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후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localStorage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정보를 가지고 있음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928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 smtClean="0"/>
              <a:t>4. </a:t>
            </a:r>
            <a:r>
              <a:rPr lang="en-US" altLang="ko-KR" sz="3600" b="1" dirty="0" err="1" smtClean="0"/>
              <a:t>Vue</a:t>
            </a: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디렉토리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50469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48" y="2035278"/>
            <a:ext cx="6029779" cy="69401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9713" y="1327473"/>
            <a:ext cx="43553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 Directory Structure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674589" y="4338045"/>
            <a:ext cx="3178428" cy="1580157"/>
          </a:xfrm>
          <a:prstGeom prst="wedgeRoundRectCallout">
            <a:avLst>
              <a:gd name="adj1" fmla="val 60964"/>
              <a:gd name="adj2" fmla="val 351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고딕"/>
              </a:rPr>
              <a:t>URL</a:t>
            </a:r>
            <a:r>
              <a:rPr lang="en-US" altLang="ko-KR" dirty="0" smtClean="0">
                <a:solidFill>
                  <a:schemeClr val="tx1"/>
                </a:solidFill>
                <a:latin typeface="맑은고딕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경로 설정</a:t>
            </a:r>
            <a:endParaRPr lang="ko-KR" altLang="en-US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903886" y="5631144"/>
            <a:ext cx="3178428" cy="1485691"/>
          </a:xfrm>
          <a:prstGeom prst="wedgeRoundRectCallout">
            <a:avLst>
              <a:gd name="adj1" fmla="val -74386"/>
              <a:gd name="adj2" fmla="val -294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고딕"/>
              </a:rPr>
              <a:t>실제 대부분의 코딩이 이루어지는</a:t>
            </a:r>
            <a:endParaRPr lang="en-US" altLang="ko-KR" dirty="0">
              <a:solidFill>
                <a:schemeClr val="tx1"/>
              </a:solidFill>
              <a:latin typeface="맑은고딕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디렉토리</a:t>
            </a:r>
            <a:endParaRPr lang="ko-KR" altLang="en-US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322524" y="7801048"/>
            <a:ext cx="4970537" cy="1580157"/>
          </a:xfrm>
          <a:prstGeom prst="wedgeRoundRectCallout">
            <a:avLst>
              <a:gd name="adj1" fmla="val -65522"/>
              <a:gd name="adj2" fmla="val -1769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맑은고딕"/>
              </a:rPr>
              <a:t>모든 빌드 종속성 및 빌드 명령을 포함하는 </a:t>
            </a:r>
            <a:r>
              <a:rPr lang="en-US" altLang="ko-KR" dirty="0">
                <a:solidFill>
                  <a:schemeClr val="tx1"/>
                </a:solidFill>
                <a:latin typeface="맑은고딕"/>
              </a:rPr>
              <a:t>NPM </a:t>
            </a:r>
            <a:r>
              <a:rPr lang="ko-KR" altLang="en-US" dirty="0">
                <a:solidFill>
                  <a:schemeClr val="tx1"/>
                </a:solidFill>
                <a:latin typeface="맑은고딕"/>
              </a:rPr>
              <a:t>패키지 메타 파일 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1691525" y="6674845"/>
            <a:ext cx="3178428" cy="1580157"/>
          </a:xfrm>
          <a:prstGeom prst="wedgeRoundRectCallout">
            <a:avLst>
              <a:gd name="adj1" fmla="val 60964"/>
              <a:gd name="adj2" fmla="val 351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맑은고딕"/>
              </a:rPr>
              <a:t>Npm</a:t>
            </a:r>
            <a:r>
              <a:rPr lang="ko-KR" altLang="en-US" dirty="0">
                <a:solidFill>
                  <a:schemeClr val="tx1"/>
                </a:solidFill>
                <a:latin typeface="맑은고딕"/>
              </a:rPr>
              <a:t>으로 설치되는 </a:t>
            </a:r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라이브러리들 </a:t>
            </a:r>
            <a:r>
              <a:rPr lang="ko-KR" altLang="en-US" dirty="0" err="1" smtClean="0">
                <a:solidFill>
                  <a:schemeClr val="tx1"/>
                </a:solidFill>
                <a:latin typeface="맑은고딕"/>
              </a:rPr>
              <a:t>버전정보</a:t>
            </a:r>
            <a:endParaRPr lang="ko-KR" altLang="en-US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691528" y="2289117"/>
            <a:ext cx="3178428" cy="1580157"/>
          </a:xfrm>
          <a:prstGeom prst="wedgeRoundRectCallout">
            <a:avLst>
              <a:gd name="adj1" fmla="val 57235"/>
              <a:gd name="adj2" fmla="val -195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맑은고딕"/>
              </a:rPr>
              <a:t>Npm</a:t>
            </a:r>
            <a:r>
              <a:rPr lang="ko-KR" altLang="en-US" dirty="0">
                <a:solidFill>
                  <a:schemeClr val="tx1"/>
                </a:solidFill>
                <a:latin typeface="맑은고딕"/>
              </a:rPr>
              <a:t>으로 설치되는 라이브러리들이 </a:t>
            </a:r>
            <a:r>
              <a:rPr lang="ko-KR" altLang="en-US" dirty="0" err="1">
                <a:solidFill>
                  <a:schemeClr val="tx1"/>
                </a:solidFill>
                <a:latin typeface="맑은고딕"/>
              </a:rPr>
              <a:t>모여있는</a:t>
            </a:r>
            <a:r>
              <a:rPr lang="ko-KR" altLang="en-US" dirty="0">
                <a:solidFill>
                  <a:schemeClr val="tx1"/>
                </a:solidFill>
                <a:latin typeface="맑은고딕"/>
              </a:rPr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3314489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13" y="2404534"/>
            <a:ext cx="11044020" cy="69062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57647" y="1407432"/>
            <a:ext cx="41966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명령어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serve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99922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473201" y="1327473"/>
            <a:ext cx="41694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Vue.js Rendering flow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chart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3201" y="2050580"/>
            <a:ext cx="10791370" cy="7191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아래쪽 화살표 33">
            <a:extLst>
              <a:ext uri="{FF2B5EF4-FFF2-40B4-BE49-F238E27FC236}">
                <a16:creationId xmlns:a16="http://schemas.microsoft.com/office/drawing/2014/main" id="{F60740CE-F167-45B9-80B9-069449302AF8}"/>
              </a:ext>
            </a:extLst>
          </p:cNvPr>
          <p:cNvSpPr/>
          <p:nvPr/>
        </p:nvSpPr>
        <p:spPr>
          <a:xfrm>
            <a:off x="2667363" y="2930921"/>
            <a:ext cx="257023" cy="424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FC9C-88A0-4964-89B8-4BB08CC1D991}"/>
              </a:ext>
            </a:extLst>
          </p:cNvPr>
          <p:cNvSpPr/>
          <p:nvPr/>
        </p:nvSpPr>
        <p:spPr>
          <a:xfrm>
            <a:off x="1916455" y="2228346"/>
            <a:ext cx="2061028" cy="694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4202C49-847E-4FD9-8B65-C66F6A6AE066}"/>
              </a:ext>
            </a:extLst>
          </p:cNvPr>
          <p:cNvSpPr/>
          <p:nvPr/>
        </p:nvSpPr>
        <p:spPr>
          <a:xfrm>
            <a:off x="1916455" y="3467267"/>
            <a:ext cx="1850725" cy="66154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main.js</a:t>
            </a:r>
          </a:p>
        </p:txBody>
      </p:sp>
      <p:cxnSp>
        <p:nvCxnSpPr>
          <p:cNvPr id="51" name="꺾인 연결선 53">
            <a:extLst>
              <a:ext uri="{FF2B5EF4-FFF2-40B4-BE49-F238E27FC236}">
                <a16:creationId xmlns:a16="http://schemas.microsoft.com/office/drawing/2014/main" id="{B024D963-BD2F-421C-8C28-F0895683CA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2003" y="6141423"/>
            <a:ext cx="585480" cy="215739"/>
          </a:xfrm>
          <a:prstGeom prst="bentConnector3">
            <a:avLst>
              <a:gd name="adj1" fmla="val 1029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꺾인 연결선 53">
            <a:extLst>
              <a:ext uri="{FF2B5EF4-FFF2-40B4-BE49-F238E27FC236}">
                <a16:creationId xmlns:a16="http://schemas.microsoft.com/office/drawing/2014/main" id="{D97D0D6F-FC31-49DA-B6E8-006A3C187A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1491" y="4355355"/>
            <a:ext cx="585480" cy="195340"/>
          </a:xfrm>
          <a:prstGeom prst="bentConnector3">
            <a:avLst>
              <a:gd name="adj1" fmla="val 9786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BE68121-43BF-48AF-9034-3FCC4880183D}"/>
              </a:ext>
            </a:extLst>
          </p:cNvPr>
          <p:cNvGrpSpPr/>
          <p:nvPr/>
        </p:nvGrpSpPr>
        <p:grpSpPr>
          <a:xfrm>
            <a:off x="3539682" y="3493918"/>
            <a:ext cx="8847792" cy="5383564"/>
            <a:chOff x="3370592" y="4295920"/>
            <a:chExt cx="8847792" cy="538356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9C34D83-498D-46D5-A4CC-0F6AD54555D4}"/>
                </a:ext>
              </a:extLst>
            </p:cNvPr>
            <p:cNvGrpSpPr/>
            <p:nvPr/>
          </p:nvGrpSpPr>
          <p:grpSpPr>
            <a:xfrm>
              <a:off x="5540263" y="6267482"/>
              <a:ext cx="3265509" cy="2253374"/>
              <a:chOff x="5761706" y="3509365"/>
              <a:chExt cx="3265509" cy="2253374"/>
            </a:xfrm>
          </p:grpSpPr>
          <p:cxnSp>
            <p:nvCxnSpPr>
              <p:cNvPr id="74" name="꺾인 연결선 53">
                <a:extLst>
                  <a:ext uri="{FF2B5EF4-FFF2-40B4-BE49-F238E27FC236}">
                    <a16:creationId xmlns:a16="http://schemas.microsoft.com/office/drawing/2014/main" id="{D5596706-1F6F-4DD8-8911-8E10BC89E19D}"/>
                  </a:ext>
                </a:extLst>
              </p:cNvPr>
              <p:cNvCxnSpPr>
                <a:cxnSpLocks/>
                <a:stCxn id="75" idx="1"/>
              </p:cNvCxnSpPr>
              <p:nvPr/>
            </p:nvCxnSpPr>
            <p:spPr>
              <a:xfrm flipH="1">
                <a:off x="5761706" y="3860608"/>
                <a:ext cx="1017032" cy="834543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5115F11-3A11-4560-B742-105CD59F9793}"/>
                  </a:ext>
                </a:extLst>
              </p:cNvPr>
              <p:cNvSpPr/>
              <p:nvPr/>
            </p:nvSpPr>
            <p:spPr>
              <a:xfrm>
                <a:off x="6778738" y="3509365"/>
                <a:ext cx="2243993" cy="702486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A-1.vue</a:t>
                </a: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6" name="꺾인 연결선 53">
                <a:extLst>
                  <a:ext uri="{FF2B5EF4-FFF2-40B4-BE49-F238E27FC236}">
                    <a16:creationId xmlns:a16="http://schemas.microsoft.com/office/drawing/2014/main" id="{FD17CD62-269C-4153-8312-9D8446AEB7F2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 flipH="1">
                <a:off x="5761706" y="4645017"/>
                <a:ext cx="1021515" cy="50134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489C300-C3F7-4C6C-9050-FEC3993C357D}"/>
                  </a:ext>
                </a:extLst>
              </p:cNvPr>
              <p:cNvSpPr/>
              <p:nvPr/>
            </p:nvSpPr>
            <p:spPr>
              <a:xfrm>
                <a:off x="6783221" y="4293774"/>
                <a:ext cx="2243993" cy="702486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A-2.vue</a:t>
                </a: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8" name="꺾인 연결선 53">
                <a:extLst>
                  <a:ext uri="{FF2B5EF4-FFF2-40B4-BE49-F238E27FC236}">
                    <a16:creationId xmlns:a16="http://schemas.microsoft.com/office/drawing/2014/main" id="{4153CDE4-23D2-4CE8-81D6-9AF1159E55B5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 flipV="1">
                <a:off x="5761706" y="4695151"/>
                <a:ext cx="1021517" cy="716345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553D05F-3AD1-410A-ABE1-F1FE5BDDB500}"/>
                  </a:ext>
                </a:extLst>
              </p:cNvPr>
              <p:cNvSpPr/>
              <p:nvPr/>
            </p:nvSpPr>
            <p:spPr>
              <a:xfrm>
                <a:off x="6783223" y="5060253"/>
                <a:ext cx="2243992" cy="702486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화면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A-3.vue</a:t>
                </a: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5A60CF51-081D-4800-BDE0-BB1349B93F72}"/>
                </a:ext>
              </a:extLst>
            </p:cNvPr>
            <p:cNvGrpSpPr/>
            <p:nvPr/>
          </p:nvGrpSpPr>
          <p:grpSpPr>
            <a:xfrm>
              <a:off x="8817104" y="4295920"/>
              <a:ext cx="3401280" cy="5383564"/>
              <a:chOff x="8713644" y="1428774"/>
              <a:chExt cx="3401280" cy="5383564"/>
            </a:xfrm>
          </p:grpSpPr>
          <p:cxnSp>
            <p:nvCxnSpPr>
              <p:cNvPr id="58" name="꺾인 연결선 53">
                <a:extLst>
                  <a:ext uri="{FF2B5EF4-FFF2-40B4-BE49-F238E27FC236}">
                    <a16:creationId xmlns:a16="http://schemas.microsoft.com/office/drawing/2014/main" id="{DBE00FD8-3C12-43D4-9848-BA87FA3E6343}"/>
                  </a:ext>
                </a:extLst>
              </p:cNvPr>
              <p:cNvCxnSpPr>
                <a:cxnSpLocks/>
                <a:endCxn id="75" idx="3"/>
              </p:cNvCxnSpPr>
              <p:nvPr/>
            </p:nvCxnSpPr>
            <p:spPr>
              <a:xfrm flipH="1">
                <a:off x="8713644" y="2665403"/>
                <a:ext cx="933089" cy="1067269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9" name="꺾인 연결선 53">
                <a:extLst>
                  <a:ext uri="{FF2B5EF4-FFF2-40B4-BE49-F238E27FC236}">
                    <a16:creationId xmlns:a16="http://schemas.microsoft.com/office/drawing/2014/main" id="{2F92DB78-1BCA-4527-B431-2385DADD8F41}"/>
                  </a:ext>
                </a:extLst>
              </p:cNvPr>
              <p:cNvCxnSpPr>
                <a:cxnSpLocks/>
                <a:endCxn id="77" idx="3"/>
              </p:cNvCxnSpPr>
              <p:nvPr/>
            </p:nvCxnSpPr>
            <p:spPr>
              <a:xfrm flipH="1" flipV="1">
                <a:off x="8718127" y="4517081"/>
                <a:ext cx="919144" cy="901779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E2A87F82-DD26-4D92-AE1C-F5C568900FB1}"/>
                  </a:ext>
                </a:extLst>
              </p:cNvPr>
              <p:cNvGrpSpPr/>
              <p:nvPr/>
            </p:nvGrpSpPr>
            <p:grpSpPr>
              <a:xfrm>
                <a:off x="9832078" y="1428774"/>
                <a:ext cx="2282846" cy="2489543"/>
                <a:chOff x="9819741" y="1838858"/>
                <a:chExt cx="2282846" cy="2489543"/>
              </a:xfrm>
            </p:grpSpPr>
            <p:cxnSp>
              <p:nvCxnSpPr>
                <p:cNvPr id="68" name="꺾인 연결선 53">
                  <a:extLst>
                    <a:ext uri="{FF2B5EF4-FFF2-40B4-BE49-F238E27FC236}">
                      <a16:creationId xmlns:a16="http://schemas.microsoft.com/office/drawing/2014/main" id="{4B52EBEA-60E4-4209-9110-49E5F796C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034350" y="2190473"/>
                  <a:ext cx="3878" cy="887587"/>
                </a:xfrm>
                <a:prstGeom prst="curvedConnector3">
                  <a:avLst>
                    <a:gd name="adj1" fmla="val -5894791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A581DFCC-13F0-44E9-BCF7-7DDBF195CC7F}"/>
                    </a:ext>
                  </a:extLst>
                </p:cNvPr>
                <p:cNvSpPr/>
                <p:nvPr/>
              </p:nvSpPr>
              <p:spPr>
                <a:xfrm>
                  <a:off x="10057496" y="1838858"/>
                  <a:ext cx="2045091" cy="730069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Module</a:t>
                  </a: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85A9BA1C-4718-401B-A678-55D57BB86039}"/>
                    </a:ext>
                  </a:extLst>
                </p:cNvPr>
                <p:cNvSpPr/>
                <p:nvPr/>
              </p:nvSpPr>
              <p:spPr>
                <a:xfrm>
                  <a:off x="10049842" y="2710452"/>
                  <a:ext cx="2048970" cy="730069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Component</a:t>
                  </a: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571850C-2F67-4AE1-B302-313B46B81A7F}"/>
                    </a:ext>
                  </a:extLst>
                </p:cNvPr>
                <p:cNvSpPr/>
                <p:nvPr/>
              </p:nvSpPr>
              <p:spPr>
                <a:xfrm>
                  <a:off x="10049842" y="3598332"/>
                  <a:ext cx="2014071" cy="730069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CSS</a:t>
                  </a:r>
                </a:p>
              </p:txBody>
            </p:sp>
            <p:cxnSp>
              <p:nvCxnSpPr>
                <p:cNvPr id="72" name="꺾인 연결선 53">
                  <a:extLst>
                    <a:ext uri="{FF2B5EF4-FFF2-40B4-BE49-F238E27FC236}">
                      <a16:creationId xmlns:a16="http://schemas.microsoft.com/office/drawing/2014/main" id="{95AA09EF-F3AC-4B3A-B0AA-B4F521975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022569" y="3213424"/>
                  <a:ext cx="3879" cy="887587"/>
                </a:xfrm>
                <a:prstGeom prst="curvedConnector3">
                  <a:avLst>
                    <a:gd name="adj1" fmla="val -4796475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73" name="꺾인 연결선 53">
                  <a:extLst>
                    <a:ext uri="{FF2B5EF4-FFF2-40B4-BE49-F238E27FC236}">
                      <a16:creationId xmlns:a16="http://schemas.microsoft.com/office/drawing/2014/main" id="{D334B40F-822F-49B9-BAB0-CE4E5C506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9819741" y="2718956"/>
                  <a:ext cx="3879" cy="887587"/>
                </a:xfrm>
                <a:prstGeom prst="curvedConnector3">
                  <a:avLst>
                    <a:gd name="adj1" fmla="val -4796475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05851E97-1DF3-4072-BC78-0D7412F19996}"/>
                  </a:ext>
                </a:extLst>
              </p:cNvPr>
              <p:cNvGrpSpPr/>
              <p:nvPr/>
            </p:nvGrpSpPr>
            <p:grpSpPr>
              <a:xfrm>
                <a:off x="9835957" y="4294172"/>
                <a:ext cx="2251798" cy="2518166"/>
                <a:chOff x="9819741" y="1869121"/>
                <a:chExt cx="2251798" cy="2518166"/>
              </a:xfrm>
            </p:grpSpPr>
            <p:cxnSp>
              <p:nvCxnSpPr>
                <p:cNvPr id="62" name="꺾인 연결선 53">
                  <a:extLst>
                    <a:ext uri="{FF2B5EF4-FFF2-40B4-BE49-F238E27FC236}">
                      <a16:creationId xmlns:a16="http://schemas.microsoft.com/office/drawing/2014/main" id="{608C34EA-05F2-464F-AD1A-8B81DF8F0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0022904" y="2204753"/>
                  <a:ext cx="3878" cy="887587"/>
                </a:xfrm>
                <a:prstGeom prst="curvedConnector3">
                  <a:avLst>
                    <a:gd name="adj1" fmla="val -5894791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ABDADDC-6B2F-4D0B-A7AC-1F31B3D38209}"/>
                    </a:ext>
                  </a:extLst>
                </p:cNvPr>
                <p:cNvSpPr/>
                <p:nvPr/>
              </p:nvSpPr>
              <p:spPr>
                <a:xfrm>
                  <a:off x="10018690" y="1869121"/>
                  <a:ext cx="2045091" cy="730069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Module</a:t>
                  </a: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46771EC1-E014-4D00-90E0-0FB9AC166FF6}"/>
                    </a:ext>
                  </a:extLst>
                </p:cNvPr>
                <p:cNvSpPr/>
                <p:nvPr/>
              </p:nvSpPr>
              <p:spPr>
                <a:xfrm>
                  <a:off x="10022569" y="2756708"/>
                  <a:ext cx="2048970" cy="730069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Component</a:t>
                  </a: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BC48F56F-B6B4-420D-8562-535ACBC1D6C8}"/>
                    </a:ext>
                  </a:extLst>
                </p:cNvPr>
                <p:cNvSpPr/>
                <p:nvPr/>
              </p:nvSpPr>
              <p:spPr>
                <a:xfrm>
                  <a:off x="10020443" y="3657218"/>
                  <a:ext cx="2014071" cy="730069"/>
                </a:xfrm>
                <a:prstGeom prst="rect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CSS</a:t>
                  </a:r>
                </a:p>
              </p:txBody>
            </p:sp>
            <p:cxnSp>
              <p:nvCxnSpPr>
                <p:cNvPr id="66" name="꺾인 연결선 53">
                  <a:extLst>
                    <a:ext uri="{FF2B5EF4-FFF2-40B4-BE49-F238E27FC236}">
                      <a16:creationId xmlns:a16="http://schemas.microsoft.com/office/drawing/2014/main" id="{E603BD27-B9F7-4D08-8A22-5843D583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9999870" y="3213424"/>
                  <a:ext cx="3879" cy="887587"/>
                </a:xfrm>
                <a:prstGeom prst="curvedConnector3">
                  <a:avLst>
                    <a:gd name="adj1" fmla="val -4796475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67" name="꺾인 연결선 53">
                  <a:extLst>
                    <a:ext uri="{FF2B5EF4-FFF2-40B4-BE49-F238E27FC236}">
                      <a16:creationId xmlns:a16="http://schemas.microsoft.com/office/drawing/2014/main" id="{454D32B5-5608-4F87-903E-B2AF52527D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9819741" y="2613059"/>
                  <a:ext cx="3879" cy="887587"/>
                </a:xfrm>
                <a:prstGeom prst="curvedConnector3">
                  <a:avLst>
                    <a:gd name="adj1" fmla="val -4796475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CDC28A8-A407-4B13-B356-4975E76D0EA4}"/>
                </a:ext>
              </a:extLst>
            </p:cNvPr>
            <p:cNvSpPr/>
            <p:nvPr/>
          </p:nvSpPr>
          <p:spPr>
            <a:xfrm>
              <a:off x="3370592" y="7013314"/>
              <a:ext cx="2161522" cy="8100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  <a:r>
                <a:rPr lang="en-US" altLang="ko-KR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A.vue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C20275-A7FB-4223-9737-E8655B323463}"/>
              </a:ext>
            </a:extLst>
          </p:cNvPr>
          <p:cNvSpPr/>
          <p:nvPr/>
        </p:nvSpPr>
        <p:spPr>
          <a:xfrm>
            <a:off x="2506848" y="4372973"/>
            <a:ext cx="1582156" cy="68348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App.vue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71C067-A0B6-4D26-BCEF-B72C62828B28}"/>
              </a:ext>
            </a:extLst>
          </p:cNvPr>
          <p:cNvSpPr txBox="1"/>
          <p:nvPr/>
        </p:nvSpPr>
        <p:spPr>
          <a:xfrm>
            <a:off x="9962251" y="8027689"/>
            <a:ext cx="150066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B5382C-550C-499D-9E59-E53C83275C70}"/>
              </a:ext>
            </a:extLst>
          </p:cNvPr>
          <p:cNvSpPr/>
          <p:nvPr/>
        </p:nvSpPr>
        <p:spPr>
          <a:xfrm>
            <a:off x="2940690" y="5401102"/>
            <a:ext cx="1778642" cy="53932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</a:p>
        </p:txBody>
      </p:sp>
      <p:cxnSp>
        <p:nvCxnSpPr>
          <p:cNvPr id="83" name="꺾인 연결선 53">
            <a:extLst>
              <a:ext uri="{FF2B5EF4-FFF2-40B4-BE49-F238E27FC236}">
                <a16:creationId xmlns:a16="http://schemas.microsoft.com/office/drawing/2014/main" id="{6C6616F7-70BD-40A3-AF74-749BDD04CF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19915" y="5259348"/>
            <a:ext cx="611216" cy="220993"/>
          </a:xfrm>
          <a:prstGeom prst="bentConnector3">
            <a:avLst>
              <a:gd name="adj1" fmla="val 9825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9510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3318" y="1314773"/>
            <a:ext cx="114775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main.js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151" y="2032046"/>
            <a:ext cx="107964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먼저 실행되는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javascript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파일입니다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algn="l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App.vue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생성하는 역할을 합니다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92" y="3490912"/>
            <a:ext cx="10724107" cy="57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72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837" y="1321446"/>
            <a:ext cx="13064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App.vue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151" y="2242113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최상위 컴포넌트 입니다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37" y="3497262"/>
            <a:ext cx="10799763" cy="573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99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899" y="1321446"/>
            <a:ext cx="23371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Router/index.js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151" y="2419913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Vue-router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설정하는 파일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3509962"/>
            <a:ext cx="10778671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48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LG\Desktop\발표자료\20190220\내일\20190219vuejs\이미지\vue개념\view-model.png">
            <a:extLst>
              <a:ext uri="{FF2B5EF4-FFF2-40B4-BE49-F238E27FC236}">
                <a16:creationId xmlns:a16="http://schemas.microsoft.com/office/drawing/2014/main" id="{EA72AB1B-0ADB-4AD2-A4FF-428CB4535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7040" y="2977916"/>
            <a:ext cx="10064112" cy="5443413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FA53E6-8044-4E3D-BF74-FAA9007DBD25}"/>
              </a:ext>
            </a:extLst>
          </p:cNvPr>
          <p:cNvSpPr/>
          <p:nvPr/>
        </p:nvSpPr>
        <p:spPr>
          <a:xfrm>
            <a:off x="1473201" y="2424779"/>
            <a:ext cx="10862234" cy="47160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lnSpc>
                <a:spcPct val="12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Vue.js</a:t>
            </a:r>
            <a:r>
              <a:rPr lang="ko-KR" altLang="en-US" dirty="0">
                <a:solidFill>
                  <a:schemeClr val="tx1"/>
                </a:solidFill>
              </a:rPr>
              <a:t>는 발음이 유사한 </a:t>
            </a:r>
            <a:r>
              <a:rPr lang="en-US" altLang="ko-KR" dirty="0">
                <a:solidFill>
                  <a:schemeClr val="tx1"/>
                </a:solidFill>
              </a:rPr>
              <a:t>View</a:t>
            </a:r>
            <a:r>
              <a:rPr lang="ko-KR" altLang="en-US" dirty="0">
                <a:solidFill>
                  <a:schemeClr val="tx1"/>
                </a:solidFill>
              </a:rPr>
              <a:t> 에 초점을 둔 </a:t>
            </a:r>
            <a:r>
              <a:rPr lang="ko-KR" altLang="en-US" dirty="0" err="1">
                <a:solidFill>
                  <a:schemeClr val="tx1"/>
                </a:solidFill>
              </a:rPr>
              <a:t>프론트엔드</a:t>
            </a:r>
            <a:r>
              <a:rPr lang="ko-KR" altLang="en-US" dirty="0">
                <a:solidFill>
                  <a:schemeClr val="tx1"/>
                </a:solidFill>
              </a:rPr>
              <a:t> 자바스크립트    </a:t>
            </a:r>
            <a:endParaRPr lang="en-US" altLang="ko-KR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  </a:t>
            </a:r>
            <a:r>
              <a:rPr lang="ko-KR" altLang="en-US" dirty="0" err="1">
                <a:solidFill>
                  <a:schemeClr val="tx1"/>
                </a:solidFill>
              </a:rPr>
              <a:t>프레임워크입니다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284D1-938F-424E-BCB8-8BA40EDE47E8}"/>
              </a:ext>
            </a:extLst>
          </p:cNvPr>
          <p:cNvSpPr txBox="1"/>
          <p:nvPr/>
        </p:nvSpPr>
        <p:spPr>
          <a:xfrm>
            <a:off x="1457647" y="1407432"/>
            <a:ext cx="97622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354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5228" y="1327473"/>
            <a:ext cx="260327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Vue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 Component 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40" y="1816330"/>
            <a:ext cx="6419259" cy="77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94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482705" y="1327369"/>
            <a:ext cx="34272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Vue.js build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chart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3201" y="2050580"/>
            <a:ext cx="10791370" cy="7191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54" name="꺾인 연결선 53">
            <a:extLst>
              <a:ext uri="{FF2B5EF4-FFF2-40B4-BE49-F238E27FC236}">
                <a16:creationId xmlns:a16="http://schemas.microsoft.com/office/drawing/2014/main" id="{D2CBA893-1B74-43CF-B804-7483FE4D16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49224" y="4682296"/>
            <a:ext cx="611216" cy="220993"/>
          </a:xfrm>
          <a:prstGeom prst="bentConnector3">
            <a:avLst>
              <a:gd name="adj1" fmla="val 9825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2932355-7EA7-4B4D-B10F-F61C8EE22941}"/>
              </a:ext>
            </a:extLst>
          </p:cNvPr>
          <p:cNvSpPr/>
          <p:nvPr/>
        </p:nvSpPr>
        <p:spPr>
          <a:xfrm>
            <a:off x="2602687" y="4655665"/>
            <a:ext cx="1778642" cy="6714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dist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7" name="꺾인 연결선 53">
            <a:extLst>
              <a:ext uri="{FF2B5EF4-FFF2-40B4-BE49-F238E27FC236}">
                <a16:creationId xmlns:a16="http://schemas.microsoft.com/office/drawing/2014/main" id="{85F6CEFF-0B4F-4BFB-AA61-DAEB1191C1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9492" y="5522239"/>
            <a:ext cx="611216" cy="220993"/>
          </a:xfrm>
          <a:prstGeom prst="bentConnector3">
            <a:avLst>
              <a:gd name="adj1" fmla="val 9825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03F3F4F-EEBA-44B7-BB36-DD9ECC68BABB}"/>
              </a:ext>
            </a:extLst>
          </p:cNvPr>
          <p:cNvSpPr/>
          <p:nvPr/>
        </p:nvSpPr>
        <p:spPr>
          <a:xfrm>
            <a:off x="3137490" y="5591688"/>
            <a:ext cx="1778642" cy="6714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아래쪽 화살표 33">
            <a:extLst>
              <a:ext uri="{FF2B5EF4-FFF2-40B4-BE49-F238E27FC236}">
                <a16:creationId xmlns:a16="http://schemas.microsoft.com/office/drawing/2014/main" id="{57501510-A5AB-47C1-AF14-E24A9B29808D}"/>
              </a:ext>
            </a:extLst>
          </p:cNvPr>
          <p:cNvSpPr/>
          <p:nvPr/>
        </p:nvSpPr>
        <p:spPr>
          <a:xfrm>
            <a:off x="2746004" y="3131066"/>
            <a:ext cx="288032" cy="476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1F5E31-8CB2-4E26-BE00-44EA0FE3DB20}"/>
              </a:ext>
            </a:extLst>
          </p:cNvPr>
          <p:cNvSpPr txBox="1"/>
          <p:nvPr/>
        </p:nvSpPr>
        <p:spPr>
          <a:xfrm>
            <a:off x="1361303" y="2505776"/>
            <a:ext cx="339467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npm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run build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B34ABB-8C29-4214-BA4F-A0F35C4D420E}"/>
              </a:ext>
            </a:extLst>
          </p:cNvPr>
          <p:cNvSpPr/>
          <p:nvPr/>
        </p:nvSpPr>
        <p:spPr>
          <a:xfrm>
            <a:off x="2995101" y="5443711"/>
            <a:ext cx="2111472" cy="4253456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95" name="꺾인 연결선 53">
            <a:extLst>
              <a:ext uri="{FF2B5EF4-FFF2-40B4-BE49-F238E27FC236}">
                <a16:creationId xmlns:a16="http://schemas.microsoft.com/office/drawing/2014/main" id="{95521B40-FAD2-441C-ABD1-C5D831981A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83170" y="6239780"/>
            <a:ext cx="823860" cy="220991"/>
          </a:xfrm>
          <a:prstGeom prst="bentConnector3">
            <a:avLst>
              <a:gd name="adj1" fmla="val 103705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244519C-5479-4300-BA83-592493334BB5}"/>
              </a:ext>
            </a:extLst>
          </p:cNvPr>
          <p:cNvSpPr/>
          <p:nvPr/>
        </p:nvSpPr>
        <p:spPr>
          <a:xfrm>
            <a:off x="3137490" y="6415550"/>
            <a:ext cx="1778642" cy="6714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E0C3B83-4CEF-4199-80BD-7557D495B877}"/>
              </a:ext>
            </a:extLst>
          </p:cNvPr>
          <p:cNvSpPr txBox="1"/>
          <p:nvPr/>
        </p:nvSpPr>
        <p:spPr>
          <a:xfrm>
            <a:off x="4679385" y="2545190"/>
            <a:ext cx="370141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터미널에서 빌드 명령어를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04" y="3679195"/>
            <a:ext cx="4277322" cy="4128897"/>
          </a:xfrm>
          <a:prstGeom prst="rect">
            <a:avLst/>
          </a:prstGeom>
        </p:spPr>
      </p:pic>
      <p:cxnSp>
        <p:nvCxnSpPr>
          <p:cNvPr id="24" name="꺾인 연결선 53">
            <a:extLst>
              <a:ext uri="{FF2B5EF4-FFF2-40B4-BE49-F238E27FC236}">
                <a16:creationId xmlns:a16="http://schemas.microsoft.com/office/drawing/2014/main" id="{95521B40-FAD2-441C-ABD1-C5D831981A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4893" y="7109629"/>
            <a:ext cx="823860" cy="220991"/>
          </a:xfrm>
          <a:prstGeom prst="bentConnector3">
            <a:avLst>
              <a:gd name="adj1" fmla="val 103705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44519C-5479-4300-BA83-592493334BB5}"/>
              </a:ext>
            </a:extLst>
          </p:cNvPr>
          <p:cNvSpPr/>
          <p:nvPr/>
        </p:nvSpPr>
        <p:spPr>
          <a:xfrm>
            <a:off x="3149213" y="7285399"/>
            <a:ext cx="1778642" cy="6714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꺾인 연결선 53">
            <a:extLst>
              <a:ext uri="{FF2B5EF4-FFF2-40B4-BE49-F238E27FC236}">
                <a16:creationId xmlns:a16="http://schemas.microsoft.com/office/drawing/2014/main" id="{95521B40-FAD2-441C-ABD1-C5D831981A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4893" y="7939624"/>
            <a:ext cx="823860" cy="220991"/>
          </a:xfrm>
          <a:prstGeom prst="bentConnector3">
            <a:avLst>
              <a:gd name="adj1" fmla="val 103705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4519C-5479-4300-BA83-592493334BB5}"/>
              </a:ext>
            </a:extLst>
          </p:cNvPr>
          <p:cNvSpPr/>
          <p:nvPr/>
        </p:nvSpPr>
        <p:spPr>
          <a:xfrm>
            <a:off x="3149213" y="8115394"/>
            <a:ext cx="1778642" cy="6714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Favicon.ico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cxnSp>
        <p:nvCxnSpPr>
          <p:cNvPr id="30" name="꺾인 연결선 53">
            <a:extLst>
              <a:ext uri="{FF2B5EF4-FFF2-40B4-BE49-F238E27FC236}">
                <a16:creationId xmlns:a16="http://schemas.microsoft.com/office/drawing/2014/main" id="{95521B40-FAD2-441C-ABD1-C5D831981A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92548" y="8753205"/>
            <a:ext cx="823860" cy="220991"/>
          </a:xfrm>
          <a:prstGeom prst="bentConnector3">
            <a:avLst>
              <a:gd name="adj1" fmla="val 103705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44519C-5479-4300-BA83-592493334BB5}"/>
              </a:ext>
            </a:extLst>
          </p:cNvPr>
          <p:cNvSpPr/>
          <p:nvPr/>
        </p:nvSpPr>
        <p:spPr>
          <a:xfrm>
            <a:off x="3146868" y="8928975"/>
            <a:ext cx="1778642" cy="6714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Index.html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932355-7EA7-4B4D-B10F-F61C8EE22941}"/>
              </a:ext>
            </a:extLst>
          </p:cNvPr>
          <p:cNvSpPr/>
          <p:nvPr/>
        </p:nvSpPr>
        <p:spPr>
          <a:xfrm>
            <a:off x="2037636" y="3795192"/>
            <a:ext cx="1778642" cy="6714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최상위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C3B83-4CEF-4199-80BD-7557D495B877}"/>
              </a:ext>
            </a:extLst>
          </p:cNvPr>
          <p:cNvSpPr txBox="1"/>
          <p:nvPr/>
        </p:nvSpPr>
        <p:spPr>
          <a:xfrm>
            <a:off x="5310084" y="8855284"/>
            <a:ext cx="522434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웹서버에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빨간 테두리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배포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8414309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 smtClean="0"/>
              <a:t>5. </a:t>
            </a:r>
            <a:r>
              <a:rPr lang="ko-KR" altLang="en-US" sz="3600" b="1" dirty="0" smtClean="0"/>
              <a:t>예제</a:t>
            </a:r>
            <a:r>
              <a:rPr lang="en-US" altLang="ko-KR" sz="3600" b="1" dirty="0"/>
              <a:t> </a:t>
            </a:r>
            <a:r>
              <a:rPr lang="en-US" altLang="ko-KR" sz="3600" b="1" dirty="0" smtClean="0"/>
              <a:t>Vue.JS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665045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30" y="2035278"/>
            <a:ext cx="5574584" cy="74781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9713" y="1327473"/>
            <a:ext cx="43553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 Directory Structure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132723" y="5235516"/>
            <a:ext cx="3178428" cy="1580157"/>
          </a:xfrm>
          <a:prstGeom prst="wedgeRoundRectCallout">
            <a:avLst>
              <a:gd name="adj1" fmla="val 69488"/>
              <a:gd name="adj2" fmla="val 319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맑은고딕"/>
              </a:rPr>
              <a:t>Axios</a:t>
            </a:r>
            <a:r>
              <a:rPr lang="en-US" altLang="ko-KR" dirty="0" smtClean="0">
                <a:solidFill>
                  <a:schemeClr val="tx1"/>
                </a:solidFill>
                <a:latin typeface="맑은고딕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통신 파일</a:t>
            </a:r>
            <a:endParaRPr lang="ko-KR" altLang="en-US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121292" y="6845845"/>
            <a:ext cx="3178428" cy="1485691"/>
          </a:xfrm>
          <a:prstGeom prst="wedgeRoundRectCallout">
            <a:avLst>
              <a:gd name="adj1" fmla="val -84508"/>
              <a:gd name="adj2" fmla="val -3063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서버 경로 설정 파일</a:t>
            </a:r>
            <a:endParaRPr lang="ko-KR" altLang="en-US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782629" y="2679743"/>
            <a:ext cx="4970537" cy="1580157"/>
          </a:xfrm>
          <a:prstGeom prst="wedgeRoundRectCallout">
            <a:avLst>
              <a:gd name="adj1" fmla="val -67225"/>
              <a:gd name="adj2" fmla="val -187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디자인 </a:t>
            </a:r>
            <a:r>
              <a:rPr lang="en-US" altLang="ko-KR" dirty="0" smtClean="0">
                <a:solidFill>
                  <a:schemeClr val="tx1"/>
                </a:solidFill>
                <a:latin typeface="맑은고딕"/>
              </a:rPr>
              <a:t>CSS / image</a:t>
            </a:r>
            <a:r>
              <a:rPr lang="ko-KR" altLang="en-US" dirty="0">
                <a:solidFill>
                  <a:schemeClr val="tx1"/>
                </a:solidFill>
                <a:latin typeface="맑은고딕"/>
              </a:rPr>
              <a:t> </a:t>
            </a:r>
            <a:r>
              <a:rPr lang="en-US" altLang="ko-KR" dirty="0" smtClean="0">
                <a:solidFill>
                  <a:schemeClr val="tx1"/>
                </a:solidFill>
                <a:latin typeface="맑은고딕"/>
              </a:rPr>
              <a:t>/ font </a:t>
            </a:r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설정</a:t>
            </a:r>
            <a:endParaRPr lang="ko-KR" altLang="en-US" dirty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6760358" y="4447165"/>
            <a:ext cx="3178428" cy="1580157"/>
          </a:xfrm>
          <a:prstGeom prst="wedgeRoundRectCallout">
            <a:avLst>
              <a:gd name="adj1" fmla="val -81815"/>
              <a:gd name="adj2" fmla="val -3666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고딕"/>
              </a:rPr>
              <a:t>Session </a:t>
            </a:r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및 </a:t>
            </a:r>
            <a:r>
              <a:rPr lang="en-US" altLang="ko-KR" dirty="0" smtClean="0">
                <a:solidFill>
                  <a:schemeClr val="tx1"/>
                </a:solidFill>
                <a:latin typeface="맑은고딕"/>
              </a:rPr>
              <a:t>Cookie </a:t>
            </a:r>
            <a:r>
              <a:rPr lang="ko-KR" altLang="en-US" dirty="0" smtClean="0">
                <a:solidFill>
                  <a:schemeClr val="tx1"/>
                </a:solidFill>
                <a:latin typeface="맑은고딕"/>
              </a:rPr>
              <a:t>설정 파일</a:t>
            </a:r>
            <a:endParaRPr lang="en-US" altLang="ko-KR" dirty="0" smtClean="0">
              <a:solidFill>
                <a:schemeClr val="tx1"/>
              </a:solidFill>
              <a:latin typeface="맑은고딕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1078333" y="2641601"/>
            <a:ext cx="3178428" cy="1210744"/>
          </a:xfrm>
          <a:prstGeom prst="wedgeRoundRectCallout">
            <a:avLst>
              <a:gd name="adj1" fmla="val 63095"/>
              <a:gd name="adj2" fmla="val -251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  <a:latin typeface="맑은고딕"/>
              </a:rPr>
              <a:t>Axios</a:t>
            </a:r>
            <a:r>
              <a:rPr lang="en-US" altLang="ko-KR" dirty="0">
                <a:solidFill>
                  <a:schemeClr val="tx1"/>
                </a:solidFill>
                <a:latin typeface="맑은고딕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고딕"/>
              </a:rPr>
              <a:t>경로 설정 파일</a:t>
            </a:r>
          </a:p>
        </p:txBody>
      </p:sp>
    </p:spTree>
    <p:extLst>
      <p:ext uri="{BB962C8B-B14F-4D97-AF65-F5344CB8AC3E}">
        <p14:creationId xmlns:p14="http://schemas.microsoft.com/office/powerpoint/2010/main" val="3162484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1932" y="1084380"/>
            <a:ext cx="14459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ko-KR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login.vue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0" y="1607103"/>
            <a:ext cx="8019638" cy="801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27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0620" y="1338379"/>
            <a:ext cx="85600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ap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i.js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1218" y="1878048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dirty="0" err="1" smtClean="0"/>
              <a:t>xios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경로를 설정하는 파일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61" y="2387601"/>
            <a:ext cx="11547857" cy="70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5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200" y="1338379"/>
            <a:ext cx="15148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.js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151" y="1861115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정의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00" y="2366905"/>
            <a:ext cx="11344800" cy="70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65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548" y="1338379"/>
            <a:ext cx="107721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envs.js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151" y="1861115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웹서비스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경로 정의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00" y="2366905"/>
            <a:ext cx="11344800" cy="70649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51" y="2333039"/>
            <a:ext cx="11231849" cy="70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7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200" y="1338379"/>
            <a:ext cx="15148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.js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151" y="184418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요청부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50" y="2366905"/>
            <a:ext cx="10825451" cy="72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62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5200" y="1338379"/>
            <a:ext cx="15148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Helvetica Neue"/>
              </a:rPr>
              <a:t>.js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8151" y="1844183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Axios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(DATA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반환부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3201" y="3485696"/>
            <a:ext cx="10820400" cy="5756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50" y="2400772"/>
            <a:ext cx="8065317" cy="72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8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1F20C78-123F-4290-8AE5-8C8CE6254D33}"/>
              </a:ext>
            </a:extLst>
          </p:cNvPr>
          <p:cNvSpPr/>
          <p:nvPr/>
        </p:nvSpPr>
        <p:spPr>
          <a:xfrm>
            <a:off x="1473201" y="2413631"/>
            <a:ext cx="523239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곡선이 비교적 낮다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사실 사람마다 틀릴 수 있으나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알려진 다른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 framework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비교했을 때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학습곡선은 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Angular &gt; React &gt; Vue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순이 된다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대규모 프로젝트에 있어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유지보수와 재사용성을 높이기 위해 작은 단위로 쪼개어 관리한다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하나에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 </a:t>
            </a:r>
            <a:r>
              <a:rPr lang="en-US" altLang="ko-KR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작성할 수 있다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결과적으로 단일 파일 컴포넌트는 캡슐화를 제공하게 된다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endParaRPr lang="en-US" altLang="ko-KR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가볍고 빠르다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그렇기에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적은 오버헤드와 빠른 성능을 낼 수 있다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96918-C1B1-4C4C-8220-865304EFC235}"/>
              </a:ext>
            </a:extLst>
          </p:cNvPr>
          <p:cNvSpPr txBox="1"/>
          <p:nvPr/>
        </p:nvSpPr>
        <p:spPr>
          <a:xfrm>
            <a:off x="6705601" y="2330050"/>
            <a:ext cx="6299200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View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최적화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최적화되어 있기 때문에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동적 변화에 대한 처리가 매끄럽고 용이하다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전환 및 이벤트에 따른 애니메이션 작업등에 좋다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많은 모듈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모듈이 많고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이것 또한 학습곡선이 높지 않다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Ex)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 </a:t>
            </a:r>
            <a:r>
              <a:rPr lang="ko-KR" altLang="en-US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집중식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상태 관리 저장소를 위한 </a:t>
            </a:r>
            <a:r>
              <a:rPr lang="en-US" altLang="ko-KR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vuex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-router,</a:t>
            </a:r>
          </a:p>
          <a:p>
            <a:pPr algn="l"/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검증을 위한 </a:t>
            </a:r>
            <a:r>
              <a:rPr lang="en-US" altLang="ko-KR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-validator,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HTTP, Ajax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-resource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등이 있다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7647" y="1407432"/>
            <a:ext cx="170078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4180892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 smtClean="0"/>
              <a:t>6. </a:t>
            </a:r>
            <a:r>
              <a:rPr lang="ko-KR" altLang="en-US" sz="3600" b="1" dirty="0" smtClean="0"/>
              <a:t>현대중공업 </a:t>
            </a:r>
            <a:r>
              <a:rPr lang="en-US" altLang="ko-KR" sz="3600" b="1" dirty="0" err="1" smtClean="0"/>
              <a:t>Hiway</a:t>
            </a:r>
            <a:r>
              <a:rPr lang="en-US" altLang="ko-KR" sz="3600" b="1" dirty="0" smtClean="0"/>
              <a:t> Open Source Component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3911502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29492" y="1183793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3357" y="1624060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://element.eleme.io/#/en-US/component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3356" y="2216960"/>
            <a:ext cx="1079642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Vuetify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vuetifyjs.com/en/getting-started/installation</a:t>
            </a:r>
            <a:endParaRPr lang="en-US" altLang="ko-KR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  </a:t>
            </a:r>
            <a:r>
              <a:rPr lang="ko-KR" altLang="en-US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v-cart	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v-dialog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v-col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</a:t>
            </a:r>
            <a:r>
              <a:rPr lang="en-US" altLang="ko-KR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snackbar</a:t>
            </a:r>
            <a:endParaRPr lang="en-US" altLang="ko-KR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</a:t>
            </a:r>
            <a:r>
              <a:rPr lang="ko-KR" altLang="en-US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★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v-data-table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6428" y="5175634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0291" y="5582034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Day.js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://day.js.org/docs/en/installation/installation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291" y="6487570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복합 </a:t>
            </a:r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3354" y="6912502"/>
            <a:ext cx="107964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Lodash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lodash.com</a:t>
            </a:r>
          </a:p>
          <a:p>
            <a:pPr algn="l"/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kbs0327.github.io/blog/technology/lodash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8150" y="797276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다국어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2013" y="837916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I18n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://kazupon.github.io/vue-i18n/installation.html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37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21" y="3186085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Echarts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xlsdg.org/vue-echarts-v3-demo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9491" y="2678085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차트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9489" y="4488387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트리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3354" y="4928654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JSTree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zdy1988.github.io/vue-jstree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4499" y="163447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-grid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https://ui.toast.com/tui-grid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7569" y="112647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3699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 smtClean="0"/>
              <a:t>7. </a:t>
            </a:r>
            <a:r>
              <a:rPr lang="ko-KR" altLang="en-US" sz="3600" b="1" dirty="0" smtClean="0"/>
              <a:t>본사 </a:t>
            </a:r>
            <a:r>
              <a:rPr lang="en-US" altLang="ko-KR" sz="3600" b="1" dirty="0" smtClean="0"/>
              <a:t>Open Source Component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263815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29492" y="1183793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en-US" altLang="ko-KR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63357" y="1624060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Bootstrap 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https://bootstrap-vue.org/docs/components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6428" y="244650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u="sng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0291" y="285290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moment.js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https://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momentjs.com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80291" y="3744370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3354" y="4169302"/>
            <a:ext cx="107964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-modal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vue-js-modal.yev.io</a:t>
            </a:r>
          </a:p>
          <a:p>
            <a:pPr algn="l"/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    https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://idlecomputer.tistory.com/162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8150" y="5313969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u="sng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콤보박스</a:t>
            </a:r>
            <a:endParaRPr lang="ko-KR" altLang="en-US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2013" y="5720369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-cool-select 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iliyazelenko.github.io/vue-cool-select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546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21" y="3186085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-chart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https://ui.toast.com/tui-chart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9491" y="2678085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차트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9489" y="5881088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캘린더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3354" y="6321355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-calendar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https://ui.toast.com/tui-calendar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0430" y="163447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Toast-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-grid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https://ui.toast.com/tui-grid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23500" y="112647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4077" y="4560591"/>
            <a:ext cx="1079642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 err="1" smtClean="0"/>
              <a:t>gantt</a:t>
            </a:r>
            <a:r>
              <a:rPr lang="en-US" altLang="ko-KR" dirty="0" smtClean="0"/>
              <a:t>-schedule-timeline-calendar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l"/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en-US" altLang="ko-KR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://github.com/neuronetio/gantt-schedule-timeline-calendar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7147" y="4237257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u="sng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간트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차트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187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 smtClean="0"/>
              <a:t>8. </a:t>
            </a:r>
            <a:r>
              <a:rPr lang="ko-KR" altLang="en-US" sz="3600" b="1" dirty="0" err="1" smtClean="0"/>
              <a:t>인프런</a:t>
            </a:r>
            <a:r>
              <a:rPr lang="ko-KR" altLang="en-US" sz="3600" b="1" dirty="0" smtClean="0"/>
              <a:t> </a:t>
            </a:r>
            <a:r>
              <a:rPr lang="ko-KR" altLang="en-US" sz="3600" b="1" dirty="0" err="1" smtClean="0"/>
              <a:t>인강</a:t>
            </a:r>
            <a:r>
              <a:rPr lang="ko-KR" altLang="en-US" sz="3600" b="1" dirty="0" smtClean="0"/>
              <a:t> 사이트 소개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98810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27888" y="163447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: </a:t>
            </a:r>
            <a:r>
              <a:rPr lang="en-US" altLang="ko-KR" b="0" dirty="0"/>
              <a:t>wininfo1998@gmail.com</a:t>
            </a:r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0958" y="1126472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5541" y="2110429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PW : </a:t>
            </a:r>
            <a:r>
              <a:rPr lang="en-US" altLang="ko-KR" b="0" dirty="0" smtClean="0"/>
              <a:t>winwin33423</a:t>
            </a:r>
            <a:endParaRPr lang="ko-KR" altLang="en-US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952" y="2938858"/>
            <a:ext cx="1079642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내강의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&gt;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진행률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모두보기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=&gt; vue.js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중급 강좌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813" y="3527057"/>
            <a:ext cx="8920316" cy="61093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26413" y="4445667"/>
            <a:ext cx="872197" cy="46395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6341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5876" y="4501634"/>
            <a:ext cx="326050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800" dirty="0">
                <a:latin typeface="맑은 고딕" pitchFamily="50" charset="-127"/>
                <a:ea typeface="맑은 고딕" pitchFamily="50" charset="-127"/>
              </a:rPr>
              <a:t>감사합니다</a:t>
            </a:r>
            <a:r>
              <a:rPr lang="en-US" altLang="ko-KR" dirty="0"/>
              <a:t>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1814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42" y="4090235"/>
            <a:ext cx="57816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3201" y="2402542"/>
            <a:ext cx="1086223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애플리케이션 전체를 프레임워크로 구조화하지 않고 작은 부분들로 쪼개어 관리할 수 있는 점진적 프레임워크를 지향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Helvetica Neue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647" y="1407432"/>
            <a:ext cx="60849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점진적 프레임워크 지향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(1/3)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ttps://joshua1988.github.io/images/posts/web/translation/why-43percent-devs-wanna-learn-vuejs/2_vuejs-flexibility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135" y="4052134"/>
            <a:ext cx="58293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447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7" y="3632200"/>
            <a:ext cx="8619335" cy="509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7647" y="2402542"/>
            <a:ext cx="80010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컴포넌트별로 </a:t>
            </a:r>
            <a:r>
              <a:rPr lang="en-US" altLang="ko-KR" dirty="0"/>
              <a:t>.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파일을 생성하여 관리 가능</a:t>
            </a:r>
            <a:endParaRPr lang="en-US" altLang="ko-KR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.</a:t>
            </a:r>
            <a:r>
              <a:rPr lang="en-US" altLang="ko-KR" dirty="0" err="1"/>
              <a:t>vue</a:t>
            </a:r>
            <a:r>
              <a:rPr lang="en-US" altLang="ko-KR" dirty="0"/>
              <a:t>  </a:t>
            </a:r>
            <a:r>
              <a:rPr lang="ko-KR" altLang="en-US" dirty="0"/>
              <a:t>파일에는 각각의 </a:t>
            </a:r>
            <a:r>
              <a:rPr lang="en-US" altLang="ko-KR" dirty="0"/>
              <a:t>HTML, JS, CSS </a:t>
            </a:r>
            <a:r>
              <a:rPr lang="ko-KR" altLang="en-US" dirty="0"/>
              <a:t>파일이 존재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7647" y="1407432"/>
            <a:ext cx="60849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점진적 프레임워크 지향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(2/3)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6980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ue.js ì»´í¬ëí¸ë¡ êµ¬ì±í ì¹ íì´ì§ êµ¬ì¡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892" y="3717048"/>
            <a:ext cx="6697107" cy="530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7647" y="2402542"/>
            <a:ext cx="108622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 포함된 여러 개의 각 영역은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JavaScript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보유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Vue.js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여기에 추가로 다른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프레임워크처럼 재사용이 가능한    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컴포넌트로 웹 페이지 구성이 가능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7647" y="1407432"/>
            <a:ext cx="608499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Vue.js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점진적 프레임워크 지향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(3/3)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167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-1. 배경"/>
          <p:cNvSpPr txBox="1"/>
          <p:nvPr/>
        </p:nvSpPr>
        <p:spPr>
          <a:xfrm>
            <a:off x="2507884" y="3332857"/>
            <a:ext cx="8718915" cy="344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algn="l">
              <a:defRPr sz="40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rPr lang="ko-KR" altLang="en-US" sz="3600" b="1" dirty="0"/>
              <a:t/>
            </a:r>
            <a:br>
              <a:rPr lang="ko-KR" altLang="en-US" sz="3600" b="1" dirty="0"/>
            </a:br>
            <a:r>
              <a:rPr lang="en-US" altLang="ko-KR" sz="3600" b="1" dirty="0"/>
              <a:t>2</a:t>
            </a:r>
            <a:r>
              <a:rPr lang="en-US" altLang="ko-KR" sz="3600" b="1" dirty="0" smtClean="0"/>
              <a:t>. </a:t>
            </a:r>
            <a:r>
              <a:rPr lang="en-US" altLang="ko-KR" sz="3600" b="1" dirty="0"/>
              <a:t>Vue.js </a:t>
            </a:r>
            <a:r>
              <a:rPr lang="ko-KR" altLang="en-US" sz="3600" b="1" dirty="0" err="1"/>
              <a:t>디렉티브</a:t>
            </a:r>
            <a:endParaRPr lang="ko-KR" altLang="en-US" sz="3600" b="1" dirty="0"/>
          </a:p>
          <a:p>
            <a:pPr algn="ctr">
              <a:defRPr sz="2300" b="0">
                <a:solidFill>
                  <a:srgbClr val="515151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2676538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7647" y="2523087"/>
            <a:ext cx="10862234" cy="969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>
              <a:spcBef>
                <a:spcPts val="500"/>
              </a:spcBef>
              <a:buFontTx/>
              <a:buChar char="-"/>
            </a:pPr>
            <a:r>
              <a:rPr lang="ko-KR" altLang="en-US" dirty="0">
                <a:latin typeface="맑은고딕"/>
              </a:rPr>
              <a:t>태그 문자열을 </a:t>
            </a:r>
            <a:r>
              <a:rPr lang="en-US" altLang="ko-KR" dirty="0">
                <a:latin typeface="맑은고딕"/>
              </a:rPr>
              <a:t>HTML </a:t>
            </a:r>
            <a:r>
              <a:rPr lang="ko-KR" altLang="en-US" dirty="0">
                <a:latin typeface="맑은고딕"/>
              </a:rPr>
              <a:t>인코딩하여 나타내기 때문에 화면에는 태그 문자열이 </a:t>
            </a:r>
            <a:endParaRPr lang="en-US" altLang="ko-KR" dirty="0">
              <a:latin typeface="맑은고딕"/>
            </a:endParaRPr>
          </a:p>
          <a:p>
            <a:pPr algn="l">
              <a:spcBef>
                <a:spcPts val="500"/>
              </a:spcBef>
            </a:pPr>
            <a:r>
              <a:rPr lang="en-US" altLang="ko-KR" dirty="0">
                <a:latin typeface="맑은고딕"/>
              </a:rPr>
              <a:t>   </a:t>
            </a:r>
            <a:r>
              <a:rPr lang="ko-KR" altLang="en-US" dirty="0">
                <a:latin typeface="맑은고딕"/>
              </a:rPr>
              <a:t>그대로 나타납니다</a:t>
            </a:r>
            <a:r>
              <a:rPr lang="en-US" altLang="ko-KR" dirty="0">
                <a:latin typeface="맑은고딕"/>
              </a:rPr>
              <a:t>. </a:t>
            </a:r>
            <a:r>
              <a:rPr lang="en-US" altLang="ko-KR" dirty="0" err="1">
                <a:latin typeface="맑은고딕"/>
              </a:rPr>
              <a:t>innerText</a:t>
            </a:r>
            <a:r>
              <a:rPr lang="en-US" altLang="ko-KR" dirty="0">
                <a:latin typeface="맑은고딕"/>
              </a:rPr>
              <a:t> </a:t>
            </a:r>
            <a:r>
              <a:rPr lang="ko-KR" altLang="en-US" dirty="0">
                <a:latin typeface="맑은고딕"/>
              </a:rPr>
              <a:t>속성에 연결됩니다</a:t>
            </a:r>
            <a:r>
              <a:rPr lang="en-US" altLang="ko-KR" dirty="0">
                <a:latin typeface="맑은고딕"/>
              </a:rPr>
              <a:t>.</a:t>
            </a:r>
            <a:endParaRPr lang="ko-KR" altLang="en-US" dirty="0">
              <a:latin typeface="맑은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424968-B3A3-44B1-9548-FD7DF9AB8792}"/>
              </a:ext>
            </a:extLst>
          </p:cNvPr>
          <p:cNvSpPr/>
          <p:nvPr/>
        </p:nvSpPr>
        <p:spPr>
          <a:xfrm>
            <a:off x="1473201" y="2402542"/>
            <a:ext cx="10862234" cy="6839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4670" y="1361779"/>
            <a:ext cx="1489190" cy="563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v-text,{{}}</a:t>
            </a:r>
            <a:endParaRPr lang="en-US" altLang="ko-KR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72D32F-6CF5-4D0C-A5E9-F70EB844B065}"/>
              </a:ext>
            </a:extLst>
          </p:cNvPr>
          <p:cNvSpPr/>
          <p:nvPr/>
        </p:nvSpPr>
        <p:spPr>
          <a:xfrm>
            <a:off x="1333090" y="3717048"/>
            <a:ext cx="5473700" cy="5307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50B858-97F5-4417-A60D-7935185A8911}"/>
              </a:ext>
            </a:extLst>
          </p:cNvPr>
          <p:cNvSpPr/>
          <p:nvPr/>
        </p:nvSpPr>
        <p:spPr>
          <a:xfrm>
            <a:off x="7378290" y="3717048"/>
            <a:ext cx="5473700" cy="5307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ECCD7-08B6-4950-98BB-AFF0D170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44" y="3741421"/>
            <a:ext cx="5473700" cy="52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01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oto Sans CJK KR Bold"/>
        <a:ea typeface="Noto Sans CJK KR Bold"/>
        <a:cs typeface="Noto Sans CJK KR Bol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Noto Sans CJK KR Bold"/>
        <a:ea typeface="Noto Sans CJK KR Bold"/>
        <a:cs typeface="Noto Sans CJK KR Bol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783</Words>
  <Application>Microsoft Office PowerPoint</Application>
  <PresentationFormat>사용자 지정</PresentationFormat>
  <Paragraphs>202</Paragraphs>
  <Slides>48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Helvetica Neue</vt:lpstr>
      <vt:lpstr>Helvetica Neue Light</vt:lpstr>
      <vt:lpstr>Helvetica Neue Medium</vt:lpstr>
      <vt:lpstr>Helvetica Neue Thin</vt:lpstr>
      <vt:lpstr>Noto Sans CJK KR Bold</vt:lpstr>
      <vt:lpstr>Noto Sans CJK KR Regular</vt:lpstr>
      <vt:lpstr>맑은 고딕</vt:lpstr>
      <vt:lpstr>맑은고딕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</dc:creator>
  <cp:lastModifiedBy>Administrator</cp:lastModifiedBy>
  <cp:revision>227</cp:revision>
  <dcterms:modified xsi:type="dcterms:W3CDTF">2020-12-16T01:28:16Z</dcterms:modified>
</cp:coreProperties>
</file>