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8" r:id="rId3"/>
    <p:sldId id="304" r:id="rId4"/>
    <p:sldId id="341" r:id="rId5"/>
    <p:sldId id="343" r:id="rId6"/>
    <p:sldId id="344" r:id="rId7"/>
    <p:sldId id="342" r:id="rId8"/>
    <p:sldId id="347" r:id="rId9"/>
    <p:sldId id="345" r:id="rId10"/>
    <p:sldId id="346" r:id="rId11"/>
    <p:sldId id="348" r:id="rId12"/>
    <p:sldId id="350" r:id="rId13"/>
    <p:sldId id="351" r:id="rId14"/>
    <p:sldId id="352" r:id="rId15"/>
    <p:sldId id="353" r:id="rId16"/>
    <p:sldId id="356" r:id="rId17"/>
    <p:sldId id="358" r:id="rId18"/>
    <p:sldId id="354" r:id="rId19"/>
    <p:sldId id="35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483F"/>
    <a:srgbClr val="BEB0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69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50A43-FEEF-4207-A6B1-3AB067AB263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FD6AA-A31A-4669-AC2B-7FAEE24A0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9458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09DCC-6D27-4366-A872-492B2E0DAA5D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501F9-475B-4B76-B62E-8C9E16DE7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52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501F9-475B-4B76-B62E-8C9E16DE73B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7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501F9-475B-4B76-B62E-8C9E16DE73B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562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501F9-475B-4B76-B62E-8C9E16DE73B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4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65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75780" y="171450"/>
            <a:ext cx="8098506" cy="6529388"/>
          </a:xfrm>
          <a:custGeom>
            <a:avLst/>
            <a:gdLst>
              <a:gd name="connsiteX0" fmla="*/ 0 w 8098506"/>
              <a:gd name="connsiteY0" fmla="*/ 0 h 6529388"/>
              <a:gd name="connsiteX1" fmla="*/ 8098506 w 8098506"/>
              <a:gd name="connsiteY1" fmla="*/ 0 h 6529388"/>
              <a:gd name="connsiteX2" fmla="*/ 8098506 w 8098506"/>
              <a:gd name="connsiteY2" fmla="*/ 6529388 h 6529388"/>
              <a:gd name="connsiteX3" fmla="*/ 0 w 8098506"/>
              <a:gd name="connsiteY3" fmla="*/ 6529388 h 652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506" h="6529388">
                <a:moveTo>
                  <a:pt x="0" y="0"/>
                </a:moveTo>
                <a:lnTo>
                  <a:pt x="8098506" y="0"/>
                </a:lnTo>
                <a:lnTo>
                  <a:pt x="8098506" y="6529388"/>
                </a:lnTo>
                <a:lnTo>
                  <a:pt x="0" y="6529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4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50617" y="2835370"/>
            <a:ext cx="3619496" cy="3624498"/>
          </a:xfrm>
          <a:custGeom>
            <a:avLst/>
            <a:gdLst>
              <a:gd name="connsiteX0" fmla="*/ 2297113 w 4594226"/>
              <a:gd name="connsiteY0" fmla="*/ 0 h 4600576"/>
              <a:gd name="connsiteX1" fmla="*/ 4594226 w 4594226"/>
              <a:gd name="connsiteY1" fmla="*/ 2300288 h 4600576"/>
              <a:gd name="connsiteX2" fmla="*/ 2297113 w 4594226"/>
              <a:gd name="connsiteY2" fmla="*/ 4600576 h 4600576"/>
              <a:gd name="connsiteX3" fmla="*/ 0 w 4594226"/>
              <a:gd name="connsiteY3" fmla="*/ 2300288 h 4600576"/>
              <a:gd name="connsiteX4" fmla="*/ 2297113 w 4594226"/>
              <a:gd name="connsiteY4" fmla="*/ 0 h 460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226" h="4600576">
                <a:moveTo>
                  <a:pt x="2297113" y="0"/>
                </a:moveTo>
                <a:cubicBezTo>
                  <a:pt x="3565773" y="0"/>
                  <a:pt x="4594226" y="1029874"/>
                  <a:pt x="4594226" y="2300288"/>
                </a:cubicBezTo>
                <a:cubicBezTo>
                  <a:pt x="4594226" y="3570702"/>
                  <a:pt x="3565773" y="4600576"/>
                  <a:pt x="2297113" y="4600576"/>
                </a:cubicBezTo>
                <a:cubicBezTo>
                  <a:pt x="1028453" y="4600576"/>
                  <a:pt x="0" y="3570702"/>
                  <a:pt x="0" y="2300288"/>
                </a:cubicBezTo>
                <a:cubicBezTo>
                  <a:pt x="0" y="1029874"/>
                  <a:pt x="1028453" y="0"/>
                  <a:pt x="22971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ko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95713" y="1128713"/>
            <a:ext cx="4594225" cy="4600575"/>
            <a:chOff x="3795713" y="1128713"/>
            <a:chExt cx="4594225" cy="4600575"/>
          </a:xfrm>
        </p:grpSpPr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3795713" y="1128713"/>
              <a:ext cx="4594225" cy="4600575"/>
            </a:xfrm>
            <a:prstGeom prst="ellipse">
              <a:avLst/>
            </a:pr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 noEditPoints="1"/>
            </p:cNvSpPr>
            <p:nvPr/>
          </p:nvSpPr>
          <p:spPr bwMode="auto">
            <a:xfrm>
              <a:off x="3951288" y="1284288"/>
              <a:ext cx="4284663" cy="4289425"/>
            </a:xfrm>
            <a:custGeom>
              <a:avLst/>
              <a:gdLst>
                <a:gd name="T0" fmla="*/ 831 w 1662"/>
                <a:gd name="T1" fmla="*/ 1662 h 1662"/>
                <a:gd name="T2" fmla="*/ 0 w 1662"/>
                <a:gd name="T3" fmla="*/ 831 h 1662"/>
                <a:gd name="T4" fmla="*/ 831 w 1662"/>
                <a:gd name="T5" fmla="*/ 0 h 1662"/>
                <a:gd name="T6" fmla="*/ 1662 w 1662"/>
                <a:gd name="T7" fmla="*/ 831 h 1662"/>
                <a:gd name="T8" fmla="*/ 831 w 1662"/>
                <a:gd name="T9" fmla="*/ 1662 h 1662"/>
                <a:gd name="T10" fmla="*/ 831 w 1662"/>
                <a:gd name="T11" fmla="*/ 12 h 1662"/>
                <a:gd name="T12" fmla="*/ 12 w 1662"/>
                <a:gd name="T13" fmla="*/ 831 h 1662"/>
                <a:gd name="T14" fmla="*/ 831 w 1662"/>
                <a:gd name="T15" fmla="*/ 1650 h 1662"/>
                <a:gd name="T16" fmla="*/ 1650 w 1662"/>
                <a:gd name="T17" fmla="*/ 831 h 1662"/>
                <a:gd name="T18" fmla="*/ 831 w 1662"/>
                <a:gd name="T19" fmla="*/ 12 h 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2" h="1662">
                  <a:moveTo>
                    <a:pt x="831" y="1662"/>
                  </a:moveTo>
                  <a:cubicBezTo>
                    <a:pt x="373" y="1662"/>
                    <a:pt x="0" y="1289"/>
                    <a:pt x="0" y="831"/>
                  </a:cubicBezTo>
                  <a:cubicBezTo>
                    <a:pt x="0" y="373"/>
                    <a:pt x="373" y="0"/>
                    <a:pt x="831" y="0"/>
                  </a:cubicBezTo>
                  <a:cubicBezTo>
                    <a:pt x="1289" y="0"/>
                    <a:pt x="1662" y="373"/>
                    <a:pt x="1662" y="831"/>
                  </a:cubicBezTo>
                  <a:cubicBezTo>
                    <a:pt x="1662" y="1289"/>
                    <a:pt x="1289" y="1662"/>
                    <a:pt x="831" y="1662"/>
                  </a:cubicBezTo>
                  <a:close/>
                  <a:moveTo>
                    <a:pt x="831" y="12"/>
                  </a:moveTo>
                  <a:cubicBezTo>
                    <a:pt x="380" y="12"/>
                    <a:pt x="12" y="380"/>
                    <a:pt x="12" y="831"/>
                  </a:cubicBezTo>
                  <a:cubicBezTo>
                    <a:pt x="12" y="1282"/>
                    <a:pt x="380" y="1650"/>
                    <a:pt x="831" y="1650"/>
                  </a:cubicBezTo>
                  <a:cubicBezTo>
                    <a:pt x="1282" y="1650"/>
                    <a:pt x="1650" y="1282"/>
                    <a:pt x="1650" y="831"/>
                  </a:cubicBezTo>
                  <a:cubicBezTo>
                    <a:pt x="1650" y="380"/>
                    <a:pt x="1282" y="12"/>
                    <a:pt x="831" y="12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1"/>
            <p:cNvSpPr>
              <a:spLocks/>
            </p:cNvSpPr>
            <p:nvPr/>
          </p:nvSpPr>
          <p:spPr bwMode="auto">
            <a:xfrm>
              <a:off x="5873751" y="5040313"/>
              <a:ext cx="201613" cy="288925"/>
            </a:xfrm>
            <a:custGeom>
              <a:avLst/>
              <a:gdLst>
                <a:gd name="T0" fmla="*/ 93 w 127"/>
                <a:gd name="T1" fmla="*/ 164 h 182"/>
                <a:gd name="T2" fmla="*/ 20 w 127"/>
                <a:gd name="T3" fmla="*/ 91 h 182"/>
                <a:gd name="T4" fmla="*/ 93 w 127"/>
                <a:gd name="T5" fmla="*/ 18 h 182"/>
                <a:gd name="T6" fmla="*/ 117 w 127"/>
                <a:gd name="T7" fmla="*/ 44 h 182"/>
                <a:gd name="T8" fmla="*/ 127 w 127"/>
                <a:gd name="T9" fmla="*/ 34 h 182"/>
                <a:gd name="T10" fmla="*/ 93 w 127"/>
                <a:gd name="T11" fmla="*/ 0 h 182"/>
                <a:gd name="T12" fmla="*/ 0 w 127"/>
                <a:gd name="T13" fmla="*/ 91 h 182"/>
                <a:gd name="T14" fmla="*/ 93 w 127"/>
                <a:gd name="T15" fmla="*/ 182 h 182"/>
                <a:gd name="T16" fmla="*/ 127 w 127"/>
                <a:gd name="T17" fmla="*/ 148 h 182"/>
                <a:gd name="T18" fmla="*/ 117 w 127"/>
                <a:gd name="T19" fmla="*/ 138 h 182"/>
                <a:gd name="T20" fmla="*/ 93 w 127"/>
                <a:gd name="T21" fmla="*/ 16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7" h="182">
                  <a:moveTo>
                    <a:pt x="93" y="164"/>
                  </a:moveTo>
                  <a:lnTo>
                    <a:pt x="20" y="91"/>
                  </a:lnTo>
                  <a:lnTo>
                    <a:pt x="93" y="18"/>
                  </a:lnTo>
                  <a:lnTo>
                    <a:pt x="117" y="44"/>
                  </a:lnTo>
                  <a:lnTo>
                    <a:pt x="127" y="34"/>
                  </a:lnTo>
                  <a:lnTo>
                    <a:pt x="93" y="0"/>
                  </a:lnTo>
                  <a:lnTo>
                    <a:pt x="0" y="91"/>
                  </a:lnTo>
                  <a:lnTo>
                    <a:pt x="93" y="182"/>
                  </a:lnTo>
                  <a:lnTo>
                    <a:pt x="127" y="148"/>
                  </a:lnTo>
                  <a:lnTo>
                    <a:pt x="117" y="138"/>
                  </a:lnTo>
                  <a:lnTo>
                    <a:pt x="93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2"/>
            <p:cNvSpPr>
              <a:spLocks noEditPoints="1"/>
            </p:cNvSpPr>
            <p:nvPr/>
          </p:nvSpPr>
          <p:spPr bwMode="auto">
            <a:xfrm>
              <a:off x="6000751" y="5040313"/>
              <a:ext cx="290513" cy="288925"/>
            </a:xfrm>
            <a:custGeom>
              <a:avLst/>
              <a:gdLst>
                <a:gd name="T0" fmla="*/ 91 w 183"/>
                <a:gd name="T1" fmla="*/ 0 h 182"/>
                <a:gd name="T2" fmla="*/ 0 w 183"/>
                <a:gd name="T3" fmla="*/ 91 h 182"/>
                <a:gd name="T4" fmla="*/ 91 w 183"/>
                <a:gd name="T5" fmla="*/ 182 h 182"/>
                <a:gd name="T6" fmla="*/ 183 w 183"/>
                <a:gd name="T7" fmla="*/ 91 h 182"/>
                <a:gd name="T8" fmla="*/ 91 w 183"/>
                <a:gd name="T9" fmla="*/ 0 h 182"/>
                <a:gd name="T10" fmla="*/ 18 w 183"/>
                <a:gd name="T11" fmla="*/ 91 h 182"/>
                <a:gd name="T12" fmla="*/ 91 w 183"/>
                <a:gd name="T13" fmla="*/ 18 h 182"/>
                <a:gd name="T14" fmla="*/ 164 w 183"/>
                <a:gd name="T15" fmla="*/ 91 h 182"/>
                <a:gd name="T16" fmla="*/ 91 w 183"/>
                <a:gd name="T17" fmla="*/ 164 h 182"/>
                <a:gd name="T18" fmla="*/ 18 w 183"/>
                <a:gd name="T19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182">
                  <a:moveTo>
                    <a:pt x="91" y="0"/>
                  </a:moveTo>
                  <a:lnTo>
                    <a:pt x="0" y="91"/>
                  </a:lnTo>
                  <a:lnTo>
                    <a:pt x="91" y="182"/>
                  </a:lnTo>
                  <a:lnTo>
                    <a:pt x="183" y="91"/>
                  </a:lnTo>
                  <a:lnTo>
                    <a:pt x="91" y="0"/>
                  </a:lnTo>
                  <a:close/>
                  <a:moveTo>
                    <a:pt x="18" y="91"/>
                  </a:moveTo>
                  <a:lnTo>
                    <a:pt x="91" y="18"/>
                  </a:lnTo>
                  <a:lnTo>
                    <a:pt x="164" y="91"/>
                  </a:lnTo>
                  <a:lnTo>
                    <a:pt x="91" y="164"/>
                  </a:lnTo>
                  <a:lnTo>
                    <a:pt x="18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auto">
            <a:xfrm>
              <a:off x="6111876" y="1528763"/>
              <a:ext cx="200025" cy="288925"/>
            </a:xfrm>
            <a:custGeom>
              <a:avLst/>
              <a:gdLst>
                <a:gd name="T0" fmla="*/ 34 w 126"/>
                <a:gd name="T1" fmla="*/ 164 h 182"/>
                <a:gd name="T2" fmla="*/ 107 w 126"/>
                <a:gd name="T3" fmla="*/ 91 h 182"/>
                <a:gd name="T4" fmla="*/ 34 w 126"/>
                <a:gd name="T5" fmla="*/ 18 h 182"/>
                <a:gd name="T6" fmla="*/ 9 w 126"/>
                <a:gd name="T7" fmla="*/ 44 h 182"/>
                <a:gd name="T8" fmla="*/ 0 w 126"/>
                <a:gd name="T9" fmla="*/ 34 h 182"/>
                <a:gd name="T10" fmla="*/ 34 w 126"/>
                <a:gd name="T11" fmla="*/ 0 h 182"/>
                <a:gd name="T12" fmla="*/ 126 w 126"/>
                <a:gd name="T13" fmla="*/ 91 h 182"/>
                <a:gd name="T14" fmla="*/ 34 w 126"/>
                <a:gd name="T15" fmla="*/ 182 h 182"/>
                <a:gd name="T16" fmla="*/ 0 w 126"/>
                <a:gd name="T17" fmla="*/ 148 h 182"/>
                <a:gd name="T18" fmla="*/ 9 w 126"/>
                <a:gd name="T19" fmla="*/ 138 h 182"/>
                <a:gd name="T20" fmla="*/ 34 w 126"/>
                <a:gd name="T21" fmla="*/ 16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6" h="182">
                  <a:moveTo>
                    <a:pt x="34" y="164"/>
                  </a:moveTo>
                  <a:lnTo>
                    <a:pt x="107" y="91"/>
                  </a:lnTo>
                  <a:lnTo>
                    <a:pt x="34" y="18"/>
                  </a:lnTo>
                  <a:lnTo>
                    <a:pt x="9" y="44"/>
                  </a:lnTo>
                  <a:lnTo>
                    <a:pt x="0" y="34"/>
                  </a:lnTo>
                  <a:lnTo>
                    <a:pt x="34" y="0"/>
                  </a:lnTo>
                  <a:lnTo>
                    <a:pt x="126" y="91"/>
                  </a:lnTo>
                  <a:lnTo>
                    <a:pt x="34" y="182"/>
                  </a:lnTo>
                  <a:lnTo>
                    <a:pt x="0" y="148"/>
                  </a:lnTo>
                  <a:lnTo>
                    <a:pt x="9" y="138"/>
                  </a:lnTo>
                  <a:lnTo>
                    <a:pt x="34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4"/>
            <p:cNvSpPr>
              <a:spLocks noEditPoints="1"/>
            </p:cNvSpPr>
            <p:nvPr/>
          </p:nvSpPr>
          <p:spPr bwMode="auto">
            <a:xfrm>
              <a:off x="5894388" y="1528763"/>
              <a:ext cx="292100" cy="288925"/>
            </a:xfrm>
            <a:custGeom>
              <a:avLst/>
              <a:gdLst>
                <a:gd name="T0" fmla="*/ 0 w 184"/>
                <a:gd name="T1" fmla="*/ 91 h 182"/>
                <a:gd name="T2" fmla="*/ 93 w 184"/>
                <a:gd name="T3" fmla="*/ 182 h 182"/>
                <a:gd name="T4" fmla="*/ 184 w 184"/>
                <a:gd name="T5" fmla="*/ 91 h 182"/>
                <a:gd name="T6" fmla="*/ 93 w 184"/>
                <a:gd name="T7" fmla="*/ 0 h 182"/>
                <a:gd name="T8" fmla="*/ 0 w 184"/>
                <a:gd name="T9" fmla="*/ 91 h 182"/>
                <a:gd name="T10" fmla="*/ 93 w 184"/>
                <a:gd name="T11" fmla="*/ 164 h 182"/>
                <a:gd name="T12" fmla="*/ 20 w 184"/>
                <a:gd name="T13" fmla="*/ 91 h 182"/>
                <a:gd name="T14" fmla="*/ 93 w 184"/>
                <a:gd name="T15" fmla="*/ 18 h 182"/>
                <a:gd name="T16" fmla="*/ 166 w 184"/>
                <a:gd name="T17" fmla="*/ 91 h 182"/>
                <a:gd name="T18" fmla="*/ 93 w 184"/>
                <a:gd name="T19" fmla="*/ 16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82">
                  <a:moveTo>
                    <a:pt x="0" y="91"/>
                  </a:moveTo>
                  <a:lnTo>
                    <a:pt x="93" y="182"/>
                  </a:lnTo>
                  <a:lnTo>
                    <a:pt x="184" y="91"/>
                  </a:lnTo>
                  <a:lnTo>
                    <a:pt x="93" y="0"/>
                  </a:lnTo>
                  <a:lnTo>
                    <a:pt x="0" y="91"/>
                  </a:lnTo>
                  <a:close/>
                  <a:moveTo>
                    <a:pt x="93" y="164"/>
                  </a:moveTo>
                  <a:lnTo>
                    <a:pt x="20" y="91"/>
                  </a:lnTo>
                  <a:lnTo>
                    <a:pt x="93" y="18"/>
                  </a:lnTo>
                  <a:lnTo>
                    <a:pt x="166" y="91"/>
                  </a:lnTo>
                  <a:lnTo>
                    <a:pt x="93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3" name="TextBox 1752"/>
            <p:cNvSpPr txBox="1"/>
            <p:nvPr/>
          </p:nvSpPr>
          <p:spPr>
            <a:xfrm>
              <a:off x="4461614" y="2107433"/>
              <a:ext cx="3262432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 smtClean="0">
                  <a:solidFill>
                    <a:schemeClr val="bg1"/>
                  </a:solidFill>
                  <a:latin typeface="Calibri" panose="020F0502020204030204" pitchFamily="34" charset="0"/>
                  <a:ea typeface="Raleway" pitchFamily="2" charset="0"/>
                  <a:cs typeface="Calibri" panose="020F0502020204030204" pitchFamily="34" charset="0"/>
                </a:rPr>
                <a:t>Vue.js </a:t>
              </a:r>
            </a:p>
            <a:p>
              <a:pPr algn="ctr"/>
              <a:r>
                <a:rPr lang="ko-KR" altLang="en-US" sz="6000" dirty="0" smtClean="0">
                  <a:solidFill>
                    <a:schemeClr val="bg1"/>
                  </a:solidFill>
                  <a:latin typeface="Calibri" panose="020F0502020204030204" pitchFamily="34" charset="0"/>
                  <a:ea typeface="Raleway" pitchFamily="2" charset="0"/>
                  <a:cs typeface="Calibri" panose="020F0502020204030204" pitchFamily="34" charset="0"/>
                </a:rPr>
                <a:t>시작하기</a:t>
              </a:r>
              <a:endParaRPr lang="en-US" sz="6000" dirty="0" smtClean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754" name="TextBox 1753"/>
            <p:cNvSpPr txBox="1"/>
            <p:nvPr/>
          </p:nvSpPr>
          <p:spPr>
            <a:xfrm>
              <a:off x="5560178" y="4176852"/>
              <a:ext cx="9605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ea typeface="Raleway" pitchFamily="2" charset="0"/>
                  <a:cs typeface="Calibri" panose="020F0502020204030204" pitchFamily="34" charset="0"/>
                </a:rPr>
                <a:t>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651933"/>
            <a:ext cx="28857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dirty="0" err="1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Vue.Js</a:t>
            </a:r>
            <a:r>
              <a:rPr lang="en-US" altLang="ko-KR" sz="5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 구조</a:t>
            </a:r>
            <a:endParaRPr lang="en-US" sz="2000" dirty="0" smtClean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506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8" name="TextBox 1927"/>
          <p:cNvSpPr txBox="1"/>
          <p:nvPr/>
        </p:nvSpPr>
        <p:spPr>
          <a:xfrm>
            <a:off x="7481620" y="4011987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w</a:t>
            </a:r>
            <a:r>
              <a:rPr lang="en-US" sz="1400" smtClean="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e are the profesional</a:t>
            </a:r>
            <a:endParaRPr lang="en-US" sz="1400">
              <a:solidFill>
                <a:schemeClr val="bg1"/>
              </a:solidFill>
              <a:latin typeface="Montserrat" panose="00000500000000000000" pitchFamily="50" charset="0"/>
              <a:ea typeface="Raleway" pitchFamily="2" charset="0"/>
              <a:cs typeface="Lato" panose="020F050202020403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7985" y="1420172"/>
            <a:ext cx="473659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</a:rPr>
              <a:t>App.vue</a:t>
            </a: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endParaRPr lang="en-US" altLang="ko-KR" sz="1500" dirty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router-link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를 클릭할 때 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router-view 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에서 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router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에 선언된 화면을 보여줍니다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Style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은 현재 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less 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로 되어있으나 </a:t>
            </a:r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</a:rPr>
              <a:t>css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, </a:t>
            </a:r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</a:rPr>
              <a:t>scss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 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등 다른 방법으로 지정할 수 있습니다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현재 </a:t>
            </a:r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</a:rPr>
              <a:t>vue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파일 내에서 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style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을 지정할 수 있지만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, 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다른 경로의 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less, </a:t>
            </a:r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</a:rPr>
              <a:t>css</a:t>
            </a:r>
            <a:r>
              <a:rPr lang="ko-KR" altLang="en-US" sz="1500" dirty="0">
                <a:solidFill>
                  <a:srgbClr val="53483F"/>
                </a:solidFill>
                <a:latin typeface="+mj-ea"/>
                <a:ea typeface="+mj-ea"/>
              </a:rPr>
              <a:t> 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등의 파일을 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import 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하여 사용할 수 있습니다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.</a:t>
            </a:r>
            <a:endParaRPr lang="en-US" altLang="ko-KR" sz="1500" dirty="0">
              <a:solidFill>
                <a:srgbClr val="53483F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26" y="546735"/>
            <a:ext cx="4981575" cy="603885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7517094" y="2859535"/>
            <a:ext cx="4123217" cy="3486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61518" y="2152587"/>
            <a:ext cx="1099601" cy="169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022021" y="1594465"/>
            <a:ext cx="3316539" cy="391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6"/>
          <p:cNvSpPr/>
          <p:nvPr/>
        </p:nvSpPr>
        <p:spPr>
          <a:xfrm>
            <a:off x="691332" y="1821484"/>
            <a:ext cx="74301" cy="4487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3012" y="630936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- 8 -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9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651933"/>
            <a:ext cx="28857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dirty="0" err="1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Vue.Js</a:t>
            </a:r>
            <a:r>
              <a:rPr lang="en-US" altLang="ko-KR" sz="5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 구조</a:t>
            </a:r>
            <a:endParaRPr lang="en-US" sz="2000" dirty="0" smtClean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506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8" name="TextBox 1927"/>
          <p:cNvSpPr txBox="1"/>
          <p:nvPr/>
        </p:nvSpPr>
        <p:spPr>
          <a:xfrm>
            <a:off x="7481620" y="4011987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w</a:t>
            </a:r>
            <a:r>
              <a:rPr lang="en-US" sz="1400" smtClean="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e are the profesional</a:t>
            </a:r>
            <a:endParaRPr lang="en-US" sz="1400">
              <a:solidFill>
                <a:schemeClr val="bg1"/>
              </a:solidFill>
              <a:latin typeface="Montserrat" panose="00000500000000000000" pitchFamily="50" charset="0"/>
              <a:ea typeface="Raleway" pitchFamily="2" charset="0"/>
              <a:cs typeface="Lato" panose="020F050202020403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7985" y="1420172"/>
            <a:ext cx="473659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</a:rPr>
              <a:t>home.vue</a:t>
            </a: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endParaRPr lang="en-US" altLang="ko-KR" sz="1500" dirty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</a:rPr>
              <a:t>HelloWorld.vue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 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파일을 호출하기 위해 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import 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시킨 후 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components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에 선언한 뒤 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template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안에 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&lt;HelloWorld&gt;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태그를 사용하면 </a:t>
            </a:r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</a:rPr>
              <a:t>HelloWorld.vue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의 화면을 호출할 수 있습니다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</a:rPr>
              <a:t>Msg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는 현재 화면에서 </a:t>
            </a:r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</a:rPr>
              <a:t>HelloWorld.vue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화면으로 넘어갈 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Parameter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부분 입니다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.</a:t>
            </a:r>
            <a:endParaRPr lang="en-US" altLang="ko-KR" sz="1500" dirty="0">
              <a:solidFill>
                <a:srgbClr val="53483F"/>
              </a:solidFill>
              <a:latin typeface="+mj-ea"/>
              <a:ea typeface="+mj-ea"/>
            </a:endParaRPr>
          </a:p>
        </p:txBody>
      </p:sp>
      <p:sp>
        <p:nvSpPr>
          <p:cNvPr id="13" name="Rectangle 6"/>
          <p:cNvSpPr/>
          <p:nvPr/>
        </p:nvSpPr>
        <p:spPr>
          <a:xfrm>
            <a:off x="691332" y="1821484"/>
            <a:ext cx="74301" cy="4487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3012" y="630936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- 9 -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242" y="1665316"/>
            <a:ext cx="4743450" cy="38100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7938655" y="2709948"/>
            <a:ext cx="3424844" cy="207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642167" y="3787542"/>
            <a:ext cx="3870959" cy="207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86255" y="4527519"/>
            <a:ext cx="1041862" cy="576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287" y="1236708"/>
            <a:ext cx="6084570" cy="48672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2625" y="651933"/>
            <a:ext cx="28857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dirty="0" err="1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Vue.Js</a:t>
            </a:r>
            <a:r>
              <a:rPr lang="en-US" altLang="ko-KR" sz="5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 구조</a:t>
            </a:r>
            <a:endParaRPr lang="en-US" sz="2000" dirty="0" smtClean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506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57985" y="1420172"/>
            <a:ext cx="36609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</a:rPr>
              <a:t>HelloWorld.vue</a:t>
            </a: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</a:rPr>
              <a:t>Msg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 : 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부모 </a:t>
            </a:r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</a:rPr>
              <a:t>Vue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에서 넘어온 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Parameter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값</a:t>
            </a: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@click : html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의 </a:t>
            </a:r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</a:rPr>
              <a:t>onClick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 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과 동일</a:t>
            </a: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Html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처럼 하이퍼링크 설정 가능</a:t>
            </a:r>
            <a:endParaRPr lang="en-US" altLang="ko-KR" sz="1500" dirty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Props : 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부모로부터 넘겨받을 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Parameter 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변수 설정 가능</a:t>
            </a: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Methods : @click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에서 선언한 이름으로 이벤트 설정 가능</a:t>
            </a:r>
            <a:endParaRPr lang="en-US" altLang="ko-KR" sz="1500" dirty="0">
              <a:solidFill>
                <a:srgbClr val="53483F"/>
              </a:solidFill>
              <a:latin typeface="+mj-ea"/>
              <a:ea typeface="+mj-ea"/>
            </a:endParaRPr>
          </a:p>
        </p:txBody>
      </p:sp>
      <p:sp>
        <p:nvSpPr>
          <p:cNvPr id="13" name="Rectangle 6"/>
          <p:cNvSpPr/>
          <p:nvPr/>
        </p:nvSpPr>
        <p:spPr>
          <a:xfrm>
            <a:off x="691332" y="1821484"/>
            <a:ext cx="74301" cy="4487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/>
          <p:cNvSpPr/>
          <p:nvPr/>
        </p:nvSpPr>
        <p:spPr>
          <a:xfrm>
            <a:off x="6569825" y="2063235"/>
            <a:ext cx="1104444" cy="207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677890" y="2585323"/>
            <a:ext cx="5259186" cy="410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298276" y="3882644"/>
            <a:ext cx="2363585" cy="19944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1947" y="6309360"/>
            <a:ext cx="71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- 10 -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64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820" y="712351"/>
            <a:ext cx="5038725" cy="57816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2625" y="651933"/>
            <a:ext cx="28857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dirty="0" err="1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Vue.Js</a:t>
            </a:r>
            <a:r>
              <a:rPr lang="en-US" altLang="ko-KR" sz="5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 구조</a:t>
            </a:r>
            <a:endParaRPr lang="en-US" sz="2000" dirty="0" smtClean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506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57985" y="1420172"/>
            <a:ext cx="366092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</a:rPr>
              <a:t>HelloWorld.vue</a:t>
            </a: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Restful </a:t>
            </a:r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</a:rPr>
              <a:t>api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 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를 사용하기 위한 두가지 방법</a:t>
            </a: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</a:rPr>
              <a:t>Axios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를 사용해 직접 연결</a:t>
            </a: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z="1500" dirty="0">
              <a:solidFill>
                <a:srgbClr val="53483F"/>
              </a:solidFill>
              <a:latin typeface="+mj-ea"/>
              <a:ea typeface="+mj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Request.js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를 이용해 연결</a:t>
            </a: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z="1500" dirty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53483F"/>
              </a:solidFill>
              <a:latin typeface="+mj-ea"/>
              <a:ea typeface="+mj-ea"/>
            </a:endParaRPr>
          </a:p>
        </p:txBody>
      </p:sp>
      <p:sp>
        <p:nvSpPr>
          <p:cNvPr id="13" name="Rectangle 6"/>
          <p:cNvSpPr/>
          <p:nvPr/>
        </p:nvSpPr>
        <p:spPr>
          <a:xfrm>
            <a:off x="691332" y="1821484"/>
            <a:ext cx="74301" cy="4487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1947" y="6309360"/>
            <a:ext cx="71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- 11 -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951820" y="1062721"/>
            <a:ext cx="3202739" cy="425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353602" y="4881033"/>
            <a:ext cx="4408907" cy="1278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236" y="4734568"/>
            <a:ext cx="5070764" cy="157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4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651933"/>
            <a:ext cx="28857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dirty="0" err="1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Vue.Js</a:t>
            </a:r>
            <a:r>
              <a:rPr lang="en-US" altLang="ko-KR" sz="5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lang="en-US" altLang="ko-KR" sz="5000" dirty="0" smtClean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2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Example</a:t>
            </a:r>
            <a:endParaRPr lang="en-US" sz="2000" dirty="0" smtClean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506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/>
          <p:cNvSpPr/>
          <p:nvPr/>
        </p:nvSpPr>
        <p:spPr>
          <a:xfrm>
            <a:off x="691332" y="1821484"/>
            <a:ext cx="74301" cy="4487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1947" y="6309360"/>
            <a:ext cx="71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 </a:t>
            </a:r>
            <a:r>
              <a:rPr lang="en-US" altLang="ko-KR" dirty="0" smtClean="0"/>
              <a:t>12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5" y="914400"/>
            <a:ext cx="9331714" cy="544707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39975" y="651933"/>
            <a:ext cx="9331714" cy="536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339975" y="1188720"/>
            <a:ext cx="9331714" cy="5172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54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1332" y="145142"/>
            <a:ext cx="72000" cy="506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/>
          <p:cNvSpPr/>
          <p:nvPr/>
        </p:nvSpPr>
        <p:spPr>
          <a:xfrm>
            <a:off x="691332" y="1821484"/>
            <a:ext cx="74301" cy="4487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1947" y="6309360"/>
            <a:ext cx="71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 </a:t>
            </a:r>
            <a:r>
              <a:rPr lang="en-US" altLang="ko-KR" dirty="0" smtClean="0"/>
              <a:t>13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975" y="790142"/>
            <a:ext cx="5959618" cy="56102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57985" y="1420172"/>
            <a:ext cx="366092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</a:rPr>
              <a:t>sonTest</a:t>
            </a:r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</a:rPr>
              <a:t>.vue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(html)</a:t>
            </a: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현재 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Style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은 </a:t>
            </a:r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</a:rPr>
              <a:t>code.less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로 분리하여 </a:t>
            </a:r>
            <a:r>
              <a:rPr lang="ko-KR" altLang="en-US" sz="1500" dirty="0" err="1" smtClean="0">
                <a:solidFill>
                  <a:srgbClr val="53483F"/>
                </a:solidFill>
                <a:latin typeface="+mj-ea"/>
                <a:ea typeface="+mj-ea"/>
              </a:rPr>
              <a:t>사용중</a:t>
            </a:r>
            <a:endParaRPr lang="en-US" altLang="ko-KR" sz="1500" dirty="0">
              <a:solidFill>
                <a:srgbClr val="53483F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</a:rPr>
              <a:t>myMap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 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부분에서 지도를 가져옴</a:t>
            </a: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53483F"/>
              </a:solidFill>
              <a:latin typeface="+mj-ea"/>
              <a:ea typeface="+mj-ea"/>
            </a:endParaRPr>
          </a:p>
        </p:txBody>
      </p:sp>
      <p:sp>
        <p:nvSpPr>
          <p:cNvPr id="14" name="Rectangle 3"/>
          <p:cNvSpPr/>
          <p:nvPr/>
        </p:nvSpPr>
        <p:spPr>
          <a:xfrm>
            <a:off x="302625" y="651933"/>
            <a:ext cx="28857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dirty="0" err="1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Vue.Js</a:t>
            </a:r>
            <a:r>
              <a:rPr lang="en-US" altLang="ko-KR" sz="5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lang="en-US" altLang="ko-KR" sz="5000" dirty="0" smtClean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2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Example</a:t>
            </a:r>
            <a:endParaRPr lang="en-US" sz="2000" dirty="0" smtClean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6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1332" y="145142"/>
            <a:ext cx="72000" cy="506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/>
          <p:cNvSpPr/>
          <p:nvPr/>
        </p:nvSpPr>
        <p:spPr>
          <a:xfrm>
            <a:off x="691332" y="1821484"/>
            <a:ext cx="74301" cy="4487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1947" y="6309360"/>
            <a:ext cx="71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 </a:t>
            </a:r>
            <a:r>
              <a:rPr lang="en-US" altLang="ko-KR" dirty="0" smtClean="0"/>
              <a:t>14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57985" y="1420172"/>
            <a:ext cx="36609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</a:rPr>
              <a:t>sonTest</a:t>
            </a:r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</a:rPr>
              <a:t>.vue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(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script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)</a:t>
            </a: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Created: 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화면이 열릴 때 실행</a:t>
            </a: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Components: template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부분에서 사용하기위한 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components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를 등록함</a:t>
            </a: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Data: 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현재 </a:t>
            </a:r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</a:rPr>
              <a:t>Vue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에서 사용하기위한 </a:t>
            </a:r>
            <a:r>
              <a:rPr lang="ko-KR" altLang="en-US" sz="1500" dirty="0" err="1" smtClean="0">
                <a:solidFill>
                  <a:srgbClr val="53483F"/>
                </a:solidFill>
                <a:latin typeface="+mj-ea"/>
                <a:ea typeface="+mj-ea"/>
              </a:rPr>
              <a:t>전역변수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 역할을 함</a:t>
            </a: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53483F"/>
              </a:solidFill>
              <a:latin typeface="+mj-ea"/>
              <a:ea typeface="+mj-ea"/>
            </a:endParaRPr>
          </a:p>
        </p:txBody>
      </p:sp>
      <p:sp>
        <p:nvSpPr>
          <p:cNvPr id="12" name="Rectangle 3"/>
          <p:cNvSpPr/>
          <p:nvPr/>
        </p:nvSpPr>
        <p:spPr>
          <a:xfrm>
            <a:off x="302625" y="651933"/>
            <a:ext cx="28857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dirty="0" err="1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Vue.Js</a:t>
            </a:r>
            <a:r>
              <a:rPr lang="en-US" altLang="ko-KR" sz="5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lang="en-US" altLang="ko-KR" sz="5000" dirty="0" smtClean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2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Example</a:t>
            </a:r>
            <a:endParaRPr lang="en-US" sz="2000" dirty="0" smtClean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13348" y="1737183"/>
            <a:ext cx="5845868" cy="920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015" y="873735"/>
            <a:ext cx="6020534" cy="50577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013348" y="1022676"/>
            <a:ext cx="5845868" cy="5655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14955" y="2162908"/>
            <a:ext cx="5844261" cy="3675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13348" y="1588242"/>
            <a:ext cx="5845868" cy="5655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5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444" y="378976"/>
            <a:ext cx="5781675" cy="6115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1332" y="145142"/>
            <a:ext cx="72000" cy="506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/>
          <p:cNvSpPr/>
          <p:nvPr/>
        </p:nvSpPr>
        <p:spPr>
          <a:xfrm>
            <a:off x="691332" y="1821484"/>
            <a:ext cx="74301" cy="4487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1947" y="6309360"/>
            <a:ext cx="71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 </a:t>
            </a:r>
            <a:r>
              <a:rPr lang="en-US" altLang="ko-KR" dirty="0" smtClean="0"/>
              <a:t>15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57985" y="1420172"/>
            <a:ext cx="3660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</a:rPr>
              <a:t>sonTest</a:t>
            </a:r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</a:rPr>
              <a:t>.vue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(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script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)</a:t>
            </a: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Mounted: 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컴포넌트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, 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템플릿</a:t>
            </a:r>
            <a:r>
              <a:rPr lang="en-US" altLang="ko-KR" sz="1500" dirty="0">
                <a:solidFill>
                  <a:srgbClr val="53483F"/>
                </a:solidFill>
                <a:latin typeface="+mj-ea"/>
                <a:ea typeface="+mj-ea"/>
              </a:rPr>
              <a:t> 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에 접근 가능 </a:t>
            </a:r>
            <a:endParaRPr lang="en-US" altLang="ko-KR" sz="1500" dirty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53483F"/>
              </a:solidFill>
              <a:latin typeface="+mj-ea"/>
              <a:ea typeface="+mj-ea"/>
            </a:endParaRPr>
          </a:p>
        </p:txBody>
      </p:sp>
      <p:sp>
        <p:nvSpPr>
          <p:cNvPr id="12" name="Rectangle 3"/>
          <p:cNvSpPr/>
          <p:nvPr/>
        </p:nvSpPr>
        <p:spPr>
          <a:xfrm>
            <a:off x="302625" y="651933"/>
            <a:ext cx="28857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dirty="0" err="1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Vue.Js</a:t>
            </a:r>
            <a:r>
              <a:rPr lang="en-US" altLang="ko-KR" sz="5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lang="en-US" altLang="ko-KR" sz="5000" dirty="0" smtClean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2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Example</a:t>
            </a:r>
            <a:endParaRPr lang="en-US" sz="2000" dirty="0" smtClean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45444" y="398536"/>
            <a:ext cx="5781675" cy="60954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43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1332" y="145142"/>
            <a:ext cx="72000" cy="506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/>
          <p:cNvSpPr/>
          <p:nvPr/>
        </p:nvSpPr>
        <p:spPr>
          <a:xfrm>
            <a:off x="691332" y="1821484"/>
            <a:ext cx="74301" cy="4487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1947" y="6309360"/>
            <a:ext cx="71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 </a:t>
            </a:r>
            <a:r>
              <a:rPr lang="en-US" altLang="ko-KR" dirty="0" smtClean="0"/>
              <a:t>16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57985" y="1420172"/>
            <a:ext cx="36609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</a:rPr>
              <a:t>sonTest</a:t>
            </a:r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</a:rPr>
              <a:t>.vue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(methods)</a:t>
            </a: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현재 </a:t>
            </a:r>
            <a:r>
              <a:rPr lang="ko-KR" altLang="en-US" sz="1500" dirty="0" err="1" smtClean="0">
                <a:solidFill>
                  <a:srgbClr val="53483F"/>
                </a:solidFill>
                <a:latin typeface="+mj-ea"/>
                <a:ea typeface="+mj-ea"/>
              </a:rPr>
              <a:t>지도위의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 레이어를 그리기 위함</a:t>
            </a: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</a:rPr>
              <a:t>Axios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를 이용해 데이터를 가져옴</a:t>
            </a: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53483F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Methods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안의 이벤트를 사용할 수 있음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, ()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안에는 파라미터처럼 넘겨줄 수 있음</a:t>
            </a: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53483F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3" y="932522"/>
            <a:ext cx="5915025" cy="53149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289574" y="1618803"/>
            <a:ext cx="3145372" cy="20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41" y="932522"/>
            <a:ext cx="1104900" cy="2190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184332" y="3788647"/>
            <a:ext cx="3605587" cy="202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3"/>
          <p:cNvSpPr/>
          <p:nvPr/>
        </p:nvSpPr>
        <p:spPr>
          <a:xfrm>
            <a:off x="302625" y="651933"/>
            <a:ext cx="28857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dirty="0" err="1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Vue.Js</a:t>
            </a:r>
            <a:r>
              <a:rPr lang="en-US" altLang="ko-KR" sz="5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lang="en-US" altLang="ko-KR" sz="5000" dirty="0" smtClean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2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Example</a:t>
            </a:r>
            <a:endParaRPr lang="en-US" sz="2000" dirty="0" smtClean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23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95713" y="1128713"/>
            <a:ext cx="4594225" cy="4600575"/>
            <a:chOff x="3795713" y="1128713"/>
            <a:chExt cx="4594225" cy="4600575"/>
          </a:xfrm>
        </p:grpSpPr>
        <p:sp>
          <p:nvSpPr>
            <p:cNvPr id="14" name="Oval 41"/>
            <p:cNvSpPr>
              <a:spLocks noChangeArrowheads="1"/>
            </p:cNvSpPr>
            <p:nvPr/>
          </p:nvSpPr>
          <p:spPr bwMode="auto">
            <a:xfrm>
              <a:off x="3795713" y="1128713"/>
              <a:ext cx="4594225" cy="4600575"/>
            </a:xfrm>
            <a:prstGeom prst="ellipse">
              <a:avLst/>
            </a:pr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2"/>
            <p:cNvSpPr>
              <a:spLocks noEditPoints="1"/>
            </p:cNvSpPr>
            <p:nvPr/>
          </p:nvSpPr>
          <p:spPr bwMode="auto">
            <a:xfrm>
              <a:off x="3951288" y="1284288"/>
              <a:ext cx="4284663" cy="4289425"/>
            </a:xfrm>
            <a:custGeom>
              <a:avLst/>
              <a:gdLst>
                <a:gd name="T0" fmla="*/ 831 w 1662"/>
                <a:gd name="T1" fmla="*/ 1662 h 1662"/>
                <a:gd name="T2" fmla="*/ 0 w 1662"/>
                <a:gd name="T3" fmla="*/ 831 h 1662"/>
                <a:gd name="T4" fmla="*/ 831 w 1662"/>
                <a:gd name="T5" fmla="*/ 0 h 1662"/>
                <a:gd name="T6" fmla="*/ 1662 w 1662"/>
                <a:gd name="T7" fmla="*/ 831 h 1662"/>
                <a:gd name="T8" fmla="*/ 831 w 1662"/>
                <a:gd name="T9" fmla="*/ 1662 h 1662"/>
                <a:gd name="T10" fmla="*/ 831 w 1662"/>
                <a:gd name="T11" fmla="*/ 12 h 1662"/>
                <a:gd name="T12" fmla="*/ 12 w 1662"/>
                <a:gd name="T13" fmla="*/ 831 h 1662"/>
                <a:gd name="T14" fmla="*/ 831 w 1662"/>
                <a:gd name="T15" fmla="*/ 1650 h 1662"/>
                <a:gd name="T16" fmla="*/ 1650 w 1662"/>
                <a:gd name="T17" fmla="*/ 831 h 1662"/>
                <a:gd name="T18" fmla="*/ 831 w 1662"/>
                <a:gd name="T19" fmla="*/ 12 h 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2" h="1662">
                  <a:moveTo>
                    <a:pt x="831" y="1662"/>
                  </a:moveTo>
                  <a:cubicBezTo>
                    <a:pt x="373" y="1662"/>
                    <a:pt x="0" y="1289"/>
                    <a:pt x="0" y="831"/>
                  </a:cubicBezTo>
                  <a:cubicBezTo>
                    <a:pt x="0" y="373"/>
                    <a:pt x="373" y="0"/>
                    <a:pt x="831" y="0"/>
                  </a:cubicBezTo>
                  <a:cubicBezTo>
                    <a:pt x="1289" y="0"/>
                    <a:pt x="1662" y="373"/>
                    <a:pt x="1662" y="831"/>
                  </a:cubicBezTo>
                  <a:cubicBezTo>
                    <a:pt x="1662" y="1289"/>
                    <a:pt x="1289" y="1662"/>
                    <a:pt x="831" y="1662"/>
                  </a:cubicBezTo>
                  <a:close/>
                  <a:moveTo>
                    <a:pt x="831" y="12"/>
                  </a:moveTo>
                  <a:cubicBezTo>
                    <a:pt x="380" y="12"/>
                    <a:pt x="12" y="380"/>
                    <a:pt x="12" y="831"/>
                  </a:cubicBezTo>
                  <a:cubicBezTo>
                    <a:pt x="12" y="1282"/>
                    <a:pt x="380" y="1650"/>
                    <a:pt x="831" y="1650"/>
                  </a:cubicBezTo>
                  <a:cubicBezTo>
                    <a:pt x="1282" y="1650"/>
                    <a:pt x="1650" y="1282"/>
                    <a:pt x="1650" y="831"/>
                  </a:cubicBezTo>
                  <a:cubicBezTo>
                    <a:pt x="1650" y="380"/>
                    <a:pt x="1282" y="12"/>
                    <a:pt x="831" y="12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1"/>
            <p:cNvSpPr>
              <a:spLocks/>
            </p:cNvSpPr>
            <p:nvPr/>
          </p:nvSpPr>
          <p:spPr bwMode="auto">
            <a:xfrm>
              <a:off x="5873751" y="5040313"/>
              <a:ext cx="201613" cy="288925"/>
            </a:xfrm>
            <a:custGeom>
              <a:avLst/>
              <a:gdLst>
                <a:gd name="T0" fmla="*/ 93 w 127"/>
                <a:gd name="T1" fmla="*/ 164 h 182"/>
                <a:gd name="T2" fmla="*/ 20 w 127"/>
                <a:gd name="T3" fmla="*/ 91 h 182"/>
                <a:gd name="T4" fmla="*/ 93 w 127"/>
                <a:gd name="T5" fmla="*/ 18 h 182"/>
                <a:gd name="T6" fmla="*/ 117 w 127"/>
                <a:gd name="T7" fmla="*/ 44 h 182"/>
                <a:gd name="T8" fmla="*/ 127 w 127"/>
                <a:gd name="T9" fmla="*/ 34 h 182"/>
                <a:gd name="T10" fmla="*/ 93 w 127"/>
                <a:gd name="T11" fmla="*/ 0 h 182"/>
                <a:gd name="T12" fmla="*/ 0 w 127"/>
                <a:gd name="T13" fmla="*/ 91 h 182"/>
                <a:gd name="T14" fmla="*/ 93 w 127"/>
                <a:gd name="T15" fmla="*/ 182 h 182"/>
                <a:gd name="T16" fmla="*/ 127 w 127"/>
                <a:gd name="T17" fmla="*/ 148 h 182"/>
                <a:gd name="T18" fmla="*/ 117 w 127"/>
                <a:gd name="T19" fmla="*/ 138 h 182"/>
                <a:gd name="T20" fmla="*/ 93 w 127"/>
                <a:gd name="T21" fmla="*/ 16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7" h="182">
                  <a:moveTo>
                    <a:pt x="93" y="164"/>
                  </a:moveTo>
                  <a:lnTo>
                    <a:pt x="20" y="91"/>
                  </a:lnTo>
                  <a:lnTo>
                    <a:pt x="93" y="18"/>
                  </a:lnTo>
                  <a:lnTo>
                    <a:pt x="117" y="44"/>
                  </a:lnTo>
                  <a:lnTo>
                    <a:pt x="127" y="34"/>
                  </a:lnTo>
                  <a:lnTo>
                    <a:pt x="93" y="0"/>
                  </a:lnTo>
                  <a:lnTo>
                    <a:pt x="0" y="91"/>
                  </a:lnTo>
                  <a:lnTo>
                    <a:pt x="93" y="182"/>
                  </a:lnTo>
                  <a:lnTo>
                    <a:pt x="127" y="148"/>
                  </a:lnTo>
                  <a:lnTo>
                    <a:pt x="117" y="138"/>
                  </a:lnTo>
                  <a:lnTo>
                    <a:pt x="93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2"/>
            <p:cNvSpPr>
              <a:spLocks noEditPoints="1"/>
            </p:cNvSpPr>
            <p:nvPr/>
          </p:nvSpPr>
          <p:spPr bwMode="auto">
            <a:xfrm>
              <a:off x="6000751" y="5040313"/>
              <a:ext cx="290513" cy="288925"/>
            </a:xfrm>
            <a:custGeom>
              <a:avLst/>
              <a:gdLst>
                <a:gd name="T0" fmla="*/ 91 w 183"/>
                <a:gd name="T1" fmla="*/ 0 h 182"/>
                <a:gd name="T2" fmla="*/ 0 w 183"/>
                <a:gd name="T3" fmla="*/ 91 h 182"/>
                <a:gd name="T4" fmla="*/ 91 w 183"/>
                <a:gd name="T5" fmla="*/ 182 h 182"/>
                <a:gd name="T6" fmla="*/ 183 w 183"/>
                <a:gd name="T7" fmla="*/ 91 h 182"/>
                <a:gd name="T8" fmla="*/ 91 w 183"/>
                <a:gd name="T9" fmla="*/ 0 h 182"/>
                <a:gd name="T10" fmla="*/ 18 w 183"/>
                <a:gd name="T11" fmla="*/ 91 h 182"/>
                <a:gd name="T12" fmla="*/ 91 w 183"/>
                <a:gd name="T13" fmla="*/ 18 h 182"/>
                <a:gd name="T14" fmla="*/ 164 w 183"/>
                <a:gd name="T15" fmla="*/ 91 h 182"/>
                <a:gd name="T16" fmla="*/ 91 w 183"/>
                <a:gd name="T17" fmla="*/ 164 h 182"/>
                <a:gd name="T18" fmla="*/ 18 w 183"/>
                <a:gd name="T19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182">
                  <a:moveTo>
                    <a:pt x="91" y="0"/>
                  </a:moveTo>
                  <a:lnTo>
                    <a:pt x="0" y="91"/>
                  </a:lnTo>
                  <a:lnTo>
                    <a:pt x="91" y="182"/>
                  </a:lnTo>
                  <a:lnTo>
                    <a:pt x="183" y="91"/>
                  </a:lnTo>
                  <a:lnTo>
                    <a:pt x="91" y="0"/>
                  </a:lnTo>
                  <a:close/>
                  <a:moveTo>
                    <a:pt x="18" y="91"/>
                  </a:moveTo>
                  <a:lnTo>
                    <a:pt x="91" y="18"/>
                  </a:lnTo>
                  <a:lnTo>
                    <a:pt x="164" y="91"/>
                  </a:lnTo>
                  <a:lnTo>
                    <a:pt x="91" y="164"/>
                  </a:lnTo>
                  <a:lnTo>
                    <a:pt x="18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/>
            </p:cNvSpPr>
            <p:nvPr/>
          </p:nvSpPr>
          <p:spPr bwMode="auto">
            <a:xfrm>
              <a:off x="6111876" y="1528763"/>
              <a:ext cx="200025" cy="288925"/>
            </a:xfrm>
            <a:custGeom>
              <a:avLst/>
              <a:gdLst>
                <a:gd name="T0" fmla="*/ 34 w 126"/>
                <a:gd name="T1" fmla="*/ 164 h 182"/>
                <a:gd name="T2" fmla="*/ 107 w 126"/>
                <a:gd name="T3" fmla="*/ 91 h 182"/>
                <a:gd name="T4" fmla="*/ 34 w 126"/>
                <a:gd name="T5" fmla="*/ 18 h 182"/>
                <a:gd name="T6" fmla="*/ 9 w 126"/>
                <a:gd name="T7" fmla="*/ 44 h 182"/>
                <a:gd name="T8" fmla="*/ 0 w 126"/>
                <a:gd name="T9" fmla="*/ 34 h 182"/>
                <a:gd name="T10" fmla="*/ 34 w 126"/>
                <a:gd name="T11" fmla="*/ 0 h 182"/>
                <a:gd name="T12" fmla="*/ 126 w 126"/>
                <a:gd name="T13" fmla="*/ 91 h 182"/>
                <a:gd name="T14" fmla="*/ 34 w 126"/>
                <a:gd name="T15" fmla="*/ 182 h 182"/>
                <a:gd name="T16" fmla="*/ 0 w 126"/>
                <a:gd name="T17" fmla="*/ 148 h 182"/>
                <a:gd name="T18" fmla="*/ 9 w 126"/>
                <a:gd name="T19" fmla="*/ 138 h 182"/>
                <a:gd name="T20" fmla="*/ 34 w 126"/>
                <a:gd name="T21" fmla="*/ 16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6" h="182">
                  <a:moveTo>
                    <a:pt x="34" y="164"/>
                  </a:moveTo>
                  <a:lnTo>
                    <a:pt x="107" y="91"/>
                  </a:lnTo>
                  <a:lnTo>
                    <a:pt x="34" y="18"/>
                  </a:lnTo>
                  <a:lnTo>
                    <a:pt x="9" y="44"/>
                  </a:lnTo>
                  <a:lnTo>
                    <a:pt x="0" y="34"/>
                  </a:lnTo>
                  <a:lnTo>
                    <a:pt x="34" y="0"/>
                  </a:lnTo>
                  <a:lnTo>
                    <a:pt x="126" y="91"/>
                  </a:lnTo>
                  <a:lnTo>
                    <a:pt x="34" y="182"/>
                  </a:lnTo>
                  <a:lnTo>
                    <a:pt x="0" y="148"/>
                  </a:lnTo>
                  <a:lnTo>
                    <a:pt x="9" y="138"/>
                  </a:lnTo>
                  <a:lnTo>
                    <a:pt x="34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4"/>
            <p:cNvSpPr>
              <a:spLocks noEditPoints="1"/>
            </p:cNvSpPr>
            <p:nvPr/>
          </p:nvSpPr>
          <p:spPr bwMode="auto">
            <a:xfrm>
              <a:off x="5894388" y="1528763"/>
              <a:ext cx="292100" cy="288925"/>
            </a:xfrm>
            <a:custGeom>
              <a:avLst/>
              <a:gdLst>
                <a:gd name="T0" fmla="*/ 0 w 184"/>
                <a:gd name="T1" fmla="*/ 91 h 182"/>
                <a:gd name="T2" fmla="*/ 93 w 184"/>
                <a:gd name="T3" fmla="*/ 182 h 182"/>
                <a:gd name="T4" fmla="*/ 184 w 184"/>
                <a:gd name="T5" fmla="*/ 91 h 182"/>
                <a:gd name="T6" fmla="*/ 93 w 184"/>
                <a:gd name="T7" fmla="*/ 0 h 182"/>
                <a:gd name="T8" fmla="*/ 0 w 184"/>
                <a:gd name="T9" fmla="*/ 91 h 182"/>
                <a:gd name="T10" fmla="*/ 93 w 184"/>
                <a:gd name="T11" fmla="*/ 164 h 182"/>
                <a:gd name="T12" fmla="*/ 20 w 184"/>
                <a:gd name="T13" fmla="*/ 91 h 182"/>
                <a:gd name="T14" fmla="*/ 93 w 184"/>
                <a:gd name="T15" fmla="*/ 18 h 182"/>
                <a:gd name="T16" fmla="*/ 166 w 184"/>
                <a:gd name="T17" fmla="*/ 91 h 182"/>
                <a:gd name="T18" fmla="*/ 93 w 184"/>
                <a:gd name="T19" fmla="*/ 16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82">
                  <a:moveTo>
                    <a:pt x="0" y="91"/>
                  </a:moveTo>
                  <a:lnTo>
                    <a:pt x="93" y="182"/>
                  </a:lnTo>
                  <a:lnTo>
                    <a:pt x="184" y="91"/>
                  </a:lnTo>
                  <a:lnTo>
                    <a:pt x="93" y="0"/>
                  </a:lnTo>
                  <a:lnTo>
                    <a:pt x="0" y="91"/>
                  </a:lnTo>
                  <a:close/>
                  <a:moveTo>
                    <a:pt x="93" y="164"/>
                  </a:moveTo>
                  <a:lnTo>
                    <a:pt x="20" y="91"/>
                  </a:lnTo>
                  <a:lnTo>
                    <a:pt x="93" y="18"/>
                  </a:lnTo>
                  <a:lnTo>
                    <a:pt x="166" y="91"/>
                  </a:lnTo>
                  <a:lnTo>
                    <a:pt x="93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9692" y="2315250"/>
              <a:ext cx="2746266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0" dirty="0" smtClean="0">
                  <a:solidFill>
                    <a:schemeClr val="bg1"/>
                  </a:solidFill>
                  <a:latin typeface="Calibri" panose="020F0502020204030204" pitchFamily="34" charset="0"/>
                  <a:ea typeface="Raleway" pitchFamily="2" charset="0"/>
                  <a:cs typeface="Calibri" panose="020F0502020204030204" pitchFamily="34" charset="0"/>
                </a:rPr>
                <a:t>THANK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51790" y="3134655"/>
              <a:ext cx="252017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0" dirty="0" smtClean="0">
                  <a:solidFill>
                    <a:schemeClr val="bg1"/>
                  </a:solidFill>
                  <a:latin typeface="Calibri" panose="020F0502020204030204" pitchFamily="34" charset="0"/>
                  <a:ea typeface="Raleway" pitchFamily="2" charset="0"/>
                  <a:cs typeface="Calibri" panose="020F0502020204030204" pitchFamily="34" charset="0"/>
                </a:rPr>
                <a:t>YOU</a:t>
              </a:r>
              <a:r>
                <a:rPr lang="en-US" sz="7000" dirty="0" smtClean="0">
                  <a:solidFill>
                    <a:schemeClr val="bg1"/>
                  </a:solidFill>
                  <a:latin typeface="Calibri" panose="020F0502020204030204" pitchFamily="34" charset="0"/>
                  <a:ea typeface="Raleway" pitchFamily="2" charset="0"/>
                  <a:cs typeface="Calibri" panose="020F0502020204030204" pitchFamily="34" charset="0"/>
                  <a:sym typeface="Wingdings" panose="05000000000000000000" pitchFamily="2" charset="2"/>
                </a:rPr>
                <a:t></a:t>
              </a:r>
              <a:endParaRPr lang="en-US" sz="7000" dirty="0" smtClean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91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46395" y="545891"/>
            <a:ext cx="10126124" cy="4725438"/>
            <a:chOff x="1046395" y="545891"/>
            <a:chExt cx="10126124" cy="4725438"/>
          </a:xfrm>
        </p:grpSpPr>
        <p:grpSp>
          <p:nvGrpSpPr>
            <p:cNvPr id="15" name="Group 14"/>
            <p:cNvGrpSpPr/>
            <p:nvPr/>
          </p:nvGrpSpPr>
          <p:grpSpPr>
            <a:xfrm>
              <a:off x="1046395" y="4605519"/>
              <a:ext cx="2191587" cy="665810"/>
              <a:chOff x="689775" y="4639987"/>
              <a:chExt cx="1989928" cy="66581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867466" y="4965063"/>
                <a:ext cx="1812236" cy="340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endParaRPr lang="en-US" altLang="ko-KR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89775" y="4639987"/>
                <a:ext cx="19899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Vue.js</a:t>
                </a:r>
                <a:endParaRPr lang="en-US" sz="16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084311" y="2236868"/>
              <a:ext cx="2109798" cy="2112882"/>
              <a:chOff x="2646363" y="2141538"/>
              <a:chExt cx="2174875" cy="2178050"/>
            </a:xfrm>
            <a:solidFill>
              <a:schemeClr val="accent1"/>
            </a:solidFill>
            <a:effectLst/>
          </p:grpSpPr>
          <p:sp>
            <p:nvSpPr>
              <p:cNvPr id="28" name="Freeform 6"/>
              <p:cNvSpPr>
                <a:spLocks noEditPoints="1"/>
              </p:cNvSpPr>
              <p:nvPr/>
            </p:nvSpPr>
            <p:spPr bwMode="auto">
              <a:xfrm>
                <a:off x="2646363" y="2141538"/>
                <a:ext cx="2174875" cy="21780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Oval 5"/>
              <p:cNvSpPr>
                <a:spLocks noChangeArrowheads="1"/>
              </p:cNvSpPr>
              <p:nvPr/>
            </p:nvSpPr>
            <p:spPr bwMode="auto">
              <a:xfrm>
                <a:off x="2771775" y="2268538"/>
                <a:ext cx="1922462" cy="1924050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9003088" y="2258389"/>
              <a:ext cx="2109798" cy="2112882"/>
              <a:chOff x="2646363" y="2141538"/>
              <a:chExt cx="2174875" cy="2178050"/>
            </a:xfrm>
            <a:solidFill>
              <a:schemeClr val="accent1"/>
            </a:solidFill>
            <a:effectLst/>
          </p:grpSpPr>
          <p:sp>
            <p:nvSpPr>
              <p:cNvPr id="37" name="Freeform 6"/>
              <p:cNvSpPr>
                <a:spLocks noEditPoints="1"/>
              </p:cNvSpPr>
              <p:nvPr/>
            </p:nvSpPr>
            <p:spPr bwMode="auto">
              <a:xfrm>
                <a:off x="2646363" y="2141538"/>
                <a:ext cx="2174875" cy="21780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Oval 5"/>
              <p:cNvSpPr>
                <a:spLocks noChangeArrowheads="1"/>
              </p:cNvSpPr>
              <p:nvPr/>
            </p:nvSpPr>
            <p:spPr bwMode="auto">
              <a:xfrm>
                <a:off x="2771775" y="2268538"/>
                <a:ext cx="1922462" cy="1924050"/>
              </a:xfrm>
              <a:prstGeom prst="ellipse">
                <a:avLst/>
              </a:prstGeom>
              <a:grpFill/>
              <a:ln w="25400">
                <a:solidFill>
                  <a:schemeClr val="bg1"/>
                </a:solidFill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722171" y="2243379"/>
              <a:ext cx="2109798" cy="2112882"/>
              <a:chOff x="2646363" y="2141538"/>
              <a:chExt cx="2174875" cy="2178050"/>
            </a:xfrm>
            <a:solidFill>
              <a:schemeClr val="accent1"/>
            </a:solidFill>
            <a:effectLst/>
          </p:grpSpPr>
          <p:sp>
            <p:nvSpPr>
              <p:cNvPr id="31" name="Freeform 6"/>
              <p:cNvSpPr>
                <a:spLocks noEditPoints="1"/>
              </p:cNvSpPr>
              <p:nvPr/>
            </p:nvSpPr>
            <p:spPr bwMode="auto">
              <a:xfrm>
                <a:off x="2646363" y="2141538"/>
                <a:ext cx="2174875" cy="21780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Oval 5"/>
              <p:cNvSpPr>
                <a:spLocks noChangeArrowheads="1"/>
              </p:cNvSpPr>
              <p:nvPr/>
            </p:nvSpPr>
            <p:spPr bwMode="auto">
              <a:xfrm>
                <a:off x="2771775" y="2268538"/>
                <a:ext cx="1922462" cy="1924050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360030" y="2243379"/>
              <a:ext cx="2109798" cy="2112882"/>
              <a:chOff x="2646363" y="2141538"/>
              <a:chExt cx="2174875" cy="2178050"/>
            </a:xfrm>
            <a:solidFill>
              <a:schemeClr val="accent1"/>
            </a:solidFill>
            <a:effectLst/>
          </p:grpSpPr>
          <p:sp>
            <p:nvSpPr>
              <p:cNvPr id="34" name="Freeform 6"/>
              <p:cNvSpPr>
                <a:spLocks noEditPoints="1"/>
              </p:cNvSpPr>
              <p:nvPr/>
            </p:nvSpPr>
            <p:spPr bwMode="auto">
              <a:xfrm>
                <a:off x="2646363" y="2141538"/>
                <a:ext cx="2174875" cy="21780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Oval 5"/>
              <p:cNvSpPr>
                <a:spLocks noChangeArrowheads="1"/>
              </p:cNvSpPr>
              <p:nvPr/>
            </p:nvSpPr>
            <p:spPr bwMode="auto">
              <a:xfrm>
                <a:off x="2771775" y="2268538"/>
                <a:ext cx="1922462" cy="1924050"/>
              </a:xfrm>
              <a:prstGeom prst="ellipse">
                <a:avLst/>
              </a:prstGeom>
              <a:grpFill/>
              <a:ln w="25400">
                <a:solidFill>
                  <a:schemeClr val="bg1"/>
                </a:solidFill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7" name="Rectangle 3"/>
            <p:cNvSpPr/>
            <p:nvPr/>
          </p:nvSpPr>
          <p:spPr>
            <a:xfrm>
              <a:off x="5144392" y="545891"/>
              <a:ext cx="2027032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000" dirty="0" err="1" smtClean="0">
                  <a:solidFill>
                    <a:schemeClr val="accent2">
                      <a:lumMod val="5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Vue.Js</a:t>
              </a:r>
              <a:endParaRPr lang="en-US" sz="5000" dirty="0" smtClean="0">
                <a:solidFill>
                  <a:schemeClr val="accent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8" name="Freeform 179"/>
            <p:cNvSpPr>
              <a:spLocks noEditPoints="1"/>
            </p:cNvSpPr>
            <p:nvPr/>
          </p:nvSpPr>
          <p:spPr bwMode="auto">
            <a:xfrm>
              <a:off x="1545300" y="2844837"/>
              <a:ext cx="1129622" cy="811913"/>
            </a:xfrm>
            <a:custGeom>
              <a:avLst/>
              <a:gdLst/>
              <a:ahLst/>
              <a:cxnLst>
                <a:cxn ang="0">
                  <a:pos x="204" y="52"/>
                </a:cxn>
                <a:cxn ang="0">
                  <a:pos x="184" y="18"/>
                </a:cxn>
                <a:cxn ang="0">
                  <a:pos x="150" y="2"/>
                </a:cxn>
                <a:cxn ang="0">
                  <a:pos x="126" y="0"/>
                </a:cxn>
                <a:cxn ang="0">
                  <a:pos x="96" y="12"/>
                </a:cxn>
                <a:cxn ang="0">
                  <a:pos x="76" y="32"/>
                </a:cxn>
                <a:cxn ang="0">
                  <a:pos x="60" y="40"/>
                </a:cxn>
                <a:cxn ang="0">
                  <a:pos x="46" y="42"/>
                </a:cxn>
                <a:cxn ang="0">
                  <a:pos x="30" y="56"/>
                </a:cxn>
                <a:cxn ang="0">
                  <a:pos x="24" y="76"/>
                </a:cxn>
                <a:cxn ang="0">
                  <a:pos x="26" y="88"/>
                </a:cxn>
                <a:cxn ang="0">
                  <a:pos x="2" y="118"/>
                </a:cxn>
                <a:cxn ang="0">
                  <a:pos x="2" y="142"/>
                </a:cxn>
                <a:cxn ang="0">
                  <a:pos x="16" y="168"/>
                </a:cxn>
                <a:cxn ang="0">
                  <a:pos x="42" y="182"/>
                </a:cxn>
                <a:cxn ang="0">
                  <a:pos x="196" y="184"/>
                </a:cxn>
                <a:cxn ang="0">
                  <a:pos x="208" y="182"/>
                </a:cxn>
                <a:cxn ang="0">
                  <a:pos x="238" y="166"/>
                </a:cxn>
                <a:cxn ang="0">
                  <a:pos x="254" y="136"/>
                </a:cxn>
                <a:cxn ang="0">
                  <a:pos x="256" y="114"/>
                </a:cxn>
                <a:cxn ang="0">
                  <a:pos x="242" y="86"/>
                </a:cxn>
                <a:cxn ang="0">
                  <a:pos x="218" y="68"/>
                </a:cxn>
                <a:cxn ang="0">
                  <a:pos x="196" y="168"/>
                </a:cxn>
                <a:cxn ang="0">
                  <a:pos x="44" y="168"/>
                </a:cxn>
                <a:cxn ang="0">
                  <a:pos x="26" y="158"/>
                </a:cxn>
                <a:cxn ang="0">
                  <a:pos x="16" y="140"/>
                </a:cxn>
                <a:cxn ang="0">
                  <a:pos x="18" y="122"/>
                </a:cxn>
                <a:cxn ang="0">
                  <a:pos x="34" y="102"/>
                </a:cxn>
                <a:cxn ang="0">
                  <a:pos x="44" y="94"/>
                </a:cxn>
                <a:cxn ang="0">
                  <a:pos x="42" y="82"/>
                </a:cxn>
                <a:cxn ang="0">
                  <a:pos x="42" y="68"/>
                </a:cxn>
                <a:cxn ang="0">
                  <a:pos x="60" y="56"/>
                </a:cxn>
                <a:cxn ang="0">
                  <a:pos x="70" y="58"/>
                </a:cxn>
                <a:cxn ang="0">
                  <a:pos x="80" y="58"/>
                </a:cxn>
                <a:cxn ang="0">
                  <a:pos x="86" y="48"/>
                </a:cxn>
                <a:cxn ang="0">
                  <a:pos x="120" y="18"/>
                </a:cxn>
                <a:cxn ang="0">
                  <a:pos x="146" y="16"/>
                </a:cxn>
                <a:cxn ang="0">
                  <a:pos x="174" y="30"/>
                </a:cxn>
                <a:cxn ang="0">
                  <a:pos x="190" y="56"/>
                </a:cxn>
                <a:cxn ang="0">
                  <a:pos x="192" y="74"/>
                </a:cxn>
                <a:cxn ang="0">
                  <a:pos x="204" y="80"/>
                </a:cxn>
                <a:cxn ang="0">
                  <a:pos x="218" y="86"/>
                </a:cxn>
                <a:cxn ang="0">
                  <a:pos x="234" y="102"/>
                </a:cxn>
                <a:cxn ang="0">
                  <a:pos x="240" y="124"/>
                </a:cxn>
                <a:cxn ang="0">
                  <a:pos x="236" y="142"/>
                </a:cxn>
                <a:cxn ang="0">
                  <a:pos x="220" y="160"/>
                </a:cxn>
                <a:cxn ang="0">
                  <a:pos x="196" y="168"/>
                </a:cxn>
              </a:cxnLst>
              <a:rect l="0" t="0" r="r" b="b"/>
              <a:pathLst>
                <a:path w="256" h="184">
                  <a:moveTo>
                    <a:pt x="208" y="66"/>
                  </a:moveTo>
                  <a:lnTo>
                    <a:pt x="208" y="66"/>
                  </a:lnTo>
                  <a:lnTo>
                    <a:pt x="204" y="52"/>
                  </a:lnTo>
                  <a:lnTo>
                    <a:pt x="200" y="40"/>
                  </a:lnTo>
                  <a:lnTo>
                    <a:pt x="194" y="28"/>
                  </a:lnTo>
                  <a:lnTo>
                    <a:pt x="184" y="18"/>
                  </a:lnTo>
                  <a:lnTo>
                    <a:pt x="174" y="10"/>
                  </a:lnTo>
                  <a:lnTo>
                    <a:pt x="162" y="6"/>
                  </a:lnTo>
                  <a:lnTo>
                    <a:pt x="150" y="2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26" y="0"/>
                  </a:lnTo>
                  <a:lnTo>
                    <a:pt x="116" y="4"/>
                  </a:lnTo>
                  <a:lnTo>
                    <a:pt x="106" y="6"/>
                  </a:lnTo>
                  <a:lnTo>
                    <a:pt x="96" y="12"/>
                  </a:lnTo>
                  <a:lnTo>
                    <a:pt x="88" y="18"/>
                  </a:lnTo>
                  <a:lnTo>
                    <a:pt x="82" y="24"/>
                  </a:lnTo>
                  <a:lnTo>
                    <a:pt x="76" y="32"/>
                  </a:lnTo>
                  <a:lnTo>
                    <a:pt x="70" y="42"/>
                  </a:lnTo>
                  <a:lnTo>
                    <a:pt x="70" y="42"/>
                  </a:lnTo>
                  <a:lnTo>
                    <a:pt x="60" y="40"/>
                  </a:lnTo>
                  <a:lnTo>
                    <a:pt x="60" y="40"/>
                  </a:lnTo>
                  <a:lnTo>
                    <a:pt x="52" y="40"/>
                  </a:lnTo>
                  <a:lnTo>
                    <a:pt x="46" y="42"/>
                  </a:lnTo>
                  <a:lnTo>
                    <a:pt x="40" y="46"/>
                  </a:lnTo>
                  <a:lnTo>
                    <a:pt x="34" y="50"/>
                  </a:lnTo>
                  <a:lnTo>
                    <a:pt x="30" y="56"/>
                  </a:lnTo>
                  <a:lnTo>
                    <a:pt x="26" y="62"/>
                  </a:lnTo>
                  <a:lnTo>
                    <a:pt x="24" y="68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16" y="96"/>
                  </a:lnTo>
                  <a:lnTo>
                    <a:pt x="8" y="106"/>
                  </a:lnTo>
                  <a:lnTo>
                    <a:pt x="2" y="118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2" y="142"/>
                  </a:lnTo>
                  <a:lnTo>
                    <a:pt x="4" y="152"/>
                  </a:lnTo>
                  <a:lnTo>
                    <a:pt x="8" y="162"/>
                  </a:lnTo>
                  <a:lnTo>
                    <a:pt x="16" y="168"/>
                  </a:lnTo>
                  <a:lnTo>
                    <a:pt x="22" y="176"/>
                  </a:lnTo>
                  <a:lnTo>
                    <a:pt x="32" y="180"/>
                  </a:lnTo>
                  <a:lnTo>
                    <a:pt x="42" y="182"/>
                  </a:lnTo>
                  <a:lnTo>
                    <a:pt x="52" y="184"/>
                  </a:lnTo>
                  <a:lnTo>
                    <a:pt x="52" y="184"/>
                  </a:lnTo>
                  <a:lnTo>
                    <a:pt x="196" y="184"/>
                  </a:lnTo>
                  <a:lnTo>
                    <a:pt x="196" y="184"/>
                  </a:lnTo>
                  <a:lnTo>
                    <a:pt x="196" y="184"/>
                  </a:lnTo>
                  <a:lnTo>
                    <a:pt x="208" y="182"/>
                  </a:lnTo>
                  <a:lnTo>
                    <a:pt x="220" y="180"/>
                  </a:lnTo>
                  <a:lnTo>
                    <a:pt x="230" y="174"/>
                  </a:lnTo>
                  <a:lnTo>
                    <a:pt x="238" y="166"/>
                  </a:lnTo>
                  <a:lnTo>
                    <a:pt x="246" y="158"/>
                  </a:lnTo>
                  <a:lnTo>
                    <a:pt x="252" y="148"/>
                  </a:lnTo>
                  <a:lnTo>
                    <a:pt x="254" y="136"/>
                  </a:lnTo>
                  <a:lnTo>
                    <a:pt x="256" y="124"/>
                  </a:lnTo>
                  <a:lnTo>
                    <a:pt x="256" y="124"/>
                  </a:lnTo>
                  <a:lnTo>
                    <a:pt x="256" y="114"/>
                  </a:lnTo>
                  <a:lnTo>
                    <a:pt x="252" y="104"/>
                  </a:lnTo>
                  <a:lnTo>
                    <a:pt x="248" y="94"/>
                  </a:lnTo>
                  <a:lnTo>
                    <a:pt x="242" y="86"/>
                  </a:lnTo>
                  <a:lnTo>
                    <a:pt x="234" y="78"/>
                  </a:lnTo>
                  <a:lnTo>
                    <a:pt x="226" y="72"/>
                  </a:lnTo>
                  <a:lnTo>
                    <a:pt x="218" y="68"/>
                  </a:lnTo>
                  <a:lnTo>
                    <a:pt x="208" y="66"/>
                  </a:lnTo>
                  <a:close/>
                  <a:moveTo>
                    <a:pt x="196" y="168"/>
                  </a:moveTo>
                  <a:lnTo>
                    <a:pt x="196" y="168"/>
                  </a:lnTo>
                  <a:lnTo>
                    <a:pt x="52" y="168"/>
                  </a:lnTo>
                  <a:lnTo>
                    <a:pt x="52" y="168"/>
                  </a:lnTo>
                  <a:lnTo>
                    <a:pt x="44" y="168"/>
                  </a:lnTo>
                  <a:lnTo>
                    <a:pt x="38" y="166"/>
                  </a:lnTo>
                  <a:lnTo>
                    <a:pt x="32" y="162"/>
                  </a:lnTo>
                  <a:lnTo>
                    <a:pt x="26" y="158"/>
                  </a:lnTo>
                  <a:lnTo>
                    <a:pt x="22" y="152"/>
                  </a:lnTo>
                  <a:lnTo>
                    <a:pt x="18" y="146"/>
                  </a:lnTo>
                  <a:lnTo>
                    <a:pt x="16" y="140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8" y="122"/>
                  </a:lnTo>
                  <a:lnTo>
                    <a:pt x="20" y="114"/>
                  </a:lnTo>
                  <a:lnTo>
                    <a:pt x="26" y="106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4"/>
                  </a:lnTo>
                  <a:lnTo>
                    <a:pt x="44" y="90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40" y="76"/>
                  </a:lnTo>
                  <a:lnTo>
                    <a:pt x="40" y="76"/>
                  </a:lnTo>
                  <a:lnTo>
                    <a:pt x="42" y="68"/>
                  </a:lnTo>
                  <a:lnTo>
                    <a:pt x="46" y="62"/>
                  </a:lnTo>
                  <a:lnTo>
                    <a:pt x="52" y="5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64" y="56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60"/>
                  </a:lnTo>
                  <a:lnTo>
                    <a:pt x="80" y="58"/>
                  </a:lnTo>
                  <a:lnTo>
                    <a:pt x="82" y="54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94" y="36"/>
                  </a:lnTo>
                  <a:lnTo>
                    <a:pt x="106" y="24"/>
                  </a:lnTo>
                  <a:lnTo>
                    <a:pt x="120" y="18"/>
                  </a:lnTo>
                  <a:lnTo>
                    <a:pt x="136" y="16"/>
                  </a:lnTo>
                  <a:lnTo>
                    <a:pt x="136" y="16"/>
                  </a:lnTo>
                  <a:lnTo>
                    <a:pt x="146" y="16"/>
                  </a:lnTo>
                  <a:lnTo>
                    <a:pt x="156" y="20"/>
                  </a:lnTo>
                  <a:lnTo>
                    <a:pt x="166" y="24"/>
                  </a:lnTo>
                  <a:lnTo>
                    <a:pt x="174" y="30"/>
                  </a:lnTo>
                  <a:lnTo>
                    <a:pt x="180" y="38"/>
                  </a:lnTo>
                  <a:lnTo>
                    <a:pt x="186" y="46"/>
                  </a:lnTo>
                  <a:lnTo>
                    <a:pt x="190" y="56"/>
                  </a:lnTo>
                  <a:lnTo>
                    <a:pt x="192" y="66"/>
                  </a:lnTo>
                  <a:lnTo>
                    <a:pt x="192" y="66"/>
                  </a:lnTo>
                  <a:lnTo>
                    <a:pt x="192" y="74"/>
                  </a:lnTo>
                  <a:lnTo>
                    <a:pt x="194" y="78"/>
                  </a:lnTo>
                  <a:lnTo>
                    <a:pt x="198" y="80"/>
                  </a:lnTo>
                  <a:lnTo>
                    <a:pt x="204" y="80"/>
                  </a:lnTo>
                  <a:lnTo>
                    <a:pt x="204" y="80"/>
                  </a:lnTo>
                  <a:lnTo>
                    <a:pt x="212" y="82"/>
                  </a:lnTo>
                  <a:lnTo>
                    <a:pt x="218" y="86"/>
                  </a:lnTo>
                  <a:lnTo>
                    <a:pt x="224" y="90"/>
                  </a:lnTo>
                  <a:lnTo>
                    <a:pt x="230" y="96"/>
                  </a:lnTo>
                  <a:lnTo>
                    <a:pt x="234" y="102"/>
                  </a:lnTo>
                  <a:lnTo>
                    <a:pt x="238" y="108"/>
                  </a:lnTo>
                  <a:lnTo>
                    <a:pt x="240" y="116"/>
                  </a:lnTo>
                  <a:lnTo>
                    <a:pt x="240" y="124"/>
                  </a:lnTo>
                  <a:lnTo>
                    <a:pt x="240" y="124"/>
                  </a:lnTo>
                  <a:lnTo>
                    <a:pt x="240" y="132"/>
                  </a:lnTo>
                  <a:lnTo>
                    <a:pt x="236" y="142"/>
                  </a:lnTo>
                  <a:lnTo>
                    <a:pt x="232" y="148"/>
                  </a:lnTo>
                  <a:lnTo>
                    <a:pt x="228" y="156"/>
                  </a:lnTo>
                  <a:lnTo>
                    <a:pt x="220" y="160"/>
                  </a:lnTo>
                  <a:lnTo>
                    <a:pt x="214" y="164"/>
                  </a:lnTo>
                  <a:lnTo>
                    <a:pt x="204" y="168"/>
                  </a:lnTo>
                  <a:lnTo>
                    <a:pt x="196" y="16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grpSp>
          <p:nvGrpSpPr>
            <p:cNvPr id="279" name="Group 183"/>
            <p:cNvGrpSpPr/>
            <p:nvPr/>
          </p:nvGrpSpPr>
          <p:grpSpPr>
            <a:xfrm>
              <a:off x="4260660" y="2883318"/>
              <a:ext cx="1011429" cy="885002"/>
              <a:chOff x="3149600" y="1174750"/>
              <a:chExt cx="406400" cy="355600"/>
            </a:xfrm>
            <a:solidFill>
              <a:schemeClr val="bg2"/>
            </a:solidFill>
          </p:grpSpPr>
          <p:sp>
            <p:nvSpPr>
              <p:cNvPr id="280" name="Freeform 174"/>
              <p:cNvSpPr>
                <a:spLocks noEditPoints="1"/>
              </p:cNvSpPr>
              <p:nvPr/>
            </p:nvSpPr>
            <p:spPr bwMode="auto">
              <a:xfrm>
                <a:off x="3149600" y="1174750"/>
                <a:ext cx="406400" cy="355600"/>
              </a:xfrm>
              <a:custGeom>
                <a:avLst/>
                <a:gdLst/>
                <a:ahLst/>
                <a:cxnLst>
                  <a:cxn ang="0">
                    <a:pos x="234" y="22"/>
                  </a:cxn>
                  <a:cxn ang="0">
                    <a:pos x="210" y="6"/>
                  </a:cxn>
                  <a:cxn ang="0">
                    <a:pos x="182" y="0"/>
                  </a:cxn>
                  <a:cxn ang="0">
                    <a:pos x="154" y="4"/>
                  </a:cxn>
                  <a:cxn ang="0">
                    <a:pos x="128" y="20"/>
                  </a:cxn>
                  <a:cxn ang="0">
                    <a:pos x="116" y="10"/>
                  </a:cxn>
                  <a:cxn ang="0">
                    <a:pos x="90" y="2"/>
                  </a:cxn>
                  <a:cxn ang="0">
                    <a:pos x="60" y="2"/>
                  </a:cxn>
                  <a:cxn ang="0">
                    <a:pos x="34" y="12"/>
                  </a:cxn>
                  <a:cxn ang="0">
                    <a:pos x="22" y="22"/>
                  </a:cxn>
                  <a:cxn ang="0">
                    <a:pos x="6" y="48"/>
                  </a:cxn>
                  <a:cxn ang="0">
                    <a:pos x="0" y="76"/>
                  </a:cxn>
                  <a:cxn ang="0">
                    <a:pos x="6" y="104"/>
                  </a:cxn>
                  <a:cxn ang="0">
                    <a:pos x="22" y="130"/>
                  </a:cxn>
                  <a:cxn ang="0">
                    <a:pos x="110" y="216"/>
                  </a:cxn>
                  <a:cxn ang="0">
                    <a:pos x="118" y="222"/>
                  </a:cxn>
                  <a:cxn ang="0">
                    <a:pos x="138" y="222"/>
                  </a:cxn>
                  <a:cxn ang="0">
                    <a:pos x="146" y="216"/>
                  </a:cxn>
                  <a:cxn ang="0">
                    <a:pos x="234" y="130"/>
                  </a:cxn>
                  <a:cxn ang="0">
                    <a:pos x="250" y="104"/>
                  </a:cxn>
                  <a:cxn ang="0">
                    <a:pos x="256" y="76"/>
                  </a:cxn>
                  <a:cxn ang="0">
                    <a:pos x="250" y="48"/>
                  </a:cxn>
                  <a:cxn ang="0">
                    <a:pos x="234" y="22"/>
                  </a:cxn>
                  <a:cxn ang="0">
                    <a:pos x="134" y="206"/>
                  </a:cxn>
                  <a:cxn ang="0">
                    <a:pos x="132" y="208"/>
                  </a:cxn>
                  <a:cxn ang="0">
                    <a:pos x="124" y="208"/>
                  </a:cxn>
                  <a:cxn ang="0">
                    <a:pos x="34" y="118"/>
                  </a:cxn>
                  <a:cxn ang="0">
                    <a:pos x="26" y="108"/>
                  </a:cxn>
                  <a:cxn ang="0">
                    <a:pos x="18" y="88"/>
                  </a:cxn>
                  <a:cxn ang="0">
                    <a:pos x="18" y="64"/>
                  </a:cxn>
                  <a:cxn ang="0">
                    <a:pos x="26" y="42"/>
                  </a:cxn>
                  <a:cxn ang="0">
                    <a:pos x="34" y="34"/>
                  </a:cxn>
                  <a:cxn ang="0">
                    <a:pos x="54" y="20"/>
                  </a:cxn>
                  <a:cxn ang="0">
                    <a:pos x="76" y="16"/>
                  </a:cxn>
                  <a:cxn ang="0">
                    <a:pos x="98" y="20"/>
                  </a:cxn>
                  <a:cxn ang="0">
                    <a:pos x="118" y="32"/>
                  </a:cxn>
                  <a:cxn ang="0">
                    <a:pos x="138" y="32"/>
                  </a:cxn>
                  <a:cxn ang="0">
                    <a:pos x="148" y="24"/>
                  </a:cxn>
                  <a:cxn ang="0">
                    <a:pos x="170" y="16"/>
                  </a:cxn>
                  <a:cxn ang="0">
                    <a:pos x="192" y="18"/>
                  </a:cxn>
                  <a:cxn ang="0">
                    <a:pos x="212" y="26"/>
                  </a:cxn>
                  <a:cxn ang="0">
                    <a:pos x="222" y="34"/>
                  </a:cxn>
                  <a:cxn ang="0">
                    <a:pos x="236" y="54"/>
                  </a:cxn>
                  <a:cxn ang="0">
                    <a:pos x="240" y="76"/>
                  </a:cxn>
                  <a:cxn ang="0">
                    <a:pos x="236" y="98"/>
                  </a:cxn>
                  <a:cxn ang="0">
                    <a:pos x="222" y="118"/>
                  </a:cxn>
                </a:cxnLst>
                <a:rect l="0" t="0" r="r" b="b"/>
                <a:pathLst>
                  <a:path w="256" h="224">
                    <a:moveTo>
                      <a:pt x="234" y="22"/>
                    </a:moveTo>
                    <a:lnTo>
                      <a:pt x="234" y="22"/>
                    </a:lnTo>
                    <a:lnTo>
                      <a:pt x="222" y="12"/>
                    </a:lnTo>
                    <a:lnTo>
                      <a:pt x="210" y="6"/>
                    </a:lnTo>
                    <a:lnTo>
                      <a:pt x="196" y="2"/>
                    </a:lnTo>
                    <a:lnTo>
                      <a:pt x="182" y="0"/>
                    </a:lnTo>
                    <a:lnTo>
                      <a:pt x="166" y="2"/>
                    </a:lnTo>
                    <a:lnTo>
                      <a:pt x="154" y="4"/>
                    </a:lnTo>
                    <a:lnTo>
                      <a:pt x="140" y="10"/>
                    </a:lnTo>
                    <a:lnTo>
                      <a:pt x="128" y="20"/>
                    </a:lnTo>
                    <a:lnTo>
                      <a:pt x="128" y="20"/>
                    </a:lnTo>
                    <a:lnTo>
                      <a:pt x="116" y="10"/>
                    </a:lnTo>
                    <a:lnTo>
                      <a:pt x="102" y="4"/>
                    </a:lnTo>
                    <a:lnTo>
                      <a:pt x="90" y="2"/>
                    </a:lnTo>
                    <a:lnTo>
                      <a:pt x="74" y="0"/>
                    </a:lnTo>
                    <a:lnTo>
                      <a:pt x="60" y="2"/>
                    </a:lnTo>
                    <a:lnTo>
                      <a:pt x="46" y="6"/>
                    </a:lnTo>
                    <a:lnTo>
                      <a:pt x="34" y="12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12" y="34"/>
                    </a:lnTo>
                    <a:lnTo>
                      <a:pt x="6" y="48"/>
                    </a:lnTo>
                    <a:lnTo>
                      <a:pt x="2" y="62"/>
                    </a:lnTo>
                    <a:lnTo>
                      <a:pt x="0" y="76"/>
                    </a:lnTo>
                    <a:lnTo>
                      <a:pt x="2" y="90"/>
                    </a:lnTo>
                    <a:lnTo>
                      <a:pt x="6" y="104"/>
                    </a:lnTo>
                    <a:lnTo>
                      <a:pt x="12" y="118"/>
                    </a:lnTo>
                    <a:lnTo>
                      <a:pt x="22" y="130"/>
                    </a:lnTo>
                    <a:lnTo>
                      <a:pt x="22" y="130"/>
                    </a:lnTo>
                    <a:lnTo>
                      <a:pt x="110" y="216"/>
                    </a:lnTo>
                    <a:lnTo>
                      <a:pt x="110" y="216"/>
                    </a:lnTo>
                    <a:lnTo>
                      <a:pt x="118" y="222"/>
                    </a:lnTo>
                    <a:lnTo>
                      <a:pt x="128" y="224"/>
                    </a:lnTo>
                    <a:lnTo>
                      <a:pt x="138" y="222"/>
                    </a:lnTo>
                    <a:lnTo>
                      <a:pt x="146" y="216"/>
                    </a:lnTo>
                    <a:lnTo>
                      <a:pt x="146" y="216"/>
                    </a:lnTo>
                    <a:lnTo>
                      <a:pt x="234" y="130"/>
                    </a:lnTo>
                    <a:lnTo>
                      <a:pt x="234" y="130"/>
                    </a:lnTo>
                    <a:lnTo>
                      <a:pt x="244" y="118"/>
                    </a:lnTo>
                    <a:lnTo>
                      <a:pt x="250" y="104"/>
                    </a:lnTo>
                    <a:lnTo>
                      <a:pt x="254" y="90"/>
                    </a:lnTo>
                    <a:lnTo>
                      <a:pt x="256" y="76"/>
                    </a:lnTo>
                    <a:lnTo>
                      <a:pt x="254" y="62"/>
                    </a:lnTo>
                    <a:lnTo>
                      <a:pt x="250" y="48"/>
                    </a:lnTo>
                    <a:lnTo>
                      <a:pt x="244" y="34"/>
                    </a:lnTo>
                    <a:lnTo>
                      <a:pt x="234" y="22"/>
                    </a:lnTo>
                    <a:close/>
                    <a:moveTo>
                      <a:pt x="222" y="118"/>
                    </a:moveTo>
                    <a:lnTo>
                      <a:pt x="134" y="206"/>
                    </a:lnTo>
                    <a:lnTo>
                      <a:pt x="134" y="206"/>
                    </a:lnTo>
                    <a:lnTo>
                      <a:pt x="132" y="208"/>
                    </a:lnTo>
                    <a:lnTo>
                      <a:pt x="128" y="208"/>
                    </a:lnTo>
                    <a:lnTo>
                      <a:pt x="124" y="208"/>
                    </a:lnTo>
                    <a:lnTo>
                      <a:pt x="122" y="206"/>
                    </a:lnTo>
                    <a:lnTo>
                      <a:pt x="34" y="118"/>
                    </a:lnTo>
                    <a:lnTo>
                      <a:pt x="34" y="118"/>
                    </a:lnTo>
                    <a:lnTo>
                      <a:pt x="26" y="108"/>
                    </a:lnTo>
                    <a:lnTo>
                      <a:pt x="20" y="98"/>
                    </a:lnTo>
                    <a:lnTo>
                      <a:pt x="18" y="88"/>
                    </a:lnTo>
                    <a:lnTo>
                      <a:pt x="16" y="76"/>
                    </a:lnTo>
                    <a:lnTo>
                      <a:pt x="18" y="64"/>
                    </a:lnTo>
                    <a:lnTo>
                      <a:pt x="20" y="54"/>
                    </a:lnTo>
                    <a:lnTo>
                      <a:pt x="26" y="42"/>
                    </a:lnTo>
                    <a:lnTo>
                      <a:pt x="34" y="34"/>
                    </a:lnTo>
                    <a:lnTo>
                      <a:pt x="34" y="34"/>
                    </a:lnTo>
                    <a:lnTo>
                      <a:pt x="42" y="26"/>
                    </a:lnTo>
                    <a:lnTo>
                      <a:pt x="54" y="20"/>
                    </a:lnTo>
                    <a:lnTo>
                      <a:pt x="64" y="18"/>
                    </a:lnTo>
                    <a:lnTo>
                      <a:pt x="76" y="16"/>
                    </a:lnTo>
                    <a:lnTo>
                      <a:pt x="86" y="16"/>
                    </a:lnTo>
                    <a:lnTo>
                      <a:pt x="98" y="20"/>
                    </a:lnTo>
                    <a:lnTo>
                      <a:pt x="108" y="24"/>
                    </a:lnTo>
                    <a:lnTo>
                      <a:pt x="118" y="32"/>
                    </a:lnTo>
                    <a:lnTo>
                      <a:pt x="128" y="42"/>
                    </a:lnTo>
                    <a:lnTo>
                      <a:pt x="138" y="32"/>
                    </a:lnTo>
                    <a:lnTo>
                      <a:pt x="138" y="32"/>
                    </a:lnTo>
                    <a:lnTo>
                      <a:pt x="148" y="24"/>
                    </a:lnTo>
                    <a:lnTo>
                      <a:pt x="158" y="20"/>
                    </a:lnTo>
                    <a:lnTo>
                      <a:pt x="170" y="16"/>
                    </a:lnTo>
                    <a:lnTo>
                      <a:pt x="180" y="16"/>
                    </a:lnTo>
                    <a:lnTo>
                      <a:pt x="192" y="18"/>
                    </a:lnTo>
                    <a:lnTo>
                      <a:pt x="202" y="20"/>
                    </a:lnTo>
                    <a:lnTo>
                      <a:pt x="212" y="26"/>
                    </a:lnTo>
                    <a:lnTo>
                      <a:pt x="222" y="34"/>
                    </a:lnTo>
                    <a:lnTo>
                      <a:pt x="222" y="34"/>
                    </a:lnTo>
                    <a:lnTo>
                      <a:pt x="230" y="42"/>
                    </a:lnTo>
                    <a:lnTo>
                      <a:pt x="236" y="54"/>
                    </a:lnTo>
                    <a:lnTo>
                      <a:pt x="238" y="64"/>
                    </a:lnTo>
                    <a:lnTo>
                      <a:pt x="240" y="76"/>
                    </a:lnTo>
                    <a:lnTo>
                      <a:pt x="238" y="88"/>
                    </a:lnTo>
                    <a:lnTo>
                      <a:pt x="236" y="98"/>
                    </a:lnTo>
                    <a:lnTo>
                      <a:pt x="230" y="108"/>
                    </a:lnTo>
                    <a:lnTo>
                      <a:pt x="222" y="1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281" name="Freeform 177"/>
              <p:cNvSpPr>
                <a:spLocks/>
              </p:cNvSpPr>
              <p:nvPr/>
            </p:nvSpPr>
            <p:spPr bwMode="auto">
              <a:xfrm>
                <a:off x="3213100" y="1238250"/>
                <a:ext cx="60325" cy="60325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8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2" y="36"/>
                  </a:cxn>
                  <a:cxn ang="0">
                    <a:pos x="4" y="38"/>
                  </a:cxn>
                  <a:cxn ang="0">
                    <a:pos x="4" y="38"/>
                  </a:cxn>
                  <a:cxn ang="0">
                    <a:pos x="6" y="36"/>
                  </a:cxn>
                  <a:cxn ang="0">
                    <a:pos x="8" y="34"/>
                  </a:cxn>
                  <a:cxn ang="0">
                    <a:pos x="8" y="34"/>
                  </a:cxn>
                  <a:cxn ang="0">
                    <a:pos x="8" y="34"/>
                  </a:cxn>
                  <a:cxn ang="0">
                    <a:pos x="10" y="24"/>
                  </a:cxn>
                  <a:cxn ang="0">
                    <a:pos x="16" y="16"/>
                  </a:cxn>
                  <a:cxn ang="0">
                    <a:pos x="24" y="10"/>
                  </a:cxn>
                  <a:cxn ang="0">
                    <a:pos x="34" y="8"/>
                  </a:cxn>
                  <a:cxn ang="0">
                    <a:pos x="34" y="8"/>
                  </a:cxn>
                  <a:cxn ang="0">
                    <a:pos x="34" y="8"/>
                  </a:cxn>
                  <a:cxn ang="0">
                    <a:pos x="36" y="6"/>
                  </a:cxn>
                  <a:cxn ang="0">
                    <a:pos x="38" y="4"/>
                  </a:cxn>
                  <a:cxn ang="0">
                    <a:pos x="38" y="4"/>
                  </a:cxn>
                  <a:cxn ang="0">
                    <a:pos x="36" y="2"/>
                  </a:cxn>
                  <a:cxn ang="0">
                    <a:pos x="34" y="0"/>
                  </a:cxn>
                </a:cxnLst>
                <a:rect l="0" t="0" r="r" b="b"/>
                <a:pathLst>
                  <a:path w="38" h="38">
                    <a:moveTo>
                      <a:pt x="34" y="0"/>
                    </a:moveTo>
                    <a:lnTo>
                      <a:pt x="34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2" y="36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6" y="36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10" y="24"/>
                    </a:lnTo>
                    <a:lnTo>
                      <a:pt x="16" y="16"/>
                    </a:lnTo>
                    <a:lnTo>
                      <a:pt x="24" y="10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36" y="6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6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282" name="Freeform 178"/>
              <p:cNvSpPr>
                <a:spLocks/>
              </p:cNvSpPr>
              <p:nvPr/>
            </p:nvSpPr>
            <p:spPr bwMode="auto">
              <a:xfrm>
                <a:off x="3213100" y="1238250"/>
                <a:ext cx="60325" cy="60325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28" y="0"/>
                  </a:cxn>
                  <a:cxn ang="0">
                    <a:pos x="20" y="2"/>
                  </a:cxn>
                  <a:cxn ang="0">
                    <a:pos x="14" y="6"/>
                  </a:cxn>
                  <a:cxn ang="0">
                    <a:pos x="10" y="10"/>
                  </a:cxn>
                  <a:cxn ang="0">
                    <a:pos x="6" y="14"/>
                  </a:cxn>
                  <a:cxn ang="0">
                    <a:pos x="2" y="20"/>
                  </a:cxn>
                  <a:cxn ang="0">
                    <a:pos x="0" y="28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2" y="36"/>
                  </a:cxn>
                  <a:cxn ang="0">
                    <a:pos x="4" y="38"/>
                  </a:cxn>
                  <a:cxn ang="0">
                    <a:pos x="4" y="38"/>
                  </a:cxn>
                  <a:cxn ang="0">
                    <a:pos x="6" y="36"/>
                  </a:cxn>
                  <a:cxn ang="0">
                    <a:pos x="8" y="34"/>
                  </a:cxn>
                  <a:cxn ang="0">
                    <a:pos x="8" y="34"/>
                  </a:cxn>
                  <a:cxn ang="0">
                    <a:pos x="8" y="34"/>
                  </a:cxn>
                  <a:cxn ang="0">
                    <a:pos x="10" y="24"/>
                  </a:cxn>
                  <a:cxn ang="0">
                    <a:pos x="16" y="16"/>
                  </a:cxn>
                  <a:cxn ang="0">
                    <a:pos x="24" y="10"/>
                  </a:cxn>
                  <a:cxn ang="0">
                    <a:pos x="34" y="8"/>
                  </a:cxn>
                  <a:cxn ang="0">
                    <a:pos x="34" y="8"/>
                  </a:cxn>
                  <a:cxn ang="0">
                    <a:pos x="34" y="8"/>
                  </a:cxn>
                  <a:cxn ang="0">
                    <a:pos x="36" y="6"/>
                  </a:cxn>
                  <a:cxn ang="0">
                    <a:pos x="38" y="4"/>
                  </a:cxn>
                  <a:cxn ang="0">
                    <a:pos x="38" y="4"/>
                  </a:cxn>
                  <a:cxn ang="0">
                    <a:pos x="36" y="2"/>
                  </a:cxn>
                  <a:cxn ang="0">
                    <a:pos x="34" y="0"/>
                  </a:cxn>
                </a:cxnLst>
                <a:rect l="0" t="0" r="r" b="b"/>
                <a:pathLst>
                  <a:path w="38" h="38">
                    <a:moveTo>
                      <a:pt x="34" y="0"/>
                    </a:moveTo>
                    <a:lnTo>
                      <a:pt x="34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0" y="2"/>
                    </a:lnTo>
                    <a:lnTo>
                      <a:pt x="14" y="6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2" y="20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2" y="36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6" y="36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10" y="24"/>
                    </a:lnTo>
                    <a:lnTo>
                      <a:pt x="16" y="16"/>
                    </a:lnTo>
                    <a:lnTo>
                      <a:pt x="24" y="10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36" y="6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6" y="2"/>
                    </a:lnTo>
                    <a:lnTo>
                      <a:pt x="3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</p:grpSp>
        <p:grpSp>
          <p:nvGrpSpPr>
            <p:cNvPr id="283" name="Group 175"/>
            <p:cNvGrpSpPr/>
            <p:nvPr/>
          </p:nvGrpSpPr>
          <p:grpSpPr>
            <a:xfrm>
              <a:off x="6888044" y="2876506"/>
              <a:ext cx="1067014" cy="833605"/>
              <a:chOff x="3962400" y="1200150"/>
              <a:chExt cx="406400" cy="317500"/>
            </a:xfrm>
            <a:solidFill>
              <a:schemeClr val="bg2"/>
            </a:solidFill>
          </p:grpSpPr>
          <p:sp>
            <p:nvSpPr>
              <p:cNvPr id="284" name="Freeform 157"/>
              <p:cNvSpPr>
                <a:spLocks noEditPoints="1"/>
              </p:cNvSpPr>
              <p:nvPr/>
            </p:nvSpPr>
            <p:spPr bwMode="auto">
              <a:xfrm>
                <a:off x="4013200" y="1247775"/>
                <a:ext cx="254000" cy="206375"/>
              </a:xfrm>
              <a:custGeom>
                <a:avLst/>
                <a:gdLst/>
                <a:ahLst/>
                <a:cxnLst>
                  <a:cxn ang="0">
                    <a:pos x="146" y="6"/>
                  </a:cxn>
                  <a:cxn ang="0">
                    <a:pos x="146" y="6"/>
                  </a:cxn>
                  <a:cxn ang="0">
                    <a:pos x="112" y="2"/>
                  </a:cxn>
                  <a:cxn ang="0">
                    <a:pos x="80" y="0"/>
                  </a:cxn>
                  <a:cxn ang="0">
                    <a:pos x="80" y="0"/>
                  </a:cxn>
                  <a:cxn ang="0">
                    <a:pos x="48" y="2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0" y="8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2" y="38"/>
                  </a:cxn>
                  <a:cxn ang="0">
                    <a:pos x="0" y="66"/>
                  </a:cxn>
                  <a:cxn ang="0">
                    <a:pos x="2" y="92"/>
                  </a:cxn>
                  <a:cxn ang="0">
                    <a:pos x="8" y="118"/>
                  </a:cxn>
                  <a:cxn ang="0">
                    <a:pos x="8" y="118"/>
                  </a:cxn>
                  <a:cxn ang="0">
                    <a:pos x="10" y="122"/>
                  </a:cxn>
                  <a:cxn ang="0">
                    <a:pos x="14" y="124"/>
                  </a:cxn>
                  <a:cxn ang="0">
                    <a:pos x="14" y="124"/>
                  </a:cxn>
                  <a:cxn ang="0">
                    <a:pos x="48" y="128"/>
                  </a:cxn>
                  <a:cxn ang="0">
                    <a:pos x="80" y="130"/>
                  </a:cxn>
                  <a:cxn ang="0">
                    <a:pos x="80" y="130"/>
                  </a:cxn>
                  <a:cxn ang="0">
                    <a:pos x="112" y="128"/>
                  </a:cxn>
                  <a:cxn ang="0">
                    <a:pos x="146" y="124"/>
                  </a:cxn>
                  <a:cxn ang="0">
                    <a:pos x="146" y="124"/>
                  </a:cxn>
                  <a:cxn ang="0">
                    <a:pos x="148" y="122"/>
                  </a:cxn>
                  <a:cxn ang="0">
                    <a:pos x="152" y="118"/>
                  </a:cxn>
                  <a:cxn ang="0">
                    <a:pos x="152" y="118"/>
                  </a:cxn>
                  <a:cxn ang="0">
                    <a:pos x="158" y="92"/>
                  </a:cxn>
                  <a:cxn ang="0">
                    <a:pos x="160" y="66"/>
                  </a:cxn>
                  <a:cxn ang="0">
                    <a:pos x="158" y="38"/>
                  </a:cxn>
                  <a:cxn ang="0">
                    <a:pos x="152" y="12"/>
                  </a:cxn>
                  <a:cxn ang="0">
                    <a:pos x="152" y="12"/>
                  </a:cxn>
                  <a:cxn ang="0">
                    <a:pos x="148" y="8"/>
                  </a:cxn>
                  <a:cxn ang="0">
                    <a:pos x="146" y="6"/>
                  </a:cxn>
                  <a:cxn ang="0">
                    <a:pos x="144" y="116"/>
                  </a:cxn>
                  <a:cxn ang="0">
                    <a:pos x="144" y="116"/>
                  </a:cxn>
                  <a:cxn ang="0">
                    <a:pos x="112" y="120"/>
                  </a:cxn>
                  <a:cxn ang="0">
                    <a:pos x="80" y="122"/>
                  </a:cxn>
                  <a:cxn ang="0">
                    <a:pos x="48" y="120"/>
                  </a:cxn>
                  <a:cxn ang="0">
                    <a:pos x="16" y="116"/>
                  </a:cxn>
                  <a:cxn ang="0">
                    <a:pos x="16" y="116"/>
                  </a:cxn>
                  <a:cxn ang="0">
                    <a:pos x="10" y="90"/>
                  </a:cxn>
                  <a:cxn ang="0">
                    <a:pos x="8" y="66"/>
                  </a:cxn>
                  <a:cxn ang="0">
                    <a:pos x="10" y="40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48" y="10"/>
                  </a:cxn>
                  <a:cxn ang="0">
                    <a:pos x="80" y="8"/>
                  </a:cxn>
                  <a:cxn ang="0">
                    <a:pos x="112" y="10"/>
                  </a:cxn>
                  <a:cxn ang="0">
                    <a:pos x="144" y="14"/>
                  </a:cxn>
                  <a:cxn ang="0">
                    <a:pos x="144" y="14"/>
                  </a:cxn>
                  <a:cxn ang="0">
                    <a:pos x="150" y="40"/>
                  </a:cxn>
                  <a:cxn ang="0">
                    <a:pos x="152" y="66"/>
                  </a:cxn>
                  <a:cxn ang="0">
                    <a:pos x="150" y="90"/>
                  </a:cxn>
                  <a:cxn ang="0">
                    <a:pos x="144" y="116"/>
                  </a:cxn>
                </a:cxnLst>
                <a:rect l="0" t="0" r="r" b="b"/>
                <a:pathLst>
                  <a:path w="160" h="130">
                    <a:moveTo>
                      <a:pt x="146" y="6"/>
                    </a:moveTo>
                    <a:lnTo>
                      <a:pt x="146" y="6"/>
                    </a:lnTo>
                    <a:lnTo>
                      <a:pt x="112" y="2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48" y="2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2" y="38"/>
                    </a:lnTo>
                    <a:lnTo>
                      <a:pt x="0" y="66"/>
                    </a:lnTo>
                    <a:lnTo>
                      <a:pt x="2" y="92"/>
                    </a:lnTo>
                    <a:lnTo>
                      <a:pt x="8" y="118"/>
                    </a:lnTo>
                    <a:lnTo>
                      <a:pt x="8" y="118"/>
                    </a:lnTo>
                    <a:lnTo>
                      <a:pt x="10" y="122"/>
                    </a:lnTo>
                    <a:lnTo>
                      <a:pt x="14" y="124"/>
                    </a:lnTo>
                    <a:lnTo>
                      <a:pt x="14" y="124"/>
                    </a:lnTo>
                    <a:lnTo>
                      <a:pt x="48" y="128"/>
                    </a:lnTo>
                    <a:lnTo>
                      <a:pt x="80" y="130"/>
                    </a:lnTo>
                    <a:lnTo>
                      <a:pt x="80" y="130"/>
                    </a:lnTo>
                    <a:lnTo>
                      <a:pt x="112" y="128"/>
                    </a:lnTo>
                    <a:lnTo>
                      <a:pt x="146" y="124"/>
                    </a:lnTo>
                    <a:lnTo>
                      <a:pt x="146" y="124"/>
                    </a:lnTo>
                    <a:lnTo>
                      <a:pt x="148" y="122"/>
                    </a:lnTo>
                    <a:lnTo>
                      <a:pt x="152" y="118"/>
                    </a:lnTo>
                    <a:lnTo>
                      <a:pt x="152" y="118"/>
                    </a:lnTo>
                    <a:lnTo>
                      <a:pt x="158" y="92"/>
                    </a:lnTo>
                    <a:lnTo>
                      <a:pt x="160" y="66"/>
                    </a:lnTo>
                    <a:lnTo>
                      <a:pt x="158" y="38"/>
                    </a:lnTo>
                    <a:lnTo>
                      <a:pt x="152" y="12"/>
                    </a:lnTo>
                    <a:lnTo>
                      <a:pt x="152" y="12"/>
                    </a:lnTo>
                    <a:lnTo>
                      <a:pt x="148" y="8"/>
                    </a:lnTo>
                    <a:lnTo>
                      <a:pt x="146" y="6"/>
                    </a:lnTo>
                    <a:close/>
                    <a:moveTo>
                      <a:pt x="144" y="116"/>
                    </a:moveTo>
                    <a:lnTo>
                      <a:pt x="144" y="116"/>
                    </a:lnTo>
                    <a:lnTo>
                      <a:pt x="112" y="120"/>
                    </a:lnTo>
                    <a:lnTo>
                      <a:pt x="80" y="122"/>
                    </a:lnTo>
                    <a:lnTo>
                      <a:pt x="48" y="120"/>
                    </a:lnTo>
                    <a:lnTo>
                      <a:pt x="16" y="116"/>
                    </a:lnTo>
                    <a:lnTo>
                      <a:pt x="16" y="116"/>
                    </a:lnTo>
                    <a:lnTo>
                      <a:pt x="10" y="90"/>
                    </a:lnTo>
                    <a:lnTo>
                      <a:pt x="8" y="66"/>
                    </a:lnTo>
                    <a:lnTo>
                      <a:pt x="10" y="40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48" y="10"/>
                    </a:lnTo>
                    <a:lnTo>
                      <a:pt x="80" y="8"/>
                    </a:lnTo>
                    <a:lnTo>
                      <a:pt x="112" y="10"/>
                    </a:lnTo>
                    <a:lnTo>
                      <a:pt x="144" y="14"/>
                    </a:lnTo>
                    <a:lnTo>
                      <a:pt x="144" y="14"/>
                    </a:lnTo>
                    <a:lnTo>
                      <a:pt x="150" y="40"/>
                    </a:lnTo>
                    <a:lnTo>
                      <a:pt x="152" y="66"/>
                    </a:lnTo>
                    <a:lnTo>
                      <a:pt x="150" y="90"/>
                    </a:lnTo>
                    <a:lnTo>
                      <a:pt x="144" y="1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285" name="Freeform 160"/>
              <p:cNvSpPr>
                <a:spLocks noEditPoints="1"/>
              </p:cNvSpPr>
              <p:nvPr/>
            </p:nvSpPr>
            <p:spPr bwMode="auto">
              <a:xfrm>
                <a:off x="3962400" y="1200150"/>
                <a:ext cx="406400" cy="317500"/>
              </a:xfrm>
              <a:custGeom>
                <a:avLst/>
                <a:gdLst/>
                <a:ahLst/>
                <a:cxnLst>
                  <a:cxn ang="0">
                    <a:pos x="246" y="18"/>
                  </a:cxn>
                  <a:cxn ang="0">
                    <a:pos x="242" y="10"/>
                  </a:cxn>
                  <a:cxn ang="0">
                    <a:pos x="234" y="6"/>
                  </a:cxn>
                  <a:cxn ang="0">
                    <a:pos x="180" y="2"/>
                  </a:cxn>
                  <a:cxn ang="0">
                    <a:pos x="128" y="0"/>
                  </a:cxn>
                  <a:cxn ang="0">
                    <a:pos x="22" y="6"/>
                  </a:cxn>
                  <a:cxn ang="0">
                    <a:pos x="18" y="8"/>
                  </a:cxn>
                  <a:cxn ang="0">
                    <a:pos x="12" y="14"/>
                  </a:cxn>
                  <a:cxn ang="0">
                    <a:pos x="10" y="18"/>
                  </a:cxn>
                  <a:cxn ang="0">
                    <a:pos x="0" y="96"/>
                  </a:cxn>
                  <a:cxn ang="0">
                    <a:pos x="10" y="174"/>
                  </a:cxn>
                  <a:cxn ang="0">
                    <a:pos x="12" y="178"/>
                  </a:cxn>
                  <a:cxn ang="0">
                    <a:pos x="18" y="184"/>
                  </a:cxn>
                  <a:cxn ang="0">
                    <a:pos x="22" y="186"/>
                  </a:cxn>
                  <a:cxn ang="0">
                    <a:pos x="74" y="190"/>
                  </a:cxn>
                  <a:cxn ang="0">
                    <a:pos x="72" y="192"/>
                  </a:cxn>
                  <a:cxn ang="0">
                    <a:pos x="76" y="196"/>
                  </a:cxn>
                  <a:cxn ang="0">
                    <a:pos x="106" y="200"/>
                  </a:cxn>
                  <a:cxn ang="0">
                    <a:pos x="128" y="200"/>
                  </a:cxn>
                  <a:cxn ang="0">
                    <a:pos x="168" y="198"/>
                  </a:cxn>
                  <a:cxn ang="0">
                    <a:pos x="182" y="194"/>
                  </a:cxn>
                  <a:cxn ang="0">
                    <a:pos x="184" y="192"/>
                  </a:cxn>
                  <a:cxn ang="0">
                    <a:pos x="182" y="190"/>
                  </a:cxn>
                  <a:cxn ang="0">
                    <a:pos x="234" y="186"/>
                  </a:cxn>
                  <a:cxn ang="0">
                    <a:pos x="242" y="182"/>
                  </a:cxn>
                  <a:cxn ang="0">
                    <a:pos x="246" y="174"/>
                  </a:cxn>
                  <a:cxn ang="0">
                    <a:pos x="254" y="134"/>
                  </a:cxn>
                  <a:cxn ang="0">
                    <a:pos x="254" y="58"/>
                  </a:cxn>
                  <a:cxn ang="0">
                    <a:pos x="232" y="170"/>
                  </a:cxn>
                  <a:cxn ang="0">
                    <a:pos x="180" y="174"/>
                  </a:cxn>
                  <a:cxn ang="0">
                    <a:pos x="76" y="174"/>
                  </a:cxn>
                  <a:cxn ang="0">
                    <a:pos x="24" y="170"/>
                  </a:cxn>
                  <a:cxn ang="0">
                    <a:pos x="16" y="96"/>
                  </a:cxn>
                  <a:cxn ang="0">
                    <a:pos x="24" y="22"/>
                  </a:cxn>
                  <a:cxn ang="0">
                    <a:pos x="76" y="18"/>
                  </a:cxn>
                  <a:cxn ang="0">
                    <a:pos x="180" y="18"/>
                  </a:cxn>
                  <a:cxn ang="0">
                    <a:pos x="232" y="22"/>
                  </a:cxn>
                  <a:cxn ang="0">
                    <a:pos x="240" y="96"/>
                  </a:cxn>
                  <a:cxn ang="0">
                    <a:pos x="232" y="170"/>
                  </a:cxn>
                </a:cxnLst>
                <a:rect l="0" t="0" r="r" b="b"/>
                <a:pathLst>
                  <a:path w="256" h="200">
                    <a:moveTo>
                      <a:pt x="246" y="18"/>
                    </a:moveTo>
                    <a:lnTo>
                      <a:pt x="246" y="18"/>
                    </a:lnTo>
                    <a:lnTo>
                      <a:pt x="244" y="14"/>
                    </a:lnTo>
                    <a:lnTo>
                      <a:pt x="242" y="10"/>
                    </a:lnTo>
                    <a:lnTo>
                      <a:pt x="238" y="8"/>
                    </a:lnTo>
                    <a:lnTo>
                      <a:pt x="234" y="6"/>
                    </a:lnTo>
                    <a:lnTo>
                      <a:pt x="234" y="6"/>
                    </a:lnTo>
                    <a:lnTo>
                      <a:pt x="180" y="2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76" y="2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18" y="8"/>
                    </a:lnTo>
                    <a:lnTo>
                      <a:pt x="14" y="10"/>
                    </a:lnTo>
                    <a:lnTo>
                      <a:pt x="12" y="14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2" y="58"/>
                    </a:lnTo>
                    <a:lnTo>
                      <a:pt x="0" y="96"/>
                    </a:lnTo>
                    <a:lnTo>
                      <a:pt x="2" y="134"/>
                    </a:lnTo>
                    <a:lnTo>
                      <a:pt x="10" y="174"/>
                    </a:lnTo>
                    <a:lnTo>
                      <a:pt x="10" y="174"/>
                    </a:lnTo>
                    <a:lnTo>
                      <a:pt x="12" y="178"/>
                    </a:lnTo>
                    <a:lnTo>
                      <a:pt x="14" y="182"/>
                    </a:lnTo>
                    <a:lnTo>
                      <a:pt x="18" y="184"/>
                    </a:lnTo>
                    <a:lnTo>
                      <a:pt x="22" y="186"/>
                    </a:lnTo>
                    <a:lnTo>
                      <a:pt x="22" y="186"/>
                    </a:lnTo>
                    <a:lnTo>
                      <a:pt x="74" y="190"/>
                    </a:lnTo>
                    <a:lnTo>
                      <a:pt x="74" y="190"/>
                    </a:lnTo>
                    <a:lnTo>
                      <a:pt x="72" y="192"/>
                    </a:lnTo>
                    <a:lnTo>
                      <a:pt x="72" y="192"/>
                    </a:lnTo>
                    <a:lnTo>
                      <a:pt x="74" y="194"/>
                    </a:lnTo>
                    <a:lnTo>
                      <a:pt x="76" y="196"/>
                    </a:lnTo>
                    <a:lnTo>
                      <a:pt x="88" y="198"/>
                    </a:lnTo>
                    <a:lnTo>
                      <a:pt x="106" y="200"/>
                    </a:lnTo>
                    <a:lnTo>
                      <a:pt x="128" y="200"/>
                    </a:lnTo>
                    <a:lnTo>
                      <a:pt x="128" y="200"/>
                    </a:lnTo>
                    <a:lnTo>
                      <a:pt x="150" y="200"/>
                    </a:lnTo>
                    <a:lnTo>
                      <a:pt x="168" y="198"/>
                    </a:lnTo>
                    <a:lnTo>
                      <a:pt x="180" y="196"/>
                    </a:lnTo>
                    <a:lnTo>
                      <a:pt x="182" y="194"/>
                    </a:lnTo>
                    <a:lnTo>
                      <a:pt x="184" y="192"/>
                    </a:lnTo>
                    <a:lnTo>
                      <a:pt x="184" y="192"/>
                    </a:lnTo>
                    <a:lnTo>
                      <a:pt x="182" y="190"/>
                    </a:lnTo>
                    <a:lnTo>
                      <a:pt x="182" y="190"/>
                    </a:lnTo>
                    <a:lnTo>
                      <a:pt x="234" y="186"/>
                    </a:lnTo>
                    <a:lnTo>
                      <a:pt x="234" y="186"/>
                    </a:lnTo>
                    <a:lnTo>
                      <a:pt x="238" y="184"/>
                    </a:lnTo>
                    <a:lnTo>
                      <a:pt x="242" y="182"/>
                    </a:lnTo>
                    <a:lnTo>
                      <a:pt x="244" y="178"/>
                    </a:lnTo>
                    <a:lnTo>
                      <a:pt x="246" y="174"/>
                    </a:lnTo>
                    <a:lnTo>
                      <a:pt x="246" y="174"/>
                    </a:lnTo>
                    <a:lnTo>
                      <a:pt x="254" y="134"/>
                    </a:lnTo>
                    <a:lnTo>
                      <a:pt x="256" y="96"/>
                    </a:lnTo>
                    <a:lnTo>
                      <a:pt x="254" y="58"/>
                    </a:lnTo>
                    <a:lnTo>
                      <a:pt x="246" y="18"/>
                    </a:lnTo>
                    <a:close/>
                    <a:moveTo>
                      <a:pt x="232" y="170"/>
                    </a:moveTo>
                    <a:lnTo>
                      <a:pt x="232" y="170"/>
                    </a:lnTo>
                    <a:lnTo>
                      <a:pt x="180" y="174"/>
                    </a:lnTo>
                    <a:lnTo>
                      <a:pt x="128" y="176"/>
                    </a:lnTo>
                    <a:lnTo>
                      <a:pt x="76" y="174"/>
                    </a:lnTo>
                    <a:lnTo>
                      <a:pt x="24" y="170"/>
                    </a:lnTo>
                    <a:lnTo>
                      <a:pt x="24" y="170"/>
                    </a:lnTo>
                    <a:lnTo>
                      <a:pt x="18" y="132"/>
                    </a:lnTo>
                    <a:lnTo>
                      <a:pt x="16" y="96"/>
                    </a:lnTo>
                    <a:lnTo>
                      <a:pt x="18" y="60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76" y="18"/>
                    </a:lnTo>
                    <a:lnTo>
                      <a:pt x="128" y="16"/>
                    </a:lnTo>
                    <a:lnTo>
                      <a:pt x="180" y="18"/>
                    </a:lnTo>
                    <a:lnTo>
                      <a:pt x="232" y="22"/>
                    </a:lnTo>
                    <a:lnTo>
                      <a:pt x="232" y="22"/>
                    </a:lnTo>
                    <a:lnTo>
                      <a:pt x="238" y="60"/>
                    </a:lnTo>
                    <a:lnTo>
                      <a:pt x="240" y="96"/>
                    </a:lnTo>
                    <a:lnTo>
                      <a:pt x="238" y="132"/>
                    </a:lnTo>
                    <a:lnTo>
                      <a:pt x="232" y="17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286" name="Freeform 163"/>
              <p:cNvSpPr>
                <a:spLocks noEditPoints="1"/>
              </p:cNvSpPr>
              <p:nvPr/>
            </p:nvSpPr>
            <p:spPr bwMode="auto">
              <a:xfrm>
                <a:off x="4279900" y="1263650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16" y="24"/>
                  </a:cxn>
                  <a:cxn ang="0">
                    <a:pos x="20" y="20"/>
                  </a:cxn>
                  <a:cxn ang="0">
                    <a:pos x="24" y="16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4" y="20"/>
                  </a:cxn>
                  <a:cxn ang="0">
                    <a:pos x="8" y="24"/>
                  </a:cxn>
                  <a:cxn ang="0">
                    <a:pos x="12" y="24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4" y="10"/>
                  </a:cxn>
                  <a:cxn ang="0">
                    <a:pos x="16" y="12"/>
                  </a:cxn>
                  <a:cxn ang="0">
                    <a:pos x="16" y="12"/>
                  </a:cxn>
                  <a:cxn ang="0">
                    <a:pos x="14" y="14"/>
                  </a:cxn>
                  <a:cxn ang="0">
                    <a:pos x="12" y="16"/>
                  </a:cxn>
                  <a:cxn ang="0">
                    <a:pos x="12" y="16"/>
                  </a:cxn>
                  <a:cxn ang="0">
                    <a:pos x="10" y="14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0" y="10"/>
                  </a:cxn>
                  <a:cxn ang="0">
                    <a:pos x="12" y="8"/>
                  </a:cxn>
                </a:cxnLst>
                <a:rect l="0" t="0" r="r" b="b"/>
                <a:pathLst>
                  <a:path w="24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4" y="1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0" y="4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12" y="24"/>
                    </a:lnTo>
                    <a:close/>
                    <a:moveTo>
                      <a:pt x="12" y="8"/>
                    </a:moveTo>
                    <a:lnTo>
                      <a:pt x="12" y="8"/>
                    </a:lnTo>
                    <a:lnTo>
                      <a:pt x="14" y="10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4" y="14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0" y="14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0" y="10"/>
                    </a:lnTo>
                    <a:lnTo>
                      <a:pt x="1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287" name="Freeform 166"/>
              <p:cNvSpPr>
                <a:spLocks/>
              </p:cNvSpPr>
              <p:nvPr/>
            </p:nvSpPr>
            <p:spPr bwMode="auto">
              <a:xfrm>
                <a:off x="4267200" y="1428750"/>
                <a:ext cx="50800" cy="1800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30" y="6"/>
                  </a:cxn>
                  <a:cxn ang="0">
                    <a:pos x="32" y="4"/>
                  </a:cxn>
                  <a:cxn ang="0">
                    <a:pos x="32" y="4"/>
                  </a:cxn>
                  <a:cxn ang="0">
                    <a:pos x="30" y="2"/>
                  </a:cxn>
                  <a:cxn ang="0">
                    <a:pos x="28" y="0"/>
                  </a:cxn>
                </a:cxnLst>
                <a:rect l="0" t="0" r="r" b="b"/>
                <a:pathLst>
                  <a:path w="32" h="8">
                    <a:moveTo>
                      <a:pt x="28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30" y="6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0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288" name="Freeform 168"/>
              <p:cNvSpPr>
                <a:spLocks/>
              </p:cNvSpPr>
              <p:nvPr/>
            </p:nvSpPr>
            <p:spPr bwMode="auto">
              <a:xfrm>
                <a:off x="4279900" y="1390650"/>
                <a:ext cx="50800" cy="1800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30" y="6"/>
                  </a:cxn>
                  <a:cxn ang="0">
                    <a:pos x="32" y="4"/>
                  </a:cxn>
                  <a:cxn ang="0">
                    <a:pos x="32" y="4"/>
                  </a:cxn>
                  <a:cxn ang="0">
                    <a:pos x="30" y="2"/>
                  </a:cxn>
                  <a:cxn ang="0">
                    <a:pos x="28" y="0"/>
                  </a:cxn>
                </a:cxnLst>
                <a:rect l="0" t="0" r="r" b="b"/>
                <a:pathLst>
                  <a:path w="32" h="8">
                    <a:moveTo>
                      <a:pt x="28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30" y="6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0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289" name="Freeform 170"/>
              <p:cNvSpPr>
                <a:spLocks/>
              </p:cNvSpPr>
              <p:nvPr/>
            </p:nvSpPr>
            <p:spPr bwMode="auto">
              <a:xfrm>
                <a:off x="4279900" y="1352550"/>
                <a:ext cx="50800" cy="2160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30" y="6"/>
                  </a:cxn>
                  <a:cxn ang="0">
                    <a:pos x="32" y="4"/>
                  </a:cxn>
                  <a:cxn ang="0">
                    <a:pos x="32" y="4"/>
                  </a:cxn>
                  <a:cxn ang="0">
                    <a:pos x="30" y="2"/>
                  </a:cxn>
                  <a:cxn ang="0">
                    <a:pos x="28" y="0"/>
                  </a:cxn>
                </a:cxnLst>
                <a:rect l="0" t="0" r="r" b="b"/>
                <a:pathLst>
                  <a:path w="32" h="8">
                    <a:moveTo>
                      <a:pt x="28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30" y="6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0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  <p:sp>
            <p:nvSpPr>
              <p:cNvPr id="290" name="Freeform 172"/>
              <p:cNvSpPr>
                <a:spLocks/>
              </p:cNvSpPr>
              <p:nvPr/>
            </p:nvSpPr>
            <p:spPr bwMode="auto">
              <a:xfrm>
                <a:off x="4064000" y="1298575"/>
                <a:ext cx="76200" cy="53975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2" y="32"/>
                  </a:cxn>
                  <a:cxn ang="0">
                    <a:pos x="4" y="34"/>
                  </a:cxn>
                  <a:cxn ang="0">
                    <a:pos x="4" y="34"/>
                  </a:cxn>
                  <a:cxn ang="0">
                    <a:pos x="6" y="32"/>
                  </a:cxn>
                  <a:cxn ang="0">
                    <a:pos x="8" y="30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2"/>
                  </a:cxn>
                  <a:cxn ang="0">
                    <a:pos x="14" y="10"/>
                  </a:cxn>
                  <a:cxn ang="0">
                    <a:pos x="44" y="8"/>
                  </a:cxn>
                  <a:cxn ang="0">
                    <a:pos x="44" y="8"/>
                  </a:cxn>
                  <a:cxn ang="0">
                    <a:pos x="46" y="8"/>
                  </a:cxn>
                  <a:cxn ang="0">
                    <a:pos x="48" y="4"/>
                  </a:cxn>
                  <a:cxn ang="0">
                    <a:pos x="48" y="4"/>
                  </a:cxn>
                  <a:cxn ang="0">
                    <a:pos x="46" y="2"/>
                  </a:cxn>
                  <a:cxn ang="0">
                    <a:pos x="44" y="0"/>
                  </a:cxn>
                </a:cxnLst>
                <a:rect l="0" t="0" r="r" b="b"/>
                <a:pathLst>
                  <a:path w="48" h="34">
                    <a:moveTo>
                      <a:pt x="44" y="0"/>
                    </a:moveTo>
                    <a:lnTo>
                      <a:pt x="8" y="4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32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6" y="32"/>
                    </a:lnTo>
                    <a:lnTo>
                      <a:pt x="8" y="30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2"/>
                    </a:lnTo>
                    <a:lnTo>
                      <a:pt x="14" y="10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46" y="8"/>
                    </a:lnTo>
                    <a:lnTo>
                      <a:pt x="48" y="4"/>
                    </a:lnTo>
                    <a:lnTo>
                      <a:pt x="48" y="4"/>
                    </a:lnTo>
                    <a:lnTo>
                      <a:pt x="46" y="2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/>
              </a:p>
            </p:txBody>
          </p:sp>
        </p:grpSp>
        <p:sp>
          <p:nvSpPr>
            <p:cNvPr id="291" name="Freeform 154"/>
            <p:cNvSpPr>
              <a:spLocks noEditPoints="1"/>
            </p:cNvSpPr>
            <p:nvPr/>
          </p:nvSpPr>
          <p:spPr bwMode="auto">
            <a:xfrm>
              <a:off x="9562753" y="2794315"/>
              <a:ext cx="1009993" cy="978431"/>
            </a:xfrm>
            <a:custGeom>
              <a:avLst/>
              <a:gdLst/>
              <a:ahLst/>
              <a:cxnLst>
                <a:cxn ang="0">
                  <a:pos x="256" y="92"/>
                </a:cxn>
                <a:cxn ang="0">
                  <a:pos x="250" y="84"/>
                </a:cxn>
                <a:cxn ang="0">
                  <a:pos x="240" y="80"/>
                </a:cxn>
                <a:cxn ang="0">
                  <a:pos x="144" y="10"/>
                </a:cxn>
                <a:cxn ang="0">
                  <a:pos x="142" y="6"/>
                </a:cxn>
                <a:cxn ang="0">
                  <a:pos x="134" y="0"/>
                </a:cxn>
                <a:cxn ang="0">
                  <a:pos x="128" y="0"/>
                </a:cxn>
                <a:cxn ang="0">
                  <a:pos x="118" y="2"/>
                </a:cxn>
                <a:cxn ang="0">
                  <a:pos x="112" y="10"/>
                </a:cxn>
                <a:cxn ang="0">
                  <a:pos x="16" y="80"/>
                </a:cxn>
                <a:cxn ang="0">
                  <a:pos x="10" y="82"/>
                </a:cxn>
                <a:cxn ang="0">
                  <a:pos x="4" y="88"/>
                </a:cxn>
                <a:cxn ang="0">
                  <a:pos x="0" y="92"/>
                </a:cxn>
                <a:cxn ang="0">
                  <a:pos x="0" y="102"/>
                </a:cxn>
                <a:cxn ang="0">
                  <a:pos x="6" y="110"/>
                </a:cxn>
                <a:cxn ang="0">
                  <a:pos x="42" y="228"/>
                </a:cxn>
                <a:cxn ang="0">
                  <a:pos x="42" y="232"/>
                </a:cxn>
                <a:cxn ang="0">
                  <a:pos x="46" y="242"/>
                </a:cxn>
                <a:cxn ang="0">
                  <a:pos x="50" y="244"/>
                </a:cxn>
                <a:cxn ang="0">
                  <a:pos x="60" y="248"/>
                </a:cxn>
                <a:cxn ang="0">
                  <a:pos x="70" y="246"/>
                </a:cxn>
                <a:cxn ang="0">
                  <a:pos x="186" y="246"/>
                </a:cxn>
                <a:cxn ang="0">
                  <a:pos x="196" y="248"/>
                </a:cxn>
                <a:cxn ang="0">
                  <a:pos x="200" y="248"/>
                </a:cxn>
                <a:cxn ang="0">
                  <a:pos x="206" y="244"/>
                </a:cxn>
                <a:cxn ang="0">
                  <a:pos x="212" y="236"/>
                </a:cxn>
                <a:cxn ang="0">
                  <a:pos x="214" y="228"/>
                </a:cxn>
                <a:cxn ang="0">
                  <a:pos x="250" y="110"/>
                </a:cxn>
                <a:cxn ang="0">
                  <a:pos x="254" y="106"/>
                </a:cxn>
                <a:cxn ang="0">
                  <a:pos x="256" y="98"/>
                </a:cxn>
                <a:cxn ang="0">
                  <a:pos x="188" y="146"/>
                </a:cxn>
                <a:cxn ang="0">
                  <a:pos x="184" y="154"/>
                </a:cxn>
                <a:cxn ang="0">
                  <a:pos x="196" y="230"/>
                </a:cxn>
                <a:cxn ang="0">
                  <a:pos x="136" y="198"/>
                </a:cxn>
                <a:cxn ang="0">
                  <a:pos x="128" y="196"/>
                </a:cxn>
                <a:cxn ang="0">
                  <a:pos x="60" y="230"/>
                </a:cxn>
                <a:cxn ang="0">
                  <a:pos x="72" y="162"/>
                </a:cxn>
                <a:cxn ang="0">
                  <a:pos x="68" y="146"/>
                </a:cxn>
                <a:cxn ang="0">
                  <a:pos x="86" y="88"/>
                </a:cxn>
                <a:cxn ang="0">
                  <a:pos x="94" y="84"/>
                </a:cxn>
                <a:cxn ang="0">
                  <a:pos x="128" y="18"/>
                </a:cxn>
                <a:cxn ang="0">
                  <a:pos x="156" y="78"/>
                </a:cxn>
                <a:cxn ang="0">
                  <a:pos x="170" y="88"/>
                </a:cxn>
                <a:cxn ang="0">
                  <a:pos x="188" y="146"/>
                </a:cxn>
              </a:cxnLst>
              <a:rect l="0" t="0" r="r" b="b"/>
              <a:pathLst>
                <a:path w="256" h="248">
                  <a:moveTo>
                    <a:pt x="256" y="92"/>
                  </a:moveTo>
                  <a:lnTo>
                    <a:pt x="256" y="92"/>
                  </a:lnTo>
                  <a:lnTo>
                    <a:pt x="252" y="88"/>
                  </a:lnTo>
                  <a:lnTo>
                    <a:pt x="250" y="84"/>
                  </a:lnTo>
                  <a:lnTo>
                    <a:pt x="246" y="82"/>
                  </a:lnTo>
                  <a:lnTo>
                    <a:pt x="240" y="80"/>
                  </a:lnTo>
                  <a:lnTo>
                    <a:pt x="174" y="70"/>
                  </a:lnTo>
                  <a:lnTo>
                    <a:pt x="144" y="10"/>
                  </a:lnTo>
                  <a:lnTo>
                    <a:pt x="144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4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22" y="0"/>
                  </a:lnTo>
                  <a:lnTo>
                    <a:pt x="118" y="2"/>
                  </a:lnTo>
                  <a:lnTo>
                    <a:pt x="114" y="6"/>
                  </a:lnTo>
                  <a:lnTo>
                    <a:pt x="112" y="10"/>
                  </a:lnTo>
                  <a:lnTo>
                    <a:pt x="82" y="70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0" y="82"/>
                  </a:lnTo>
                  <a:lnTo>
                    <a:pt x="6" y="84"/>
                  </a:lnTo>
                  <a:lnTo>
                    <a:pt x="4" y="88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8"/>
                  </a:lnTo>
                  <a:lnTo>
                    <a:pt x="0" y="102"/>
                  </a:lnTo>
                  <a:lnTo>
                    <a:pt x="2" y="106"/>
                  </a:lnTo>
                  <a:lnTo>
                    <a:pt x="6" y="110"/>
                  </a:lnTo>
                  <a:lnTo>
                    <a:pt x="54" y="160"/>
                  </a:lnTo>
                  <a:lnTo>
                    <a:pt x="42" y="228"/>
                  </a:lnTo>
                  <a:lnTo>
                    <a:pt x="42" y="228"/>
                  </a:lnTo>
                  <a:lnTo>
                    <a:pt x="42" y="232"/>
                  </a:lnTo>
                  <a:lnTo>
                    <a:pt x="44" y="236"/>
                  </a:lnTo>
                  <a:lnTo>
                    <a:pt x="46" y="242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6" y="248"/>
                  </a:lnTo>
                  <a:lnTo>
                    <a:pt x="60" y="248"/>
                  </a:lnTo>
                  <a:lnTo>
                    <a:pt x="60" y="248"/>
                  </a:lnTo>
                  <a:lnTo>
                    <a:pt x="70" y="246"/>
                  </a:lnTo>
                  <a:lnTo>
                    <a:pt x="128" y="214"/>
                  </a:lnTo>
                  <a:lnTo>
                    <a:pt x="186" y="246"/>
                  </a:lnTo>
                  <a:lnTo>
                    <a:pt x="186" y="246"/>
                  </a:lnTo>
                  <a:lnTo>
                    <a:pt x="196" y="248"/>
                  </a:lnTo>
                  <a:lnTo>
                    <a:pt x="196" y="248"/>
                  </a:lnTo>
                  <a:lnTo>
                    <a:pt x="200" y="248"/>
                  </a:lnTo>
                  <a:lnTo>
                    <a:pt x="206" y="244"/>
                  </a:lnTo>
                  <a:lnTo>
                    <a:pt x="206" y="244"/>
                  </a:lnTo>
                  <a:lnTo>
                    <a:pt x="210" y="242"/>
                  </a:lnTo>
                  <a:lnTo>
                    <a:pt x="212" y="236"/>
                  </a:lnTo>
                  <a:lnTo>
                    <a:pt x="214" y="232"/>
                  </a:lnTo>
                  <a:lnTo>
                    <a:pt x="214" y="228"/>
                  </a:lnTo>
                  <a:lnTo>
                    <a:pt x="202" y="160"/>
                  </a:lnTo>
                  <a:lnTo>
                    <a:pt x="250" y="110"/>
                  </a:lnTo>
                  <a:lnTo>
                    <a:pt x="250" y="110"/>
                  </a:lnTo>
                  <a:lnTo>
                    <a:pt x="254" y="106"/>
                  </a:lnTo>
                  <a:lnTo>
                    <a:pt x="256" y="102"/>
                  </a:lnTo>
                  <a:lnTo>
                    <a:pt x="256" y="98"/>
                  </a:lnTo>
                  <a:lnTo>
                    <a:pt x="256" y="92"/>
                  </a:lnTo>
                  <a:close/>
                  <a:moveTo>
                    <a:pt x="188" y="146"/>
                  </a:moveTo>
                  <a:lnTo>
                    <a:pt x="188" y="146"/>
                  </a:lnTo>
                  <a:lnTo>
                    <a:pt x="184" y="154"/>
                  </a:lnTo>
                  <a:lnTo>
                    <a:pt x="184" y="162"/>
                  </a:lnTo>
                  <a:lnTo>
                    <a:pt x="196" y="230"/>
                  </a:lnTo>
                  <a:lnTo>
                    <a:pt x="136" y="198"/>
                  </a:lnTo>
                  <a:lnTo>
                    <a:pt x="136" y="198"/>
                  </a:lnTo>
                  <a:lnTo>
                    <a:pt x="128" y="196"/>
                  </a:lnTo>
                  <a:lnTo>
                    <a:pt x="128" y="196"/>
                  </a:lnTo>
                  <a:lnTo>
                    <a:pt x="120" y="198"/>
                  </a:lnTo>
                  <a:lnTo>
                    <a:pt x="60" y="230"/>
                  </a:lnTo>
                  <a:lnTo>
                    <a:pt x="72" y="162"/>
                  </a:lnTo>
                  <a:lnTo>
                    <a:pt x="72" y="162"/>
                  </a:lnTo>
                  <a:lnTo>
                    <a:pt x="72" y="154"/>
                  </a:lnTo>
                  <a:lnTo>
                    <a:pt x="68" y="146"/>
                  </a:lnTo>
                  <a:lnTo>
                    <a:pt x="18" y="98"/>
                  </a:lnTo>
                  <a:lnTo>
                    <a:pt x="86" y="88"/>
                  </a:lnTo>
                  <a:lnTo>
                    <a:pt x="86" y="88"/>
                  </a:lnTo>
                  <a:lnTo>
                    <a:pt x="94" y="84"/>
                  </a:lnTo>
                  <a:lnTo>
                    <a:pt x="100" y="78"/>
                  </a:lnTo>
                  <a:lnTo>
                    <a:pt x="128" y="18"/>
                  </a:lnTo>
                  <a:lnTo>
                    <a:pt x="156" y="78"/>
                  </a:lnTo>
                  <a:lnTo>
                    <a:pt x="156" y="78"/>
                  </a:lnTo>
                  <a:lnTo>
                    <a:pt x="162" y="84"/>
                  </a:lnTo>
                  <a:lnTo>
                    <a:pt x="170" y="88"/>
                  </a:lnTo>
                  <a:lnTo>
                    <a:pt x="238" y="98"/>
                  </a:lnTo>
                  <a:lnTo>
                    <a:pt x="188" y="14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grpSp>
          <p:nvGrpSpPr>
            <p:cNvPr id="42" name="Group 14"/>
            <p:cNvGrpSpPr/>
            <p:nvPr/>
          </p:nvGrpSpPr>
          <p:grpSpPr>
            <a:xfrm>
              <a:off x="3670579" y="4605519"/>
              <a:ext cx="2306887" cy="665810"/>
              <a:chOff x="778620" y="4639987"/>
              <a:chExt cx="2094620" cy="66581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867466" y="4965063"/>
                <a:ext cx="1812236" cy="340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endParaRPr lang="en-US" altLang="ko-KR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78620" y="4639987"/>
                <a:ext cx="20946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Vue.js </a:t>
                </a:r>
                <a:r>
                  <a:rPr lang="ko-KR" altLang="en-US" sz="16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설치방법</a:t>
                </a:r>
                <a:endParaRPr lang="en-US" sz="16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grpSp>
          <p:nvGrpSpPr>
            <p:cNvPr id="45" name="Group 14"/>
            <p:cNvGrpSpPr/>
            <p:nvPr/>
          </p:nvGrpSpPr>
          <p:grpSpPr>
            <a:xfrm>
              <a:off x="6325757" y="4605519"/>
              <a:ext cx="2191587" cy="665810"/>
              <a:chOff x="778621" y="4639987"/>
              <a:chExt cx="1989928" cy="665810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867466" y="4965063"/>
                <a:ext cx="1812236" cy="340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endParaRPr lang="en-US" altLang="ko-KR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78621" y="4639987"/>
                <a:ext cx="19899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프로젝트 구조</a:t>
                </a:r>
                <a:endParaRPr lang="en-US" sz="16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grpSp>
          <p:nvGrpSpPr>
            <p:cNvPr id="48" name="Group 14"/>
            <p:cNvGrpSpPr/>
            <p:nvPr/>
          </p:nvGrpSpPr>
          <p:grpSpPr>
            <a:xfrm>
              <a:off x="9078784" y="4605519"/>
              <a:ext cx="2093735" cy="665810"/>
              <a:chOff x="778622" y="4639987"/>
              <a:chExt cx="1901080" cy="665810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867466" y="4965063"/>
                <a:ext cx="1812236" cy="340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2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.</a:t>
                </a:r>
                <a:endParaRPr lang="en-US" altLang="ko-KR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78622" y="4639987"/>
                <a:ext cx="17350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r>
                  <a:rPr lang="en-US" altLang="ko-KR" sz="16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Example</a:t>
                </a:r>
                <a:endParaRPr lang="en-US" sz="16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449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651933"/>
            <a:ext cx="28857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 err="1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Vue.Js</a:t>
            </a:r>
            <a:r>
              <a:rPr lang="en-US" sz="5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506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2009"/>
          <p:cNvSpPr/>
          <p:nvPr/>
        </p:nvSpPr>
        <p:spPr>
          <a:xfrm>
            <a:off x="2470701" y="1082820"/>
            <a:ext cx="7920302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endParaRPr lang="en-US" altLang="ko-KR" sz="15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ea"/>
              <a:cs typeface="Lato Light" panose="020F0502020204030203" pitchFamily="34" charset="0"/>
            </a:endParaRPr>
          </a:p>
          <a:p>
            <a:pPr>
              <a:lnSpc>
                <a:spcPct val="170000"/>
              </a:lnSpc>
            </a:pPr>
            <a:endParaRPr lang="en-US" altLang="ko-KR" sz="15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ea"/>
              <a:cs typeface="Lato Light" panose="020F0502020204030203" pitchFamily="34" charset="0"/>
            </a:endParaRPr>
          </a:p>
          <a:p>
            <a:pPr>
              <a:lnSpc>
                <a:spcPct val="170000"/>
              </a:lnSpc>
            </a:pPr>
            <a:r>
              <a:rPr lang="en-US" altLang="ko-KR" sz="1500" dirty="0" err="1" smtClean="0">
                <a:solidFill>
                  <a:srgbClr val="53483F"/>
                </a:solidFill>
                <a:latin typeface="+mn-ea"/>
                <a:cs typeface="Lato Light" panose="020F0502020204030203" pitchFamily="34" charset="0"/>
              </a:rPr>
              <a:t>Vuejs</a:t>
            </a:r>
            <a:r>
              <a:rPr lang="ko-KR" altLang="en-US" sz="1500" dirty="0" smtClean="0">
                <a:solidFill>
                  <a:srgbClr val="53483F"/>
                </a:solidFill>
                <a:latin typeface="+mn-ea"/>
                <a:cs typeface="Lato Light" panose="020F0502020204030203" pitchFamily="34" charset="0"/>
              </a:rPr>
              <a:t>란</a:t>
            </a:r>
            <a:r>
              <a:rPr lang="en-US" altLang="ko-KR" sz="1500" dirty="0" smtClean="0">
                <a:solidFill>
                  <a:srgbClr val="53483F"/>
                </a:solidFill>
                <a:latin typeface="+mn-ea"/>
                <a:cs typeface="Lato Light" panose="020F0502020204030203" pitchFamily="34" charset="0"/>
              </a:rPr>
              <a:t>?</a:t>
            </a:r>
            <a:endParaRPr lang="en-US" altLang="ko-KR" sz="1500" dirty="0" smtClean="0">
              <a:latin typeface="+mn-ea"/>
            </a:endParaRPr>
          </a:p>
          <a:p>
            <a:pPr marL="285750" indent="-285750">
              <a:lnSpc>
                <a:spcPct val="170000"/>
              </a:lnSpc>
              <a:buFontTx/>
              <a:buChar char="-"/>
            </a:pPr>
            <a:r>
              <a:rPr lang="en-US" altLang="ko-KR" sz="1500" dirty="0" smtClean="0">
                <a:solidFill>
                  <a:srgbClr val="53483F"/>
                </a:solidFill>
                <a:latin typeface="+mn-ea"/>
              </a:rPr>
              <a:t>MVVM</a:t>
            </a:r>
            <a:r>
              <a:rPr lang="ko-KR" altLang="en-US" sz="1500" dirty="0">
                <a:solidFill>
                  <a:srgbClr val="53483F"/>
                </a:solidFill>
                <a:latin typeface="+mn-ea"/>
              </a:rPr>
              <a:t>패턴의 </a:t>
            </a:r>
            <a:r>
              <a:rPr lang="en-US" altLang="ko-KR" sz="1500" dirty="0" err="1">
                <a:solidFill>
                  <a:srgbClr val="53483F"/>
                </a:solidFill>
                <a:latin typeface="+mn-ea"/>
              </a:rPr>
              <a:t>ViewModel</a:t>
            </a:r>
            <a:r>
              <a:rPr lang="en-US" altLang="ko-KR" sz="1500" dirty="0">
                <a:solidFill>
                  <a:srgbClr val="53483F"/>
                </a:solidFill>
                <a:latin typeface="+mn-ea"/>
              </a:rPr>
              <a:t> </a:t>
            </a:r>
            <a:r>
              <a:rPr lang="ko-KR" altLang="en-US" sz="1500" dirty="0">
                <a:solidFill>
                  <a:srgbClr val="53483F"/>
                </a:solidFill>
                <a:latin typeface="+mn-ea"/>
              </a:rPr>
              <a:t>레이어에 해당하는 </a:t>
            </a:r>
            <a:r>
              <a:rPr lang="ko-KR" altLang="en-US" sz="1500" dirty="0" err="1">
                <a:solidFill>
                  <a:srgbClr val="53483F"/>
                </a:solidFill>
                <a:latin typeface="+mn-ea"/>
              </a:rPr>
              <a:t>화면단</a:t>
            </a:r>
            <a:r>
              <a:rPr lang="ko-KR" altLang="en-US" sz="1500" dirty="0">
                <a:solidFill>
                  <a:srgbClr val="53483F"/>
                </a:solidFill>
                <a:latin typeface="+mn-ea"/>
              </a:rPr>
              <a:t> </a:t>
            </a:r>
            <a:r>
              <a:rPr lang="ko-KR" altLang="en-US" sz="1500" dirty="0" smtClean="0">
                <a:solidFill>
                  <a:srgbClr val="53483F"/>
                </a:solidFill>
                <a:latin typeface="+mn-ea"/>
              </a:rPr>
              <a:t>라이브러리</a:t>
            </a:r>
            <a:endParaRPr lang="en-US" altLang="ko-KR" sz="1500" dirty="0" smtClean="0">
              <a:solidFill>
                <a:srgbClr val="53483F"/>
              </a:solidFill>
              <a:latin typeface="+mn-ea"/>
            </a:endParaRPr>
          </a:p>
          <a:p>
            <a:pPr marL="285750" indent="-285750">
              <a:lnSpc>
                <a:spcPct val="170000"/>
              </a:lnSpc>
              <a:buFontTx/>
              <a:buChar char="-"/>
            </a:pPr>
            <a:r>
              <a:rPr lang="ko-KR" altLang="en-US" sz="1500" dirty="0" smtClean="0">
                <a:solidFill>
                  <a:srgbClr val="53483F"/>
                </a:solidFill>
                <a:latin typeface="+mn-ea"/>
              </a:rPr>
              <a:t>데이터 바인딩과 화면 단위를 컴포넌트 형태로 제공</a:t>
            </a:r>
            <a:endParaRPr lang="en-US" altLang="ko-KR" sz="1500" dirty="0" smtClean="0">
              <a:solidFill>
                <a:srgbClr val="53483F"/>
              </a:solidFill>
              <a:latin typeface="+mn-ea"/>
            </a:endParaRPr>
          </a:p>
          <a:p>
            <a:pPr marL="285750" indent="-285750">
              <a:lnSpc>
                <a:spcPct val="170000"/>
              </a:lnSpc>
              <a:buFontTx/>
              <a:buChar char="-"/>
            </a:pPr>
            <a:r>
              <a:rPr lang="en-US" altLang="ko-KR" sz="1500" dirty="0" smtClean="0">
                <a:solidFill>
                  <a:srgbClr val="53483F"/>
                </a:solidFill>
                <a:latin typeface="+mn-ea"/>
              </a:rPr>
              <a:t>Angular</a:t>
            </a:r>
            <a:r>
              <a:rPr lang="ko-KR" altLang="en-US" sz="1500" dirty="0" smtClean="0">
                <a:solidFill>
                  <a:srgbClr val="53483F"/>
                </a:solidFill>
                <a:latin typeface="+mn-ea"/>
              </a:rPr>
              <a:t>에서 지원하는 양방향 데이터 바인딩을 동일하게 제공</a:t>
            </a:r>
            <a:endParaRPr lang="en-US" altLang="ko-KR" sz="1500" dirty="0" smtClean="0">
              <a:solidFill>
                <a:srgbClr val="53483F"/>
              </a:solidFill>
              <a:latin typeface="+mn-ea"/>
            </a:endParaRPr>
          </a:p>
          <a:p>
            <a:pPr marL="285750" indent="-285750">
              <a:lnSpc>
                <a:spcPct val="170000"/>
              </a:lnSpc>
              <a:buFontTx/>
              <a:buChar char="-"/>
            </a:pPr>
            <a:r>
              <a:rPr lang="ko-KR" altLang="en-US" sz="1500" dirty="0" err="1" smtClean="0">
                <a:solidFill>
                  <a:srgbClr val="53483F"/>
                </a:solidFill>
                <a:latin typeface="+mn-ea"/>
              </a:rPr>
              <a:t>컴포넌트간</a:t>
            </a:r>
            <a:r>
              <a:rPr lang="ko-KR" altLang="en-US" sz="1500" dirty="0" smtClean="0">
                <a:solidFill>
                  <a:srgbClr val="53483F"/>
                </a:solidFill>
                <a:latin typeface="+mn-ea"/>
              </a:rPr>
              <a:t> 통신의 기본 골격은 </a:t>
            </a:r>
            <a:r>
              <a:rPr lang="en-US" altLang="ko-KR" sz="1500" dirty="0" smtClean="0">
                <a:solidFill>
                  <a:srgbClr val="53483F"/>
                </a:solidFill>
                <a:latin typeface="+mn-ea"/>
              </a:rPr>
              <a:t>React</a:t>
            </a:r>
            <a:r>
              <a:rPr lang="ko-KR" altLang="en-US" sz="1500" dirty="0" smtClean="0">
                <a:solidFill>
                  <a:srgbClr val="53483F"/>
                </a:solidFill>
                <a:latin typeface="+mn-ea"/>
              </a:rPr>
              <a:t>의 </a:t>
            </a:r>
            <a:r>
              <a:rPr lang="ko-KR" altLang="en-US" sz="1500" dirty="0" err="1" smtClean="0">
                <a:solidFill>
                  <a:srgbClr val="53483F"/>
                </a:solidFill>
                <a:latin typeface="+mn-ea"/>
              </a:rPr>
              <a:t>단방향</a:t>
            </a:r>
            <a:r>
              <a:rPr lang="ko-KR" altLang="en-US" sz="1500" dirty="0" smtClean="0">
                <a:solidFill>
                  <a:srgbClr val="53483F"/>
                </a:solidFill>
                <a:latin typeface="+mn-ea"/>
              </a:rPr>
              <a:t> 데이터 흐름</a:t>
            </a:r>
            <a:r>
              <a:rPr lang="en-US" altLang="ko-KR" sz="1500" dirty="0" smtClean="0">
                <a:solidFill>
                  <a:srgbClr val="53483F"/>
                </a:solidFill>
                <a:latin typeface="+mn-ea"/>
              </a:rPr>
              <a:t>(</a:t>
            </a:r>
            <a:r>
              <a:rPr lang="ko-KR" altLang="en-US" sz="1500" dirty="0" smtClean="0">
                <a:solidFill>
                  <a:srgbClr val="53483F"/>
                </a:solidFill>
                <a:latin typeface="+mn-ea"/>
              </a:rPr>
              <a:t>부모 </a:t>
            </a:r>
            <a:r>
              <a:rPr lang="en-US" altLang="ko-KR" sz="1500" dirty="0" smtClean="0">
                <a:solidFill>
                  <a:srgbClr val="53483F"/>
                </a:solidFill>
                <a:latin typeface="+mn-ea"/>
              </a:rPr>
              <a:t>-&gt; </a:t>
            </a:r>
            <a:r>
              <a:rPr lang="ko-KR" altLang="en-US" sz="1500" dirty="0" smtClean="0">
                <a:solidFill>
                  <a:srgbClr val="53483F"/>
                </a:solidFill>
                <a:latin typeface="+mn-ea"/>
              </a:rPr>
              <a:t>자식</a:t>
            </a:r>
            <a:r>
              <a:rPr lang="en-US" altLang="ko-KR" sz="1500" dirty="0" smtClean="0">
                <a:solidFill>
                  <a:srgbClr val="53483F"/>
                </a:solidFill>
                <a:latin typeface="+mn-ea"/>
              </a:rPr>
              <a:t>)</a:t>
            </a:r>
            <a:r>
              <a:rPr lang="ko-KR" altLang="en-US" sz="1500" dirty="0" smtClean="0">
                <a:solidFill>
                  <a:srgbClr val="53483F"/>
                </a:solidFill>
                <a:latin typeface="+mn-ea"/>
              </a:rPr>
              <a:t>을 사용</a:t>
            </a:r>
            <a:endParaRPr lang="en-US" altLang="ko-KR" sz="1500" dirty="0" smtClean="0">
              <a:solidFill>
                <a:srgbClr val="53483F"/>
              </a:solidFill>
              <a:latin typeface="+mn-ea"/>
            </a:endParaRPr>
          </a:p>
          <a:p>
            <a:pPr marL="285750" indent="-285750">
              <a:lnSpc>
                <a:spcPct val="170000"/>
              </a:lnSpc>
              <a:buFontTx/>
              <a:buChar char="-"/>
            </a:pPr>
            <a:r>
              <a:rPr lang="ko-KR" altLang="en-US" sz="1500" dirty="0">
                <a:solidFill>
                  <a:srgbClr val="53483F"/>
                </a:solidFill>
                <a:latin typeface="+mn-ea"/>
              </a:rPr>
              <a:t>다른 </a:t>
            </a:r>
            <a:r>
              <a:rPr lang="ko-KR" altLang="en-US" sz="1500" dirty="0" err="1">
                <a:solidFill>
                  <a:srgbClr val="53483F"/>
                </a:solidFill>
                <a:latin typeface="+mn-ea"/>
              </a:rPr>
              <a:t>프런트엔드</a:t>
            </a:r>
            <a:r>
              <a:rPr lang="ko-KR" altLang="en-US" sz="1500" dirty="0">
                <a:solidFill>
                  <a:srgbClr val="53483F"/>
                </a:solidFill>
                <a:latin typeface="+mn-ea"/>
              </a:rPr>
              <a:t> 프레임워크</a:t>
            </a:r>
            <a:r>
              <a:rPr lang="en-US" altLang="ko-KR" sz="1500" dirty="0">
                <a:solidFill>
                  <a:srgbClr val="53483F"/>
                </a:solidFill>
                <a:latin typeface="+mn-ea"/>
              </a:rPr>
              <a:t>(Angular, React)</a:t>
            </a:r>
            <a:r>
              <a:rPr lang="ko-KR" altLang="en-US" sz="1500" dirty="0">
                <a:solidFill>
                  <a:srgbClr val="53483F"/>
                </a:solidFill>
                <a:latin typeface="+mn-ea"/>
              </a:rPr>
              <a:t>와 비교했을 때 상대적으로 가볍고 빠름</a:t>
            </a:r>
            <a:r>
              <a:rPr lang="en-US" altLang="ko-KR" sz="1500" dirty="0" smtClean="0">
                <a:solidFill>
                  <a:srgbClr val="53483F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70000"/>
              </a:lnSpc>
              <a:buFontTx/>
              <a:buChar char="-"/>
            </a:pPr>
            <a:r>
              <a:rPr lang="ko-KR" altLang="en-US" sz="1500" dirty="0" smtClean="0">
                <a:solidFill>
                  <a:srgbClr val="53483F"/>
                </a:solidFill>
                <a:latin typeface="+mn-ea"/>
              </a:rPr>
              <a:t>문법이 </a:t>
            </a:r>
            <a:r>
              <a:rPr lang="ko-KR" altLang="en-US" sz="1500" dirty="0">
                <a:solidFill>
                  <a:srgbClr val="53483F"/>
                </a:solidFill>
                <a:latin typeface="+mn-ea"/>
              </a:rPr>
              <a:t>단순하고 간결하여 초기 학습 비용이 낮고 누구나 쉽게 접근 가능</a:t>
            </a:r>
            <a:endParaRPr lang="en-US" altLang="ko-KR" sz="1500" dirty="0" smtClean="0">
              <a:solidFill>
                <a:srgbClr val="53483F"/>
              </a:solidFill>
              <a:latin typeface="+mn-ea"/>
              <a:cs typeface="Lato Light" panose="020F050202020403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6307" y="6309359"/>
            <a:ext cx="10773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53483F"/>
                </a:solidFill>
              </a:rPr>
              <a:t>* MVVM</a:t>
            </a:r>
            <a:r>
              <a:rPr lang="ko-KR" altLang="en-US" sz="1000" dirty="0" smtClean="0">
                <a:solidFill>
                  <a:srgbClr val="53483F"/>
                </a:solidFill>
              </a:rPr>
              <a:t>패턴</a:t>
            </a:r>
            <a:r>
              <a:rPr lang="en-US" altLang="ko-KR" sz="1000" dirty="0" smtClean="0">
                <a:solidFill>
                  <a:srgbClr val="53483F"/>
                </a:solidFill>
              </a:rPr>
              <a:t>: Backend </a:t>
            </a:r>
            <a:r>
              <a:rPr lang="ko-KR" altLang="en-US" sz="1000" dirty="0" err="1" smtClean="0">
                <a:solidFill>
                  <a:srgbClr val="53483F"/>
                </a:solidFill>
              </a:rPr>
              <a:t>로직과</a:t>
            </a:r>
            <a:r>
              <a:rPr lang="ko-KR" altLang="en-US" sz="1000" dirty="0" smtClean="0">
                <a:solidFill>
                  <a:srgbClr val="53483F"/>
                </a:solidFill>
              </a:rPr>
              <a:t> </a:t>
            </a:r>
            <a:r>
              <a:rPr lang="en-US" altLang="ko-KR" sz="1000" dirty="0" smtClean="0">
                <a:solidFill>
                  <a:srgbClr val="53483F"/>
                </a:solidFill>
              </a:rPr>
              <a:t>Client</a:t>
            </a:r>
            <a:r>
              <a:rPr lang="ko-KR" altLang="en-US" sz="1000" dirty="0" smtClean="0">
                <a:solidFill>
                  <a:srgbClr val="53483F"/>
                </a:solidFill>
              </a:rPr>
              <a:t>의 </a:t>
            </a:r>
            <a:r>
              <a:rPr lang="ko-KR" altLang="en-US" sz="1000" dirty="0" err="1" smtClean="0">
                <a:solidFill>
                  <a:srgbClr val="53483F"/>
                </a:solidFill>
              </a:rPr>
              <a:t>마크업</a:t>
            </a:r>
            <a:r>
              <a:rPr lang="ko-KR" altLang="en-US" sz="1000" dirty="0" smtClean="0">
                <a:solidFill>
                  <a:srgbClr val="53483F"/>
                </a:solidFill>
              </a:rPr>
              <a:t> </a:t>
            </a:r>
            <a:r>
              <a:rPr lang="en-US" altLang="ko-KR" sz="1000" dirty="0" smtClean="0">
                <a:solidFill>
                  <a:srgbClr val="53483F"/>
                </a:solidFill>
              </a:rPr>
              <a:t>&amp; </a:t>
            </a:r>
            <a:r>
              <a:rPr lang="ko-KR" altLang="en-US" sz="1000" dirty="0" smtClean="0">
                <a:solidFill>
                  <a:srgbClr val="53483F"/>
                </a:solidFill>
              </a:rPr>
              <a:t>데이터 </a:t>
            </a:r>
            <a:r>
              <a:rPr lang="ko-KR" altLang="en-US" sz="1000" dirty="0" err="1" smtClean="0">
                <a:solidFill>
                  <a:srgbClr val="53483F"/>
                </a:solidFill>
              </a:rPr>
              <a:t>표현단을</a:t>
            </a:r>
            <a:r>
              <a:rPr lang="ko-KR" altLang="en-US" sz="1000" dirty="0" smtClean="0">
                <a:solidFill>
                  <a:srgbClr val="53483F"/>
                </a:solidFill>
              </a:rPr>
              <a:t> 분리하기위한 구조</a:t>
            </a:r>
            <a:r>
              <a:rPr lang="en-US" altLang="ko-KR" sz="1000" dirty="0" smtClean="0">
                <a:solidFill>
                  <a:srgbClr val="53483F"/>
                </a:solidFill>
              </a:rPr>
              <a:t>, MVC</a:t>
            </a:r>
            <a:r>
              <a:rPr lang="ko-KR" altLang="en-US" sz="1000" dirty="0" smtClean="0">
                <a:solidFill>
                  <a:srgbClr val="53483F"/>
                </a:solidFill>
              </a:rPr>
              <a:t>패턴의 방식에서 기인 </a:t>
            </a:r>
            <a:endParaRPr lang="ko-KR" altLang="en-US" sz="1000" dirty="0">
              <a:solidFill>
                <a:srgbClr val="53483F"/>
              </a:solidFill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691332" y="1821484"/>
            <a:ext cx="74301" cy="4487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3012" y="6309359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- 1 -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0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651933"/>
            <a:ext cx="28857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dirty="0" err="1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Vue.Js</a:t>
            </a:r>
            <a:r>
              <a:rPr lang="en-US" altLang="ko-KR" sz="5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설치방법</a:t>
            </a:r>
            <a:endParaRPr lang="en-US" sz="2000" dirty="0" smtClean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506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2009"/>
          <p:cNvSpPr/>
          <p:nvPr/>
        </p:nvSpPr>
        <p:spPr>
          <a:xfrm>
            <a:off x="2491868" y="1503414"/>
            <a:ext cx="792030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endParaRPr lang="en-US" altLang="ko-KR" sz="15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ea"/>
              <a:cs typeface="Lato Light" panose="020F0502020204030203" pitchFamily="34" charset="0"/>
            </a:endParaRPr>
          </a:p>
          <a:p>
            <a:pPr>
              <a:lnSpc>
                <a:spcPct val="170000"/>
              </a:lnSpc>
            </a:pPr>
            <a:endParaRPr lang="en-US" altLang="ko-KR" sz="15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ea"/>
              <a:cs typeface="Lato Light" panose="020F0502020204030203" pitchFamily="34" charset="0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altLang="ko-KR" sz="1500" dirty="0" smtClean="0">
                <a:solidFill>
                  <a:srgbClr val="53483F"/>
                </a:solidFill>
                <a:latin typeface="+mn-ea"/>
                <a:cs typeface="Lato Light" panose="020F0502020204030203" pitchFamily="34" charset="0"/>
              </a:rPr>
              <a:t>Visual </a:t>
            </a:r>
            <a:r>
              <a:rPr lang="en-US" altLang="ko-KR" sz="1500" dirty="0" smtClean="0">
                <a:solidFill>
                  <a:srgbClr val="53483F"/>
                </a:solidFill>
                <a:latin typeface="+mn-ea"/>
                <a:cs typeface="Lato Light" panose="020F0502020204030203" pitchFamily="34" charset="0"/>
              </a:rPr>
              <a:t>Studio Code </a:t>
            </a:r>
            <a:r>
              <a:rPr lang="ko-KR" altLang="en-US" sz="1500" dirty="0" smtClean="0">
                <a:solidFill>
                  <a:srgbClr val="53483F"/>
                </a:solidFill>
                <a:latin typeface="+mn-ea"/>
                <a:cs typeface="Lato Light" panose="020F0502020204030203" pitchFamily="34" charset="0"/>
              </a:rPr>
              <a:t>설치</a:t>
            </a:r>
            <a:endParaRPr lang="en-US" altLang="ko-KR" sz="1500" dirty="0" smtClean="0">
              <a:solidFill>
                <a:srgbClr val="53483F"/>
              </a:solidFill>
              <a:latin typeface="+mn-ea"/>
              <a:cs typeface="Lato Light" panose="020F0502020204030203" pitchFamily="34" charset="0"/>
            </a:endParaRPr>
          </a:p>
          <a:p>
            <a:pPr marL="800100" lvl="1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n-ea"/>
                <a:hlinkClick r:id="rId2"/>
              </a:rPr>
              <a:t>https://code.visualstudio.com</a:t>
            </a:r>
            <a:r>
              <a:rPr lang="en-US" altLang="ko-KR" sz="1500" dirty="0" smtClean="0">
                <a:latin typeface="+mn-ea"/>
                <a:hlinkClick r:id="rId2"/>
              </a:rPr>
              <a:t>/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에서 설치가능</a:t>
            </a:r>
            <a:endParaRPr lang="en-US" altLang="ko-KR" sz="1500" dirty="0" smtClean="0">
              <a:latin typeface="+mn-ea"/>
            </a:endParaRP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US" altLang="ko-KR" sz="1500" dirty="0" err="1" smtClean="0">
                <a:solidFill>
                  <a:srgbClr val="53483F"/>
                </a:solidFill>
                <a:latin typeface="+mn-ea"/>
                <a:cs typeface="Lato Light" panose="020F0502020204030203" pitchFamily="34" charset="0"/>
              </a:rPr>
              <a:t>Node.Js</a:t>
            </a:r>
            <a:r>
              <a:rPr lang="en-US" altLang="ko-KR" sz="1500" dirty="0" smtClean="0">
                <a:solidFill>
                  <a:srgbClr val="53483F"/>
                </a:solidFill>
                <a:latin typeface="+mn-ea"/>
                <a:cs typeface="Lato Light" panose="020F0502020204030203" pitchFamily="34" charset="0"/>
              </a:rPr>
              <a:t> </a:t>
            </a:r>
            <a:r>
              <a:rPr lang="ko-KR" altLang="en-US" sz="1500" dirty="0" smtClean="0">
                <a:solidFill>
                  <a:srgbClr val="53483F"/>
                </a:solidFill>
                <a:latin typeface="+mn-ea"/>
                <a:cs typeface="Lato Light" panose="020F0502020204030203" pitchFamily="34" charset="0"/>
              </a:rPr>
              <a:t>설치</a:t>
            </a:r>
            <a:endParaRPr lang="en-US" altLang="ko-KR" sz="1500" dirty="0">
              <a:solidFill>
                <a:srgbClr val="53483F"/>
              </a:solidFill>
              <a:latin typeface="+mn-ea"/>
              <a:cs typeface="Lato Light" panose="020F0502020204030203" pitchFamily="34" charset="0"/>
            </a:endParaRPr>
          </a:p>
          <a:p>
            <a:pPr marL="800100" lvl="1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n-ea"/>
                <a:hlinkClick r:id="rId3"/>
              </a:rPr>
              <a:t>https://nodejs.org/ko</a:t>
            </a:r>
            <a:r>
              <a:rPr lang="en-US" altLang="ko-KR" sz="1500" dirty="0" smtClean="0">
                <a:latin typeface="+mn-ea"/>
                <a:hlinkClick r:id="rId3"/>
              </a:rPr>
              <a:t>/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에서 설치가능</a:t>
            </a:r>
            <a:r>
              <a:rPr lang="en-US" altLang="ko-KR" sz="1500" dirty="0" smtClean="0">
                <a:latin typeface="+mn-ea"/>
              </a:rPr>
              <a:t>, LTS</a:t>
            </a:r>
            <a:r>
              <a:rPr lang="ko-KR" altLang="en-US" sz="1500" dirty="0" smtClean="0">
                <a:latin typeface="+mn-ea"/>
              </a:rPr>
              <a:t>버전 설치 </a:t>
            </a:r>
            <a:r>
              <a:rPr lang="ko-KR" altLang="en-US" sz="1500" dirty="0" smtClean="0">
                <a:latin typeface="+mn-ea"/>
              </a:rPr>
              <a:t>권장</a:t>
            </a:r>
            <a:endParaRPr lang="en-US" altLang="ko-KR" sz="1500" dirty="0" smtClean="0">
              <a:latin typeface="+mn-ea"/>
            </a:endParaRPr>
          </a:p>
          <a:p>
            <a:pPr marL="342900" indent="-342900">
              <a:lnSpc>
                <a:spcPct val="170000"/>
              </a:lnSpc>
              <a:buAutoNum type="arabicPeriod" startAt="3"/>
            </a:pPr>
            <a:r>
              <a:rPr lang="en-US" altLang="ko-KR" sz="1500" dirty="0" smtClean="0">
                <a:solidFill>
                  <a:srgbClr val="53483F"/>
                </a:solidFill>
                <a:latin typeface="+mn-ea"/>
                <a:cs typeface="Lato Light" panose="020F0502020204030203" pitchFamily="34" charset="0"/>
              </a:rPr>
              <a:t>Visual Studio Code Extension </a:t>
            </a:r>
            <a:r>
              <a:rPr lang="ko-KR" altLang="en-US" sz="1500" dirty="0" smtClean="0">
                <a:solidFill>
                  <a:srgbClr val="53483F"/>
                </a:solidFill>
                <a:latin typeface="+mn-ea"/>
                <a:cs typeface="Lato Light" panose="020F0502020204030203" pitchFamily="34" charset="0"/>
              </a:rPr>
              <a:t>설치</a:t>
            </a:r>
            <a:endParaRPr lang="en-US" altLang="ko-KR" sz="1500" dirty="0" smtClean="0">
              <a:solidFill>
                <a:srgbClr val="53483F"/>
              </a:solidFill>
              <a:latin typeface="+mn-ea"/>
              <a:cs typeface="Lato Light" panose="020F0502020204030203" pitchFamily="34" charset="0"/>
            </a:endParaRPr>
          </a:p>
          <a:p>
            <a:pPr marL="800100" lvl="1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solidFill>
                  <a:srgbClr val="53483F"/>
                </a:solidFill>
                <a:latin typeface="+mn-ea"/>
                <a:cs typeface="Lato Light" panose="020F0502020204030203" pitchFamily="34" charset="0"/>
              </a:rPr>
              <a:t>Vetur</a:t>
            </a:r>
            <a:r>
              <a:rPr lang="en-US" altLang="ko-KR" sz="1500" dirty="0" smtClean="0">
                <a:solidFill>
                  <a:srgbClr val="53483F"/>
                </a:solidFill>
                <a:latin typeface="+mn-ea"/>
                <a:cs typeface="Lato Light" panose="020F0502020204030203" pitchFamily="34" charset="0"/>
              </a:rPr>
              <a:t>, Vue2 Snippets (</a:t>
            </a:r>
            <a:r>
              <a:rPr lang="en-US" altLang="ko-KR" sz="1500" dirty="0" err="1" smtClean="0">
                <a:solidFill>
                  <a:srgbClr val="53483F"/>
                </a:solidFill>
                <a:latin typeface="+mn-ea"/>
                <a:cs typeface="Lato Light" panose="020F0502020204030203" pitchFamily="34" charset="0"/>
              </a:rPr>
              <a:t>Vue</a:t>
            </a:r>
            <a:r>
              <a:rPr lang="ko-KR" altLang="en-US" sz="1500" dirty="0" smtClean="0">
                <a:solidFill>
                  <a:srgbClr val="53483F"/>
                </a:solidFill>
                <a:latin typeface="+mn-ea"/>
                <a:cs typeface="Lato Light" panose="020F0502020204030203" pitchFamily="34" charset="0"/>
              </a:rPr>
              <a:t>개발을 편하게 </a:t>
            </a:r>
            <a:r>
              <a:rPr lang="ko-KR" altLang="en-US" sz="1500" dirty="0" err="1" smtClean="0">
                <a:solidFill>
                  <a:srgbClr val="53483F"/>
                </a:solidFill>
                <a:latin typeface="+mn-ea"/>
                <a:cs typeface="Lato Light" panose="020F0502020204030203" pitchFamily="34" charset="0"/>
              </a:rPr>
              <a:t>하기위함</a:t>
            </a:r>
            <a:r>
              <a:rPr lang="en-US" altLang="ko-KR" sz="1500" dirty="0" smtClean="0">
                <a:solidFill>
                  <a:srgbClr val="53483F"/>
                </a:solidFill>
                <a:latin typeface="+mn-ea"/>
                <a:cs typeface="Lato Light" panose="020F0502020204030203" pitchFamily="34" charset="0"/>
              </a:rPr>
              <a:t>)</a:t>
            </a:r>
            <a:endParaRPr lang="en-US" altLang="ko-KR" sz="1500" dirty="0" smtClean="0">
              <a:solidFill>
                <a:srgbClr val="53483F"/>
              </a:solidFill>
              <a:latin typeface="+mn-ea"/>
              <a:cs typeface="Lato Light" panose="020F0502020204030203" pitchFamily="34" charset="0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691332" y="1821484"/>
            <a:ext cx="74301" cy="4487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3012" y="630936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- 2 -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3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651933"/>
            <a:ext cx="28857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dirty="0" err="1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Vue.Js</a:t>
            </a:r>
            <a:r>
              <a:rPr lang="en-US" altLang="ko-KR" sz="5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r>
              <a:rPr lang="ko-KR" altLang="en-US" sz="2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새 프로젝트 생성</a:t>
            </a:r>
            <a:endParaRPr lang="en-US" sz="2000" dirty="0" smtClean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506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8" name="TextBox 1927"/>
          <p:cNvSpPr txBox="1"/>
          <p:nvPr/>
        </p:nvSpPr>
        <p:spPr>
          <a:xfrm>
            <a:off x="7481620" y="4011987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w</a:t>
            </a:r>
            <a:r>
              <a:rPr lang="en-US" sz="1400" smtClean="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e are the profesional</a:t>
            </a:r>
            <a:endParaRPr lang="en-US" sz="1400">
              <a:solidFill>
                <a:schemeClr val="bg1"/>
              </a:solidFill>
              <a:latin typeface="Montserrat" panose="00000500000000000000" pitchFamily="50" charset="0"/>
              <a:ea typeface="Raleway" pitchFamily="2" charset="0"/>
              <a:cs typeface="Lato" panose="020F0502020204030203" pitchFamily="34" charset="0"/>
            </a:endParaRPr>
          </a:p>
        </p:txBody>
      </p:sp>
      <p:sp>
        <p:nvSpPr>
          <p:cNvPr id="149" name="Rectangle 2009"/>
          <p:cNvSpPr/>
          <p:nvPr/>
        </p:nvSpPr>
        <p:spPr>
          <a:xfrm>
            <a:off x="2491868" y="1503414"/>
            <a:ext cx="7920302" cy="4408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70000"/>
              </a:lnSpc>
              <a:buAutoNum type="arabicPeriod"/>
            </a:pP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  <a:cs typeface="Lato Light" panose="020F0502020204030203" pitchFamily="34" charset="0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Visual Studio Code 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실행 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-&gt; ctrl + ` (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터미널 실행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) -&gt; cd [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프로젝트 생성 경로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] -&gt;    </a:t>
            </a:r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npm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 install –g @</a:t>
            </a:r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vue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/cli@3 (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현재 프로젝트가 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3.x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버전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) 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입력 후 실행</a:t>
            </a: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  <a:cs typeface="Lato Light" panose="020F0502020204030203" pitchFamily="34" charset="0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vue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 create [</a:t>
            </a:r>
            <a:r>
              <a:rPr lang="ko-KR" altLang="en-US" sz="1500" dirty="0" err="1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프로젝트명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] 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입력 후 실행</a:t>
            </a: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  <a:cs typeface="Lato Light" panose="020F0502020204030203" pitchFamily="34" charset="0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endParaRPr lang="en-US" altLang="ko-KR" sz="1500" dirty="0">
              <a:solidFill>
                <a:srgbClr val="53483F"/>
              </a:solidFill>
              <a:latin typeface="+mj-ea"/>
              <a:ea typeface="+mj-ea"/>
              <a:cs typeface="Lato Light" panose="020F0502020204030203" pitchFamily="34" charset="0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  <a:cs typeface="Lato Light" panose="020F0502020204030203" pitchFamily="34" charset="0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endParaRPr lang="en-US" altLang="ko-KR" sz="1500" dirty="0">
              <a:solidFill>
                <a:srgbClr val="53483F"/>
              </a:solidFill>
              <a:latin typeface="+mj-ea"/>
              <a:ea typeface="+mj-ea"/>
              <a:cs typeface="Lato Light" panose="020F0502020204030203" pitchFamily="34" charset="0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  <a:cs typeface="Lato Light" panose="020F0502020204030203" pitchFamily="34" charset="0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Default 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로 실행 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(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추후 옵션 추가 가능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), 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또는 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Manually select features 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로 원하는 옵션 선택 가능</a:t>
            </a: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  <a:cs typeface="Lato Light" panose="020F0502020204030203" pitchFamily="34" charset="0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ko-KR" altLang="en-US" sz="1500" dirty="0" err="1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생성완료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 후 </a:t>
            </a:r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npm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 run serve 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  <a:cs typeface="Lato Light" panose="020F0502020204030203" pitchFamily="34" charset="0"/>
              </a:rPr>
              <a:t>명령어로 구동 확인</a:t>
            </a: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  <a:cs typeface="Lato Light" panose="020F050202020403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201" y="3165407"/>
            <a:ext cx="3028950" cy="1247775"/>
          </a:xfrm>
          <a:prstGeom prst="rect">
            <a:avLst/>
          </a:prstGeom>
        </p:spPr>
      </p:pic>
      <p:sp>
        <p:nvSpPr>
          <p:cNvPr id="10" name="Rectangle 6"/>
          <p:cNvSpPr/>
          <p:nvPr/>
        </p:nvSpPr>
        <p:spPr>
          <a:xfrm>
            <a:off x="691332" y="1821484"/>
            <a:ext cx="74301" cy="4487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012" y="630936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- 3 -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44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651933"/>
            <a:ext cx="28857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dirty="0" err="1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Vue.Js</a:t>
            </a:r>
            <a:r>
              <a:rPr lang="en-US" altLang="ko-KR" sz="5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r>
              <a:rPr lang="ko-KR" altLang="en-US" sz="2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새 프로젝트 생성</a:t>
            </a:r>
            <a:endParaRPr lang="en-US" sz="2000" dirty="0" smtClean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506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4" name="Freeform 81"/>
          <p:cNvSpPr>
            <a:spLocks/>
          </p:cNvSpPr>
          <p:nvPr/>
        </p:nvSpPr>
        <p:spPr bwMode="auto">
          <a:xfrm>
            <a:off x="8370210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" name="Freeform 82"/>
          <p:cNvSpPr>
            <a:spLocks noEditPoints="1"/>
          </p:cNvSpPr>
          <p:nvPr/>
        </p:nvSpPr>
        <p:spPr bwMode="auto">
          <a:xfrm>
            <a:off x="8497210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8" name="TextBox 1927"/>
          <p:cNvSpPr txBox="1"/>
          <p:nvPr/>
        </p:nvSpPr>
        <p:spPr>
          <a:xfrm>
            <a:off x="7481620" y="4011987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w</a:t>
            </a:r>
            <a:r>
              <a:rPr lang="en-US" sz="1400" smtClean="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e are the profesional</a:t>
            </a:r>
            <a:endParaRPr lang="en-US" sz="1400">
              <a:solidFill>
                <a:schemeClr val="bg1"/>
              </a:solidFill>
              <a:latin typeface="Montserrat" panose="00000500000000000000" pitchFamily="50" charset="0"/>
              <a:ea typeface="Raleway" pitchFamily="2" charset="0"/>
              <a:cs typeface="Lato" panose="020F050202020403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129" y="2170924"/>
            <a:ext cx="7934178" cy="4297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7792" y="1353312"/>
            <a:ext cx="86502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rgbClr val="53483F"/>
                </a:solidFill>
              </a:rPr>
              <a:t>생성된 프로젝트 메인 화면</a:t>
            </a:r>
            <a:endParaRPr lang="ko-KR" altLang="en-US" sz="1500" dirty="0">
              <a:solidFill>
                <a:srgbClr val="53483F"/>
              </a:solidFill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691332" y="1821484"/>
            <a:ext cx="74301" cy="4487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012" y="630936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- 4 -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82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651933"/>
            <a:ext cx="28857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dirty="0" err="1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Vue.Js</a:t>
            </a:r>
            <a:r>
              <a:rPr lang="en-US" altLang="ko-KR" sz="5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 구조</a:t>
            </a:r>
            <a:endParaRPr lang="en-US" sz="2000" dirty="0" smtClean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506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4" name="Freeform 81"/>
          <p:cNvSpPr>
            <a:spLocks/>
          </p:cNvSpPr>
          <p:nvPr/>
        </p:nvSpPr>
        <p:spPr bwMode="auto">
          <a:xfrm>
            <a:off x="8370210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" name="Freeform 82"/>
          <p:cNvSpPr>
            <a:spLocks noEditPoints="1"/>
          </p:cNvSpPr>
          <p:nvPr/>
        </p:nvSpPr>
        <p:spPr bwMode="auto">
          <a:xfrm>
            <a:off x="8497210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8" name="TextBox 1927"/>
          <p:cNvSpPr txBox="1"/>
          <p:nvPr/>
        </p:nvSpPr>
        <p:spPr>
          <a:xfrm>
            <a:off x="7481620" y="4011987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w</a:t>
            </a:r>
            <a:r>
              <a:rPr lang="en-US" sz="1400" smtClean="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e are the profesional</a:t>
            </a:r>
            <a:endParaRPr lang="en-US" sz="1400">
              <a:solidFill>
                <a:schemeClr val="bg1"/>
              </a:solidFill>
              <a:latin typeface="Montserrat" panose="00000500000000000000" pitchFamily="50" charset="0"/>
              <a:ea typeface="Raleway" pitchFamily="2" charset="0"/>
              <a:cs typeface="Lato" panose="020F050202020403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210" y="1163782"/>
            <a:ext cx="3657600" cy="54864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488066" y="1600200"/>
            <a:ext cx="1094846" cy="1218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488066" y="2845985"/>
            <a:ext cx="363326" cy="201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471016" y="6207929"/>
            <a:ext cx="1021694" cy="1737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471015" y="6005913"/>
            <a:ext cx="1191009" cy="202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497210" y="5356902"/>
            <a:ext cx="1191009" cy="202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497210" y="5163164"/>
            <a:ext cx="1191009" cy="202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503306" y="4730348"/>
            <a:ext cx="1191009" cy="202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06354" y="4505455"/>
            <a:ext cx="1191009" cy="202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562678" y="3471634"/>
            <a:ext cx="1191009" cy="202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535247" y="3889067"/>
            <a:ext cx="599610" cy="202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997952" y="1499331"/>
            <a:ext cx="356616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1500" dirty="0" smtClean="0">
                <a:solidFill>
                  <a:srgbClr val="FF0000"/>
                </a:solidFill>
              </a:rPr>
              <a:t>①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97952" y="2768992"/>
            <a:ext cx="356616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1500" dirty="0" smtClean="0">
                <a:solidFill>
                  <a:srgbClr val="FF0000"/>
                </a:solidFill>
              </a:rPr>
              <a:t>②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97952" y="3348021"/>
            <a:ext cx="356616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1500" dirty="0" smtClean="0">
                <a:solidFill>
                  <a:srgbClr val="FF0000"/>
                </a:solidFill>
              </a:rPr>
              <a:t>③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97952" y="3812512"/>
            <a:ext cx="356616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1500" dirty="0" smtClean="0">
                <a:solidFill>
                  <a:srgbClr val="FF0000"/>
                </a:solidFill>
              </a:rPr>
              <a:t>④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97952" y="4350211"/>
            <a:ext cx="356616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1500" dirty="0" smtClean="0">
                <a:solidFill>
                  <a:srgbClr val="FF0000"/>
                </a:solidFill>
              </a:rPr>
              <a:t>⑤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97952" y="4611837"/>
            <a:ext cx="356616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1500" dirty="0" smtClean="0">
                <a:solidFill>
                  <a:srgbClr val="FF0000"/>
                </a:solidFill>
              </a:rPr>
              <a:t>⑥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97952" y="5031582"/>
            <a:ext cx="356616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1500" dirty="0" smtClean="0">
                <a:solidFill>
                  <a:srgbClr val="FF0000"/>
                </a:solidFill>
              </a:rPr>
              <a:t>⑦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97952" y="5273243"/>
            <a:ext cx="356616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1500" dirty="0" smtClean="0">
                <a:solidFill>
                  <a:srgbClr val="FF0000"/>
                </a:solidFill>
              </a:rPr>
              <a:t>⑧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97952" y="5838596"/>
            <a:ext cx="356616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</a:rPr>
              <a:t>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97952" y="6133230"/>
            <a:ext cx="356616" cy="3231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1500" dirty="0" smtClean="0">
                <a:solidFill>
                  <a:srgbClr val="FF0000"/>
                </a:solidFill>
              </a:rPr>
              <a:t>⑩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4288" y="1337876"/>
            <a:ext cx="551383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500" dirty="0" smtClean="0">
                <a:latin typeface="+mn-ea"/>
              </a:rPr>
              <a:t>실제로 보여지는 화면 </a:t>
            </a:r>
            <a:r>
              <a:rPr lang="en-US" altLang="ko-KR" sz="1500" dirty="0" smtClean="0">
                <a:latin typeface="+mn-ea"/>
              </a:rPr>
              <a:t>html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5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 smtClean="0">
                <a:latin typeface="+mn-ea"/>
              </a:rPr>
              <a:t>대부분의 코딩이 이루어지는 디렉토리</a:t>
            </a:r>
            <a:endParaRPr lang="en-US" altLang="ko-KR" sz="15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5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 err="1" smtClean="0">
                <a:latin typeface="+mn-ea"/>
              </a:rPr>
              <a:t>Vue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컴포넌트가 있는 디렉토리</a:t>
            </a:r>
            <a:endParaRPr lang="en-US" altLang="ko-KR" sz="15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5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 smtClean="0">
                <a:latin typeface="+mn-ea"/>
              </a:rPr>
              <a:t>메인 화면이 들어있는 디렉토리</a:t>
            </a:r>
            <a:endParaRPr lang="en-US" altLang="ko-KR" sz="15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5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 smtClean="0">
                <a:latin typeface="+mn-ea"/>
              </a:rPr>
              <a:t>가장 최상위 컴포넌트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smtClean="0">
                <a:latin typeface="+mn-ea"/>
              </a:rPr>
              <a:t>이곳에서 메인화면들을 불러온다</a:t>
            </a:r>
            <a:endParaRPr lang="en-US" altLang="ko-KR" sz="15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5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 smtClean="0">
                <a:latin typeface="+mn-ea"/>
              </a:rPr>
              <a:t>가장먼저 실행되는 </a:t>
            </a:r>
            <a:r>
              <a:rPr lang="en-US" altLang="ko-KR" sz="1500" dirty="0" err="1" smtClean="0">
                <a:latin typeface="+mn-ea"/>
              </a:rPr>
              <a:t>javascript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ko-KR" altLang="en-US" sz="1500" dirty="0" smtClean="0">
                <a:latin typeface="+mn-ea"/>
              </a:rPr>
              <a:t>파일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en-US" altLang="ko-KR" sz="1500" dirty="0" err="1" smtClean="0">
                <a:latin typeface="+mn-ea"/>
              </a:rPr>
              <a:t>App.vue</a:t>
            </a:r>
            <a:r>
              <a:rPr lang="ko-KR" altLang="en-US" sz="1500" dirty="0" smtClean="0">
                <a:latin typeface="+mn-ea"/>
              </a:rPr>
              <a:t>를 생성하는 역할</a:t>
            </a:r>
            <a:endParaRPr lang="en-US" altLang="ko-KR" sz="15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5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 err="1" smtClean="0">
                <a:latin typeface="+mn-ea"/>
              </a:rPr>
              <a:t>Vue</a:t>
            </a:r>
            <a:r>
              <a:rPr lang="en-US" altLang="ko-KR" sz="1500" dirty="0" smtClean="0">
                <a:latin typeface="+mn-ea"/>
              </a:rPr>
              <a:t>-router </a:t>
            </a:r>
            <a:r>
              <a:rPr lang="ko-KR" altLang="en-US" sz="1500" dirty="0" smtClean="0">
                <a:latin typeface="+mn-ea"/>
              </a:rPr>
              <a:t>설정을 하는 </a:t>
            </a:r>
            <a:r>
              <a:rPr lang="en-US" altLang="ko-KR" sz="1500" dirty="0" err="1" smtClean="0">
                <a:latin typeface="+mn-ea"/>
              </a:rPr>
              <a:t>js</a:t>
            </a:r>
            <a:endParaRPr lang="en-US" altLang="ko-KR" sz="15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5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 smtClean="0">
                <a:latin typeface="+mn-ea"/>
              </a:rPr>
              <a:t>부모 ↔ 자식 간의 통신을 할 수 있는 전역  변수 역할을 하는 </a:t>
            </a:r>
            <a:r>
              <a:rPr lang="en-US" altLang="ko-KR" sz="1500" dirty="0" err="1" smtClean="0">
                <a:latin typeface="+mn-ea"/>
              </a:rPr>
              <a:t>js</a:t>
            </a:r>
            <a:endParaRPr lang="en-US" altLang="ko-KR" sz="15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5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500" dirty="0" err="1" smtClean="0">
                <a:latin typeface="+mn-ea"/>
              </a:rPr>
              <a:t>Npm</a:t>
            </a:r>
            <a:r>
              <a:rPr lang="ko-KR" altLang="en-US" sz="1500" dirty="0" smtClean="0">
                <a:latin typeface="+mn-ea"/>
              </a:rPr>
              <a:t>으로 설치되는 라이브러리들이 모여있는 파일</a:t>
            </a:r>
            <a:endParaRPr lang="en-US" altLang="ko-KR" sz="15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5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 smtClean="0">
                <a:latin typeface="+mn-ea"/>
              </a:rPr>
              <a:t>모든 빌드 종속성 및 빌드 명령을 포함하는 </a:t>
            </a:r>
            <a:r>
              <a:rPr lang="en-US" altLang="ko-KR" sz="1500" dirty="0" smtClean="0">
                <a:latin typeface="+mn-ea"/>
              </a:rPr>
              <a:t>NPM  </a:t>
            </a:r>
            <a:r>
              <a:rPr lang="ko-KR" altLang="en-US" sz="1500" dirty="0" smtClean="0">
                <a:latin typeface="+mn-ea"/>
              </a:rPr>
              <a:t>패키지 파일</a:t>
            </a:r>
            <a:endParaRPr lang="en-US" altLang="ko-KR" sz="1500" dirty="0" smtClean="0">
              <a:latin typeface="+mn-ea"/>
            </a:endParaRPr>
          </a:p>
        </p:txBody>
      </p:sp>
      <p:sp>
        <p:nvSpPr>
          <p:cNvPr id="30" name="Rectangle 6"/>
          <p:cNvSpPr/>
          <p:nvPr/>
        </p:nvSpPr>
        <p:spPr>
          <a:xfrm>
            <a:off x="691332" y="1821484"/>
            <a:ext cx="74301" cy="4487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3012" y="6311591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- 5 -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18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651933"/>
            <a:ext cx="28857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dirty="0" err="1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Vue.Js</a:t>
            </a:r>
            <a:r>
              <a:rPr lang="en-US" altLang="ko-KR" sz="5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 구조</a:t>
            </a:r>
            <a:endParaRPr lang="en-US" sz="2000" dirty="0" smtClean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506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8" name="TextBox 1927"/>
          <p:cNvSpPr txBox="1"/>
          <p:nvPr/>
        </p:nvSpPr>
        <p:spPr>
          <a:xfrm>
            <a:off x="7481620" y="4011987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w</a:t>
            </a:r>
            <a:r>
              <a:rPr lang="en-US" sz="1400" smtClean="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e are the profesional</a:t>
            </a:r>
            <a:endParaRPr lang="en-US" sz="1400">
              <a:solidFill>
                <a:schemeClr val="bg1"/>
              </a:solidFill>
              <a:latin typeface="Montserrat" panose="00000500000000000000" pitchFamily="50" charset="0"/>
              <a:ea typeface="Raleway" pitchFamily="2" charset="0"/>
              <a:cs typeface="Lato" panose="020F050202020403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7985" y="1420172"/>
            <a:ext cx="387705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router.js</a:t>
            </a:r>
          </a:p>
          <a:p>
            <a:endParaRPr lang="en-US" altLang="ko-KR" sz="1500" dirty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Home 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화면을 직접 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import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하여 라우터에 등록할 수 있습니다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라우터를 등록할 때 직접 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import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 하여 사용할 수 있습니다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Path: </a:t>
            </a:r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</a:rPr>
              <a:t>url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 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경로를 직접 설정할 수 있습니다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.</a:t>
            </a:r>
            <a:endParaRPr lang="ko-KR" altLang="en-US" sz="1500" dirty="0">
              <a:solidFill>
                <a:srgbClr val="53483F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631" y="1379449"/>
            <a:ext cx="5829765" cy="52578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636222" y="2205002"/>
            <a:ext cx="2251746" cy="218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998934" y="5660136"/>
            <a:ext cx="4787682" cy="211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98934" y="4206239"/>
            <a:ext cx="1056930" cy="186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998934" y="3854710"/>
            <a:ext cx="1056930" cy="186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6"/>
          <p:cNvSpPr/>
          <p:nvPr/>
        </p:nvSpPr>
        <p:spPr>
          <a:xfrm>
            <a:off x="691332" y="1821484"/>
            <a:ext cx="74301" cy="4487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3012" y="630936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- 6 -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47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651933"/>
            <a:ext cx="28857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dirty="0" err="1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Vue.Js</a:t>
            </a:r>
            <a:r>
              <a:rPr lang="en-US" altLang="ko-KR" sz="5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dirty="0" smtClean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 구조</a:t>
            </a:r>
            <a:endParaRPr lang="en-US" sz="2000" dirty="0" smtClean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506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8" name="TextBox 1927"/>
          <p:cNvSpPr txBox="1"/>
          <p:nvPr/>
        </p:nvSpPr>
        <p:spPr>
          <a:xfrm>
            <a:off x="7481620" y="4011987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w</a:t>
            </a:r>
            <a:r>
              <a:rPr lang="en-US" sz="1400" smtClean="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e are the profesional</a:t>
            </a:r>
            <a:endParaRPr lang="en-US" sz="1400">
              <a:solidFill>
                <a:schemeClr val="bg1"/>
              </a:solidFill>
              <a:latin typeface="Montserrat" panose="00000500000000000000" pitchFamily="50" charset="0"/>
              <a:ea typeface="Raleway" pitchFamily="2" charset="0"/>
              <a:cs typeface="Lato" panose="020F0502020204030203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451" y="3049732"/>
            <a:ext cx="9925050" cy="3600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57984" y="1420172"/>
            <a:ext cx="9851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Index.html</a:t>
            </a:r>
          </a:p>
          <a:p>
            <a:endParaRPr lang="en-US" altLang="ko-KR" sz="1500" dirty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Id=“app”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인 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div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에 </a:t>
            </a:r>
            <a:r>
              <a:rPr lang="en-US" altLang="ko-KR" sz="1500" dirty="0" err="1" smtClean="0">
                <a:solidFill>
                  <a:srgbClr val="53483F"/>
                </a:solidFill>
                <a:latin typeface="+mj-ea"/>
                <a:ea typeface="+mj-ea"/>
              </a:rPr>
              <a:t>vue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컴포넌트가 올라갑니다</a:t>
            </a: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외부 라이브러리를 </a:t>
            </a:r>
            <a:r>
              <a:rPr lang="en-US" altLang="ko-KR" sz="1500" dirty="0" smtClean="0">
                <a:solidFill>
                  <a:srgbClr val="53483F"/>
                </a:solidFill>
                <a:latin typeface="+mj-ea"/>
                <a:ea typeface="+mj-ea"/>
              </a:rPr>
              <a:t>CDN</a:t>
            </a:r>
            <a:r>
              <a:rPr lang="ko-KR" altLang="en-US" sz="1500" dirty="0" smtClean="0">
                <a:solidFill>
                  <a:srgbClr val="53483F"/>
                </a:solidFill>
                <a:latin typeface="+mj-ea"/>
                <a:ea typeface="+mj-ea"/>
              </a:rPr>
              <a:t>으로 사용하기 위해 이 파일에 링크를 작성합니다</a:t>
            </a:r>
            <a:endParaRPr lang="en-US" altLang="ko-KR" sz="1500" dirty="0" smtClean="0">
              <a:solidFill>
                <a:srgbClr val="53483F"/>
              </a:solidFill>
              <a:latin typeface="+mj-ea"/>
              <a:ea typeface="+mj-ea"/>
            </a:endParaRPr>
          </a:p>
          <a:p>
            <a:endParaRPr lang="ko-KR" altLang="en-US" sz="1500" dirty="0">
              <a:solidFill>
                <a:srgbClr val="53483F"/>
              </a:solidFill>
              <a:latin typeface="+mj-ea"/>
              <a:ea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37658" y="5895343"/>
            <a:ext cx="1515470" cy="185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6"/>
          <p:cNvSpPr/>
          <p:nvPr/>
        </p:nvSpPr>
        <p:spPr>
          <a:xfrm>
            <a:off x="691332" y="1821484"/>
            <a:ext cx="74301" cy="4487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012" y="630936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- 7 -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70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tro brow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483F"/>
      </a:accent1>
      <a:accent2>
        <a:srgbClr val="A4906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</TotalTime>
  <Words>623</Words>
  <Application>Microsoft Office PowerPoint</Application>
  <PresentationFormat>와이드스크린</PresentationFormat>
  <Paragraphs>184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Lato</vt:lpstr>
      <vt:lpstr>Lato Light</vt:lpstr>
      <vt:lpstr>Montserrat</vt:lpstr>
      <vt:lpstr>Noto Sans CJK KR Bold</vt:lpstr>
      <vt:lpstr>Raleway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WIN-20</cp:lastModifiedBy>
  <cp:revision>242</cp:revision>
  <dcterms:created xsi:type="dcterms:W3CDTF">2018-08-21T13:08:41Z</dcterms:created>
  <dcterms:modified xsi:type="dcterms:W3CDTF">2020-01-20T04:21:53Z</dcterms:modified>
</cp:coreProperties>
</file>