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767"/>
    <p:restoredTop sz="94660"/>
  </p:normalViewPr>
  <p:slideViewPr>
    <p:cSldViewPr>
      <p:cViewPr varScale="1">
        <p:scale>
          <a:sx n="100" d="100"/>
          <a:sy n="100" d="100"/>
        </p:scale>
        <p:origin x="-1386" y="-24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0A04F25-45DF-4749-9375-D6BD15559564}" type="datetime1">
              <a:rPr lang="ko-KR" altLang="en-US"/>
              <a:pPr lvl="0">
                <a:defRPr/>
              </a:pPr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89BF958-7583-4472-95CD-B0FFFB96E8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9BF958-7583-4472-95CD-B0FFFB96E87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9BF958-7583-4472-95CD-B0FFFB96E87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9BF958-7583-4472-95CD-B0FFFB96E8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9BF958-7583-4472-95CD-B0FFFB96E87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9BF958-7583-4472-95CD-B0FFFB96E87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90">
          <a:fgClr>
            <a:srgbClr val="fe4848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488304" y="483188"/>
            <a:ext cx="8167392" cy="5891623"/>
            <a:chOff x="488304" y="483189"/>
            <a:chExt cx="8167392" cy="589162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88304" y="483189"/>
              <a:ext cx="8167392" cy="589162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532" tIns="51266" rIns="102532" bIns="51266" anchor="ctr"/>
            <a:lstStyle/>
            <a:p>
              <a:pPr lvl="0">
                <a:defRPr/>
              </a:pPr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나눔손글씨 붓"/>
                <a:ea typeface="나눔손글씨 붓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196585" y="1628800"/>
              <a:ext cx="1368152" cy="1368152"/>
            </a:xfrm>
            <a:prstGeom prst="ellipse">
              <a:avLst/>
            </a:prstGeom>
            <a:solidFill>
              <a:srgbClr val="16bbdd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"/>
          <p:cNvSpPr txBox="1"/>
          <p:nvPr/>
        </p:nvSpPr>
        <p:spPr>
          <a:xfrm>
            <a:off x="1007604" y="1556792"/>
            <a:ext cx="7128792" cy="13750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 b="1">
                <a:solidFill>
                  <a:srgbClr val="ff0000"/>
                </a:solidFill>
                <a:latin typeface="HY동녘M"/>
                <a:ea typeface="HY동녘M"/>
              </a:rPr>
              <a:t>사회화와 </a:t>
            </a:r>
            <a:endParaRPr lang="ko-KR" altLang="en-US" sz="4200" b="1">
              <a:solidFill>
                <a:srgbClr val="ff0000"/>
              </a:solidFill>
              <a:latin typeface="HY동녘M"/>
              <a:ea typeface="HY동녘M"/>
            </a:endParaRPr>
          </a:p>
          <a:p>
            <a:pPr>
              <a:defRPr/>
            </a:pPr>
            <a:r>
              <a:rPr lang="ko-KR" altLang="en-US" sz="4200" b="1">
                <a:solidFill>
                  <a:srgbClr val="ff0000"/>
                </a:solidFill>
                <a:latin typeface="HY동녘M"/>
                <a:ea typeface="HY동녘M"/>
              </a:rPr>
              <a:t>유아 교육의 중요성</a:t>
            </a:r>
            <a:endParaRPr lang="ko-KR" altLang="en-US" sz="4200" b="1">
              <a:solidFill>
                <a:srgbClr val="ff0000"/>
              </a:solidFill>
              <a:latin typeface="HY동녘M"/>
              <a:ea typeface="HY동녘M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4005064"/>
            <a:ext cx="2016224" cy="2189213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4694" y="4031850"/>
            <a:ext cx="2725658" cy="2349477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7092280" y="6381328"/>
            <a:ext cx="1800200" cy="3608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20116</a:t>
            </a:r>
            <a:r>
              <a:rPr lang="ko-KR" altLang="en-US">
                <a:latin typeface="HY동녘M"/>
                <a:ea typeface="HY동녘M"/>
              </a:rPr>
              <a:t> 이아림</a:t>
            </a:r>
            <a:endParaRPr lang="ko-KR" altLang="en-US">
              <a:latin typeface="HY동녘M"/>
              <a:ea typeface="HY동녘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" y="-24065"/>
            <a:ext cx="4571999" cy="6882065"/>
          </a:xfrm>
          <a:prstGeom prst="rect">
            <a:avLst/>
          </a:prstGeom>
          <a:solidFill>
            <a:srgbClr val="fe4848"/>
          </a:solidFill>
          <a:ln>
            <a:solidFill>
              <a:srgbClr val="fe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2" tIns="51266" rIns="102532" bIns="512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16200000">
            <a:off x="-3431" y="-2874"/>
            <a:ext cx="1338504" cy="133163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2" tIns="51266" rIns="102532" bIns="512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6200000">
            <a:off x="8046384" y="5760000"/>
            <a:ext cx="1080000" cy="1116000"/>
          </a:xfrm>
          <a:prstGeom prst="rtTriangle">
            <a:avLst/>
          </a:prstGeom>
          <a:solidFill>
            <a:srgbClr val="fe4848"/>
          </a:solidFill>
          <a:ln>
            <a:solidFill>
              <a:srgbClr val="fe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2" tIns="51266" rIns="102532" bIns="512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908720"/>
            <a:ext cx="3620651" cy="5280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동녘M"/>
                <a:ea typeface="HY동녘M"/>
              </a:rPr>
              <a:t> 사회화 과정 </a:t>
            </a:r>
            <a:endParaRPr lang="ko-KR" altLang="en-US" sz="34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동녘M"/>
              <a:ea typeface="HY동녘M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동녘M"/>
                <a:ea typeface="HY동녘M"/>
              </a:rPr>
              <a:t> 유아기 때의    사회화</a:t>
            </a:r>
            <a:endParaRPr lang="ko-KR" altLang="en-US" sz="34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동녘M"/>
              <a:ea typeface="HY동녘M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동녘M"/>
                <a:ea typeface="HY동녘M"/>
              </a:rPr>
              <a:t>  유아교육의    중요성</a:t>
            </a:r>
            <a:endParaRPr lang="ko-KR" altLang="en-US" sz="34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동녘M"/>
              <a:ea typeface="HY동녘M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616" y="2438400"/>
            <a:ext cx="2331719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0">
            <a:off x="395536" y="404664"/>
            <a:ext cx="8352968" cy="6048672"/>
            <a:chOff x="395536" y="404664"/>
            <a:chExt cx="8352968" cy="6048672"/>
          </a:xfrm>
        </p:grpSpPr>
        <p:sp>
          <p:nvSpPr>
            <p:cNvPr id="23" name="직사각형 22"/>
            <p:cNvSpPr/>
            <p:nvPr/>
          </p:nvSpPr>
          <p:spPr>
            <a:xfrm>
              <a:off x="395536" y="404664"/>
              <a:ext cx="8352928" cy="6048672"/>
            </a:xfrm>
            <a:prstGeom prst="rect">
              <a:avLst/>
            </a:prstGeom>
            <a:noFill/>
            <a:ln w="12700">
              <a:solidFill>
                <a:srgbClr val="fd0301"/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395536" y="548724"/>
              <a:ext cx="8352968" cy="1368152"/>
              <a:chOff x="395536" y="548724"/>
              <a:chExt cx="8352968" cy="136815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5536" y="908720"/>
                <a:ext cx="6408712" cy="576064"/>
              </a:xfrm>
              <a:prstGeom prst="rect">
                <a:avLst/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직각 삼각형 25"/>
              <p:cNvSpPr/>
              <p:nvPr/>
            </p:nvSpPr>
            <p:spPr>
              <a:xfrm rot="5400000" flipV="1">
                <a:off x="6228200" y="980800"/>
                <a:ext cx="792000" cy="504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827584" y="548724"/>
                <a:ext cx="1368152" cy="1368152"/>
              </a:xfrm>
              <a:prstGeom prst="ellipse">
                <a:avLst/>
              </a:prstGeom>
              <a:solidFill>
                <a:srgbClr val="16bbdd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 flipH="1">
                <a:off x="6617099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 flipH="1">
                <a:off x="7077950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 flipH="1">
                <a:off x="7538801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flipH="1">
                <a:off x="7999652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직각 삼각형 34"/>
              <p:cNvSpPr/>
              <p:nvPr/>
            </p:nvSpPr>
            <p:spPr>
              <a:xfrm flipH="1" flipV="1">
                <a:off x="8460504" y="908719"/>
                <a:ext cx="288000" cy="468000"/>
              </a:xfrm>
              <a:prstGeom prst="rtTriangle">
                <a:avLst/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2483768" y="961564"/>
            <a:ext cx="3960440" cy="512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3768" y="1556792"/>
            <a:ext cx="5249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ko-KR" altLang="en-US" sz="12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39652" y="2747076"/>
            <a:ext cx="6264696" cy="580790"/>
          </a:xfrm>
          <a:prstGeom prst="rect">
            <a:avLst/>
          </a:prstGeom>
          <a:noFill/>
        </p:spPr>
        <p:txBody>
          <a:bodyPr wrap="square" lIns="102532" tIns="51266" rIns="102532" bIns="51266">
            <a:spAutoFit/>
          </a:bodyPr>
          <a:lstStyle/>
          <a:p>
            <a:pPr algn="ctr">
              <a:lnSpc>
                <a:spcPct val="200000"/>
              </a:lnSpc>
              <a:defRPr/>
            </a:pPr>
            <a:endParaRPr lang="ko-KR" altLang="en-US" sz="1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08서울남산체 B"/>
              <a:ea typeface="08서울남산체 B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051720" y="980728"/>
            <a:ext cx="2520280" cy="4693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chemeClr val="lt1"/>
                </a:solidFill>
                <a:latin typeface="HY동녘M"/>
                <a:ea typeface="HY동녘M"/>
              </a:rPr>
              <a:t>  </a:t>
            </a:r>
            <a:r>
              <a:rPr lang="en-US" altLang="ko-KR" sz="2500" b="1">
                <a:solidFill>
                  <a:schemeClr val="lt1"/>
                </a:solidFill>
                <a:latin typeface="HY동녘M"/>
                <a:ea typeface="HY동녘M"/>
              </a:rPr>
              <a:t>1.</a:t>
            </a:r>
            <a:r>
              <a:rPr lang="ko-KR" altLang="en-US" sz="2500" b="1">
                <a:solidFill>
                  <a:schemeClr val="lt1"/>
                </a:solidFill>
                <a:latin typeface="HY동녘M"/>
                <a:ea typeface="HY동녘M"/>
              </a:rPr>
              <a:t> 사회화 과정</a:t>
            </a:r>
            <a:endParaRPr lang="ko-KR" altLang="en-US" sz="2500" b="1">
              <a:solidFill>
                <a:schemeClr val="lt1"/>
              </a:solidFill>
              <a:latin typeface="HY동녘M"/>
              <a:ea typeface="HY동녘M"/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539552" y="5657592"/>
            <a:ext cx="7943489" cy="439360"/>
            <a:chOff x="539552" y="5657592"/>
            <a:chExt cx="7943489" cy="439360"/>
          </a:xfrm>
        </p:grpSpPr>
        <p:grpSp>
          <p:nvGrpSpPr>
            <p:cNvPr id="44" name="그룹 16"/>
            <p:cNvGrpSpPr/>
            <p:nvPr/>
          </p:nvGrpSpPr>
          <p:grpSpPr>
            <a:xfrm rot="0">
              <a:off x="539552" y="5657592"/>
              <a:ext cx="1462769" cy="435704"/>
              <a:chOff x="1979712" y="5753046"/>
              <a:chExt cx="1462769" cy="435704"/>
            </a:xfrm>
          </p:grpSpPr>
          <p:sp>
            <p:nvSpPr>
              <p:cNvPr id="45" name="직사각형 17"/>
              <p:cNvSpPr/>
              <p:nvPr/>
            </p:nvSpPr>
            <p:spPr>
              <a:xfrm rot="466622">
                <a:off x="1979712" y="5756702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직사각형 18"/>
              <p:cNvSpPr/>
              <p:nvPr/>
            </p:nvSpPr>
            <p:spPr>
              <a:xfrm rot="21151724">
                <a:off x="2002321" y="5753046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TextBox 19"/>
              <p:cNvSpPr txBox="1"/>
              <p:nvPr/>
            </p:nvSpPr>
            <p:spPr>
              <a:xfrm>
                <a:off x="2195736" y="5756702"/>
                <a:ext cx="1129522" cy="395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동녘M"/>
                    <a:ea typeface="HY동녘M"/>
                  </a:rPr>
                  <a:t>유아기</a:t>
                </a:r>
                <a:endPara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M"/>
                  <a:ea typeface="HY동녘M"/>
                </a:endParaRPr>
              </a:p>
            </p:txBody>
          </p:sp>
        </p:grpSp>
        <p:grpSp>
          <p:nvGrpSpPr>
            <p:cNvPr id="48" name="그룹 16"/>
            <p:cNvGrpSpPr/>
            <p:nvPr/>
          </p:nvGrpSpPr>
          <p:grpSpPr>
            <a:xfrm rot="0">
              <a:off x="5413487" y="5661248"/>
              <a:ext cx="1462769" cy="435704"/>
              <a:chOff x="1979712" y="5753046"/>
              <a:chExt cx="1462769" cy="435704"/>
            </a:xfrm>
          </p:grpSpPr>
          <p:sp>
            <p:nvSpPr>
              <p:cNvPr id="49" name="직사각형 17"/>
              <p:cNvSpPr/>
              <p:nvPr/>
            </p:nvSpPr>
            <p:spPr>
              <a:xfrm rot="466622">
                <a:off x="1979712" y="5756702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0" name="직사각형 18"/>
              <p:cNvSpPr/>
              <p:nvPr/>
            </p:nvSpPr>
            <p:spPr>
              <a:xfrm rot="21151724">
                <a:off x="2002321" y="5753046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1" name="TextBox 19"/>
              <p:cNvSpPr txBox="1"/>
              <p:nvPr/>
            </p:nvSpPr>
            <p:spPr>
              <a:xfrm>
                <a:off x="2146337" y="5753046"/>
                <a:ext cx="1080123" cy="39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동녘M"/>
                    <a:ea typeface="HY동녘M"/>
                  </a:rPr>
                  <a:t>성인기</a:t>
                </a:r>
                <a:endPara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M"/>
                  <a:ea typeface="HY동녘M"/>
                </a:endParaRPr>
              </a:p>
            </p:txBody>
          </p:sp>
        </p:grpSp>
        <p:grpSp>
          <p:nvGrpSpPr>
            <p:cNvPr id="52" name="그룹 16"/>
            <p:cNvGrpSpPr/>
            <p:nvPr/>
          </p:nvGrpSpPr>
          <p:grpSpPr>
            <a:xfrm rot="0">
              <a:off x="3840615" y="5657592"/>
              <a:ext cx="1462769" cy="435704"/>
              <a:chOff x="1979712" y="5753046"/>
              <a:chExt cx="1462769" cy="435704"/>
            </a:xfrm>
          </p:grpSpPr>
          <p:sp>
            <p:nvSpPr>
              <p:cNvPr id="53" name="직사각형 17"/>
              <p:cNvSpPr/>
              <p:nvPr/>
            </p:nvSpPr>
            <p:spPr>
              <a:xfrm rot="466622">
                <a:off x="1979712" y="5756702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4" name="직사각형 18"/>
              <p:cNvSpPr/>
              <p:nvPr/>
            </p:nvSpPr>
            <p:spPr>
              <a:xfrm rot="21151724">
                <a:off x="2002321" y="5753046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5" name="TextBox 19"/>
              <p:cNvSpPr txBox="1"/>
              <p:nvPr/>
            </p:nvSpPr>
            <p:spPr>
              <a:xfrm>
                <a:off x="2099028" y="5756702"/>
                <a:ext cx="1224136" cy="39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동녘M"/>
                    <a:ea typeface="HY동녘M"/>
                  </a:rPr>
                  <a:t>청소년기</a:t>
                </a:r>
                <a:endPara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M"/>
                  <a:ea typeface="HY동녘M"/>
                </a:endParaRPr>
              </a:p>
            </p:txBody>
          </p:sp>
        </p:grpSp>
        <p:grpSp>
          <p:nvGrpSpPr>
            <p:cNvPr id="56" name="그룹 16"/>
            <p:cNvGrpSpPr/>
            <p:nvPr/>
          </p:nvGrpSpPr>
          <p:grpSpPr>
            <a:xfrm rot="0">
              <a:off x="2195736" y="5657592"/>
              <a:ext cx="1462769" cy="435704"/>
              <a:chOff x="1979712" y="5753046"/>
              <a:chExt cx="1462769" cy="435704"/>
            </a:xfrm>
          </p:grpSpPr>
          <p:sp>
            <p:nvSpPr>
              <p:cNvPr id="57" name="직사각형 17"/>
              <p:cNvSpPr/>
              <p:nvPr/>
            </p:nvSpPr>
            <p:spPr>
              <a:xfrm rot="466622">
                <a:off x="1979712" y="5756702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8" name="직사각형 18"/>
              <p:cNvSpPr/>
              <p:nvPr/>
            </p:nvSpPr>
            <p:spPr>
              <a:xfrm rot="21151724">
                <a:off x="2002321" y="5753046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9" name="TextBox 19"/>
              <p:cNvSpPr txBox="1"/>
              <p:nvPr/>
            </p:nvSpPr>
            <p:spPr>
              <a:xfrm>
                <a:off x="2195736" y="5756702"/>
                <a:ext cx="1057514" cy="395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동녘M"/>
                    <a:ea typeface="HY동녘M"/>
                  </a:rPr>
                  <a:t>아동기</a:t>
                </a:r>
                <a:endPara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M"/>
                  <a:ea typeface="HY동녘M"/>
                </a:endParaRPr>
              </a:p>
            </p:txBody>
          </p:sp>
        </p:grpSp>
        <p:grpSp>
          <p:nvGrpSpPr>
            <p:cNvPr id="60" name="그룹 16"/>
            <p:cNvGrpSpPr/>
            <p:nvPr/>
          </p:nvGrpSpPr>
          <p:grpSpPr>
            <a:xfrm rot="0">
              <a:off x="7020272" y="5657592"/>
              <a:ext cx="1462769" cy="435704"/>
              <a:chOff x="1979712" y="5753046"/>
              <a:chExt cx="1462769" cy="435704"/>
            </a:xfrm>
          </p:grpSpPr>
          <p:sp>
            <p:nvSpPr>
              <p:cNvPr id="61" name="직사각형 17"/>
              <p:cNvSpPr/>
              <p:nvPr/>
            </p:nvSpPr>
            <p:spPr>
              <a:xfrm rot="466622">
                <a:off x="1979712" y="5756702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" name="직사각형 18"/>
              <p:cNvSpPr/>
              <p:nvPr/>
            </p:nvSpPr>
            <p:spPr>
              <a:xfrm rot="21151724">
                <a:off x="2002321" y="5753046"/>
                <a:ext cx="1440160" cy="432048"/>
              </a:xfrm>
              <a:prstGeom prst="rect">
                <a:avLst/>
              </a:prstGeom>
              <a:solidFill>
                <a:srgbClr val="16bbdd">
                  <a:alpha val="33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3" name="TextBox 19"/>
              <p:cNvSpPr txBox="1"/>
              <p:nvPr/>
            </p:nvSpPr>
            <p:spPr>
              <a:xfrm>
                <a:off x="2195736" y="5756702"/>
                <a:ext cx="1129523" cy="395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동녘M"/>
                    <a:ea typeface="HY동녘M"/>
                  </a:rPr>
                  <a:t>노년기</a:t>
                </a:r>
                <a:endPara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M"/>
                  <a:ea typeface="HY동녘M"/>
                </a:endParaRPr>
              </a:p>
            </p:txBody>
          </p:sp>
        </p:grpSp>
      </p:grpSp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3728" y="3645024"/>
            <a:ext cx="1465511" cy="1728192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5576" y="4200258"/>
            <a:ext cx="936103" cy="1279657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35896" y="2852936"/>
            <a:ext cx="1584175" cy="2592288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25792" y="2348880"/>
            <a:ext cx="1234440" cy="3024336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48264" y="2636912"/>
            <a:ext cx="1402080" cy="2940556"/>
          </a:xfrm>
          <a:prstGeom prst="rect">
            <a:avLst/>
          </a:prstGeom>
        </p:spPr>
      </p:pic>
      <p:sp>
        <p:nvSpPr>
          <p:cNvPr id="70" name=""/>
          <p:cNvSpPr txBox="1"/>
          <p:nvPr/>
        </p:nvSpPr>
        <p:spPr>
          <a:xfrm>
            <a:off x="611560" y="3429000"/>
            <a:ext cx="1224136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HY동녘M"/>
                <a:ea typeface="HY동녘M"/>
              </a:rPr>
              <a:t>기본적인 욕구 충족 방법</a:t>
            </a: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194610" y="2924944"/>
            <a:ext cx="1402030" cy="6366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HY동녘M"/>
                <a:ea typeface="HY동녘M"/>
              </a:rPr>
              <a:t>언어</a:t>
            </a:r>
            <a:r>
              <a:rPr lang="en-US" altLang="ko-KR">
                <a:latin typeface="HY동녘M"/>
                <a:ea typeface="HY동녘M"/>
              </a:rPr>
              <a:t>,</a:t>
            </a:r>
            <a:r>
              <a:rPr lang="ko-KR" altLang="en-US">
                <a:latin typeface="HY동녘M"/>
                <a:ea typeface="HY동녘M"/>
              </a:rPr>
              <a:t> 규칙</a:t>
            </a:r>
            <a:r>
              <a:rPr lang="en-US" altLang="ko-KR">
                <a:latin typeface="HY동녘M"/>
                <a:ea typeface="HY동녘M"/>
              </a:rPr>
              <a:t>,</a:t>
            </a:r>
            <a:r>
              <a:rPr lang="ko-KR" altLang="en-US">
                <a:latin typeface="HY동녘M"/>
                <a:ea typeface="HY동녘M"/>
              </a:rPr>
              <a:t> 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ko-KR" altLang="en-US">
                <a:latin typeface="HY동녘M"/>
                <a:ea typeface="HY동녘M"/>
              </a:rPr>
              <a:t>가치관</a:t>
            </a: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3779912" y="2210981"/>
            <a:ext cx="1296144" cy="641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HY동녘M"/>
                <a:ea typeface="HY동녘M"/>
              </a:rPr>
              <a:t>진로 및 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ko-KR" altLang="en-US">
                <a:latin typeface="HY동녘M"/>
                <a:ea typeface="HY동녘M"/>
              </a:rPr>
              <a:t>직업 탐색</a:t>
            </a: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724128" y="1916832"/>
            <a:ext cx="720080" cy="367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HY동녘M"/>
                <a:ea typeface="HY동녘M"/>
              </a:rPr>
              <a:t>직장</a:t>
            </a: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92280" y="2276872"/>
            <a:ext cx="1152128" cy="3596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HY동녘M"/>
                <a:ea typeface="HY동녘M"/>
              </a:rPr>
              <a:t>재사회화</a:t>
            </a:r>
            <a:endParaRPr lang="ko-KR" altLang="en-US">
              <a:latin typeface="HY동녘M"/>
              <a:ea typeface="HY동녘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1" animBg="1"/>
      <p:bldP spid="72" grpId="2" animBg="1"/>
      <p:bldP spid="73" grpId="3" animBg="1"/>
      <p:bldP spid="74" grpId="4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0">
            <a:off x="395536" y="404664"/>
            <a:ext cx="8352968" cy="6048672"/>
            <a:chOff x="395536" y="404664"/>
            <a:chExt cx="8352968" cy="6048672"/>
          </a:xfrm>
        </p:grpSpPr>
        <p:sp>
          <p:nvSpPr>
            <p:cNvPr id="23" name="직사각형 22"/>
            <p:cNvSpPr/>
            <p:nvPr/>
          </p:nvSpPr>
          <p:spPr>
            <a:xfrm>
              <a:off x="395536" y="404664"/>
              <a:ext cx="8352928" cy="6048672"/>
            </a:xfrm>
            <a:prstGeom prst="rect">
              <a:avLst/>
            </a:prstGeom>
            <a:noFill/>
            <a:ln w="12700">
              <a:solidFill>
                <a:srgbClr val="fd0301"/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395536" y="548724"/>
              <a:ext cx="8352968" cy="1368152"/>
              <a:chOff x="395536" y="548724"/>
              <a:chExt cx="8352968" cy="136815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5536" y="908720"/>
                <a:ext cx="6408712" cy="576064"/>
              </a:xfrm>
              <a:prstGeom prst="rect">
                <a:avLst/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직각 삼각형 25"/>
              <p:cNvSpPr/>
              <p:nvPr/>
            </p:nvSpPr>
            <p:spPr>
              <a:xfrm rot="5400000" flipV="1">
                <a:off x="6228200" y="980800"/>
                <a:ext cx="792000" cy="504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827584" y="548724"/>
                <a:ext cx="1368152" cy="1368152"/>
              </a:xfrm>
              <a:prstGeom prst="ellipse">
                <a:avLst/>
              </a:prstGeom>
              <a:solidFill>
                <a:srgbClr val="16bbdd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 flipH="1">
                <a:off x="6617099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 flipH="1">
                <a:off x="7077950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 flipH="1">
                <a:off x="7538801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flipH="1">
                <a:off x="7999652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직각 삼각형 34"/>
              <p:cNvSpPr/>
              <p:nvPr/>
            </p:nvSpPr>
            <p:spPr>
              <a:xfrm flipH="1" flipV="1">
                <a:off x="8460504" y="908719"/>
                <a:ext cx="288000" cy="468000"/>
              </a:xfrm>
              <a:prstGeom prst="rtTriangle">
                <a:avLst/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2483768" y="961564"/>
            <a:ext cx="3960440" cy="512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3048" y="1556792"/>
            <a:ext cx="5249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2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2051720" y="980728"/>
            <a:ext cx="6850345" cy="46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HY동녘M"/>
                <a:ea typeface="HY동녘M"/>
              </a:rPr>
              <a:t>  </a:t>
            </a:r>
            <a:r>
              <a:rPr lang="en-US" altLang="ko-KR" sz="2500" b="1">
                <a:solidFill>
                  <a:schemeClr val="dk1"/>
                </a:solidFill>
                <a:latin typeface="HY동녘M"/>
                <a:ea typeface="HY동녘M"/>
              </a:rPr>
              <a:t>2.</a:t>
            </a:r>
            <a:r>
              <a:rPr lang="ko-KR" altLang="en-US" sz="2500" b="1">
                <a:solidFill>
                  <a:schemeClr val="dk1"/>
                </a:solidFill>
                <a:latin typeface="HY동녘M"/>
                <a:ea typeface="HY동녘M"/>
              </a:rPr>
              <a:t> 유아기 때의 사회화</a:t>
            </a:r>
            <a:r>
              <a:rPr lang="en-US" altLang="ko-KR" sz="2500" b="1">
                <a:solidFill>
                  <a:schemeClr val="dk1"/>
                </a:solidFill>
                <a:latin typeface="HY동녘M"/>
                <a:ea typeface="HY동녘M"/>
              </a:rPr>
              <a:t>-</a:t>
            </a:r>
            <a:r>
              <a:rPr lang="ko-KR" altLang="en-US" sz="2500" b="1">
                <a:solidFill>
                  <a:schemeClr val="dk1"/>
                </a:solidFill>
                <a:latin typeface="HY동녘M"/>
                <a:ea typeface="HY동녘M"/>
              </a:rPr>
              <a:t>영향요인</a:t>
            </a:r>
            <a:r>
              <a:rPr lang="en-US" altLang="ko-KR" sz="2500" b="1">
                <a:solidFill>
                  <a:schemeClr val="dk1"/>
                </a:solidFill>
                <a:latin typeface="HY동녘M"/>
                <a:ea typeface="HY동녘M"/>
              </a:rPr>
              <a:t>,</a:t>
            </a:r>
            <a:r>
              <a:rPr lang="ko-KR" altLang="en-US" sz="2500" b="1">
                <a:solidFill>
                  <a:schemeClr val="dk1"/>
                </a:solidFill>
                <a:latin typeface="HY동녘M"/>
                <a:ea typeface="HY동녘M"/>
              </a:rPr>
              <a:t> 사회화 기관</a:t>
            </a:r>
            <a:endParaRPr lang="ko-KR" altLang="en-US" sz="2500" b="1">
              <a:solidFill>
                <a:schemeClr val="dk1"/>
              </a:solidFill>
              <a:latin typeface="HY동녘M"/>
              <a:ea typeface="HY동녘M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76" y="2780928"/>
            <a:ext cx="1605651" cy="2194931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2843808" y="2283155"/>
            <a:ext cx="4176464" cy="3382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1.</a:t>
            </a:r>
            <a:r>
              <a:rPr lang="ko-KR" altLang="en-US">
                <a:latin typeface="HY동녘M"/>
                <a:ea typeface="HY동녘M"/>
              </a:rPr>
              <a:t> </a:t>
            </a:r>
            <a:r>
              <a:rPr lang="ko-KR" altLang="en-US" b="1">
                <a:latin typeface="HY동녘M"/>
                <a:ea typeface="HY동녘M"/>
              </a:rPr>
              <a:t>아이의 기질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-</a:t>
            </a:r>
            <a:r>
              <a:rPr lang="ko-KR" altLang="en-US">
                <a:latin typeface="HY동녘M"/>
                <a:ea typeface="HY동녘M"/>
              </a:rPr>
              <a:t>순한 아이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-</a:t>
            </a:r>
            <a:r>
              <a:rPr lang="ko-KR" altLang="en-US">
                <a:latin typeface="HY동녘M"/>
                <a:ea typeface="HY동녘M"/>
              </a:rPr>
              <a:t>까다로운 아이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-</a:t>
            </a:r>
            <a:r>
              <a:rPr lang="ko-KR" altLang="en-US">
                <a:latin typeface="HY동녘M"/>
                <a:ea typeface="HY동녘M"/>
              </a:rPr>
              <a:t>느리게 반응하는 아이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2.</a:t>
            </a:r>
            <a:r>
              <a:rPr lang="ko-KR" altLang="en-US">
                <a:latin typeface="HY동녘M"/>
                <a:ea typeface="HY동녘M"/>
              </a:rPr>
              <a:t> </a:t>
            </a:r>
            <a:r>
              <a:rPr lang="ko-KR" altLang="en-US" b="1">
                <a:latin typeface="HY동녘M"/>
                <a:ea typeface="HY동녘M"/>
              </a:rPr>
              <a:t>가족과의 사회화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-</a:t>
            </a:r>
            <a:r>
              <a:rPr lang="ko-KR" altLang="en-US">
                <a:latin typeface="HY동녘M"/>
                <a:ea typeface="HY동녘M"/>
              </a:rPr>
              <a:t>부모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-</a:t>
            </a:r>
            <a:r>
              <a:rPr lang="ko-KR" altLang="en-US">
                <a:latin typeface="HY동녘M"/>
                <a:ea typeface="HY동녘M"/>
              </a:rPr>
              <a:t>형제 자매</a:t>
            </a: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endParaRPr lang="ko-KR" altLang="en-US">
              <a:latin typeface="HY동녘M"/>
              <a:ea typeface="HY동녘M"/>
            </a:endParaRPr>
          </a:p>
          <a:p>
            <a:pPr>
              <a:defRPr/>
            </a:pPr>
            <a:r>
              <a:rPr lang="en-US" altLang="ko-KR">
                <a:latin typeface="HY동녘M"/>
                <a:ea typeface="HY동녘M"/>
              </a:rPr>
              <a:t>3.</a:t>
            </a:r>
            <a:r>
              <a:rPr lang="ko-KR" altLang="en-US" b="1">
                <a:latin typeface="HY동녘M"/>
                <a:ea typeface="HY동녘M"/>
              </a:rPr>
              <a:t> 대중매체</a:t>
            </a:r>
            <a:endParaRPr lang="ko-KR" altLang="en-US" b="1">
              <a:latin typeface="HY동녘M"/>
              <a:ea typeface="HY동녘M"/>
            </a:endParaRPr>
          </a:p>
          <a:p>
            <a:pPr>
              <a:defRPr/>
            </a:pPr>
            <a:endParaRPr lang="ko-KR" altLang="en-US">
              <a:latin typeface="HY동녘M"/>
              <a:ea typeface="HY동녘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0">
            <a:off x="395536" y="404664"/>
            <a:ext cx="8352968" cy="6048672"/>
            <a:chOff x="395536" y="404664"/>
            <a:chExt cx="8352968" cy="6048672"/>
          </a:xfrm>
        </p:grpSpPr>
        <p:sp>
          <p:nvSpPr>
            <p:cNvPr id="23" name="직사각형 22"/>
            <p:cNvSpPr/>
            <p:nvPr/>
          </p:nvSpPr>
          <p:spPr>
            <a:xfrm>
              <a:off x="395536" y="404664"/>
              <a:ext cx="8352928" cy="6048672"/>
            </a:xfrm>
            <a:prstGeom prst="rect">
              <a:avLst/>
            </a:prstGeom>
            <a:noFill/>
            <a:ln w="12700">
              <a:solidFill>
                <a:srgbClr val="fd0301"/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395536" y="548724"/>
              <a:ext cx="8352968" cy="1368152"/>
              <a:chOff x="395536" y="548724"/>
              <a:chExt cx="8352968" cy="136815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5536" y="908720"/>
                <a:ext cx="6408712" cy="576064"/>
              </a:xfrm>
              <a:prstGeom prst="rect">
                <a:avLst/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직각 삼각형 25"/>
              <p:cNvSpPr/>
              <p:nvPr/>
            </p:nvSpPr>
            <p:spPr>
              <a:xfrm rot="5400000" flipV="1">
                <a:off x="6228200" y="980800"/>
                <a:ext cx="792000" cy="504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827584" y="548724"/>
                <a:ext cx="1368152" cy="1368152"/>
              </a:xfrm>
              <a:prstGeom prst="ellipse">
                <a:avLst/>
              </a:prstGeom>
              <a:solidFill>
                <a:srgbClr val="16bbdd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 flipH="1">
                <a:off x="6617099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 flipH="1">
                <a:off x="7077950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 flipH="1">
                <a:off x="7538801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flipH="1">
                <a:off x="7999652" y="908720"/>
                <a:ext cx="648000" cy="576063"/>
              </a:xfrm>
              <a:prstGeom prst="parallelogram">
                <a:avLst>
                  <a:gd name="adj" fmla="val 63313"/>
                </a:avLst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직각 삼각형 34"/>
              <p:cNvSpPr/>
              <p:nvPr/>
            </p:nvSpPr>
            <p:spPr>
              <a:xfrm flipH="1" flipV="1">
                <a:off x="8460504" y="908719"/>
                <a:ext cx="288000" cy="468000"/>
              </a:xfrm>
              <a:prstGeom prst="rtTriangle">
                <a:avLst/>
              </a:prstGeom>
              <a:solidFill>
                <a:srgbClr val="fd0301"/>
              </a:solidFill>
              <a:ln>
                <a:noFill/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7" name=""/>
          <p:cNvSpPr txBox="1"/>
          <p:nvPr/>
        </p:nvSpPr>
        <p:spPr>
          <a:xfrm>
            <a:off x="2051720" y="980728"/>
            <a:ext cx="3528392" cy="46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lt1"/>
                </a:solidFill>
                <a:latin typeface="HY동녘M"/>
                <a:ea typeface="HY동녘M"/>
              </a:rPr>
              <a:t>  </a:t>
            </a:r>
            <a:r>
              <a:rPr lang="en-US" altLang="ko-KR" sz="2500" b="1">
                <a:solidFill>
                  <a:schemeClr val="lt1"/>
                </a:solidFill>
                <a:latin typeface="HY동녘M"/>
                <a:ea typeface="HY동녘M"/>
              </a:rPr>
              <a:t>3.</a:t>
            </a:r>
            <a:r>
              <a:rPr lang="ko-KR" altLang="en-US" sz="2500" b="1">
                <a:solidFill>
                  <a:schemeClr val="lt1"/>
                </a:solidFill>
                <a:latin typeface="HY동녘M"/>
                <a:ea typeface="HY동녘M"/>
              </a:rPr>
              <a:t> 유아교육의 중요성</a:t>
            </a:r>
            <a:endParaRPr lang="ko-KR" altLang="en-US" sz="2500" b="1">
              <a:solidFill>
                <a:schemeClr val="lt1"/>
              </a:solidFill>
              <a:latin typeface="HY동녘M"/>
              <a:ea typeface="HY동녘M"/>
            </a:endParaRPr>
          </a:p>
        </p:txBody>
      </p:sp>
      <p:graphicFrame>
        <p:nvGraphicFramePr>
          <p:cNvPr id="38" name=""/>
          <p:cNvGraphicFramePr/>
          <p:nvPr/>
        </p:nvGraphicFramePr>
        <p:xfrm>
          <a:off x="2897814" y="2302386"/>
          <a:ext cx="3348372" cy="910590"/>
        </p:xfrm>
        <a:graphic>
          <a:graphicData uri="http://schemas.openxmlformats.org/drawingml/2006/table">
            <a:tbl>
              <a:tblPr firstRow="1" bandRow="1"/>
              <a:tblGrid>
                <a:gridCol w="3348372"/>
              </a:tblGrid>
              <a:tr h="910590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2100" b="1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동녘M"/>
                          <a:ea typeface="HY동녘M"/>
                        </a:rPr>
                        <a:t>"세 살 버릇 여든까지 간다"</a:t>
                      </a:r>
                      <a:endParaRPr xmlns:mc="http://schemas.openxmlformats.org/markup-compatibility/2006" xmlns:hp="http://schemas.haansoft.com/office/presentation/8.0" sz="2100" b="1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HY동녘M"/>
                        <a:ea typeface="HY동녘M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757739" y="4725144"/>
            <a:ext cx="7658547" cy="90222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endParaRPr lang="ko-KR" altLang="en-US">
              <a:latin typeface="HY동녘M"/>
              <a:ea typeface="HY동녘M"/>
            </a:endParaRPr>
          </a:p>
          <a:p>
            <a:pPr algn="ctr">
              <a:defRPr/>
            </a:pPr>
            <a:r>
              <a:rPr lang="ko-KR" altLang="en-US">
                <a:latin typeface="HY동녘M"/>
                <a:ea typeface="HY동녘M"/>
              </a:rPr>
              <a:t>  유아교육은 아동의 장래를 결정하는 중요한 교육</a:t>
            </a:r>
            <a:endParaRPr lang="ko-KR" altLang="en-US">
              <a:latin typeface="HY동녘M"/>
              <a:ea typeface="HY동녘M"/>
            </a:endParaRPr>
          </a:p>
          <a:p>
            <a:pPr algn="ctr">
              <a:defRPr/>
            </a:pP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40" name=""/>
          <p:cNvSpPr/>
          <p:nvPr/>
        </p:nvSpPr>
        <p:spPr>
          <a:xfrm>
            <a:off x="4463988" y="3789039"/>
            <a:ext cx="216024" cy="720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7d7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1547664" y="2996952"/>
            <a:ext cx="6048672" cy="64341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HY동녘M"/>
                <a:ea typeface="HY동녘M"/>
              </a:rPr>
              <a:t>아동의 인지 발달</a:t>
            </a:r>
            <a:endParaRPr lang="ko-KR" altLang="en-US">
              <a:latin typeface="HY동녘M"/>
              <a:ea typeface="HY동녘M"/>
            </a:endParaRPr>
          </a:p>
          <a:p>
            <a:pPr algn="ctr">
              <a:defRPr/>
            </a:pPr>
            <a:r>
              <a:rPr lang="ko-KR" altLang="en-US">
                <a:latin typeface="HY동녘M"/>
                <a:ea typeface="HY동녘M"/>
              </a:rPr>
              <a:t>인간의 성격 형성의 기초</a:t>
            </a:r>
            <a:endParaRPr lang="ko-KR" altLang="en-US">
              <a:latin typeface="HY동녘M"/>
              <a:ea typeface="HY동녘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</ep:Words>
  <ep:PresentationFormat>화면 슬라이드 쇼(4:3)</ep:PresentationFormat>
  <ep:Paragraphs>28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2016-02-28T00:49:02.000</dcterms:created>
  <dc:creator>sony</dc:creator>
  <cp:lastModifiedBy>twino</cp:lastModifiedBy>
  <dcterms:modified xsi:type="dcterms:W3CDTF">2019-05-14T15:48:06.863</dcterms:modified>
  <cp:revision>216</cp:revision>
  <dc:title>PowerPoint 프레젠테이션</dc:title>
  <cp:version>1000.0000.01</cp:version>
</cp:coreProperties>
</file>