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87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1860" y="-10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028535"/>
            <a:ext cx="6068683" cy="758195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rgbClr val="FF5959"/>
                </a:solidFill>
                <a:latin typeface="고도 M" panose="02000503000000020004" pitchFamily="2" charset="-127"/>
                <a:ea typeface="고도 M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4254" y="4911161"/>
            <a:ext cx="5156440" cy="47753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0A45-226C-4AF5-92FE-66052248756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C4B3-FB61-4EC7-AEF7-955742045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61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41" y="265920"/>
            <a:ext cx="7886700" cy="60103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8687"/>
            <a:ext cx="7886700" cy="50382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0A45-226C-4AF5-92FE-66052248756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C4B3-FB61-4EC7-AEF7-955742045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2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730" y="1761391"/>
            <a:ext cx="6264934" cy="57775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0A45-226C-4AF5-92FE-66052248756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C4B3-FB61-4EC7-AEF7-955742045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04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0A45-226C-4AF5-92FE-66052248756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C4B3-FB61-4EC7-AEF7-955742045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5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0A45-226C-4AF5-92FE-66052248756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C4B3-FB61-4EC7-AEF7-955742045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31647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Relationship Id="rId7" Type="http://schemas.openxmlformats.org/officeDocument/2006/relationships/image" Target="../media/image4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20A45-226C-4AF5-92FE-66052248756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5C4B3-FB61-4EC7-AEF7-955742045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Relationship Id="rId3" Type="http://schemas.openxmlformats.org/officeDocument/2006/relationships/image" Target="../media/image13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824D18-7A36-4FA1-85EF-E97EE8839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928" y="4086578"/>
            <a:ext cx="6068683" cy="111784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이기적 유전자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이기주의 사례를 중심으로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C1266BB-005F-4B51-99E5-3D03F6DB6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6520" y="5554628"/>
            <a:ext cx="5156440" cy="477538"/>
          </a:xfrm>
        </p:spPr>
        <p:txBody>
          <a:bodyPr/>
          <a:lstStyle/>
          <a:p>
            <a:r>
              <a:rPr lang="en-US" altLang="ko-KR" dirty="0" smtClean="0"/>
              <a:t>2-9 </a:t>
            </a:r>
            <a:r>
              <a:rPr lang="ko-KR" altLang="en-US" dirty="0" smtClean="0"/>
              <a:t>이기훈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이서진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이진욱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70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6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이기적 유전자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5" y="1406178"/>
            <a:ext cx="2963538" cy="4303058"/>
          </a:xfrm>
          <a:prstGeom prst="rect">
            <a:avLst/>
          </a:prstGeom>
        </p:spPr>
      </p:pic>
      <p:pic>
        <p:nvPicPr>
          <p:cNvPr id="1027" name="Picture 3" descr="C:\Users\hp\AppData\Local\Microsoft\Windows\Temporary Internet Files\Content.IE5\S62NRISZ\focus-2836211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065" y="2727832"/>
            <a:ext cx="2126000" cy="227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5955127" y="1406178"/>
            <a:ext cx="2898562" cy="722299"/>
          </a:xfrm>
          <a:prstGeom prst="wedgeRoundRectCallout">
            <a:avLst>
              <a:gd name="adj1" fmla="val -19559"/>
              <a:gd name="adj2" fmla="val 767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18065" y="1567272"/>
            <a:ext cx="2620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유전자가 이기적이다</a:t>
            </a:r>
            <a:r>
              <a:rPr lang="en-US" altLang="ko-KR" sz="2000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  <a:endParaRPr lang="ko-KR" altLang="en-US" sz="20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 rot="10800000">
            <a:off x="4713315" y="5371138"/>
            <a:ext cx="2898562" cy="614723"/>
          </a:xfrm>
          <a:prstGeom prst="wedgeRoundRectCallout">
            <a:avLst>
              <a:gd name="adj1" fmla="val -19559"/>
              <a:gd name="adj2" fmla="val 767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30808" y="5509181"/>
            <a:ext cx="246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도대체 왜 이기적이지</a:t>
            </a:r>
            <a:r>
              <a:rPr lang="en-US" altLang="ko-KR" sz="2000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  <a:endParaRPr lang="ko-KR" altLang="en-US" sz="20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8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9B310CF2-E00F-4FDE-90D0-CAEEC7DE9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검은 갈매기의 사례</a:t>
            </a: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2000" dirty="0" smtClean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000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남극 황제펭귄</a:t>
            </a:r>
            <a:r>
              <a:rPr lang="ko-KR" altLang="en-US" sz="2000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의 사례</a:t>
            </a:r>
            <a:endParaRPr lang="en-US" altLang="ko-KR" sz="2000" dirty="0" smtClean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2000" dirty="0" smtClean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000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암사마귀의 사례</a:t>
            </a: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2000" dirty="0" smtClean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000" dirty="0" err="1" smtClean="0">
                <a:latin typeface="고도 M" panose="02000503000000020004" pitchFamily="2" charset="-127"/>
                <a:ea typeface="고도 M" panose="02000503000000020004" pitchFamily="2" charset="-127"/>
              </a:rPr>
              <a:t>느낀점</a:t>
            </a: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 smtClean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 smtClean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1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663F828-4AFC-4C9C-B078-6840B4E5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검은 갈매기의 사례</a:t>
            </a:r>
            <a:endParaRPr lang="ko-KR" altLang="en-US" dirty="0"/>
          </a:p>
        </p:txBody>
      </p:sp>
      <p:pic>
        <p:nvPicPr>
          <p:cNvPr id="3075" name="Picture 3" descr="C:\Users\hp\AppData\Local\Microsoft\Windows\Temporary Internet Files\Content.IE5\HGXK0ZZ0\bird-1865025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" y="1318466"/>
            <a:ext cx="2451582" cy="183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hp\AppData\Local\Microsoft\Windows\Temporary Internet Files\Content.IE5\HGXK0ZZ0\bird-1865025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52" y="1352447"/>
            <a:ext cx="2406275" cy="180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0259" y="3565613"/>
            <a:ext cx="186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갈매기의 둥지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40213" y="3542962"/>
            <a:ext cx="186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r>
              <a:rPr lang="ko-KR" altLang="en-US" dirty="0" smtClean="0"/>
              <a:t>갈매기의 둥지</a:t>
            </a:r>
            <a:endParaRPr lang="ko-KR" altLang="en-US" dirty="0"/>
          </a:p>
        </p:txBody>
      </p:sp>
      <p:pic>
        <p:nvPicPr>
          <p:cNvPr id="3076" name="Picture 4" descr="C:\Users\hp\AppData\Local\Microsoft\Windows\Temporary Internet Files\Content.IE5\YVYP7DHB\dove-2806126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5" y="4359877"/>
            <a:ext cx="1895925" cy="152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hp\AppData\Local\Microsoft\Windows\Temporary Internet Files\Content.IE5\YVYP7DHB\dove-2806126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526" y="4359877"/>
            <a:ext cx="2077373" cy="167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833" y="4196751"/>
            <a:ext cx="1435468" cy="182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263" y="4359877"/>
            <a:ext cx="1584666" cy="201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40213" y="4012085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사냥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6471192" y="4151711"/>
            <a:ext cx="2505028" cy="240848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2600587" y="3607191"/>
            <a:ext cx="822121" cy="2408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11301" y="3404461"/>
            <a:ext cx="151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새끼도 지키고 먹이도 먹음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12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05 -0.13416 C -0.02726 -0.13833 -0.02952 -0.1411 -0.03143 -0.14504 C -0.03247 -0.14966 -0.03334 -0.15059 -0.03143 -0.15568 C -0.02987 -0.15984 -0.02483 -0.16585 -0.02257 -0.16886 C -0.01823 -0.17464 -0.01528 -0.18228 -0.01077 -0.18806 C -0.00903 -0.19546 -0.01129 -0.18852 -0.00712 -0.19408 C -0.00296 -0.19963 0.00104 -0.20703 0.00451 -0.21327 C 0.00607 -0.22183 0.01163 -0.22762 0.01631 -0.23386 C 0.01927 -0.23779 0.02118 -0.2415 0.02517 -0.24335 C 0.02604 -0.24497 0.02673 -0.24705 0.02795 -0.2482 C 0.02916 -0.24959 0.03107 -0.24959 0.03246 -0.25052 C 0.03663 -0.25329 0.03993 -0.25792 0.04409 -0.26023 C 0.04739 -0.26578 0.05572 -0.27596 0.05763 -0.28059 C 0.05833 -0.28221 0.05868 -0.28406 0.05954 -0.28545 C 0.06857 -0.29933 0.08281 -0.30858 0.09461 -0.31783 C 0.10347 -0.32477 0.11423 -0.32616 0.12343 -0.33217 C 0.13489 -0.33981 0.1217 -0.33217 0.13159 -0.33934 C 0.1368 -0.34328 0.14305 -0.3449 0.14861 -0.34767 C 0.15729 -0.35207 0.16128 -0.35507 0.17031 -0.35739 C 0.18628 -0.36757 0.20416 -0.37242 0.21979 -0.38376 C 0.22482 -0.38746 0.22934 -0.39278 0.2342 -0.39694 C 0.23628 -0.40111 0.24236 -0.40666 0.246 -0.40897 C 0.25763 -0.42609 0.27343 -0.4321 0.28923 -0.4402 C 0.29566 -0.44344 0.3 -0.45154 0.30625 -0.45454 C 0.31024 -0.45662 0.31423 -0.45917 0.31805 -0.46171 C 0.32187 -0.46726 0.32638 -0.46888 0.33159 -0.47027 C 0.33524 -0.47259 0.33941 -0.47467 0.34322 -0.47629 C 0.34566 -0.47744 0.35052 -0.4786 0.35052 -0.4786 C 0.35677 -0.48415 0.36475 -0.48485 0.37204 -0.48577 C 0.38871 -0.49271 0.4125 -0.49017 0.42795 -0.49063 C 0.43333 -0.4904 0.46232 -0.48832 0.47569 -0.48832 L 0.44149 -0.48693 " pathEditMode="relative" ptsTypes="ffffffffffffffffffffffffffffff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35716E-6 C 0.03941 0.00139 0.07691 0.00926 0.1158 0.01712 C 0.12848 0.01966 0.14184 0.0229 0.15469 0.02684 C 0.1592 0.02822 0.16233 0.03054 0.16736 0.03054 C 0.19861 0.03123 0.22969 0.03123 0.26094 0.03169 C 0.28177 0.03239 0.30035 0.03401 0.32084 0.03539 C 0.32379 0.03586 0.33473 0.03771 0.33785 0.03794 C 0.3599 0.03886 0.404 0.04025 0.404 0.04048 C 0.45747 0.03956 0.50573 0.03794 0.55851 0.0391 C 0.58698 0.0421 0.68108 0.05714 0.64271 0.02938 C 0.64132 0.02684 0.64045 0.02406 0.63854 0.02198 C 0.63768 0.02082 0.6342 0.01943 0.63542 0.01828 C 0.63681 0.01689 0.63907 0.0192 0.6408 0.01966 C 0.64514 0.02475 0.65035 0.03262 0.65556 0.03678 C 0.65018 0.04511 0.64358 0.04997 0.63854 0.05876 C 0.63733 0.06084 0.6342 0.06015 0.63229 0.06107 C 0.63125 0.06153 0.629 0.06246 0.629 0.06269 L 0.65018 0.04025 L 0.64375 0.04534 " pathEditMode="relative" rAng="0" ptsTypes="ffffffffffffffffAAA">
                                      <p:cBhvr>
                                        <p:cTn id="10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45" y="3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남극 황제펭귄의 사례</a:t>
            </a:r>
            <a:endParaRPr lang="ko-KR" altLang="en-US" dirty="0"/>
          </a:p>
        </p:txBody>
      </p:sp>
      <p:pic>
        <p:nvPicPr>
          <p:cNvPr id="4098" name="Picture 2" descr="ë¨ê·¹ í©ì í­ê·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5" y="1188436"/>
            <a:ext cx="2616113" cy="188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AppData\Local\Microsoft\Windows\Temporary Internet Files\Content.IE5\YVYP7DHB\Phoca_largha_Bering_Sea_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343" y="1251868"/>
            <a:ext cx="2548975" cy="182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863546" y="2346873"/>
            <a:ext cx="1408670" cy="4860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21675" y="1351006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잡아 먹힐 위험 있음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6832" y="1845276"/>
            <a:ext cx="298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물가에 뛰어드는 것을 주저함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 rot="10800000">
            <a:off x="440125" y="3299254"/>
            <a:ext cx="3246893" cy="617838"/>
          </a:xfrm>
          <a:prstGeom prst="wedgeRoundRectCallout">
            <a:avLst>
              <a:gd name="adj1" fmla="val -21612"/>
              <a:gd name="adj2" fmla="val 8516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3702" y="3444787"/>
            <a:ext cx="327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아 누가 뛰어들었으면 좋겠다</a:t>
            </a:r>
            <a:r>
              <a:rPr lang="en-US" altLang="ko-KR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..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290084" y="4682526"/>
            <a:ext cx="1458097" cy="7743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24680" y="4885038"/>
            <a:ext cx="757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바다표범이 있는지 없는지를 알기 위해 무리 중 한 명을 떠밀어 버리려고 함 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45427" y="3444787"/>
            <a:ext cx="173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바다표범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4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0D4B15-CD46-42A3-8CF7-0E87F4EB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암사마</a:t>
            </a:r>
            <a:r>
              <a:rPr lang="ko-KR" altLang="en-US" dirty="0"/>
              <a:t>귀</a:t>
            </a:r>
            <a:r>
              <a:rPr lang="ko-KR" altLang="en-US" dirty="0" smtClean="0"/>
              <a:t>의 사례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62" y="940786"/>
            <a:ext cx="3599421" cy="247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508942" y="3693123"/>
            <a:ext cx="1243913" cy="55571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2940" y="3693123"/>
            <a:ext cx="226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암놈은 수놈과 교미를 할 때 수컷을 잡아먹음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555524" y="3715777"/>
            <a:ext cx="1120346" cy="60102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13622" y="3618296"/>
            <a:ext cx="2339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머리부터 먹어 수놈의 성행위를 멈추게 하지 않음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3" name="꺾인 연결선 12"/>
          <p:cNvCxnSpPr/>
          <p:nvPr/>
        </p:nvCxnSpPr>
        <p:spPr>
          <a:xfrm>
            <a:off x="4761470" y="4624005"/>
            <a:ext cx="708454" cy="576649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75870" y="4939619"/>
            <a:ext cx="2833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곤충의 머리에는 억제 중추가 있어 암놈은 수놈의 머리를 먹어 성행위를 활성화 시킬 수 있음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1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5354" y="2927615"/>
            <a:ext cx="4157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생명이 어떻게 탄생했는가</a:t>
            </a:r>
            <a:r>
              <a:rPr lang="en-US" altLang="ko-KR" sz="2400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  <a:endParaRPr lang="ko-KR" altLang="en-US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4725680" y="2352186"/>
            <a:ext cx="0" cy="4549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09144" y="1890521"/>
            <a:ext cx="179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원시수프 가설</a:t>
            </a:r>
          </a:p>
          <a:p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881824" y="2439682"/>
            <a:ext cx="376518" cy="391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070083" y="1982854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심해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열수구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가설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029438" y="3612777"/>
            <a:ext cx="188259" cy="43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952053" y="4162809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암석 모델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656523" y="3656319"/>
            <a:ext cx="0" cy="505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70891" y="4235024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진흙 촉매 가설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827725" y="3656319"/>
            <a:ext cx="348343" cy="344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740446" y="4162187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작은 연못가설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3176068" y="2439681"/>
            <a:ext cx="130221" cy="3918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03552" y="1890521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운모 시트 사이 가설 </a:t>
            </a:r>
          </a:p>
        </p:txBody>
      </p:sp>
    </p:spTree>
    <p:extLst>
      <p:ext uri="{BB962C8B-B14F-4D97-AF65-F5344CB8AC3E}">
        <p14:creationId xmlns:p14="http://schemas.microsoft.com/office/powerpoint/2010/main" val="22841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46" y="1139959"/>
            <a:ext cx="3776463" cy="251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3975" y="3849701"/>
            <a:ext cx="168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고도 M" panose="02000503000000020004" pitchFamily="2" charset="-127"/>
                <a:ea typeface="고도 M" panose="02000503000000020004" pitchFamily="2" charset="-127"/>
              </a:rPr>
              <a:t>리처드</a:t>
            </a:r>
            <a:r>
              <a:rPr lang="ko-KR" altLang="en-US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 err="1" smtClean="0">
                <a:latin typeface="고도 M" panose="02000503000000020004" pitchFamily="2" charset="-127"/>
                <a:ea typeface="고도 M" panose="02000503000000020004" pitchFamily="2" charset="-127"/>
              </a:rPr>
              <a:t>도킨스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3016" y="1331980"/>
            <a:ext cx="2029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아주 </a:t>
            </a:r>
            <a:r>
              <a:rPr lang="ko-KR" altLang="en-US" dirty="0" err="1" smtClean="0">
                <a:latin typeface="고도 M" panose="02000503000000020004" pitchFamily="2" charset="-127"/>
                <a:ea typeface="고도 M" panose="02000503000000020004" pitchFamily="2" charset="-127"/>
              </a:rPr>
              <a:t>오래전</a:t>
            </a:r>
            <a:r>
              <a:rPr lang="ko-KR" altLang="en-US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r>
              <a:rPr lang="ko-KR" altLang="en-US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라는 분자 구조 생성</a:t>
            </a:r>
            <a:r>
              <a:rPr lang="en-US" altLang="ko-KR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r>
              <a:rPr lang="en-US" altLang="ko-KR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r>
              <a:rPr lang="ko-KR" altLang="en-US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는 화학물질을 통해 자신 복제가능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2051" name="Picture 3" descr="C:\Users\hp\AppData\Local\Microsoft\Windows\Temporary Internet Files\Content.IE5\YVYP7DHB\nicotine-855124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513" y="1331980"/>
            <a:ext cx="2012803" cy="15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6438900" y="2086781"/>
            <a:ext cx="3241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480050" y="2841582"/>
            <a:ext cx="0" cy="558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6000" y="3621102"/>
            <a:ext cx="130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복제를 해서 </a:t>
            </a:r>
            <a:r>
              <a:rPr lang="en-US" altLang="ko-KR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r>
              <a:rPr lang="ko-KR" altLang="en-US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가 많이 생성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198072" y="2679698"/>
            <a:ext cx="466858" cy="406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8072" y="3400383"/>
            <a:ext cx="191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복제 과정 중 돌연변이 </a:t>
            </a:r>
            <a:r>
              <a:rPr lang="en-US" altLang="ko-KR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r>
              <a:rPr lang="ko-KR" altLang="en-US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생성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2052" name="Picture 4" descr="C:\Users\hp\AppData\Local\Microsoft\Windows\Temporary Internet Files\Content.IE5\S62NRISZ\aspirin-2876277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880" y="2882898"/>
            <a:ext cx="1222417" cy="138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오른쪽 화살표 20"/>
          <p:cNvSpPr/>
          <p:nvPr/>
        </p:nvSpPr>
        <p:spPr>
          <a:xfrm>
            <a:off x="347821" y="5003800"/>
            <a:ext cx="1206154" cy="6985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79913" y="4825137"/>
            <a:ext cx="7112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고도 M" panose="02000503000000020004" pitchFamily="2" charset="-127"/>
                <a:ea typeface="고도 M" panose="02000503000000020004" pitchFamily="2" charset="-127"/>
              </a:rPr>
              <a:t>이런식으로</a:t>
            </a:r>
            <a:r>
              <a:rPr lang="ko-KR" altLang="en-US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 자기 자신의 분자 구조를 더 잘 보존하고 더 잘 복제하는 것들이 지구에 많이 살아남기 시작</a:t>
            </a:r>
            <a:r>
              <a:rPr lang="en-US" altLang="ko-KR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곧 그들 간의 경쟁이 생김</a:t>
            </a:r>
            <a:r>
              <a:rPr lang="en-US" altLang="ko-KR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! </a:t>
            </a:r>
            <a:r>
              <a:rPr lang="ko-KR" altLang="en-US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이러한 방식을 통해 현재와 같은 생물들이 존재하게 됨</a:t>
            </a:r>
            <a:r>
              <a:rPr lang="en-US" altLang="ko-KR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결국 이 유전자를 감싸고 보호하는 있는 우리들은 유전자를 다음 세대로 운반하기 위한 기계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2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느낀점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332</ep:Words>
  <ep:PresentationFormat>화면 슬라이드 쇼(4:3)</ep:PresentationFormat>
  <ep:Paragraphs>50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이기적 유전자 -이기주의 사례를 중심으로</vt:lpstr>
      <vt:lpstr>이기적 유전자</vt:lpstr>
      <vt:lpstr>PowerPoint 프레젠테이션</vt:lpstr>
      <vt:lpstr>검은 갈매기의 사례</vt:lpstr>
      <vt:lpstr>남극 황제펭귄의 사례</vt:lpstr>
      <vt:lpstr>암사마귀의 사례</vt:lpstr>
      <vt:lpstr>결론</vt:lpstr>
      <vt:lpstr>결론</vt:lpstr>
      <vt:lpstr>느낀점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2019-07-29T05:41:18.000</dcterms:created>
  <dc:creator>잘</dc:creator>
  <cp:lastModifiedBy>kylet</cp:lastModifiedBy>
  <dcterms:modified xsi:type="dcterms:W3CDTF">2019-08-12T22:53:01.817</dcterms:modified>
  <cp:revision>12</cp:revision>
  <dc:title>PowerPoint 프레젠테이션</dc:title>
  <cp:version>1000.0000.01</cp:version>
</cp:coreProperties>
</file>