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sldIdLst>
    <p:sldId id="286" r:id="rId2"/>
    <p:sldId id="260" r:id="rId3"/>
    <p:sldId id="261" r:id="rId4"/>
    <p:sldId id="262" r:id="rId5"/>
    <p:sldId id="268" r:id="rId6"/>
    <p:sldId id="267" r:id="rId7"/>
    <p:sldId id="266" r:id="rId8"/>
    <p:sldId id="265" r:id="rId9"/>
    <p:sldId id="269" r:id="rId10"/>
    <p:sldId id="270" r:id="rId11"/>
    <p:sldId id="281" r:id="rId12"/>
    <p:sldId id="280" r:id="rId13"/>
    <p:sldId id="279" r:id="rId14"/>
    <p:sldId id="278" r:id="rId15"/>
    <p:sldId id="277" r:id="rId16"/>
    <p:sldId id="276" r:id="rId17"/>
    <p:sldId id="275" r:id="rId18"/>
    <p:sldId id="274" r:id="rId19"/>
    <p:sldId id="273" r:id="rId20"/>
    <p:sldId id="272" r:id="rId21"/>
    <p:sldId id="271" r:id="rId22"/>
    <p:sldId id="282" r:id="rId23"/>
    <p:sldId id="284" r:id="rId24"/>
    <p:sldId id="283"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2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1898057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294245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793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2049778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8827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971001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3929871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396137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299314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3BC96-3A3D-4984-B7D8-8252673A082B}"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119132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73BC96-3A3D-4984-B7D8-8252673A082B}"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106662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73BC96-3A3D-4984-B7D8-8252673A082B}" type="datetimeFigureOut">
              <a:rPr lang="en-US" smtClean="0"/>
              <a:t>6/27/2016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412657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73BC96-3A3D-4984-B7D8-8252673A082B}" type="datetimeFigureOut">
              <a:rPr lang="en-US" smtClean="0"/>
              <a:t>6/27/2016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4244183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3BC96-3A3D-4984-B7D8-8252673A082B}" type="datetimeFigureOut">
              <a:rPr lang="en-US" smtClean="0"/>
              <a:t>6/27/2016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216538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3BC96-3A3D-4984-B7D8-8252673A082B}"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225652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3BC96-3A3D-4984-B7D8-8252673A082B}"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48A1D-0D4E-45FF-9106-D59E4F6EA676}" type="slidenum">
              <a:rPr lang="en-US" smtClean="0"/>
              <a:t>‹#›</a:t>
            </a:fld>
            <a:endParaRPr lang="en-US"/>
          </a:p>
        </p:txBody>
      </p:sp>
    </p:spTree>
    <p:extLst>
      <p:ext uri="{BB962C8B-B14F-4D97-AF65-F5344CB8AC3E}">
        <p14:creationId xmlns:p14="http://schemas.microsoft.com/office/powerpoint/2010/main" val="156349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73BC96-3A3D-4984-B7D8-8252673A082B}" type="datetimeFigureOut">
              <a:rPr lang="en-US" smtClean="0"/>
              <a:t>6/27/2016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B48A1D-0D4E-45FF-9106-D59E4F6EA676}" type="slidenum">
              <a:rPr lang="en-US" smtClean="0"/>
              <a:t>‹#›</a:t>
            </a:fld>
            <a:endParaRPr lang="en-US"/>
          </a:p>
        </p:txBody>
      </p:sp>
    </p:spTree>
    <p:extLst>
      <p:ext uri="{BB962C8B-B14F-4D97-AF65-F5344CB8AC3E}">
        <p14:creationId xmlns:p14="http://schemas.microsoft.com/office/powerpoint/2010/main" val="305764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323528" y="4077072"/>
            <a:ext cx="4104456" cy="1728192"/>
          </a:xfrm>
          <a:prstGeom prst="rect">
            <a:avLst/>
          </a:prstGeom>
        </p:spPr>
        <p:txBody>
          <a:bodyPr vert="horz" lIns="91440" tIns="45720" rIns="91440" bIns="45720" rtlCol="0">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Giảng viên hướng dẫn:</a:t>
            </a:r>
          </a:p>
          <a:p>
            <a:pPr algn="just"/>
            <a:r>
              <a:rPr lang="en-US" sz="24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Trần Thị Diễm Trang</a:t>
            </a:r>
            <a:endParaRPr lang="en-US" sz="24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323528" y="-27384"/>
            <a:ext cx="1152128" cy="1080120"/>
          </a:xfrm>
          <a:prstGeom prst="rect">
            <a:avLst/>
          </a:prstGeom>
        </p:spPr>
      </p:pic>
      <p:sp>
        <p:nvSpPr>
          <p:cNvPr id="8" name="Rectangle 3"/>
          <p:cNvSpPr txBox="1">
            <a:spLocks noChangeArrowheads="1"/>
          </p:cNvSpPr>
          <p:nvPr/>
        </p:nvSpPr>
        <p:spPr bwMode="gray">
          <a:xfrm>
            <a:off x="1619672" y="44624"/>
            <a:ext cx="655320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hlink"/>
              </a:buClr>
              <a:buFont typeface="Wingdings" pitchFamily="2" charset="2"/>
              <a:buNone/>
              <a:defRPr sz="1800" b="1">
                <a:solidFill>
                  <a:schemeClr val="tx2"/>
                </a:solidFill>
                <a:latin typeface="Verdana" pitchFamily="34" charset="0"/>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TRƯỜNG ĐẠI HỌC TIỀN </a:t>
            </a: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GIANG</a:t>
            </a:r>
          </a:p>
          <a:p>
            <a:r>
              <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KHOA CÔNG NGHỆ THÔNG TIN</a:t>
            </a:r>
          </a:p>
          <a:p>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
        <p:nvSpPr>
          <p:cNvPr id="9" name="Rectangle 3"/>
          <p:cNvSpPr txBox="1">
            <a:spLocks noChangeArrowheads="1"/>
          </p:cNvSpPr>
          <p:nvPr/>
        </p:nvSpPr>
        <p:spPr bwMode="gray">
          <a:xfrm>
            <a:off x="1279525" y="2057974"/>
            <a:ext cx="6553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hlink"/>
              </a:buClr>
              <a:buFont typeface="Wingdings" pitchFamily="2" charset="2"/>
              <a:buNone/>
              <a:defRPr sz="1800" b="1">
                <a:solidFill>
                  <a:schemeClr val="tx2"/>
                </a:solidFill>
                <a:latin typeface="Verdana" pitchFamily="34" charset="0"/>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80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BÁO CÁO</a:t>
            </a:r>
            <a:endParaRPr lang="en-US" sz="280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endParaRPr>
          </a:p>
        </p:txBody>
      </p:sp>
      <p:sp>
        <p:nvSpPr>
          <p:cNvPr id="10" name="Rectangle 3"/>
          <p:cNvSpPr txBox="1">
            <a:spLocks noChangeArrowheads="1"/>
          </p:cNvSpPr>
          <p:nvPr/>
        </p:nvSpPr>
        <p:spPr bwMode="gray">
          <a:xfrm>
            <a:off x="671736" y="2082180"/>
            <a:ext cx="189587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hlink"/>
              </a:buClr>
              <a:buFont typeface="Wingdings" pitchFamily="2" charset="2"/>
              <a:buNone/>
              <a:defRPr sz="1800" b="1">
                <a:solidFill>
                  <a:schemeClr val="tx2"/>
                </a:solidFill>
                <a:latin typeface="Verdana" pitchFamily="34" charset="0"/>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40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ĐỀ TÀI</a:t>
            </a:r>
          </a:p>
          <a:p>
            <a:endParaRPr lang="en-US" sz="240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endParaRPr>
          </a:p>
        </p:txBody>
      </p:sp>
      <p:sp>
        <p:nvSpPr>
          <p:cNvPr id="11" name="Rectangle 3"/>
          <p:cNvSpPr txBox="1">
            <a:spLocks noChangeArrowheads="1"/>
          </p:cNvSpPr>
          <p:nvPr/>
        </p:nvSpPr>
        <p:spPr bwMode="gray">
          <a:xfrm>
            <a:off x="671736" y="2804524"/>
            <a:ext cx="9468544"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hlink"/>
              </a:buClr>
              <a:buFont typeface="Wingdings" pitchFamily="2" charset="2"/>
              <a:buNone/>
              <a:defRPr sz="1800" b="1">
                <a:solidFill>
                  <a:schemeClr val="tx2"/>
                </a:solidFill>
                <a:latin typeface="Verdana" pitchFamily="34" charset="0"/>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2800" spc="50" smtClean="0">
                <a:ln w="12700" cmpd="sng">
                  <a:solidFill>
                    <a:schemeClr val="accent2">
                      <a:lumMod val="20000"/>
                      <a:lumOff val="80000"/>
                    </a:schemeClr>
                  </a:solidFill>
                  <a:prstDash val="solid"/>
                </a:ln>
                <a:solidFill>
                  <a:schemeClr val="bg2">
                    <a:lumMod val="60000"/>
                    <a:lumOff val="40000"/>
                  </a:schemeClr>
                </a:solidFill>
                <a:effectLst>
                  <a:glow rad="53100">
                    <a:schemeClr val="accent6">
                      <a:satMod val="180000"/>
                      <a:alpha val="30000"/>
                    </a:schemeClr>
                  </a:glow>
                </a:effectLst>
                <a:latin typeface="Times New Roman" pitchFamily="18" charset="0"/>
                <a:cs typeface="Times New Roman" pitchFamily="18" charset="0"/>
              </a:rPr>
              <a:t>QUẢN LÝ </a:t>
            </a:r>
            <a:r>
              <a:rPr lang="en-US" sz="2800" spc="50" smtClean="0">
                <a:ln w="12700" cmpd="sng">
                  <a:solidFill>
                    <a:schemeClr val="accent2">
                      <a:lumMod val="20000"/>
                      <a:lumOff val="80000"/>
                    </a:schemeClr>
                  </a:solidFill>
                  <a:prstDash val="solid"/>
                </a:ln>
                <a:solidFill>
                  <a:schemeClr val="bg2">
                    <a:lumMod val="60000"/>
                    <a:lumOff val="40000"/>
                  </a:schemeClr>
                </a:solidFill>
                <a:effectLst>
                  <a:glow rad="53100">
                    <a:schemeClr val="accent6">
                      <a:satMod val="180000"/>
                      <a:alpha val="30000"/>
                    </a:schemeClr>
                  </a:glow>
                </a:effectLst>
                <a:latin typeface="Times New Roman" pitchFamily="18" charset="0"/>
                <a:cs typeface="Times New Roman" pitchFamily="18" charset="0"/>
              </a:rPr>
              <a:t>TIỀN NƯỚC</a:t>
            </a:r>
            <a:endParaRPr lang="en-US" sz="2800" spc="50">
              <a:ln w="12700" cmpd="sng">
                <a:solidFill>
                  <a:schemeClr val="accent2">
                    <a:lumMod val="20000"/>
                    <a:lumOff val="80000"/>
                  </a:schemeClr>
                </a:solidFill>
                <a:prstDash val="solid"/>
              </a:ln>
              <a:solidFill>
                <a:schemeClr val="bg2">
                  <a:lumMod val="60000"/>
                  <a:lumOff val="40000"/>
                </a:schemeClr>
              </a:solidFill>
              <a:effectLst>
                <a:glow rad="53100">
                  <a:schemeClr val="accent6">
                    <a:satMod val="180000"/>
                    <a:alpha val="30000"/>
                  </a:schemeClr>
                </a:glow>
              </a:effectLst>
              <a:latin typeface="Times New Roman" pitchFamily="18" charset="0"/>
              <a:cs typeface="Times New Roman" pitchFamily="18" charset="0"/>
            </a:endParaRPr>
          </a:p>
        </p:txBody>
      </p:sp>
      <p:sp>
        <p:nvSpPr>
          <p:cNvPr id="12" name="Rectangle 3"/>
          <p:cNvSpPr txBox="1">
            <a:spLocks noChangeArrowheads="1"/>
          </p:cNvSpPr>
          <p:nvPr/>
        </p:nvSpPr>
        <p:spPr bwMode="gray">
          <a:xfrm>
            <a:off x="5968548" y="4005064"/>
            <a:ext cx="428424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rtl="0" eaLnBrk="1" fontAlgn="base" hangingPunct="1">
              <a:spcBef>
                <a:spcPct val="20000"/>
              </a:spcBef>
              <a:spcAft>
                <a:spcPct val="0"/>
              </a:spcAft>
              <a:buClr>
                <a:schemeClr val="hlink"/>
              </a:buClr>
              <a:buFont typeface="Wingdings" pitchFamily="2" charset="2"/>
              <a:buNone/>
              <a:defRPr sz="1800" b="1">
                <a:solidFill>
                  <a:schemeClr val="tx2"/>
                </a:solidFill>
                <a:latin typeface="Verdana" pitchFamily="34" charset="0"/>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US" sz="24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Sinh viên thực hiện:</a:t>
            </a:r>
          </a:p>
          <a:p>
            <a:pPr algn="just"/>
            <a:r>
              <a:rPr lang="en-US" sz="24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Lê Ngọc Hòa 013101061</a:t>
            </a:r>
            <a:endParaRPr lang="en-US" sz="24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a:p>
            <a:pPr algn="just"/>
            <a:r>
              <a:rPr lang="en-US" sz="24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Lớp : ĐHCNTT K13B</a:t>
            </a:r>
            <a:endParaRPr lang="en-US" sz="24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985044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8495" y="343483"/>
            <a:ext cx="4401693" cy="1767993"/>
          </a:xfrm>
          <a:prstGeom prst="rect">
            <a:avLst/>
          </a:prstGeom>
        </p:spPr>
      </p:pic>
      <p:sp>
        <p:nvSpPr>
          <p:cNvPr id="5" name="Rectangle 4"/>
          <p:cNvSpPr/>
          <p:nvPr/>
        </p:nvSpPr>
        <p:spPr>
          <a:xfrm>
            <a:off x="2923503" y="2253734"/>
            <a:ext cx="2762295"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Hình 2. Use case đăng nhập</a:t>
            </a:r>
          </a:p>
        </p:txBody>
      </p:sp>
      <p:pic>
        <p:nvPicPr>
          <p:cNvPr id="6" name="Picture 5"/>
          <p:cNvPicPr>
            <a:picLocks noChangeAspect="1"/>
          </p:cNvPicPr>
          <p:nvPr/>
        </p:nvPicPr>
        <p:blipFill>
          <a:blip r:embed="rId3"/>
          <a:stretch>
            <a:fillRect/>
          </a:stretch>
        </p:blipFill>
        <p:spPr>
          <a:xfrm>
            <a:off x="2128179" y="2857641"/>
            <a:ext cx="4517528" cy="1774090"/>
          </a:xfrm>
          <a:prstGeom prst="rect">
            <a:avLst/>
          </a:prstGeom>
        </p:spPr>
      </p:pic>
      <p:sp>
        <p:nvSpPr>
          <p:cNvPr id="7" name="Rectangle 6"/>
          <p:cNvSpPr/>
          <p:nvPr/>
        </p:nvSpPr>
        <p:spPr>
          <a:xfrm>
            <a:off x="2923503" y="5008564"/>
            <a:ext cx="2608406"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Hình 3. Use case hệ thống</a:t>
            </a:r>
          </a:p>
        </p:txBody>
      </p:sp>
    </p:spTree>
    <p:extLst>
      <p:ext uri="{BB962C8B-B14F-4D97-AF65-F5344CB8AC3E}">
        <p14:creationId xmlns:p14="http://schemas.microsoft.com/office/powerpoint/2010/main" val="3136421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00743"/>
            <a:ext cx="12192000" cy="6357257"/>
          </a:xfrm>
        </p:spPr>
        <p:txBody>
          <a:bodyPr/>
          <a:lstStyle/>
          <a:p>
            <a:r>
              <a:rPr lang="vi-VN">
                <a:latin typeface="Times New Roman" panose="02020603050405020304" pitchFamily="18" charset="0"/>
                <a:cs typeface="Times New Roman" panose="02020603050405020304" pitchFamily="18" charset="0"/>
              </a:rPr>
              <a:t>-Biểu đồ Class và Sơ đồ thiết kế cơ sở dữ liệu:</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92787" y="1228188"/>
            <a:ext cx="3875406" cy="2668896"/>
          </a:xfrm>
          <a:prstGeom prst="rect">
            <a:avLst/>
          </a:prstGeom>
        </p:spPr>
      </p:pic>
      <p:sp>
        <p:nvSpPr>
          <p:cNvPr id="5" name="Rectangle 4"/>
          <p:cNvSpPr/>
          <p:nvPr/>
        </p:nvSpPr>
        <p:spPr>
          <a:xfrm>
            <a:off x="3095079" y="4028104"/>
            <a:ext cx="3470822" cy="369332"/>
          </a:xfrm>
          <a:prstGeom prst="rect">
            <a:avLst/>
          </a:prstGeom>
        </p:spPr>
        <p:txBody>
          <a:bodyPr wrap="none">
            <a:spAutoFit/>
          </a:bodyPr>
          <a:lstStyle/>
          <a:p>
            <a:r>
              <a:rPr lang="vi-VN">
                <a:latin typeface="Times New Roman" panose="02020603050405020304" pitchFamily="18" charset="0"/>
                <a:cs typeface="Times New Roman" panose="02020603050405020304" pitchFamily="18" charset="0"/>
              </a:rPr>
              <a:t>Hình 4. Sơ đồ thiết kế cơ sở dữ liệu</a:t>
            </a: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095079" y="4528456"/>
            <a:ext cx="3712786" cy="993734"/>
          </a:xfrm>
          <a:prstGeom prst="rect">
            <a:avLst/>
          </a:prstGeom>
        </p:spPr>
      </p:pic>
      <p:sp>
        <p:nvSpPr>
          <p:cNvPr id="7" name="Rectangle 6"/>
          <p:cNvSpPr/>
          <p:nvPr/>
        </p:nvSpPr>
        <p:spPr>
          <a:xfrm>
            <a:off x="3095079" y="5606572"/>
            <a:ext cx="2460930"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Bảng 1. Bảng đăng nhập</a:t>
            </a:r>
          </a:p>
        </p:txBody>
      </p:sp>
    </p:spTree>
    <p:extLst>
      <p:ext uri="{BB962C8B-B14F-4D97-AF65-F5344CB8AC3E}">
        <p14:creationId xmlns:p14="http://schemas.microsoft.com/office/powerpoint/2010/main" val="1429758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8053" y="652116"/>
            <a:ext cx="3538890" cy="2874855"/>
          </a:xfrm>
          <a:prstGeom prst="rect">
            <a:avLst/>
          </a:prstGeom>
        </p:spPr>
      </p:pic>
      <p:pic>
        <p:nvPicPr>
          <p:cNvPr id="5" name="Picture 4"/>
          <p:cNvPicPr>
            <a:picLocks noChangeAspect="1"/>
          </p:cNvPicPr>
          <p:nvPr/>
        </p:nvPicPr>
        <p:blipFill>
          <a:blip r:embed="rId3"/>
          <a:stretch>
            <a:fillRect/>
          </a:stretch>
        </p:blipFill>
        <p:spPr>
          <a:xfrm>
            <a:off x="5659539" y="652116"/>
            <a:ext cx="3724979" cy="2874855"/>
          </a:xfrm>
          <a:prstGeom prst="rect">
            <a:avLst/>
          </a:prstGeom>
        </p:spPr>
      </p:pic>
      <p:sp>
        <p:nvSpPr>
          <p:cNvPr id="6" name="Rectangle 5"/>
          <p:cNvSpPr/>
          <p:nvPr/>
        </p:nvSpPr>
        <p:spPr>
          <a:xfrm>
            <a:off x="1120196" y="3799506"/>
            <a:ext cx="2249334" cy="369332"/>
          </a:xfrm>
          <a:prstGeom prst="rect">
            <a:avLst/>
          </a:prstGeom>
        </p:spPr>
        <p:txBody>
          <a:bodyPr wrap="none">
            <a:spAutoFit/>
          </a:bodyPr>
          <a:lstStyle/>
          <a:p>
            <a:r>
              <a:rPr lang="vi-VN">
                <a:latin typeface="Times New Roman" panose="02020603050405020304" pitchFamily="18" charset="0"/>
                <a:cs typeface="Times New Roman" panose="02020603050405020304" pitchFamily="18" charset="0"/>
              </a:rPr>
              <a:t>Bảng 2. Bảng hóa đơn</a:t>
            </a:r>
            <a:endParaRPr lang="en-US">
              <a:latin typeface="Times New Roman" panose="02020603050405020304" pitchFamily="18" charset="0"/>
              <a:cs typeface="Times New Roman" panose="02020603050405020304" pitchFamily="18" charset="0"/>
            </a:endParaRPr>
          </a:p>
        </p:txBody>
      </p:sp>
      <p:sp>
        <p:nvSpPr>
          <p:cNvPr id="7" name="Rectangle 6"/>
          <p:cNvSpPr/>
          <p:nvPr/>
        </p:nvSpPr>
        <p:spPr>
          <a:xfrm>
            <a:off x="6027084" y="3799506"/>
            <a:ext cx="2563522"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Bảng 3. Bảng khách hàng</a:t>
            </a:r>
          </a:p>
        </p:txBody>
      </p:sp>
      <p:pic>
        <p:nvPicPr>
          <p:cNvPr id="8" name="Picture 7"/>
          <p:cNvPicPr>
            <a:picLocks noChangeAspect="1"/>
          </p:cNvPicPr>
          <p:nvPr/>
        </p:nvPicPr>
        <p:blipFill>
          <a:blip r:embed="rId4"/>
          <a:stretch>
            <a:fillRect/>
          </a:stretch>
        </p:blipFill>
        <p:spPr>
          <a:xfrm>
            <a:off x="2936803" y="4441373"/>
            <a:ext cx="3749365" cy="1371719"/>
          </a:xfrm>
          <a:prstGeom prst="rect">
            <a:avLst/>
          </a:prstGeom>
        </p:spPr>
      </p:pic>
      <p:sp>
        <p:nvSpPr>
          <p:cNvPr id="9" name="Rectangle 8"/>
          <p:cNvSpPr/>
          <p:nvPr/>
        </p:nvSpPr>
        <p:spPr>
          <a:xfrm>
            <a:off x="3221508" y="5900961"/>
            <a:ext cx="2643672"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Bảng 4. Loại hình sử dụng</a:t>
            </a:r>
          </a:p>
        </p:txBody>
      </p:sp>
    </p:spTree>
    <p:extLst>
      <p:ext uri="{BB962C8B-B14F-4D97-AF65-F5344CB8AC3E}">
        <p14:creationId xmlns:p14="http://schemas.microsoft.com/office/powerpoint/2010/main" val="4250402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758709" y="196678"/>
            <a:ext cx="4088405" cy="3133616"/>
          </a:xfrm>
          <a:prstGeom prst="rect">
            <a:avLst/>
          </a:prstGeom>
        </p:spPr>
      </p:pic>
      <p:sp>
        <p:nvSpPr>
          <p:cNvPr id="7" name="Rectangle 6"/>
          <p:cNvSpPr/>
          <p:nvPr/>
        </p:nvSpPr>
        <p:spPr>
          <a:xfrm>
            <a:off x="2926436" y="3549134"/>
            <a:ext cx="3752950" cy="369332"/>
          </a:xfrm>
          <a:prstGeom prst="rect">
            <a:avLst/>
          </a:prstGeom>
        </p:spPr>
        <p:txBody>
          <a:bodyPr wrap="none">
            <a:spAutoFit/>
          </a:bodyPr>
          <a:lstStyle/>
          <a:p>
            <a:r>
              <a:rPr lang="vi-VN">
                <a:latin typeface="Times New Roman" panose="02020603050405020304" pitchFamily="18" charset="0"/>
                <a:cs typeface="Times New Roman" panose="02020603050405020304" pitchFamily="18" charset="0"/>
              </a:rPr>
              <a:t>Hình 5. Sơ đồ Class Quản lý tiền nước</a:t>
            </a:r>
            <a:endParaRPr lang="en-US">
              <a:latin typeface="Times New Roman" panose="02020603050405020304" pitchFamily="18" charset="0"/>
              <a:cs typeface="Times New Roman" panose="02020603050405020304" pitchFamily="18" charset="0"/>
            </a:endParaRPr>
          </a:p>
        </p:txBody>
      </p:sp>
      <p:sp>
        <p:nvSpPr>
          <p:cNvPr id="8" name="Rectangle 7"/>
          <p:cNvSpPr/>
          <p:nvPr/>
        </p:nvSpPr>
        <p:spPr>
          <a:xfrm>
            <a:off x="1360713" y="4322362"/>
            <a:ext cx="9361715" cy="1477328"/>
          </a:xfrm>
          <a:prstGeom prst="rect">
            <a:avLst/>
          </a:prstGeom>
        </p:spPr>
        <p:txBody>
          <a:bodyPr wrap="square">
            <a:spAutoFit/>
          </a:bodyPr>
          <a:lstStyle/>
          <a:p>
            <a:pPr algn="just"/>
            <a:r>
              <a:rPr lang="en-US">
                <a:latin typeface="Times New Roman" panose="02020603050405020304" pitchFamily="18" charset="0"/>
                <a:cs typeface="Times New Roman" panose="02020603050405020304" pitchFamily="18" charset="0"/>
              </a:rPr>
              <a:t>DANGNHAP(</a:t>
            </a:r>
            <a:r>
              <a:rPr lang="en-US" u="sng">
                <a:latin typeface="Times New Roman" panose="02020603050405020304" pitchFamily="18" charset="0"/>
                <a:cs typeface="Times New Roman" panose="02020603050405020304" pitchFamily="18" charset="0"/>
              </a:rPr>
              <a:t>TenTK</a:t>
            </a:r>
            <a:r>
              <a:rPr lang="en-US">
                <a:latin typeface="Times New Roman" panose="02020603050405020304" pitchFamily="18" charset="0"/>
                <a:cs typeface="Times New Roman" panose="02020603050405020304" pitchFamily="18" charset="0"/>
              </a:rPr>
              <a:t>,MK)</a:t>
            </a:r>
          </a:p>
          <a:p>
            <a:pPr algn="just"/>
            <a:r>
              <a:rPr lang="en-US">
                <a:latin typeface="Times New Roman" panose="02020603050405020304" pitchFamily="18" charset="0"/>
                <a:cs typeface="Times New Roman" panose="02020603050405020304" pitchFamily="18" charset="0"/>
              </a:rPr>
              <a:t>KHACHHANG(</a:t>
            </a:r>
            <a:r>
              <a:rPr lang="en-US" u="sng">
                <a:latin typeface="Times New Roman" panose="02020603050405020304" pitchFamily="18" charset="0"/>
                <a:cs typeface="Times New Roman" panose="02020603050405020304" pitchFamily="18" charset="0"/>
              </a:rPr>
              <a:t>MaKH</a:t>
            </a:r>
            <a:r>
              <a:rPr lang="en-US">
                <a:latin typeface="Times New Roman" panose="02020603050405020304" pitchFamily="18" charset="0"/>
                <a:cs typeface="Times New Roman" panose="02020603050405020304" pitchFamily="18" charset="0"/>
              </a:rPr>
              <a:t>,MaDH,TenKH,MaLoai,DiaChi,SDT,GhiChu)</a:t>
            </a:r>
          </a:p>
          <a:p>
            <a:pPr algn="just"/>
            <a:r>
              <a:rPr lang="en-US">
                <a:latin typeface="Times New Roman" panose="02020603050405020304" pitchFamily="18" charset="0"/>
                <a:cs typeface="Times New Roman" panose="02020603050405020304" pitchFamily="18" charset="0"/>
              </a:rPr>
              <a:t>HOADON(</a:t>
            </a:r>
            <a:r>
              <a:rPr lang="en-US" u="sng">
                <a:latin typeface="Times New Roman" panose="02020603050405020304" pitchFamily="18" charset="0"/>
                <a:cs typeface="Times New Roman" panose="02020603050405020304" pitchFamily="18" charset="0"/>
              </a:rPr>
              <a:t>MaHD</a:t>
            </a:r>
            <a:r>
              <a:rPr lang="en-US">
                <a:latin typeface="Times New Roman" panose="02020603050405020304" pitchFamily="18" charset="0"/>
                <a:cs typeface="Times New Roman" panose="02020603050405020304" pitchFamily="18" charset="0"/>
              </a:rPr>
              <a:t>,MaDH,MaKH,TenKH,MaLoai,Thang,ChiSoCu,ChiSoMoi,SoSD,DonGia,ThanhTien,ThanhToan,NgayLap,GhiChu)</a:t>
            </a:r>
          </a:p>
          <a:p>
            <a:pPr algn="just"/>
            <a:r>
              <a:rPr lang="en-US">
                <a:latin typeface="Times New Roman" panose="02020603050405020304" pitchFamily="18" charset="0"/>
                <a:cs typeface="Times New Roman" panose="02020603050405020304" pitchFamily="18" charset="0"/>
              </a:rPr>
              <a:t>LOAIHINHSD(</a:t>
            </a:r>
            <a:r>
              <a:rPr lang="en-US" u="sng">
                <a:latin typeface="Times New Roman" panose="02020603050405020304" pitchFamily="18" charset="0"/>
                <a:cs typeface="Times New Roman" panose="02020603050405020304" pitchFamily="18" charset="0"/>
              </a:rPr>
              <a:t>MaLoai</a:t>
            </a:r>
            <a:r>
              <a:rPr lang="en-US">
                <a:latin typeface="Times New Roman" panose="02020603050405020304" pitchFamily="18" charset="0"/>
                <a:cs typeface="Times New Roman" panose="02020603050405020304" pitchFamily="18" charset="0"/>
              </a:rPr>
              <a:t>,LoaiSD,DonGia)</a:t>
            </a:r>
          </a:p>
        </p:txBody>
      </p:sp>
    </p:spTree>
    <p:extLst>
      <p:ext uri="{BB962C8B-B14F-4D97-AF65-F5344CB8AC3E}">
        <p14:creationId xmlns:p14="http://schemas.microsoft.com/office/powerpoint/2010/main" val="968384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64787029"/>
              </p:ext>
            </p:extLst>
          </p:nvPr>
        </p:nvGraphicFramePr>
        <p:xfrm>
          <a:off x="1707039" y="3106406"/>
          <a:ext cx="6080760" cy="1186053"/>
        </p:xfrm>
        <a:graphic>
          <a:graphicData uri="http://schemas.openxmlformats.org/drawingml/2006/table">
            <a:tbl>
              <a:tblPr firstRow="1" firstCol="1" bandRow="1">
                <a:tableStyleId>{5C22544A-7EE6-4342-B048-85BDC9FD1C3A}</a:tableStyleId>
              </a:tblPr>
              <a:tblGrid>
                <a:gridCol w="1520190"/>
                <a:gridCol w="1520190"/>
                <a:gridCol w="1520190"/>
                <a:gridCol w="1520190"/>
              </a:tblGrid>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R1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Thêm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Sửa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Xóa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KHACHHANG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[MaKH]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[MaKH]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1143000" y="921995"/>
            <a:ext cx="770916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BUỘC TO</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VẸN R</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buộc to</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vẹn c</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bối cảnh l</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quan hệ </a:t>
            </a:r>
            <a:endParaRPr kumimoji="0" 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buộc kh</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ch</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a:t>
            </a:r>
            <a:endParaRPr kumimoji="0" 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R1 mỗi kh</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h</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 điều c</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ó</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một MaKH để phân biệt Bối cảnh: KHACHHANG </a:t>
            </a:r>
            <a:endParaRPr kumimoji="0" 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Điều kiện:  kh1,kh2  KHACHHANG </a:t>
            </a:r>
            <a:endParaRPr kumimoji="0" 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kh1.[KHACHHANG]#kh2.[KHACHHANG] </a:t>
            </a:r>
            <a:endParaRPr kumimoji="0" 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Cuối:  </a:t>
            </a:r>
            <a:r>
              <a:rPr kumimoji="0" lang="en-US" b="0" i="1" u="none" strike="noStrike" cap="none" normalizeH="0" baseline="0" smtClean="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tầm ảnh hưởng:</a:t>
            </a:r>
            <a:endParaRPr kumimoji="0" lang="en-US"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425322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94069026"/>
              </p:ext>
            </p:extLst>
          </p:nvPr>
        </p:nvGraphicFramePr>
        <p:xfrm>
          <a:off x="759981" y="1800120"/>
          <a:ext cx="6080760" cy="870585"/>
        </p:xfrm>
        <a:graphic>
          <a:graphicData uri="http://schemas.openxmlformats.org/drawingml/2006/table">
            <a:tbl>
              <a:tblPr firstRow="1" firstCol="1" bandRow="1">
                <a:tableStyleId>{5C22544A-7EE6-4342-B048-85BDC9FD1C3A}</a:tableStyleId>
              </a:tblPr>
              <a:tblGrid>
                <a:gridCol w="1520190"/>
                <a:gridCol w="1520190"/>
                <a:gridCol w="1520190"/>
                <a:gridCol w="1520190"/>
              </a:tblGrid>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R2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Thêm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Sửa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Xóa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[MaHD]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[MaHD]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620485" y="197507"/>
            <a:ext cx="678262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R2 mỗi hóa đơn điều có một MaHD để phân biệt Bối cảnh: HOADON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Điều kiện:  hd1,hd2  HOADON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Thì hd1.[ HOADON]#hd2.[ HOADON]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Cuối:	</a:t>
            </a:r>
            <a:r>
              <a:rPr kumimoji="0" lang="en-US"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Bảng tầm ảnh hưởng:</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81467636"/>
              </p:ext>
            </p:extLst>
          </p:nvPr>
        </p:nvGraphicFramePr>
        <p:xfrm>
          <a:off x="733696" y="4757058"/>
          <a:ext cx="6080760" cy="870585"/>
        </p:xfrm>
        <a:graphic>
          <a:graphicData uri="http://schemas.openxmlformats.org/drawingml/2006/table">
            <a:tbl>
              <a:tblPr firstRow="1" firstCol="1" bandRow="1">
                <a:tableStyleId>{5C22544A-7EE6-4342-B048-85BDC9FD1C3A}</a:tableStyleId>
              </a:tblPr>
              <a:tblGrid>
                <a:gridCol w="1520190"/>
                <a:gridCol w="1520190"/>
                <a:gridCol w="1520190"/>
                <a:gridCol w="1520190"/>
              </a:tblGrid>
              <a:tr h="214559">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D1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Thêm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Xóa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Sửa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14559">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HOADON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14559">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[SoSD]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[SoSD]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620485" y="2645566"/>
            <a:ext cx="350288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Ràng buộc toàn vẹn về miền giá trị</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D1. Số sử dụng &gt; 0.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D1 bảng HOADON</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Điều kiện : </a:t>
            </a:r>
            <a:r>
              <a:rPr kumimoji="0" lang="en-US"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HOADON</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Thì m.[SoLuong] &gt;0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Cuối :      </a:t>
            </a:r>
            <a:r>
              <a:rPr kumimoji="0" lang="en-US"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Tầm ảnh hưởng</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188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031465462"/>
              </p:ext>
            </p:extLst>
          </p:nvPr>
        </p:nvGraphicFramePr>
        <p:xfrm>
          <a:off x="666448" y="1896673"/>
          <a:ext cx="6080760" cy="1186053"/>
        </p:xfrm>
        <a:graphic>
          <a:graphicData uri="http://schemas.openxmlformats.org/drawingml/2006/table">
            <a:tbl>
              <a:tblPr firstRow="1" firstCol="1" bandRow="1">
                <a:tableStyleId>{5C22544A-7EE6-4342-B048-85BDC9FD1C3A}</a:tableStyleId>
              </a:tblPr>
              <a:tblGrid>
                <a:gridCol w="1261745"/>
                <a:gridCol w="1398905"/>
                <a:gridCol w="1284605"/>
                <a:gridCol w="2135505"/>
              </a:tblGrid>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R2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Thêm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Xóa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Sửa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[NGAYLAPHD]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[NGAYTHANHTOAN]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666448" y="0"/>
            <a:ext cx="41229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Ràng buộc toàn vẹn về liên thuộc tính.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L1.</a:t>
            </a:r>
            <a:r>
              <a:rPr kumimoji="0" lang="en-US" b="0"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Ngày lập hóa đơn</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 Ngày Hiện H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:bảng HOADON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Điều kiện:   n1,      HOADON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Thì n1.[</a:t>
            </a:r>
            <a:r>
              <a:rPr kumimoji="0" lang="en-US" b="0" i="0" u="none" strike="noStrike" cap="none" normalizeH="0" baseline="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NGAYLAP</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&lt;=[NgayHienHanh]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Cuối: </a:t>
            </a:r>
            <a:r>
              <a:rPr kumimoji="0" lang="en-US"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68469053"/>
              </p:ext>
            </p:extLst>
          </p:nvPr>
        </p:nvGraphicFramePr>
        <p:xfrm>
          <a:off x="666448" y="5571640"/>
          <a:ext cx="6080760" cy="580390"/>
        </p:xfrm>
        <a:graphic>
          <a:graphicData uri="http://schemas.openxmlformats.org/drawingml/2006/table">
            <a:tbl>
              <a:tblPr firstRow="1" firstCol="1" bandRow="1">
                <a:tableStyleId>{5C22544A-7EE6-4342-B048-85BDC9FD1C3A}</a:tableStyleId>
              </a:tblPr>
              <a:tblGrid>
                <a:gridCol w="1520190"/>
                <a:gridCol w="1520190"/>
                <a:gridCol w="1520190"/>
                <a:gridCol w="1520190"/>
              </a:tblGrid>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R4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Thêm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Xóa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Sửa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KH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Rectangle 3"/>
          <p:cNvSpPr>
            <a:spLocks noChangeArrowheads="1"/>
          </p:cNvSpPr>
          <p:nvPr/>
        </p:nvSpPr>
        <p:spPr bwMode="auto">
          <a:xfrm>
            <a:off x="581648" y="3431764"/>
            <a:ext cx="865493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Ràng buộc có bối cảnh nhiều quan hệ.</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Liên thuộc tính – liên quan hệ.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E1.Mỗi vị khách khách nhau sẽ có số hóa đơn có thể giống nhau và cũng có thể khác nhau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E1:   n   KH ,   m   HOADON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Có  n.MaKH = m.MaKH thì m.MaHD = n.MaHD</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Cuối: </a:t>
            </a:r>
            <a:r>
              <a:rPr kumimoji="0" lang="en-US" b="0" i="1"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997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45085"/>
          </a:xfrm>
        </p:spPr>
        <p:txBody>
          <a:bodyPr>
            <a:normAutofit/>
          </a:bodyPr>
          <a:lstStyle/>
          <a:p>
            <a:pPr algn="just"/>
            <a:r>
              <a:rPr lang="en-US" b="1">
                <a:latin typeface="Times New Roman" panose="02020603050405020304" pitchFamily="18" charset="0"/>
                <a:cs typeface="Times New Roman" panose="02020603050405020304" pitchFamily="18" charset="0"/>
              </a:rPr>
              <a:t>2 </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Giải quyết nhiệm vụ:</a:t>
            </a:r>
          </a:p>
          <a:p>
            <a:pPr algn="just"/>
            <a:r>
              <a:rPr lang="en-US">
                <a:latin typeface="Times New Roman" panose="02020603050405020304" pitchFamily="18" charset="0"/>
                <a:cs typeface="Times New Roman" panose="02020603050405020304" pitchFamily="18" charset="0"/>
              </a:rPr>
              <a:t>-  Yêu cầu về chức năng của  hệ thống:</a:t>
            </a:r>
          </a:p>
          <a:p>
            <a:pPr algn="just"/>
            <a:r>
              <a:rPr lang="en-US">
                <a:latin typeface="Times New Roman" panose="02020603050405020304" pitchFamily="18" charset="0"/>
                <a:cs typeface="Times New Roman" panose="02020603050405020304" pitchFamily="18" charset="0"/>
              </a:rPr>
              <a:t>    Hệ thống cho phép lưu trữ, cập nhật, tìm kiếm, thống kê các thông tin liên quan đến quản lý tiền nước.</a:t>
            </a:r>
          </a:p>
          <a:p>
            <a:pPr algn="just"/>
            <a:r>
              <a:rPr lang="en-US">
                <a:latin typeface="Times New Roman" panose="02020603050405020304" pitchFamily="18" charset="0"/>
                <a:cs typeface="Times New Roman" panose="02020603050405020304" pitchFamily="18" charset="0"/>
              </a:rPr>
              <a:t>- Chức năng cần đạt được:</a:t>
            </a:r>
          </a:p>
          <a:p>
            <a:pPr algn="just"/>
            <a:r>
              <a:rPr lang="en-US">
                <a:latin typeface="Times New Roman" panose="02020603050405020304" pitchFamily="18" charset="0"/>
                <a:cs typeface="Times New Roman" panose="02020603050405020304" pitchFamily="18" charset="0"/>
              </a:rPr>
              <a:t>+Quản lý khách hàng : </a:t>
            </a:r>
          </a:p>
          <a:p>
            <a:pPr algn="just"/>
            <a:r>
              <a:rPr lang="en-US">
                <a:latin typeface="Times New Roman" panose="02020603050405020304" pitchFamily="18" charset="0"/>
                <a:cs typeface="Times New Roman" panose="02020603050405020304" pitchFamily="18" charset="0"/>
              </a:rPr>
              <a:t>   Chức năng này cho phép người quản lý thêm, sửa, xóa các thông tin khách hàng trong công ty. </a:t>
            </a:r>
          </a:p>
          <a:p>
            <a:pPr algn="just"/>
            <a:r>
              <a:rPr lang="en-US">
                <a:latin typeface="Times New Roman" panose="02020603050405020304" pitchFamily="18" charset="0"/>
                <a:cs typeface="Times New Roman" panose="02020603050405020304" pitchFamily="18" charset="0"/>
              </a:rPr>
              <a:t>+Chức năng xem thông tin: </a:t>
            </a:r>
          </a:p>
          <a:p>
            <a:pPr algn="just"/>
            <a:r>
              <a:rPr lang="en-US">
                <a:latin typeface="Times New Roman" panose="02020603050405020304" pitchFamily="18" charset="0"/>
                <a:cs typeface="Times New Roman" panose="02020603050405020304" pitchFamily="18" charset="0"/>
              </a:rPr>
              <a:t>   Chức năng này cho phép người quản trị có thể xem các thông tin liên quan đến phần mềm.</a:t>
            </a:r>
          </a:p>
          <a:p>
            <a:pPr algn="just"/>
            <a:r>
              <a:rPr lang="en-US">
                <a:latin typeface="Times New Roman" panose="02020603050405020304" pitchFamily="18" charset="0"/>
                <a:cs typeface="Times New Roman" panose="02020603050405020304" pitchFamily="18" charset="0"/>
              </a:rPr>
              <a:t>+Chức năng tìm kiếm:    </a:t>
            </a:r>
          </a:p>
          <a:p>
            <a:pPr algn="just"/>
            <a:r>
              <a:rPr lang="en-US">
                <a:latin typeface="Times New Roman" panose="02020603050405020304" pitchFamily="18" charset="0"/>
                <a:cs typeface="Times New Roman" panose="02020603050405020304" pitchFamily="18" charset="0"/>
              </a:rPr>
              <a:t>   Chức năng này cho phép người quản trị có thể tìm kiếm các thông tin về khách hàng đang còn làm việc.</a:t>
            </a:r>
          </a:p>
          <a:p>
            <a:pPr algn="just"/>
            <a:r>
              <a:rPr lang="en-US">
                <a:latin typeface="Times New Roman" panose="02020603050405020304" pitchFamily="18" charset="0"/>
                <a:cs typeface="Times New Roman" panose="02020603050405020304" pitchFamily="18" charset="0"/>
              </a:rPr>
              <a:t>+Chức năng tính tiền:</a:t>
            </a:r>
          </a:p>
          <a:p>
            <a:pPr algn="just"/>
            <a:r>
              <a:rPr lang="en-US">
                <a:latin typeface="Times New Roman" panose="02020603050405020304" pitchFamily="18" charset="0"/>
                <a:cs typeface="Times New Roman" panose="02020603050405020304" pitchFamily="18" charset="0"/>
              </a:rPr>
              <a:t>Hiển thị các m3 đã được sử dụng số tiền khách hàng phải trả và in hóa đơn.   </a:t>
            </a:r>
          </a:p>
          <a:p>
            <a:pPr algn="just"/>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98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2.2 </a:t>
            </a:r>
            <a:r>
              <a:rPr lang="en-US" b="1" smtClean="0">
                <a:latin typeface="Times New Roman" panose="02020603050405020304" pitchFamily="18" charset="0"/>
                <a:cs typeface="Times New Roman" panose="02020603050405020304" pitchFamily="18" charset="0"/>
              </a:rPr>
              <a:t>Cài </a:t>
            </a:r>
            <a:r>
              <a:rPr lang="en-US" b="1">
                <a:latin typeface="Times New Roman" panose="02020603050405020304" pitchFamily="18" charset="0"/>
                <a:cs typeface="Times New Roman" panose="02020603050405020304" pitchFamily="18" charset="0"/>
              </a:rPr>
              <a:t>đặt thử nghiệm:</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60714"/>
            <a:ext cx="12192000" cy="5497285"/>
          </a:xfrm>
        </p:spPr>
        <p:txBody>
          <a:bodyPr/>
          <a:lstStyle/>
          <a:p>
            <a:r>
              <a:rPr lang="en-US" b="1">
                <a:latin typeface="Times New Roman" panose="02020603050405020304" pitchFamily="18" charset="0"/>
                <a:cs typeface="Times New Roman" panose="02020603050405020304" pitchFamily="18" charset="0"/>
              </a:rPr>
              <a:t>2.2.1 </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Thiết kế giao diện chính:</a:t>
            </a:r>
          </a:p>
          <a:p>
            <a:endParaRPr lang="en-US"/>
          </a:p>
        </p:txBody>
      </p:sp>
      <p:sp>
        <p:nvSpPr>
          <p:cNvPr id="4" name="Rectangle 2"/>
          <p:cNvSpPr>
            <a:spLocks noChangeArrowheads="1"/>
          </p:cNvSpPr>
          <p:nvPr/>
        </p:nvSpPr>
        <p:spPr bwMode="auto">
          <a:xfrm>
            <a:off x="435428" y="47897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14" y="1893245"/>
            <a:ext cx="5648325" cy="3028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144236" y="5085394"/>
            <a:ext cx="23871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Hình 6.Giao diện chính.</a:t>
            </a:r>
            <a:endParaRPr kumimoji="0" lang="en-US"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678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2.2.2   Thiết kế giao diện hỗ trợ:</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639776"/>
            <a:ext cx="4123809" cy="3191320"/>
          </a:xfrm>
          <a:prstGeom prst="rect">
            <a:avLst/>
          </a:prstGeom>
          <a:noFill/>
          <a:ln>
            <a:noFill/>
          </a:ln>
        </p:spPr>
      </p:pic>
      <p:sp>
        <p:nvSpPr>
          <p:cNvPr id="5" name="Rectangle 4"/>
          <p:cNvSpPr/>
          <p:nvPr/>
        </p:nvSpPr>
        <p:spPr>
          <a:xfrm>
            <a:off x="1150501" y="4975163"/>
            <a:ext cx="2909771"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Hình 7. Giao diện đăng nhập.</a:t>
            </a:r>
          </a:p>
        </p:txBody>
      </p:sp>
      <p:pic>
        <p:nvPicPr>
          <p:cNvPr id="6" name="Picture 5"/>
          <p:cNvPicPr>
            <a:picLocks noChangeAspect="1"/>
          </p:cNvPicPr>
          <p:nvPr/>
        </p:nvPicPr>
        <p:blipFill>
          <a:blip r:embed="rId3"/>
          <a:stretch>
            <a:fillRect/>
          </a:stretch>
        </p:blipFill>
        <p:spPr>
          <a:xfrm>
            <a:off x="5886450" y="1639776"/>
            <a:ext cx="3749321" cy="3142813"/>
          </a:xfrm>
          <a:prstGeom prst="rect">
            <a:avLst/>
          </a:prstGeom>
        </p:spPr>
      </p:pic>
      <p:sp>
        <p:nvSpPr>
          <p:cNvPr id="7" name="Rectangle 6"/>
          <p:cNvSpPr/>
          <p:nvPr/>
        </p:nvSpPr>
        <p:spPr>
          <a:xfrm>
            <a:off x="6034515" y="4975163"/>
            <a:ext cx="3159839"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Hình 8. Giao diện đổi mật khẩu.</a:t>
            </a:r>
          </a:p>
        </p:txBody>
      </p:sp>
    </p:spTree>
    <p:extLst>
      <p:ext uri="{BB962C8B-B14F-4D97-AF65-F5344CB8AC3E}">
        <p14:creationId xmlns:p14="http://schemas.microsoft.com/office/powerpoint/2010/main" val="3004191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CHƯƠNG 1: TỔNG QUAN</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857" y="1404257"/>
            <a:ext cx="9382859" cy="5344886"/>
          </a:xfrm>
        </p:spPr>
        <p:txBody>
          <a:bodyPr>
            <a:normAutofit/>
          </a:bodyPr>
          <a:lstStyle/>
          <a:p>
            <a:pPr lvl="1" algn="just"/>
            <a:r>
              <a:rPr lang="en-US" sz="1800" b="1">
                <a:latin typeface="Times New Roman" panose="02020603050405020304" pitchFamily="18" charset="0"/>
                <a:cs typeface="Times New Roman" panose="02020603050405020304" pitchFamily="18" charset="0"/>
              </a:rPr>
              <a:t> Lý do chọn đề tài đồ án, mục tiêu, nhiệm vụ, phạm vi:</a:t>
            </a:r>
            <a:endParaRPr lang="en-US" sz="1800">
              <a:latin typeface="Times New Roman" panose="02020603050405020304" pitchFamily="18" charset="0"/>
              <a:cs typeface="Times New Roman" panose="02020603050405020304" pitchFamily="18" charset="0"/>
            </a:endParaRPr>
          </a:p>
          <a:p>
            <a:pPr lvl="2" algn="just"/>
            <a:r>
              <a:rPr lang="en-US" sz="1800" b="1">
                <a:latin typeface="Times New Roman" panose="02020603050405020304" pitchFamily="18" charset="0"/>
                <a:cs typeface="Times New Roman" panose="02020603050405020304" pitchFamily="18" charset="0"/>
              </a:rPr>
              <a:t>Lý do chọn đề tài:</a:t>
            </a:r>
            <a:endParaRPr lang="en-US" sz="1800">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Trong những năm gần đây với sự phát triển mạnh mẽ rộng khắp của công nghệ thông tin máy tính đã ăn sâu và giữ vai trò quan trọng trong các ngành kinh tế, quân sự, giáo dục… Việc ứng dụng tin học vào các lĩnh vực quản lý hết sức cần thiết trong quá trình làm việc để đạt hiệu quả cao nhất, máy tính đã giúp đỡ con người rất nhiều trong công việc đặc biệt là công tác quản lý. Với sự phát triển không ngừng của công nghệ thông tin và kĩ thuật lập trình quản lý tính tiền nước, tiền điện … bắt đầu tìm mọi biện pháp để xây dựng hệ thống công nghệ thông tin của mình nhằm tin học hóa các hoạt động.</a:t>
            </a:r>
          </a:p>
          <a:p>
            <a:pPr algn="just"/>
            <a:r>
              <a:rPr lang="en-US">
                <a:latin typeface="Times New Roman" panose="02020603050405020304" pitchFamily="18" charset="0"/>
                <a:cs typeface="Times New Roman" panose="02020603050405020304" pitchFamily="18" charset="0"/>
              </a:rPr>
              <a:t>        Hiện nay tại các công ty cung cấp nước việc quản lý hóa đơn, khách hàng,… gặp nhiều khó khăn. Chính vì vậy ý tưởng tạo nên một phần mềm để góp phần giải quyết vấn đề trên của người lập trình là không thể tránh khỏi.</a:t>
            </a:r>
          </a:p>
          <a:p>
            <a:pPr algn="just"/>
            <a:r>
              <a:rPr lang="en-US">
                <a:latin typeface="Times New Roman" panose="02020603050405020304" pitchFamily="18" charset="0"/>
                <a:cs typeface="Times New Roman" panose="02020603050405020304" pitchFamily="18" charset="0"/>
              </a:rPr>
              <a:t>        Đồ án trình bày quy trình xây dựng một bài toán quản lý Tiền Nước bao gồm tìm hiểu thực trạng tình hình quản lý tiền nước trong khu vực, từ đó đi vào phân tích thiết kế hệ thống để đưa ra sản phẩm phần mềm có các chức năng cần thiết.</a:t>
            </a:r>
          </a:p>
        </p:txBody>
      </p:sp>
    </p:spTree>
    <p:extLst>
      <p:ext uri="{BB962C8B-B14F-4D97-AF65-F5344CB8AC3E}">
        <p14:creationId xmlns:p14="http://schemas.microsoft.com/office/powerpoint/2010/main" val="180087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17714" y="-127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5" y="853840"/>
            <a:ext cx="5431972" cy="35657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02626" y="4573908"/>
            <a:ext cx="39020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ì</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 9. Giao diện thông tin kh</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á</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 h</a:t>
            </a:r>
            <a:r>
              <a:rPr kumimoji="0" lang="en-US"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à</a:t>
            </a:r>
            <a:r>
              <a:rPr kumimoji="0" lang="en-US"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a:t>
            </a:r>
            <a:endParaRPr kumimoji="0" lang="en-US"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797039" y="853840"/>
            <a:ext cx="5931922" cy="3565760"/>
          </a:xfrm>
          <a:prstGeom prst="rect">
            <a:avLst/>
          </a:prstGeom>
        </p:spPr>
      </p:pic>
      <p:sp>
        <p:nvSpPr>
          <p:cNvPr id="9" name="Rectangle 8"/>
          <p:cNvSpPr/>
          <p:nvPr/>
        </p:nvSpPr>
        <p:spPr>
          <a:xfrm>
            <a:off x="6226628" y="4758574"/>
            <a:ext cx="4532010" cy="369332"/>
          </a:xfrm>
          <a:prstGeom prst="rect">
            <a:avLst/>
          </a:prstGeom>
        </p:spPr>
        <p:txBody>
          <a:bodyPr wrap="none">
            <a:spAutoFit/>
          </a:bodyPr>
          <a:lstStyle/>
          <a:p>
            <a:r>
              <a:rPr lang="vi-VN">
                <a:latin typeface="Times New Roman" panose="02020603050405020304" pitchFamily="18" charset="0"/>
                <a:cs typeface="Times New Roman" panose="02020603050405020304" pitchFamily="18" charset="0"/>
              </a:rPr>
              <a:t>Hình 10. Giao diện cập nhật thông tin hóa đơn.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215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189006"/>
            <a:ext cx="5931922" cy="3560373"/>
          </a:xfrm>
          <a:prstGeom prst="rect">
            <a:avLst/>
          </a:prstGeom>
        </p:spPr>
      </p:pic>
      <p:sp>
        <p:nvSpPr>
          <p:cNvPr id="5" name="Rectangle 4"/>
          <p:cNvSpPr/>
          <p:nvPr/>
        </p:nvSpPr>
        <p:spPr>
          <a:xfrm>
            <a:off x="838436" y="4976813"/>
            <a:ext cx="3779624" cy="369332"/>
          </a:xfrm>
          <a:prstGeom prst="rect">
            <a:avLst/>
          </a:prstGeom>
        </p:spPr>
        <p:txBody>
          <a:bodyPr wrap="none">
            <a:spAutoFit/>
          </a:bodyPr>
          <a:lstStyle/>
          <a:p>
            <a:r>
              <a:rPr lang="vi-VN">
                <a:latin typeface="Times New Roman" panose="02020603050405020304" pitchFamily="18" charset="0"/>
                <a:cs typeface="Times New Roman" panose="02020603050405020304" pitchFamily="18" charset="0"/>
              </a:rPr>
              <a:t>Hình 11. Giao diện danh sách hóa đơn.</a:t>
            </a: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073971" y="1189005"/>
            <a:ext cx="5944115" cy="3560373"/>
          </a:xfrm>
          <a:prstGeom prst="rect">
            <a:avLst/>
          </a:prstGeom>
        </p:spPr>
      </p:pic>
      <p:sp>
        <p:nvSpPr>
          <p:cNvPr id="7" name="Rectangle 6"/>
          <p:cNvSpPr/>
          <p:nvPr/>
        </p:nvSpPr>
        <p:spPr>
          <a:xfrm>
            <a:off x="6073971" y="4976813"/>
            <a:ext cx="5170005"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Hình 12. Giao diện tra cứu theo thông tin khách hàng.</a:t>
            </a:r>
          </a:p>
        </p:txBody>
      </p:sp>
    </p:spTree>
    <p:extLst>
      <p:ext uri="{BB962C8B-B14F-4D97-AF65-F5344CB8AC3E}">
        <p14:creationId xmlns:p14="http://schemas.microsoft.com/office/powerpoint/2010/main" val="4064771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783" y="374639"/>
            <a:ext cx="6029788" cy="4255377"/>
          </a:xfrm>
          <a:prstGeom prst="rect">
            <a:avLst/>
          </a:prstGeom>
        </p:spPr>
      </p:pic>
      <p:sp>
        <p:nvSpPr>
          <p:cNvPr id="5" name="Rectangle 4"/>
          <p:cNvSpPr/>
          <p:nvPr/>
        </p:nvSpPr>
        <p:spPr>
          <a:xfrm>
            <a:off x="351457" y="4735676"/>
            <a:ext cx="4855816" cy="369332"/>
          </a:xfrm>
          <a:prstGeom prst="rect">
            <a:avLst/>
          </a:prstGeom>
        </p:spPr>
        <p:txBody>
          <a:bodyPr wrap="none">
            <a:spAutoFit/>
          </a:bodyPr>
          <a:lstStyle/>
          <a:p>
            <a:r>
              <a:rPr lang="vi-VN">
                <a:latin typeface="Times New Roman" panose="02020603050405020304" pitchFamily="18" charset="0"/>
                <a:cs typeface="Times New Roman" panose="02020603050405020304" pitchFamily="18" charset="0"/>
              </a:rPr>
              <a:t>Hình 13. Giao diện tra cứu theo thông tin hóa đơn.</a:t>
            </a: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6335424" y="374639"/>
            <a:ext cx="5736833" cy="4255377"/>
          </a:xfrm>
          <a:prstGeom prst="rect">
            <a:avLst/>
          </a:prstGeom>
        </p:spPr>
      </p:pic>
      <p:sp>
        <p:nvSpPr>
          <p:cNvPr id="7" name="Rectangle 6"/>
          <p:cNvSpPr/>
          <p:nvPr/>
        </p:nvSpPr>
        <p:spPr>
          <a:xfrm>
            <a:off x="6770916" y="4735676"/>
            <a:ext cx="4171380" cy="369332"/>
          </a:xfrm>
          <a:prstGeom prst="rect">
            <a:avLst/>
          </a:prstGeom>
        </p:spPr>
        <p:txBody>
          <a:bodyPr wrap="square">
            <a:spAutoFit/>
          </a:bodyPr>
          <a:lstStyle/>
          <a:p>
            <a:r>
              <a:rPr lang="vi-VN">
                <a:latin typeface="Times New Roman" panose="02020603050405020304" pitchFamily="18" charset="0"/>
                <a:cs typeface="Times New Roman" panose="02020603050405020304" pitchFamily="18" charset="0"/>
              </a:rPr>
              <a:t>Hình 14. Giao diện hóa đơn tiền nước.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130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336491"/>
            <a:ext cx="5553937" cy="2304488"/>
          </a:xfrm>
          <a:prstGeom prst="rect">
            <a:avLst/>
          </a:prstGeom>
        </p:spPr>
      </p:pic>
      <p:sp>
        <p:nvSpPr>
          <p:cNvPr id="5" name="Rectangle 4"/>
          <p:cNvSpPr/>
          <p:nvPr/>
        </p:nvSpPr>
        <p:spPr>
          <a:xfrm>
            <a:off x="381571" y="2962955"/>
            <a:ext cx="3986989"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rPr>
              <a:t>Hình 15. Giao diện thống kê khách hàng.</a:t>
            </a: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949451" y="336491"/>
            <a:ext cx="5627096" cy="2133785"/>
          </a:xfrm>
          <a:prstGeom prst="rect">
            <a:avLst/>
          </a:prstGeom>
        </p:spPr>
      </p:pic>
      <p:sp>
        <p:nvSpPr>
          <p:cNvPr id="7" name="Rectangle 6"/>
          <p:cNvSpPr/>
          <p:nvPr/>
        </p:nvSpPr>
        <p:spPr>
          <a:xfrm>
            <a:off x="6742253" y="2962955"/>
            <a:ext cx="3672800" cy="369332"/>
          </a:xfrm>
          <a:prstGeom prst="rect">
            <a:avLst/>
          </a:prstGeom>
        </p:spPr>
        <p:txBody>
          <a:bodyPr wrap="none">
            <a:spAutoFit/>
          </a:bodyPr>
          <a:lstStyle/>
          <a:p>
            <a:r>
              <a:rPr lang="vi-VN">
                <a:latin typeface="Times New Roman" panose="02020603050405020304" pitchFamily="18" charset="0"/>
                <a:cs typeface="Times New Roman" panose="02020603050405020304" pitchFamily="18" charset="0"/>
              </a:rPr>
              <a:t>Hình 16. Giao diện thống kê hóa đơn.</a:t>
            </a:r>
            <a:endParaRPr lang="en-US">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175372" y="3746727"/>
            <a:ext cx="3267739" cy="1731414"/>
          </a:xfrm>
          <a:prstGeom prst="rect">
            <a:avLst/>
          </a:prstGeom>
        </p:spPr>
      </p:pic>
      <p:sp>
        <p:nvSpPr>
          <p:cNvPr id="9" name="Rectangle 8"/>
          <p:cNvSpPr/>
          <p:nvPr/>
        </p:nvSpPr>
        <p:spPr>
          <a:xfrm>
            <a:off x="4175372" y="5707915"/>
            <a:ext cx="2800767"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Hình 17. Giao diện trợ giúp.</a:t>
            </a:r>
          </a:p>
        </p:txBody>
      </p:sp>
    </p:spTree>
    <p:extLst>
      <p:ext uri="{BB962C8B-B14F-4D97-AF65-F5344CB8AC3E}">
        <p14:creationId xmlns:p14="http://schemas.microsoft.com/office/powerpoint/2010/main" val="2530340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18" y="-21771"/>
            <a:ext cx="10720009" cy="1320800"/>
          </a:xfrm>
        </p:spPr>
        <p:txBody>
          <a:bodyPr>
            <a:normAutofit/>
          </a:bodyPr>
          <a:lstStyle/>
          <a:p>
            <a:r>
              <a:rPr lang="en-US" b="1">
                <a:latin typeface="Times New Roman" panose="02020603050405020304" pitchFamily="18" charset="0"/>
                <a:cs typeface="Times New Roman" panose="02020603050405020304" pitchFamily="18" charset="0"/>
              </a:rPr>
              <a:t>CHƯƠNG 3: KẾT QUẢ, HƯỚNG PHÁT TRIỂN</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69572"/>
            <a:ext cx="12311743" cy="5388428"/>
          </a:xfrm>
        </p:spPr>
        <p:txBody>
          <a:bodyPr>
            <a:noAutofit/>
          </a:bodyPr>
          <a:lstStyle/>
          <a:p>
            <a:r>
              <a:rPr lang="vi-VN">
                <a:latin typeface="Times New Roman" panose="02020603050405020304" pitchFamily="18" charset="0"/>
                <a:cs typeface="Times New Roman" panose="02020603050405020304" pitchFamily="18" charset="0"/>
              </a:rPr>
              <a:t>3.1   Kết quả đạt được:</a:t>
            </a:r>
          </a:p>
          <a:p>
            <a:r>
              <a:rPr lang="vi-VN">
                <a:latin typeface="Times New Roman" panose="02020603050405020304" pitchFamily="18" charset="0"/>
                <a:cs typeface="Times New Roman" panose="02020603050405020304" pitchFamily="18" charset="0"/>
              </a:rPr>
              <a:t>- Khảo sát và nắm được sơ lược về quy trình của phần mềm quản lý tiền nước.</a:t>
            </a:r>
          </a:p>
          <a:p>
            <a:r>
              <a:rPr lang="vi-VN">
                <a:latin typeface="Times New Roman" panose="02020603050405020304" pitchFamily="18" charset="0"/>
                <a:cs typeface="Times New Roman" panose="02020603050405020304" pitchFamily="18" charset="0"/>
              </a:rPr>
              <a:t>- Xây dựng được cơ sở dữ liệu và giao diện cho chương trình bằng hệ quản trị cơ sở  dữ liệu Sql Server và C#.</a:t>
            </a:r>
          </a:p>
          <a:p>
            <a:r>
              <a:rPr lang="vi-VN">
                <a:latin typeface="Times New Roman" panose="02020603050405020304" pitchFamily="18" charset="0"/>
                <a:cs typeface="Times New Roman" panose="02020603050405020304" pitchFamily="18" charset="0"/>
              </a:rPr>
              <a:t>- Xây dựng được một số chức năng của chương trình như:</a:t>
            </a:r>
          </a:p>
          <a:p>
            <a:r>
              <a:rPr lang="vi-VN">
                <a:latin typeface="Times New Roman" panose="02020603050405020304" pitchFamily="18" charset="0"/>
                <a:cs typeface="Times New Roman" panose="02020603050405020304" pitchFamily="18" charset="0"/>
              </a:rPr>
              <a:t>Giải quyết những hạn chế và khó khăn trong quá trình quản lý tiền nước, đáp ứng được quy trình làm việc trong công ty.</a:t>
            </a:r>
          </a:p>
          <a:p>
            <a:r>
              <a:rPr lang="vi-VN">
                <a:latin typeface="Times New Roman" panose="02020603050405020304" pitchFamily="18" charset="0"/>
                <a:cs typeface="Times New Roman" panose="02020603050405020304" pitchFamily="18" charset="0"/>
              </a:rPr>
              <a:t>+ In hóa đơn nhanh gọn.</a:t>
            </a:r>
          </a:p>
          <a:p>
            <a:r>
              <a:rPr lang="vi-VN">
                <a:latin typeface="Times New Roman" panose="02020603050405020304" pitchFamily="18" charset="0"/>
                <a:cs typeface="Times New Roman" panose="02020603050405020304" pitchFamily="18" charset="0"/>
              </a:rPr>
              <a:t>+ Quản lý được khách hàng, hóa đơn.</a:t>
            </a:r>
          </a:p>
          <a:p>
            <a:r>
              <a:rPr lang="vi-VN">
                <a:latin typeface="Times New Roman" panose="02020603050405020304" pitchFamily="18" charset="0"/>
                <a:cs typeface="Times New Roman" panose="02020603050405020304" pitchFamily="18" charset="0"/>
              </a:rPr>
              <a:t>+ Thống kê thông tin khách hàng, hóa đơn.</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17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4974771"/>
            <a:ext cx="8596668" cy="1320800"/>
          </a:xfrm>
        </p:spPr>
        <p:txBody>
          <a:bodyPr/>
          <a:lstStyle/>
          <a:p>
            <a:pPr algn="ctr"/>
            <a:r>
              <a:rPr lang="en-US" smtClean="0">
                <a:latin typeface="Times New Roman" panose="02020603050405020304" pitchFamily="18" charset="0"/>
                <a:cs typeface="Times New Roman" panose="02020603050405020304" pitchFamily="18" charset="0"/>
              </a:rPr>
              <a:t>THANKS YOU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8317"/>
            <a:ext cx="12192000" cy="4996543"/>
          </a:xfrm>
        </p:spPr>
        <p:txBody>
          <a:bodyPr>
            <a:noAutofit/>
          </a:bodyPr>
          <a:lstStyle/>
          <a:p>
            <a:pPr algn="just"/>
            <a:r>
              <a:rPr lang="vi-VN">
                <a:latin typeface="Times New Roman" panose="02020603050405020304" pitchFamily="18" charset="0"/>
                <a:cs typeface="Times New Roman" panose="02020603050405020304" pitchFamily="18" charset="0"/>
              </a:rPr>
              <a:t>3.2   Hạn chế:</a:t>
            </a:r>
          </a:p>
          <a:p>
            <a:pPr algn="just"/>
            <a:r>
              <a:rPr lang="vi-VN">
                <a:latin typeface="Times New Roman" panose="02020603050405020304" pitchFamily="18" charset="0"/>
                <a:cs typeface="Times New Roman" panose="02020603050405020304" pitchFamily="18" charset="0"/>
              </a:rPr>
              <a:t>Chương trình chưa có chức năng lọc tìm in ra danh sách thống kê từng hóa đơn của khách hàng</a:t>
            </a:r>
          </a:p>
          <a:p>
            <a:pPr algn="just"/>
            <a:r>
              <a:rPr lang="vi-VN">
                <a:latin typeface="Times New Roman" panose="02020603050405020304" pitchFamily="18" charset="0"/>
                <a:cs typeface="Times New Roman" panose="02020603050405020304" pitchFamily="18" charset="0"/>
              </a:rPr>
              <a:t>3.3   Hướng phát triển:</a:t>
            </a:r>
          </a:p>
          <a:p>
            <a:pPr algn="just"/>
            <a:r>
              <a:rPr lang="vi-VN">
                <a:latin typeface="Times New Roman" panose="02020603050405020304" pitchFamily="18" charset="0"/>
                <a:cs typeface="Times New Roman" panose="02020603050405020304" pitchFamily="18" charset="0"/>
              </a:rPr>
              <a:t>Khả năng xử lý được tất cả các sự kiện, các lỗi ngoài ý muốn tốt hơn của chương trình và dùng thao tác lên chương trình.</a:t>
            </a:r>
          </a:p>
          <a:p>
            <a:pPr algn="just"/>
            <a:r>
              <a:rPr lang="vi-VN">
                <a:latin typeface="Times New Roman" panose="02020603050405020304" pitchFamily="18" charset="0"/>
                <a:cs typeface="Times New Roman" panose="02020603050405020304" pitchFamily="18" charset="0"/>
              </a:rPr>
              <a:t>Hoàn thiện tốt hơn về lập trình C# và ràng buộc dữ liệu.</a:t>
            </a:r>
          </a:p>
          <a:p>
            <a:pPr algn="just"/>
            <a:r>
              <a:rPr lang="vi-VN">
                <a:latin typeface="Times New Roman" panose="02020603050405020304" pitchFamily="18" charset="0"/>
                <a:cs typeface="Times New Roman" panose="02020603050405020304" pitchFamily="18" charset="0"/>
              </a:rPr>
              <a:t>Nâng cao tính linh động của chương trình.</a:t>
            </a:r>
          </a:p>
          <a:p>
            <a:pPr algn="just"/>
            <a:r>
              <a:rPr lang="vi-VN">
                <a:latin typeface="Times New Roman" panose="02020603050405020304" pitchFamily="18" charset="0"/>
                <a:cs typeface="Times New Roman" panose="02020603050405020304" pitchFamily="18" charset="0"/>
              </a:rPr>
              <a:t>Thêm các chức năng mới để đáp ứng điều kiện của người dùng.</a:t>
            </a:r>
          </a:p>
          <a:p>
            <a:pPr algn="just"/>
            <a:r>
              <a:rPr lang="vi-VN">
                <a:latin typeface="Times New Roman" panose="02020603050405020304" pitchFamily="18" charset="0"/>
                <a:cs typeface="Times New Roman" panose="02020603050405020304" pitchFamily="18" charset="0"/>
              </a:rPr>
              <a:t>Nâng cao kỷ thuật lập trình và hoàn chỉnh các thành phần còn thiếu theo hướng chuyên nghiệp, chạy thử, khả năng đưa vào áp dụng thức tế khả quan.</a:t>
            </a:r>
          </a:p>
          <a:p>
            <a:pPr algn="just"/>
            <a:r>
              <a:rPr lang="vi-VN">
                <a:latin typeface="Times New Roman" panose="02020603050405020304" pitchFamily="18" charset="0"/>
                <a:cs typeface="Times New Roman" panose="02020603050405020304" pitchFamily="18" charset="0"/>
              </a:rPr>
              <a:t>Bảo mật dữ liệu tốt hơn.</a:t>
            </a:r>
          </a:p>
          <a:p>
            <a:pPr algn="just"/>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21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7064829"/>
          </a:xfrm>
        </p:spPr>
        <p:txBody>
          <a:bodyPr>
            <a:normAutofit lnSpcReduction="10000"/>
          </a:bodyPr>
          <a:lstStyle/>
          <a:p>
            <a:r>
              <a:rPr lang="vi-VN" b="1">
                <a:latin typeface="Times New Roman" panose="02020603050405020304" pitchFamily="18" charset="0"/>
                <a:cs typeface="Times New Roman" panose="02020603050405020304" pitchFamily="18" charset="0"/>
              </a:rPr>
              <a:t>1.1.2	Mục tiêu:</a:t>
            </a:r>
          </a:p>
          <a:p>
            <a:r>
              <a:rPr lang="vi-VN">
                <a:latin typeface="Times New Roman" panose="02020603050405020304" pitchFamily="18" charset="0"/>
                <a:cs typeface="Times New Roman" panose="02020603050405020304" pitchFamily="18" charset="0"/>
              </a:rPr>
              <a:t>        Giúp người sử dụng tiết kiệm thời gian, chi phí, công sức trong việc quản lý việc tính tiền nước đạt hiểu quả.</a:t>
            </a:r>
          </a:p>
          <a:p>
            <a:r>
              <a:rPr lang="vi-VN" b="1">
                <a:latin typeface="Times New Roman" panose="02020603050405020304" pitchFamily="18" charset="0"/>
                <a:cs typeface="Times New Roman" panose="02020603050405020304" pitchFamily="18" charset="0"/>
              </a:rPr>
              <a:t>1.1.3	Nhiệm vụ:</a:t>
            </a:r>
          </a:p>
          <a:p>
            <a:r>
              <a:rPr lang="vi-VN">
                <a:latin typeface="Times New Roman" panose="02020603050405020304" pitchFamily="18" charset="0"/>
                <a:cs typeface="Times New Roman" panose="02020603050405020304" pitchFamily="18" charset="0"/>
              </a:rPr>
              <a:t>-  Xây dựng phần mềm hỗ trợ người quản trị quản lý tiền nước và hóa đơn cho mỗi khách hàng.</a:t>
            </a:r>
          </a:p>
          <a:p>
            <a:r>
              <a:rPr lang="vi-VN">
                <a:latin typeface="Times New Roman" panose="02020603050405020304" pitchFamily="18" charset="0"/>
                <a:cs typeface="Times New Roman" panose="02020603050405020304" pitchFamily="18" charset="0"/>
              </a:rPr>
              <a:t>-  Quản lý hóa đơn.</a:t>
            </a:r>
          </a:p>
          <a:p>
            <a:r>
              <a:rPr lang="vi-VN">
                <a:latin typeface="Times New Roman" panose="02020603050405020304" pitchFamily="18" charset="0"/>
                <a:cs typeface="Times New Roman" panose="02020603050405020304" pitchFamily="18" charset="0"/>
              </a:rPr>
              <a:t>-  Quản lý khách hàng.</a:t>
            </a:r>
          </a:p>
          <a:p>
            <a:r>
              <a:rPr lang="vi-VN">
                <a:latin typeface="Times New Roman" panose="02020603050405020304" pitchFamily="18" charset="0"/>
                <a:cs typeface="Times New Roman" panose="02020603050405020304" pitchFamily="18" charset="0"/>
              </a:rPr>
              <a:t>-  Thống kê hóa đơn, khách hàng.</a:t>
            </a:r>
          </a:p>
          <a:p>
            <a:r>
              <a:rPr lang="vi-VN" b="1">
                <a:latin typeface="Times New Roman" panose="02020603050405020304" pitchFamily="18" charset="0"/>
                <a:cs typeface="Times New Roman" panose="02020603050405020304" pitchFamily="18" charset="0"/>
              </a:rPr>
              <a:t>1.1.4	Phạm vi:</a:t>
            </a:r>
          </a:p>
          <a:p>
            <a:r>
              <a:rPr lang="vi-VN">
                <a:latin typeface="Times New Roman" panose="02020603050405020304" pitchFamily="18" charset="0"/>
                <a:cs typeface="Times New Roman" panose="02020603050405020304" pitchFamily="18" charset="0"/>
              </a:rPr>
              <a:t>  Phần mềm sử dụng hệ quản trị cơ sở dữ liệu Microsoft Sql Server để quản lý thông tin khách hàng hón đơn, tính tiền nước, in hóa đơn tiền nước.</a:t>
            </a:r>
          </a:p>
          <a:p>
            <a:r>
              <a:rPr lang="vi-VN" b="1">
                <a:latin typeface="Times New Roman" panose="02020603050405020304" pitchFamily="18" charset="0"/>
                <a:cs typeface="Times New Roman" panose="02020603050405020304" pitchFamily="18" charset="0"/>
              </a:rPr>
              <a:t>1.1.5  Chức năng chính:</a:t>
            </a:r>
          </a:p>
          <a:p>
            <a:r>
              <a:rPr lang="vi-VN">
                <a:latin typeface="Times New Roman" panose="02020603050405020304" pitchFamily="18" charset="0"/>
                <a:cs typeface="Times New Roman" panose="02020603050405020304" pitchFamily="18" charset="0"/>
              </a:rPr>
              <a:t>	Nhập thông tin khách hàng</a:t>
            </a:r>
          </a:p>
          <a:p>
            <a:r>
              <a:rPr lang="vi-VN">
                <a:latin typeface="Times New Roman" panose="02020603050405020304" pitchFamily="18" charset="0"/>
                <a:cs typeface="Times New Roman" panose="02020603050405020304" pitchFamily="18" charset="0"/>
              </a:rPr>
              <a:t>	Phân lớp khách hàng vào thông tin khách hàng và danh sách hóa đơn bắt buộc phải nhập mã khách hàng trùng có trong danh sách.</a:t>
            </a:r>
          </a:p>
          <a:p>
            <a:r>
              <a:rPr lang="vi-VN">
                <a:latin typeface="Times New Roman" panose="02020603050405020304" pitchFamily="18" charset="0"/>
                <a:cs typeface="Times New Roman" panose="02020603050405020304" pitchFamily="18" charset="0"/>
              </a:rPr>
              <a:t>	Nhập thông tin hóa đơn</a:t>
            </a:r>
          </a:p>
          <a:p>
            <a:r>
              <a:rPr lang="vi-VN">
                <a:latin typeface="Times New Roman" panose="02020603050405020304" pitchFamily="18" charset="0"/>
                <a:cs typeface="Times New Roman" panose="02020603050405020304" pitchFamily="18" charset="0"/>
              </a:rPr>
              <a:t>	Tính tiền nước cho khách hàng.</a:t>
            </a:r>
          </a:p>
          <a:p>
            <a:r>
              <a:rPr lang="vi-VN">
                <a:latin typeface="Times New Roman" panose="02020603050405020304" pitchFamily="18" charset="0"/>
                <a:cs typeface="Times New Roman" panose="02020603050405020304" pitchFamily="18" charset="0"/>
              </a:rPr>
              <a:t>	 Thống kê danh sách khách hàng, danh sách hóa đơn.</a:t>
            </a:r>
          </a:p>
          <a:p>
            <a:r>
              <a:rPr lang="vi-VN">
                <a:latin typeface="Times New Roman" panose="02020603050405020304" pitchFamily="18" charset="0"/>
                <a:cs typeface="Times New Roman" panose="02020603050405020304" pitchFamily="18" charset="0"/>
              </a:rPr>
              <a:t>	Tìm kiếm thông tin khách hàng, hóa đơn.</a:t>
            </a:r>
          </a:p>
          <a:p>
            <a:r>
              <a:rPr lang="vi-VN">
                <a:latin typeface="Times New Roman" panose="02020603050405020304" pitchFamily="18" charset="0"/>
                <a:cs typeface="Times New Roman" panose="02020603050405020304" pitchFamily="18" charset="0"/>
              </a:rPr>
              <a:t>	In hóa đơn tiền nước</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50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fade">
                                      <p:cBhvr>
                                        <p:cTn id="5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12595"/>
            <a:ext cx="12192001" cy="6857999"/>
          </a:xfrm>
        </p:spPr>
        <p:txBody>
          <a:bodyPr>
            <a:normAutofit/>
          </a:bodyPr>
          <a:lstStyle/>
          <a:p>
            <a:pPr algn="just"/>
            <a:r>
              <a:rPr lang="vi-VN">
                <a:latin typeface="Times New Roman" panose="02020603050405020304" pitchFamily="18" charset="0"/>
                <a:cs typeface="Times New Roman" panose="02020603050405020304" pitchFamily="18" charset="0"/>
              </a:rPr>
              <a:t>Bối cảnh thực tiễn ứng dụng của đồ án:</a:t>
            </a:r>
          </a:p>
          <a:p>
            <a:pPr algn="just"/>
            <a:r>
              <a:rPr lang="vi-VN">
                <a:latin typeface="Times New Roman" panose="02020603050405020304" pitchFamily="18" charset="0"/>
                <a:cs typeface="Times New Roman" panose="02020603050405020304" pitchFamily="18" charset="0"/>
              </a:rPr>
              <a:t>    Việc quản lý tiền nước, nếu không có sự hỗ trợ của công nghệ thông tin thì phải cần khá nhiều người, chia thành nhiều khâu mới có thể quản lý như: quản lý khác hàng (thông tin khách hàng, số lượng khách hàng), quản lý hóa đơn thanh toán, … Các công việc này đòi hỏi nhiều thời gian và công sức, mà sự chinh xác và hiệu quả không cao nếu làm theo cách thủ công truyền thống. Một số nghiệp vụ như tra cứu, thống kê, cập nhật hiệu chỉnh thông tin khá vất vả. Ngoài ra công việc lưu trữ cũng rất khó khăn, dễ thất lạc hư hỏng tài liệu … Trong khi đó các nghiệp vụ này có thể được thực hiện một cách đơn giản bởi máy tính.</a:t>
            </a:r>
          </a:p>
          <a:p>
            <a:pPr algn="just"/>
            <a:r>
              <a:rPr lang="vi-VN">
                <a:latin typeface="Times New Roman" panose="02020603050405020304" pitchFamily="18" charset="0"/>
                <a:cs typeface="Times New Roman" panose="02020603050405020304" pitchFamily="18" charset="0"/>
              </a:rPr>
              <a:t>    Tại các công ty cung cấp nước hiện nay với lượng khách ngàng càng tăng, để phục vụ khách được tốt hơn, chính xác và nhanh chóng hơn thì cần phải đưa công nghệ thông tin vào các khâu quản lý. Đặc biệt là trong công tác quản lý hóa đơn và khách hàng.  </a:t>
            </a:r>
          </a:p>
          <a:p>
            <a:pPr algn="just"/>
            <a:r>
              <a:rPr lang="vi-VN">
                <a:latin typeface="Times New Roman" panose="02020603050405020304" pitchFamily="18" charset="0"/>
                <a:cs typeface="Times New Roman" panose="02020603050405020304" pitchFamily="18" charset="0"/>
              </a:rPr>
              <a:t> 	Mô tả bài toán:</a:t>
            </a:r>
          </a:p>
          <a:p>
            <a:pPr algn="just"/>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Chi </a:t>
            </a:r>
            <a:r>
              <a:rPr lang="vi-VN">
                <a:latin typeface="Times New Roman" panose="02020603050405020304" pitchFamily="18" charset="0"/>
                <a:cs typeface="Times New Roman" panose="02020603050405020304" pitchFamily="18" charset="0"/>
              </a:rPr>
              <a:t>nhánh công ty TNHH MTV CẤP NƯỚC NÔNG THÔN TIỀN GIANG phụ trách trong TP.Mỹ Tho (khoảng 700 khách hàng) đến liên hệ nhóm lập trình phần mềm hỗ trợ cho việc quản lý như sau:</a:t>
            </a:r>
          </a:p>
          <a:p>
            <a:pPr algn="just"/>
            <a:r>
              <a:rPr lang="vi-VN">
                <a:latin typeface="Times New Roman" panose="02020603050405020304" pitchFamily="18" charset="0"/>
                <a:cs typeface="Times New Roman" panose="02020603050405020304" pitchFamily="18" charset="0"/>
              </a:rPr>
              <a:t>     Hồ sơ khách hàng sử dụng m3 tiêu thụ: mã khách hàng, tên khách hàng, địa chỉ, số điện thoại, loại hình sử dụng, mã đồng hồ, ghi chú.</a:t>
            </a:r>
          </a:p>
          <a:p>
            <a:pPr algn="just"/>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Khách </a:t>
            </a:r>
            <a:r>
              <a:rPr lang="vi-VN">
                <a:latin typeface="Times New Roman" panose="02020603050405020304" pitchFamily="18" charset="0"/>
                <a:cs typeface="Times New Roman" panose="02020603050405020304" pitchFamily="18" charset="0"/>
              </a:rPr>
              <a:t>hàng thì thống kết tình hình sử dụng nước trong tháng là bao nhiêu chỉ số tiêu thụ là bao nhiêu: chỉ số củ, chỉ số mới, vượt định mức hay trong định mức.</a:t>
            </a:r>
          </a:p>
          <a:p>
            <a:pPr algn="just"/>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41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570" y="512956"/>
            <a:ext cx="12192000" cy="6858000"/>
          </a:xfrm>
        </p:spPr>
        <p:txBody>
          <a:bodyPr>
            <a:noAutofit/>
          </a:bodyPr>
          <a:lstStyle/>
          <a:p>
            <a:r>
              <a:rPr lang="vi-VN">
                <a:latin typeface="Times New Roman" panose="02020603050405020304" pitchFamily="18" charset="0"/>
                <a:cs typeface="Times New Roman" panose="02020603050405020304" pitchFamily="18" charset="0"/>
              </a:rPr>
              <a:t>Trong hồ sơ hóa đơn gồm có :mã hóa đơn, mã đông hồ, mã khách hàng, tên khách hàng, loại sử dụng, dơn giá, tháng, chỉ số củ, chỉ số mới, số sử dụng, thành tiền, ghi chú. </a:t>
            </a:r>
          </a:p>
          <a:p>
            <a:r>
              <a:rPr lang="vi-VN">
                <a:latin typeface="Times New Roman" panose="02020603050405020304" pitchFamily="18" charset="0"/>
                <a:cs typeface="Times New Roman" panose="02020603050405020304" pitchFamily="18" charset="0"/>
              </a:rPr>
              <a:t>   Để tính tiền nước ta dựa vào loại hình sử dụng để biết đơn giá là bao nhiêu mỗi loại hình sử dụng có : mã loại, loại sử dụng, đơn giá xác định.</a:t>
            </a:r>
          </a:p>
          <a:p>
            <a:r>
              <a:rPr lang="vi-VN">
                <a:latin typeface="Times New Roman" panose="02020603050405020304" pitchFamily="18" charset="0"/>
                <a:cs typeface="Times New Roman" panose="02020603050405020304" pitchFamily="18" charset="0"/>
              </a:rPr>
              <a:t>    Kết xuất hóa đơn đã sử dụng trong tháng (thông tin khách hàng, tiêu thụ bao nhiêu m3 nước, số tiền phải trả là bao nhiêu, thuế GTGT là bao nhiêu). Những thông tin này sẽ được gửi về các phòng ban tương ứng thực hiện công việc kiểm tra xem xét tình hình thanh toán khách hàng ra sau.</a:t>
            </a:r>
          </a:p>
          <a:p>
            <a:r>
              <a:rPr lang="vi-VN">
                <a:latin typeface="Times New Roman" panose="02020603050405020304" pitchFamily="18" charset="0"/>
                <a:cs typeface="Times New Roman" panose="02020603050405020304" pitchFamily="18" charset="0"/>
              </a:rPr>
              <a:t>    Lập danh sách khách hàng đã thanh toán để tiến hành xóa nợ cho khách hàng. Bên cạnh đó lập danh sách khách hàng nào chưa thanh toán tiền nước tiến hành gửi giấy báo nhắc nhở -ghi nợ hoặc tiến hành ngưng cung cấp nước cho khách hàng.</a:t>
            </a:r>
          </a:p>
          <a:p>
            <a:r>
              <a:rPr lang="vi-VN">
                <a:latin typeface="Times New Roman" panose="02020603050405020304" pitchFamily="18" charset="0"/>
                <a:cs typeface="Times New Roman" panose="02020603050405020304" pitchFamily="18" charset="0"/>
              </a:rPr>
              <a:t>    Kết thúc tháng sẽ có bảng thống kê tổng hợp .Thống kê thông tin khách hàng và danh sách hóa đơn.</a:t>
            </a:r>
          </a:p>
          <a:p>
            <a:r>
              <a:rPr lang="vi-VN">
                <a:latin typeface="Times New Roman" panose="02020603050405020304" pitchFamily="18" charset="0"/>
                <a:cs typeface="Times New Roman" panose="02020603050405020304" pitchFamily="18" charset="0"/>
              </a:rPr>
              <a:t>	Yêu cầu chức năng: </a:t>
            </a:r>
          </a:p>
          <a:p>
            <a:r>
              <a:rPr lang="vi-VN">
                <a:latin typeface="Times New Roman" panose="02020603050405020304" pitchFamily="18" charset="0"/>
                <a:cs typeface="Times New Roman" panose="02020603050405020304" pitchFamily="18" charset="0"/>
              </a:rPr>
              <a:t>•	Yêu cầu lưu trữ: </a:t>
            </a:r>
          </a:p>
          <a:p>
            <a:r>
              <a:rPr lang="vi-VN">
                <a:latin typeface="Times New Roman" panose="02020603050405020304" pitchFamily="18" charset="0"/>
                <a:cs typeface="Times New Roman" panose="02020603050405020304" pitchFamily="18" charset="0"/>
              </a:rPr>
              <a:t>   Lưu trữ thông tin khách hàng, loại hình sử dụng vag hóa đơn.</a:t>
            </a:r>
          </a:p>
          <a:p>
            <a:r>
              <a:rPr lang="vi-VN">
                <a:latin typeface="Times New Roman" panose="02020603050405020304" pitchFamily="18" charset="0"/>
                <a:cs typeface="Times New Roman" panose="02020603050405020304" pitchFamily="18" charset="0"/>
              </a:rPr>
              <a:t>•	Yêu cầu tra cứu: </a:t>
            </a:r>
          </a:p>
          <a:p>
            <a:r>
              <a:rPr lang="vi-VN">
                <a:latin typeface="Times New Roman" panose="02020603050405020304" pitchFamily="18" charset="0"/>
                <a:cs typeface="Times New Roman" panose="02020603050405020304" pitchFamily="18" charset="0"/>
              </a:rPr>
              <a:t>   tra cứu thông tin khách hàng, thông tin hóa đơn đã thanh toán hay chưa hoặc in ra hóa đơn.</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12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34200"/>
          </a:xfrm>
        </p:spPr>
        <p:txBody>
          <a:bodyPr>
            <a:noAutofit/>
          </a:bodyPr>
          <a:lstStyle/>
          <a:p>
            <a:r>
              <a:rPr lang="vi-VN" sz="1700">
                <a:latin typeface="Times New Roman" panose="02020603050405020304" pitchFamily="18" charset="0"/>
                <a:cs typeface="Times New Roman" panose="02020603050405020304" pitchFamily="18" charset="0"/>
              </a:rPr>
              <a:t>•	Yêu cầu tính toán:</a:t>
            </a:r>
          </a:p>
          <a:p>
            <a:r>
              <a:rPr lang="vi-VN" sz="1700">
                <a:latin typeface="Times New Roman" panose="02020603050405020304" pitchFamily="18" charset="0"/>
                <a:cs typeface="Times New Roman" panose="02020603050405020304" pitchFamily="18" charset="0"/>
              </a:rPr>
              <a:t>   Qua quá trình thanh toán tiền nước bất cứ trạm nước nào cũng tìm hiểu chi nhánh nước đang trong tình trạng nào, vì thế yêu cầu tính toán là không thể thiếu. chi nhánh sau mỗi tháng sẽ tính tiền nước và in hóa đơn với công thức:</a:t>
            </a:r>
          </a:p>
          <a:p>
            <a:r>
              <a:rPr lang="vi-VN" sz="1700">
                <a:latin typeface="Times New Roman" panose="02020603050405020304" pitchFamily="18" charset="0"/>
                <a:cs typeface="Times New Roman" panose="02020603050405020304" pitchFamily="18" charset="0"/>
              </a:rPr>
              <a:t>Số sử dụng =chỉ số mới – chỉ số củ.</a:t>
            </a:r>
          </a:p>
          <a:p>
            <a:r>
              <a:rPr lang="vi-VN" sz="1700">
                <a:latin typeface="Times New Roman" panose="02020603050405020304" pitchFamily="18" charset="0"/>
                <a:cs typeface="Times New Roman" panose="02020603050405020304" pitchFamily="18" charset="0"/>
              </a:rPr>
              <a:t>Thành tiền= Số sử dụng *đơn giá+GTGT.</a:t>
            </a:r>
          </a:p>
          <a:p>
            <a:r>
              <a:rPr lang="vi-VN" sz="1700">
                <a:latin typeface="Times New Roman" panose="02020603050405020304" pitchFamily="18" charset="0"/>
                <a:cs typeface="Times New Roman" panose="02020603050405020304" pitchFamily="18" charset="0"/>
              </a:rPr>
              <a:t>Trong đó thuế GTGT=5*( Số sử dụng *đơn giá)/100.</a:t>
            </a:r>
          </a:p>
          <a:p>
            <a:r>
              <a:rPr lang="vi-VN" sz="1700">
                <a:latin typeface="Times New Roman" panose="02020603050405020304" pitchFamily="18" charset="0"/>
                <a:cs typeface="Times New Roman" panose="02020603050405020304" pitchFamily="18" charset="0"/>
              </a:rPr>
              <a:t>Ký hiệu :5%.</a:t>
            </a:r>
          </a:p>
          <a:p>
            <a:r>
              <a:rPr lang="vi-VN" sz="1700">
                <a:latin typeface="Times New Roman" panose="02020603050405020304" pitchFamily="18" charset="0"/>
                <a:cs typeface="Times New Roman" panose="02020603050405020304" pitchFamily="18" charset="0"/>
              </a:rPr>
              <a:t>•	Đơn giá: </a:t>
            </a:r>
          </a:p>
          <a:p>
            <a:r>
              <a:rPr lang="vi-VN" sz="1700">
                <a:latin typeface="Times New Roman" panose="02020603050405020304" pitchFamily="18" charset="0"/>
                <a:cs typeface="Times New Roman" panose="02020603050405020304" pitchFamily="18" charset="0"/>
              </a:rPr>
              <a:t>Lấy định mức chung là 20m3.</a:t>
            </a:r>
          </a:p>
          <a:p>
            <a:r>
              <a:rPr lang="vi-VN" sz="1700">
                <a:latin typeface="Times New Roman" panose="02020603050405020304" pitchFamily="18" charset="0"/>
                <a:cs typeface="Times New Roman" panose="02020603050405020304" pitchFamily="18" charset="0"/>
              </a:rPr>
              <a:t>•	Sinh hoạt  gồm các m3 tiêu thụ sau:</a:t>
            </a:r>
          </a:p>
          <a:p>
            <a:r>
              <a:rPr lang="vi-VN" sz="1700">
                <a:latin typeface="Times New Roman" panose="02020603050405020304" pitchFamily="18" charset="0"/>
                <a:cs typeface="Times New Roman" panose="02020603050405020304" pitchFamily="18" charset="0"/>
              </a:rPr>
              <a:t>Nước dùng trong gia đình.</a:t>
            </a:r>
          </a:p>
          <a:p>
            <a:r>
              <a:rPr lang="vi-VN" sz="1700">
                <a:latin typeface="Times New Roman" panose="02020603050405020304" pitchFamily="18" charset="0"/>
                <a:cs typeface="Times New Roman" panose="02020603050405020304" pitchFamily="18" charset="0"/>
              </a:rPr>
              <a:t>Đơn giá trong định mức là 1500 đồng/m3.</a:t>
            </a:r>
          </a:p>
          <a:p>
            <a:r>
              <a:rPr lang="vi-VN" sz="1700">
                <a:latin typeface="Times New Roman" panose="02020603050405020304" pitchFamily="18" charset="0"/>
                <a:cs typeface="Times New Roman" panose="02020603050405020304" pitchFamily="18" charset="0"/>
              </a:rPr>
              <a:t>Ngoài định mức là 3000 đồng/m3.</a:t>
            </a:r>
          </a:p>
          <a:p>
            <a:r>
              <a:rPr lang="vi-VN" sz="1700">
                <a:latin typeface="Times New Roman" panose="02020603050405020304" pitchFamily="18" charset="0"/>
                <a:cs typeface="Times New Roman" panose="02020603050405020304" pitchFamily="18" charset="0"/>
              </a:rPr>
              <a:t>•	Kinh doanh  gồm các m3 tiêu thụ sau:</a:t>
            </a:r>
          </a:p>
          <a:p>
            <a:r>
              <a:rPr lang="vi-VN" sz="1700">
                <a:latin typeface="Times New Roman" panose="02020603050405020304" pitchFamily="18" charset="0"/>
                <a:cs typeface="Times New Roman" panose="02020603050405020304" pitchFamily="18" charset="0"/>
              </a:rPr>
              <a:t>Nước dùng doanh nghiệp trong nước.</a:t>
            </a:r>
          </a:p>
          <a:p>
            <a:r>
              <a:rPr lang="vi-VN" sz="1700">
                <a:latin typeface="Times New Roman" panose="02020603050405020304" pitchFamily="18" charset="0"/>
                <a:cs typeface="Times New Roman" panose="02020603050405020304" pitchFamily="18" charset="0"/>
              </a:rPr>
              <a:t>Đơn giá trong định mức là 2000 đồng/m3.</a:t>
            </a:r>
          </a:p>
          <a:p>
            <a:r>
              <a:rPr lang="vi-VN" sz="1700">
                <a:latin typeface="Times New Roman" panose="02020603050405020304" pitchFamily="18" charset="0"/>
                <a:cs typeface="Times New Roman" panose="02020603050405020304" pitchFamily="18" charset="0"/>
              </a:rPr>
              <a:t>Ngoài định mức là 4000 đồng/m3.</a:t>
            </a:r>
          </a:p>
          <a:p>
            <a:r>
              <a:rPr lang="vi-VN" sz="1700">
                <a:latin typeface="Times New Roman" panose="02020603050405020304" pitchFamily="18" charset="0"/>
                <a:cs typeface="Times New Roman" panose="02020603050405020304" pitchFamily="18" charset="0"/>
              </a:rPr>
              <a:t>Lấy số định mức chung cho cả hai loại hình sử dụng là 20m3.</a:t>
            </a:r>
          </a:p>
          <a:p>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28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fade">
                                      <p:cBhvr>
                                        <p:cTn id="5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79864"/>
            <a:ext cx="12192000" cy="6858000"/>
          </a:xfrm>
        </p:spPr>
        <p:txBody>
          <a:bodyPr>
            <a:normAutofit/>
          </a:bodyPr>
          <a:lstStyle/>
          <a:p>
            <a:r>
              <a:rPr lang="vi-VN">
                <a:latin typeface="Times New Roman" panose="02020603050405020304" pitchFamily="18" charset="0"/>
                <a:cs typeface="Times New Roman" panose="02020603050405020304" pitchFamily="18" charset="0"/>
              </a:rPr>
              <a:t>	Yêu cầu phi chức năng: </a:t>
            </a:r>
          </a:p>
          <a:p>
            <a:r>
              <a:rPr lang="vi-VN">
                <a:latin typeface="Times New Roman" panose="02020603050405020304" pitchFamily="18" charset="0"/>
                <a:cs typeface="Times New Roman" panose="02020603050405020304" pitchFamily="18" charset="0"/>
              </a:rPr>
              <a:t>•	Tốc độ: </a:t>
            </a:r>
          </a:p>
          <a:p>
            <a:r>
              <a:rPr lang="vi-VN">
                <a:latin typeface="Times New Roman" panose="02020603050405020304" pitchFamily="18" charset="0"/>
                <a:cs typeface="Times New Roman" panose="02020603050405020304" pitchFamily="18" charset="0"/>
              </a:rPr>
              <a:t>  Chương trình khi load lên không mất nhiều thời gian, tốc độ tra cứu thông tin phải nhanh, chính xác rỏ ràng.</a:t>
            </a:r>
          </a:p>
          <a:p>
            <a:r>
              <a:rPr lang="vi-VN">
                <a:latin typeface="Times New Roman" panose="02020603050405020304" pitchFamily="18" charset="0"/>
                <a:cs typeface="Times New Roman" panose="02020603050405020304" pitchFamily="18" charset="0"/>
              </a:rPr>
              <a:t>•	Khối lượng lưu trữ: </a:t>
            </a:r>
          </a:p>
          <a:p>
            <a:r>
              <a:rPr lang="vi-VN">
                <a:latin typeface="Times New Roman" panose="02020603050405020304" pitchFamily="18" charset="0"/>
                <a:cs typeface="Times New Roman" panose="02020603050405020304" pitchFamily="18" charset="0"/>
              </a:rPr>
              <a:t> Phần mềm gọn nhẹ không chiếm quá nhiều dung lượng ổ cứng, câu hình máy thấp.</a:t>
            </a:r>
          </a:p>
          <a:p>
            <a:r>
              <a:rPr lang="vi-VN">
                <a:latin typeface="Times New Roman" panose="02020603050405020304" pitchFamily="18" charset="0"/>
                <a:cs typeface="Times New Roman" panose="02020603050405020304" pitchFamily="18" charset="0"/>
              </a:rPr>
              <a:t>•	An toàn bảo mật:</a:t>
            </a:r>
          </a:p>
          <a:p>
            <a:r>
              <a:rPr lang="vi-VN">
                <a:latin typeface="Times New Roman" panose="02020603050405020304" pitchFamily="18" charset="0"/>
                <a:cs typeface="Times New Roman" panose="02020603050405020304" pitchFamily="18" charset="0"/>
              </a:rPr>
              <a:t>  Dễ sử dụng, đảm bảo chất lượng, và chống người khác xâm nhập ngoài người chủ sở hữu.</a:t>
            </a:r>
          </a:p>
          <a:p>
            <a:r>
              <a:rPr lang="vi-VN">
                <a:latin typeface="Times New Roman" panose="02020603050405020304" pitchFamily="18" charset="0"/>
                <a:cs typeface="Times New Roman" panose="02020603050405020304" pitchFamily="18" charset="0"/>
              </a:rPr>
              <a:t>•	Giao diện:</a:t>
            </a:r>
          </a:p>
          <a:p>
            <a:r>
              <a:rPr lang="vi-VN">
                <a:latin typeface="Times New Roman" panose="02020603050405020304" pitchFamily="18" charset="0"/>
                <a:cs typeface="Times New Roman" panose="02020603050405020304" pitchFamily="18" charset="0"/>
              </a:rPr>
              <a:t>    Đẹp, logic, không cồng kềnh, không khó hiểu, thân thiện với người dùng.</a:t>
            </a:r>
          </a:p>
          <a:p>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Đánh giá mức độ khả thi phần mềm có khả năng tương thích cao với mọi hệ thống:chương trình chạy tốt trên môi trường windows xp trở về sau này áp dụng cho đời máy celeron, petium...</a:t>
            </a:r>
          </a:p>
          <a:p>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Phần </a:t>
            </a:r>
            <a:r>
              <a:rPr lang="vi-VN">
                <a:latin typeface="Times New Roman" panose="02020603050405020304" pitchFamily="18" charset="0"/>
                <a:cs typeface="Times New Roman" panose="02020603050405020304" pitchFamily="18" charset="0"/>
              </a:rPr>
              <a:t>mềm có khả năng ứng dụng cao giúp cho việc tra cứu nhập thông tin một cách dễ dàng không tốn nhiều thời gian lãng phí của người quản lý.</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1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94029" cy="6858000"/>
          </a:xfrm>
        </p:spPr>
        <p:txBody>
          <a:bodyPr>
            <a:noAutofit/>
          </a:bodyPr>
          <a:lstStyle/>
          <a:p>
            <a:r>
              <a:rPr lang="vi-VN" sz="1600">
                <a:latin typeface="Times New Roman" panose="02020603050405020304" pitchFamily="18" charset="0"/>
                <a:cs typeface="Times New Roman" panose="02020603050405020304" pitchFamily="18" charset="0"/>
              </a:rPr>
              <a:t>1.3	  Phương pháp giải quyết, nhiệm vụ đặt ra trong đồ án:</a:t>
            </a:r>
          </a:p>
          <a:p>
            <a:r>
              <a:rPr lang="vi-VN" sz="1600">
                <a:latin typeface="Times New Roman" panose="02020603050405020304" pitchFamily="18" charset="0"/>
                <a:cs typeface="Times New Roman" panose="02020603050405020304" pitchFamily="18" charset="0"/>
              </a:rPr>
              <a:t>1.3.1	Phương pháp giải quyết:</a:t>
            </a:r>
          </a:p>
          <a:p>
            <a:r>
              <a:rPr lang="vi-VN" sz="1600">
                <a:latin typeface="Times New Roman" panose="02020603050405020304" pitchFamily="18" charset="0"/>
                <a:cs typeface="Times New Roman" panose="02020603050405020304" pitchFamily="18" charset="0"/>
              </a:rPr>
              <a:t>- Tìm hiểu tình hình quản lý thực tế tại các công ty cung cấp nước.</a:t>
            </a:r>
          </a:p>
          <a:p>
            <a:r>
              <a:rPr lang="vi-VN" sz="1600"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Xây dựng chương trình quản lý tiền nước.</a:t>
            </a:r>
          </a:p>
          <a:p>
            <a:r>
              <a:rPr lang="vi-VN" sz="1600">
                <a:latin typeface="Times New Roman" panose="02020603050405020304" pitchFamily="18" charset="0"/>
                <a:cs typeface="Times New Roman" panose="02020603050405020304" pitchFamily="18" charset="0"/>
              </a:rPr>
              <a:t>- Sử dụng ngôn ngữ lập trình C# và hệ quản trị cơ sở dữ liệu Microsoft Sql Server.</a:t>
            </a:r>
          </a:p>
          <a:p>
            <a:r>
              <a:rPr lang="vi-VN" sz="1600">
                <a:latin typeface="Times New Roman" panose="02020603050405020304" pitchFamily="18" charset="0"/>
                <a:cs typeface="Times New Roman" panose="02020603050405020304" pitchFamily="18" charset="0"/>
              </a:rPr>
              <a:t>1.3.2	Nhiệm vụ đặt ra:</a:t>
            </a:r>
          </a:p>
          <a:p>
            <a:r>
              <a:rPr lang="vi-VN" sz="1600">
                <a:latin typeface="Times New Roman" panose="02020603050405020304" pitchFamily="18" charset="0"/>
                <a:cs typeface="Times New Roman" panose="02020603050405020304" pitchFamily="18" charset="0"/>
              </a:rPr>
              <a:t>- Lưu trữ khối lượng lớn thông tin hợp lý giảm ghi chép lưu trữ trên giấy.</a:t>
            </a:r>
          </a:p>
          <a:p>
            <a:r>
              <a:rPr lang="vi-VN" sz="1600">
                <a:latin typeface="Times New Roman" panose="02020603050405020304" pitchFamily="18" charset="0"/>
                <a:cs typeface="Times New Roman" panose="02020603050405020304" pitchFamily="18" charset="0"/>
              </a:rPr>
              <a:t>- Cập nhật dữ liệu nhanh chóng.</a:t>
            </a:r>
          </a:p>
          <a:p>
            <a:r>
              <a:rPr lang="vi-VN" sz="1600">
                <a:latin typeface="Times New Roman" panose="02020603050405020304" pitchFamily="18" charset="0"/>
                <a:cs typeface="Times New Roman" panose="02020603050405020304" pitchFamily="18" charset="0"/>
              </a:rPr>
              <a:t>+ Thêm, sửa, xóa  khách hàng.</a:t>
            </a:r>
          </a:p>
          <a:p>
            <a:r>
              <a:rPr lang="vi-VN" sz="1600">
                <a:latin typeface="Times New Roman" panose="02020603050405020304" pitchFamily="18" charset="0"/>
                <a:cs typeface="Times New Roman" panose="02020603050405020304" pitchFamily="18" charset="0"/>
              </a:rPr>
              <a:t>+ Thêm, sửa, xóa hóa đơn.</a:t>
            </a:r>
          </a:p>
          <a:p>
            <a:r>
              <a:rPr lang="vi-VN" sz="1600">
                <a:latin typeface="Times New Roman" panose="02020603050405020304" pitchFamily="18" charset="0"/>
                <a:cs typeface="Times New Roman" panose="02020603050405020304" pitchFamily="18" charset="0"/>
              </a:rPr>
              <a:t>- Quản lý khách hàng để dễ dàng trong lúc thanh toán tiền nước cho khách hàng .</a:t>
            </a:r>
          </a:p>
          <a:p>
            <a:r>
              <a:rPr lang="vi-VN" sz="1600">
                <a:latin typeface="Times New Roman" panose="02020603050405020304" pitchFamily="18" charset="0"/>
                <a:cs typeface="Times New Roman" panose="02020603050405020304" pitchFamily="18" charset="0"/>
              </a:rPr>
              <a:t>- Thống kê danh sách khách hàng, hóa đơn.</a:t>
            </a:r>
          </a:p>
          <a:p>
            <a:r>
              <a:rPr lang="vi-VN" sz="1600">
                <a:latin typeface="Times New Roman" panose="02020603050405020304" pitchFamily="18" charset="0"/>
                <a:cs typeface="Times New Roman" panose="02020603050405020304" pitchFamily="18" charset="0"/>
              </a:rPr>
              <a:t>- Tính tiền nước.</a:t>
            </a:r>
          </a:p>
          <a:p>
            <a:r>
              <a:rPr lang="vi-VN" sz="1600">
                <a:latin typeface="Times New Roman" panose="02020603050405020304" pitchFamily="18" charset="0"/>
                <a:cs typeface="Times New Roman" panose="02020603050405020304" pitchFamily="18" charset="0"/>
              </a:rPr>
              <a:t>- In hóa đơn tiền nước một cách nhanh chóng.</a:t>
            </a:r>
          </a:p>
          <a:p>
            <a:r>
              <a:rPr lang="vi-VN" sz="1600">
                <a:latin typeface="Times New Roman" panose="02020603050405020304" pitchFamily="18" charset="0"/>
                <a:cs typeface="Times New Roman" panose="02020603050405020304" pitchFamily="18" charset="0"/>
              </a:rPr>
              <a:t>1.4	  Cơ sở lý thuyết, công nghệ được sử dụng:</a:t>
            </a:r>
          </a:p>
          <a:p>
            <a:r>
              <a:rPr lang="vi-VN" sz="1600">
                <a:latin typeface="Times New Roman" panose="02020603050405020304" pitchFamily="18" charset="0"/>
                <a:cs typeface="Times New Roman" panose="02020603050405020304" pitchFamily="18" charset="0"/>
              </a:rPr>
              <a:t>- Dựa trên kiến thức đã học về lập trình hướng đối tượng.</a:t>
            </a:r>
          </a:p>
          <a:p>
            <a:r>
              <a:rPr lang="vi-VN" sz="1600">
                <a:latin typeface="Times New Roman" panose="02020603050405020304" pitchFamily="18" charset="0"/>
                <a:cs typeface="Times New Roman" panose="02020603050405020304" pitchFamily="18" charset="0"/>
              </a:rPr>
              <a:t>- Áp dụng các kiến thức đã được học ở các học phần như: nhập môn công nghệ phần mềm, lập trình windows, Hệ quản trị cơ sở dữ liệu Sql Server  v.v… để xây dựng phần mềm quản lý tiền nước.</a:t>
            </a:r>
          </a:p>
          <a:p>
            <a:r>
              <a:rPr lang="vi-VN" sz="1600">
                <a:latin typeface="Times New Roman" panose="02020603050405020304" pitchFamily="18" charset="0"/>
                <a:cs typeface="Times New Roman" panose="02020603050405020304" pitchFamily="18" charset="0"/>
              </a:rPr>
              <a:t>- Sử dụng phần mềm Start UML, Visual Studio để hỗ trợ cho việc làm phần mềm.</a:t>
            </a: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12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fade">
                                      <p:cBhvr>
                                        <p:cTn id="55" dur="500"/>
                                        <p:tgtEl>
                                          <p:spTgt spid="3">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fade">
                                      <p:cBhvr>
                                        <p:cTn id="58"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97971"/>
            <a:ext cx="9185123" cy="1524000"/>
          </a:xfrm>
        </p:spPr>
        <p:txBody>
          <a:bodyPr>
            <a:normAutofit fontScale="90000"/>
          </a:bodyPr>
          <a:lstStyle/>
          <a:p>
            <a:r>
              <a:rPr lang="en-US" b="1">
                <a:latin typeface="Times New Roman" panose="02020603050405020304" pitchFamily="18" charset="0"/>
                <a:cs typeface="Times New Roman" panose="02020603050405020304" pitchFamily="18" charset="0"/>
              </a:rPr>
              <a:t>CHƯƠNG 2: PHÂN TÍCH THIẾT KẾ CÀI ĐẶT</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712789"/>
            <a:ext cx="8596668" cy="6025468"/>
          </a:xfrm>
        </p:spPr>
        <p:txBody>
          <a:bodyPr/>
          <a:lstStyle/>
          <a:p>
            <a:r>
              <a:rPr lang="en-US" b="1">
                <a:latin typeface="Times New Roman" panose="02020603050405020304" pitchFamily="18" charset="0"/>
                <a:cs typeface="Times New Roman" panose="02020603050405020304" pitchFamily="18" charset="0"/>
              </a:rPr>
              <a:t>2.1 </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Phân tích thiết kế để giải quyết nhiệm vụ của đồ án:</a:t>
            </a:r>
          </a:p>
          <a:p>
            <a:r>
              <a:rPr lang="en-US" b="1">
                <a:latin typeface="Times New Roman" panose="02020603050405020304" pitchFamily="18" charset="0"/>
                <a:cs typeface="Times New Roman" panose="02020603050405020304" pitchFamily="18" charset="0"/>
              </a:rPr>
              <a:t>2.1.1 </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Phân tích thiết kế:</a:t>
            </a:r>
          </a:p>
          <a:p>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Tác nhân (actor) là người dùng tác nhân này được cung cấp tài khoản và mật khẩu đăng nhập vào quản trị hệ thống. sau khi đăng nhập thành công họ có thể sử dụng các chức năng để cập nhật (thêm, sửa, xóa) dữ liệu, in, tìm kiếm, xem các thông tin của phần mềm.</a:t>
            </a:r>
          </a:p>
          <a:p>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Biểu đồ và đặc tả use case:</a:t>
            </a:r>
          </a:p>
          <a:p>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54924" y="3074422"/>
            <a:ext cx="5931922" cy="3212870"/>
          </a:xfrm>
          <a:prstGeom prst="rect">
            <a:avLst/>
          </a:prstGeom>
        </p:spPr>
      </p:pic>
      <p:sp>
        <p:nvSpPr>
          <p:cNvPr id="5" name="Rectangle 4"/>
          <p:cNvSpPr/>
          <p:nvPr/>
        </p:nvSpPr>
        <p:spPr>
          <a:xfrm>
            <a:off x="2344358" y="6287292"/>
            <a:ext cx="2672526"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Hình 1. Use case tổng quát</a:t>
            </a:r>
          </a:p>
        </p:txBody>
      </p:sp>
    </p:spTree>
    <p:extLst>
      <p:ext uri="{BB962C8B-B14F-4D97-AF65-F5344CB8AC3E}">
        <p14:creationId xmlns:p14="http://schemas.microsoft.com/office/powerpoint/2010/main" val="214923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456</TotalTime>
  <Words>1821</Words>
  <Application>Microsoft Office PowerPoint</Application>
  <PresentationFormat>Widescreen</PresentationFormat>
  <Paragraphs>248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Times New Roman</vt:lpstr>
      <vt:lpstr>Trebuchet MS</vt:lpstr>
      <vt:lpstr>Wingdings</vt:lpstr>
      <vt:lpstr>Wingdings 3</vt:lpstr>
      <vt:lpstr>Facet</vt:lpstr>
      <vt:lpstr>PowerPoint Presentation</vt:lpstr>
      <vt:lpstr>CHƯƠNG 1: TỔNG QUAN </vt:lpstr>
      <vt:lpstr>PowerPoint Presentation</vt:lpstr>
      <vt:lpstr>PowerPoint Presentation</vt:lpstr>
      <vt:lpstr>PowerPoint Presentation</vt:lpstr>
      <vt:lpstr>PowerPoint Presentation</vt:lpstr>
      <vt:lpstr>PowerPoint Presentation</vt:lpstr>
      <vt:lpstr>PowerPoint Presentation</vt:lpstr>
      <vt:lpstr>CHƯƠNG 2: PHÂN TÍCH THIẾT KẾ CÀI ĐẶT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 Cài đặt thử nghiệm: </vt:lpstr>
      <vt:lpstr>2.2.2   Thiết kế giao diện hỗ trợ: </vt:lpstr>
      <vt:lpstr>PowerPoint Presentation</vt:lpstr>
      <vt:lpstr>PowerPoint Presentation</vt:lpstr>
      <vt:lpstr>PowerPoint Presentation</vt:lpstr>
      <vt:lpstr>PowerPoint Presentation</vt:lpstr>
      <vt:lpstr>CHƯƠNG 3: KẾT QUẢ, HƯỚNG PHÁT TRIỂN </vt:lpstr>
      <vt:lpstr>THANKS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25</cp:revision>
  <dcterms:created xsi:type="dcterms:W3CDTF">2016-06-27T05:20:58Z</dcterms:created>
  <dcterms:modified xsi:type="dcterms:W3CDTF">2016-06-27T20:33:50Z</dcterms:modified>
</cp:coreProperties>
</file>