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6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324" y="-2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BB7F7-B8E4-4E71-A4E3-F31F62BF7A1A}" type="doc">
      <dgm:prSet loTypeId="urn:microsoft.com/office/officeart/2005/8/layout/hList1" loCatId="list" qsTypeId="urn:microsoft.com/office/officeart/2005/8/quickstyle/simple5" qsCatId="simple" csTypeId="urn:microsoft.com/office/officeart/2005/8/colors/accent2_2" csCatId="accent2" phldr="1"/>
      <dgm:spPr/>
    </dgm:pt>
    <dgm:pt modelId="{3D016369-15D1-42CF-A205-92FEF05255DE}">
      <dgm:prSet phldrT="[Text]"/>
      <dgm:spPr/>
      <dgm:t>
        <a:bodyPr/>
        <a:lstStyle/>
        <a:p>
          <a:r>
            <a:rPr lang="en-US" dirty="0"/>
            <a:t>Clustering</a:t>
          </a:r>
          <a:endParaRPr lang="en-PK" dirty="0"/>
        </a:p>
      </dgm:t>
    </dgm:pt>
    <dgm:pt modelId="{450DCF84-849B-4CFE-BE63-38482B88E252}" type="parTrans" cxnId="{C557A7D2-6A8D-4AD2-9A26-ED27CDB9BB7A}">
      <dgm:prSet/>
      <dgm:spPr/>
      <dgm:t>
        <a:bodyPr/>
        <a:lstStyle/>
        <a:p>
          <a:endParaRPr lang="en-PK"/>
        </a:p>
      </dgm:t>
    </dgm:pt>
    <dgm:pt modelId="{2967A87A-6923-476A-A1D5-879B210EF83B}" type="sibTrans" cxnId="{C557A7D2-6A8D-4AD2-9A26-ED27CDB9BB7A}">
      <dgm:prSet/>
      <dgm:spPr/>
      <dgm:t>
        <a:bodyPr/>
        <a:lstStyle/>
        <a:p>
          <a:endParaRPr lang="en-PK"/>
        </a:p>
      </dgm:t>
    </dgm:pt>
    <dgm:pt modelId="{86BC6A9F-5CA2-4CAD-9DB3-781932579490}">
      <dgm:prSet phldrT="[Text]"/>
      <dgm:spPr/>
      <dgm:t>
        <a:bodyPr/>
        <a:lstStyle/>
        <a:p>
          <a:r>
            <a:rPr lang="en-US" dirty="0"/>
            <a:t>Fitting</a:t>
          </a:r>
        </a:p>
      </dgm:t>
    </dgm:pt>
    <dgm:pt modelId="{1D91D00E-0E41-40DD-9AF8-C936F64A8955}" type="parTrans" cxnId="{8EAED5A7-B880-4068-BFE4-99B83D937950}">
      <dgm:prSet/>
      <dgm:spPr/>
      <dgm:t>
        <a:bodyPr/>
        <a:lstStyle/>
        <a:p>
          <a:endParaRPr lang="en-PK"/>
        </a:p>
      </dgm:t>
    </dgm:pt>
    <dgm:pt modelId="{B6FC4964-558E-45A5-A949-A9525CF9303D}" type="sibTrans" cxnId="{8EAED5A7-B880-4068-BFE4-99B83D937950}">
      <dgm:prSet/>
      <dgm:spPr/>
      <dgm:t>
        <a:bodyPr/>
        <a:lstStyle/>
        <a:p>
          <a:endParaRPr lang="en-PK"/>
        </a:p>
      </dgm:t>
    </dgm:pt>
    <dgm:pt modelId="{0B1465BE-3D97-4C55-A11E-ABB980E73BBE}">
      <dgm:prSet phldrT="[Text]" custT="1"/>
      <dgm:spPr/>
      <dgm:t>
        <a:bodyPr/>
        <a:lstStyle/>
        <a:p>
          <a:pPr algn="just">
            <a:buFont typeface="Arial" panose="020B0604020202020204" pitchFamily="34" charset="0"/>
            <a:buChar char="•"/>
          </a:pPr>
          <a:r>
            <a:rPr lang="en-US" sz="6000" b="0" i="0" dirty="0"/>
            <a:t>Three clusters were formed based on the GDP growth patterns of countries.</a:t>
          </a:r>
          <a:endParaRPr lang="en-PK" sz="6000" dirty="0"/>
        </a:p>
      </dgm:t>
    </dgm:pt>
    <dgm:pt modelId="{82B0AEEB-971A-466E-94F3-8E7EBFA1B9DA}" type="parTrans" cxnId="{AE398E91-291D-40C1-B7F3-682E2FEBBCF4}">
      <dgm:prSet/>
      <dgm:spPr/>
      <dgm:t>
        <a:bodyPr/>
        <a:lstStyle/>
        <a:p>
          <a:endParaRPr lang="en-PK"/>
        </a:p>
      </dgm:t>
    </dgm:pt>
    <dgm:pt modelId="{93505B41-C263-4CD3-AED4-E663DDF76E0F}" type="sibTrans" cxnId="{AE398E91-291D-40C1-B7F3-682E2FEBBCF4}">
      <dgm:prSet/>
      <dgm:spPr/>
      <dgm:t>
        <a:bodyPr/>
        <a:lstStyle/>
        <a:p>
          <a:endParaRPr lang="en-PK"/>
        </a:p>
      </dgm:t>
    </dgm:pt>
    <dgm:pt modelId="{23AF75E6-C3CA-4B3E-94B6-FF076927CE85}">
      <dgm:prSet custT="1"/>
      <dgm:spPr/>
      <dgm:t>
        <a:bodyPr/>
        <a:lstStyle/>
        <a:p>
          <a:pPr algn="just">
            <a:buFont typeface="Arial" panose="020B0604020202020204" pitchFamily="34" charset="0"/>
            <a:buChar char="•"/>
          </a:pPr>
          <a:r>
            <a:rPr lang="en-US" sz="6000" b="0" i="0" dirty="0"/>
            <a:t>Cluster 0 had a median GDP growth of 3.472112 in 2021.</a:t>
          </a:r>
        </a:p>
      </dgm:t>
    </dgm:pt>
    <dgm:pt modelId="{B03A23A6-E494-414D-B90B-3BA943959CAA}" type="parTrans" cxnId="{C2DF0363-F1E1-47D1-B77A-54F3B4658BBF}">
      <dgm:prSet/>
      <dgm:spPr/>
      <dgm:t>
        <a:bodyPr/>
        <a:lstStyle/>
        <a:p>
          <a:endParaRPr lang="en-PK"/>
        </a:p>
      </dgm:t>
    </dgm:pt>
    <dgm:pt modelId="{17D0EF1E-0083-4C1E-8B9C-B4D58E232ED7}" type="sibTrans" cxnId="{C2DF0363-F1E1-47D1-B77A-54F3B4658BBF}">
      <dgm:prSet/>
      <dgm:spPr/>
      <dgm:t>
        <a:bodyPr/>
        <a:lstStyle/>
        <a:p>
          <a:endParaRPr lang="en-PK"/>
        </a:p>
      </dgm:t>
    </dgm:pt>
    <dgm:pt modelId="{F9C098C0-F73D-4588-8790-CFDB131764CA}">
      <dgm:prSet custT="1"/>
      <dgm:spPr/>
      <dgm:t>
        <a:bodyPr/>
        <a:lstStyle/>
        <a:p>
          <a:pPr algn="just">
            <a:buFont typeface="Arial" panose="020B0604020202020204" pitchFamily="34" charset="0"/>
            <a:buChar char="•"/>
          </a:pPr>
          <a:r>
            <a:rPr lang="en-US" sz="6000" b="0" i="0"/>
            <a:t>Cluster 1 had a higher median GDP growth of 5.075085 in 2021.</a:t>
          </a:r>
        </a:p>
      </dgm:t>
    </dgm:pt>
    <dgm:pt modelId="{292F8983-DB49-4DCB-848D-C7FA91B21F1C}" type="parTrans" cxnId="{A4656E93-8E64-4D4A-BA04-4A636A749210}">
      <dgm:prSet/>
      <dgm:spPr/>
      <dgm:t>
        <a:bodyPr/>
        <a:lstStyle/>
        <a:p>
          <a:endParaRPr lang="en-PK"/>
        </a:p>
      </dgm:t>
    </dgm:pt>
    <dgm:pt modelId="{D384B354-F88F-4DFC-BF95-87F20F0BAC38}" type="sibTrans" cxnId="{A4656E93-8E64-4D4A-BA04-4A636A749210}">
      <dgm:prSet/>
      <dgm:spPr/>
      <dgm:t>
        <a:bodyPr/>
        <a:lstStyle/>
        <a:p>
          <a:endParaRPr lang="en-PK"/>
        </a:p>
      </dgm:t>
    </dgm:pt>
    <dgm:pt modelId="{C021F735-E8BC-4BF7-B032-B2C2A3AFBC4C}">
      <dgm:prSet custT="1"/>
      <dgm:spPr/>
      <dgm:t>
        <a:bodyPr/>
        <a:lstStyle/>
        <a:p>
          <a:pPr algn="just">
            <a:buFont typeface="Arial" panose="020B0604020202020204" pitchFamily="34" charset="0"/>
            <a:buChar char="•"/>
          </a:pPr>
          <a:r>
            <a:rPr lang="en-US" sz="6000" b="0" i="0" dirty="0"/>
            <a:t>Cluster 2 had a median GDP growth of 4.449367 in 2021.</a:t>
          </a:r>
        </a:p>
      </dgm:t>
    </dgm:pt>
    <dgm:pt modelId="{2CA9D6DF-7193-4CF4-BCF2-70222A7F590E}" type="parTrans" cxnId="{FBBC6635-A791-415A-A782-6FB55A2F7AC5}">
      <dgm:prSet/>
      <dgm:spPr/>
      <dgm:t>
        <a:bodyPr/>
        <a:lstStyle/>
        <a:p>
          <a:endParaRPr lang="en-PK"/>
        </a:p>
      </dgm:t>
    </dgm:pt>
    <dgm:pt modelId="{FCF781EA-CF6A-4448-90AD-AAAB2F73F518}" type="sibTrans" cxnId="{FBBC6635-A791-415A-A782-6FB55A2F7AC5}">
      <dgm:prSet/>
      <dgm:spPr/>
      <dgm:t>
        <a:bodyPr/>
        <a:lstStyle/>
        <a:p>
          <a:endParaRPr lang="en-PK"/>
        </a:p>
      </dgm:t>
    </dgm:pt>
    <dgm:pt modelId="{1DD51054-21A6-4526-A9B7-89E0E2BE263F}">
      <dgm:prSet custT="1"/>
      <dgm:spPr/>
      <dgm:t>
        <a:bodyPr/>
        <a:lstStyle/>
        <a:p>
          <a:pPr algn="just">
            <a:buFont typeface="Arial" panose="020B0604020202020204" pitchFamily="34" charset="0"/>
            <a:buChar char="•"/>
          </a:pPr>
          <a:r>
            <a:rPr lang="en-US" sz="6000" b="0" i="0" dirty="0"/>
            <a:t>Data was normalized</a:t>
          </a:r>
        </a:p>
      </dgm:t>
    </dgm:pt>
    <dgm:pt modelId="{26BCC7E5-AE2E-45BC-9DDB-D4DD63B1280D}" type="parTrans" cxnId="{A7FDDB2B-19BE-4909-936B-80263BD32CC1}">
      <dgm:prSet/>
      <dgm:spPr/>
      <dgm:t>
        <a:bodyPr/>
        <a:lstStyle/>
        <a:p>
          <a:endParaRPr lang="en-PK"/>
        </a:p>
      </dgm:t>
    </dgm:pt>
    <dgm:pt modelId="{E39F668F-5FFF-457C-B57C-DBC4749713F3}" type="sibTrans" cxnId="{A7FDDB2B-19BE-4909-936B-80263BD32CC1}">
      <dgm:prSet/>
      <dgm:spPr/>
      <dgm:t>
        <a:bodyPr/>
        <a:lstStyle/>
        <a:p>
          <a:endParaRPr lang="en-PK"/>
        </a:p>
      </dgm:t>
    </dgm:pt>
    <dgm:pt modelId="{67E521DC-FF2E-48EE-8821-0B452ABE1D73}">
      <dgm:prSet custT="1"/>
      <dgm:spPr/>
      <dgm:t>
        <a:bodyPr/>
        <a:lstStyle/>
        <a:p>
          <a:pPr algn="just">
            <a:buFont typeface="Arial" panose="020B0604020202020204" pitchFamily="34" charset="0"/>
            <a:buChar char="•"/>
          </a:pPr>
          <a:r>
            <a:rPr lang="en-US" sz="6000" b="0" i="0" dirty="0" err="1"/>
            <a:t>Kmeans</a:t>
          </a:r>
          <a:r>
            <a:rPr lang="en-US" sz="6000" b="0" i="0" dirty="0"/>
            <a:t> was used for clustering data into 3 clusters.</a:t>
          </a:r>
        </a:p>
      </dgm:t>
    </dgm:pt>
    <dgm:pt modelId="{3A9CEC06-03A9-4150-A351-E8341D6B85A8}" type="parTrans" cxnId="{BED208ED-A757-4C1A-8295-36E9CA52BA79}">
      <dgm:prSet/>
      <dgm:spPr/>
      <dgm:t>
        <a:bodyPr/>
        <a:lstStyle/>
        <a:p>
          <a:endParaRPr lang="en-PK"/>
        </a:p>
      </dgm:t>
    </dgm:pt>
    <dgm:pt modelId="{A6CE2826-E5BC-443C-B2F4-D9FAE99ACB7D}" type="sibTrans" cxnId="{BED208ED-A757-4C1A-8295-36E9CA52BA79}">
      <dgm:prSet/>
      <dgm:spPr/>
      <dgm:t>
        <a:bodyPr/>
        <a:lstStyle/>
        <a:p>
          <a:endParaRPr lang="en-PK"/>
        </a:p>
      </dgm:t>
    </dgm:pt>
    <dgm:pt modelId="{7788191F-3C3D-48F5-9EAA-1EA9B9C0B9B5}">
      <dgm:prSet phldrT="[Text]"/>
      <dgm:spPr/>
      <dgm:t>
        <a:bodyPr/>
        <a:lstStyle/>
        <a:p>
          <a:r>
            <a:rPr lang="en-US" b="0" i="0"/>
            <a:t>Used the GDP growth data for Guyana to fit a logistic growth model.</a:t>
          </a:r>
          <a:endParaRPr lang="en-US" dirty="0"/>
        </a:p>
      </dgm:t>
    </dgm:pt>
    <dgm:pt modelId="{AB7D98AC-6760-41F0-9F15-4BA3E0D42C87}" type="parTrans" cxnId="{50E453F2-4351-4576-8847-C82B4EFC940B}">
      <dgm:prSet/>
      <dgm:spPr/>
      <dgm:t>
        <a:bodyPr/>
        <a:lstStyle/>
        <a:p>
          <a:endParaRPr lang="en-PK"/>
        </a:p>
      </dgm:t>
    </dgm:pt>
    <dgm:pt modelId="{293EA1ED-B505-48CE-AEE1-0E9A17A378B8}" type="sibTrans" cxnId="{50E453F2-4351-4576-8847-C82B4EFC940B}">
      <dgm:prSet/>
      <dgm:spPr/>
      <dgm:t>
        <a:bodyPr/>
        <a:lstStyle/>
        <a:p>
          <a:endParaRPr lang="en-PK"/>
        </a:p>
      </dgm:t>
    </dgm:pt>
    <dgm:pt modelId="{8446D7F9-ED1A-43A4-AD2A-8300EE498050}">
      <dgm:prSet phldrT="[Text]"/>
      <dgm:spPr/>
      <dgm:t>
        <a:bodyPr/>
        <a:lstStyle/>
        <a:p>
          <a:pPr>
            <a:buFont typeface="Arial" panose="020B0604020202020204" pitchFamily="34" charset="0"/>
            <a:buChar char="•"/>
          </a:pPr>
          <a:r>
            <a:rPr lang="en-US" b="0" i="0"/>
            <a:t>Defined the logistic growth function.</a:t>
          </a:r>
          <a:endParaRPr lang="en-US" dirty="0"/>
        </a:p>
      </dgm:t>
    </dgm:pt>
    <dgm:pt modelId="{EDED6991-AAD2-41BE-A89D-15E07D3A1A3B}" type="parTrans" cxnId="{68C607FF-0758-4F33-8EFE-FF55CBC1A3C2}">
      <dgm:prSet/>
      <dgm:spPr/>
      <dgm:t>
        <a:bodyPr/>
        <a:lstStyle/>
        <a:p>
          <a:endParaRPr lang="en-PK"/>
        </a:p>
      </dgm:t>
    </dgm:pt>
    <dgm:pt modelId="{933B5073-4555-42CE-86D9-0D377F4B9C8A}" type="sibTrans" cxnId="{68C607FF-0758-4F33-8EFE-FF55CBC1A3C2}">
      <dgm:prSet/>
      <dgm:spPr/>
      <dgm:t>
        <a:bodyPr/>
        <a:lstStyle/>
        <a:p>
          <a:endParaRPr lang="en-PK"/>
        </a:p>
      </dgm:t>
    </dgm:pt>
    <dgm:pt modelId="{934D1107-B07B-4833-8739-ED2B3DDD07EF}">
      <dgm:prSet/>
      <dgm:spPr/>
      <dgm:t>
        <a:bodyPr/>
        <a:lstStyle/>
        <a:p>
          <a:pPr>
            <a:buFont typeface="Arial" panose="020B0604020202020204" pitchFamily="34" charset="0"/>
            <a:buChar char="•"/>
          </a:pPr>
          <a:r>
            <a:rPr lang="en-US" b="0" i="0"/>
            <a:t>Prepared the data by extracting the years and corresponding GDP values.</a:t>
          </a:r>
        </a:p>
      </dgm:t>
    </dgm:pt>
    <dgm:pt modelId="{3817234E-888D-44B2-9657-F88FB554C8A7}" type="parTrans" cxnId="{56E10A6E-9915-4832-A716-3FFBA27DDB7D}">
      <dgm:prSet/>
      <dgm:spPr/>
      <dgm:t>
        <a:bodyPr/>
        <a:lstStyle/>
        <a:p>
          <a:endParaRPr lang="en-PK"/>
        </a:p>
      </dgm:t>
    </dgm:pt>
    <dgm:pt modelId="{1E035DBD-EA32-4587-941E-1D1534E74E16}" type="sibTrans" cxnId="{56E10A6E-9915-4832-A716-3FFBA27DDB7D}">
      <dgm:prSet/>
      <dgm:spPr/>
      <dgm:t>
        <a:bodyPr/>
        <a:lstStyle/>
        <a:p>
          <a:endParaRPr lang="en-PK"/>
        </a:p>
      </dgm:t>
    </dgm:pt>
    <dgm:pt modelId="{D6BC7591-93A9-4F0B-A080-415AAA3B1F99}">
      <dgm:prSet/>
      <dgm:spPr/>
      <dgm:t>
        <a:bodyPr/>
        <a:lstStyle/>
        <a:p>
          <a:pPr>
            <a:buFont typeface="Arial" panose="020B0604020202020204" pitchFamily="34" charset="0"/>
            <a:buChar char="•"/>
          </a:pPr>
          <a:r>
            <a:rPr lang="en-US" b="0" i="0"/>
            <a:t>Performed curve fitting using the logistic growth function and initial parameter estimates.</a:t>
          </a:r>
        </a:p>
      </dgm:t>
    </dgm:pt>
    <dgm:pt modelId="{D4A1E293-2981-49A3-A68E-B108CF105C6D}" type="parTrans" cxnId="{AA37034E-52A3-4924-8A1C-2C0CB562F202}">
      <dgm:prSet/>
      <dgm:spPr/>
      <dgm:t>
        <a:bodyPr/>
        <a:lstStyle/>
        <a:p>
          <a:endParaRPr lang="en-PK"/>
        </a:p>
      </dgm:t>
    </dgm:pt>
    <dgm:pt modelId="{C5713CCE-C606-4629-84A8-8509E9BCB41F}" type="sibTrans" cxnId="{AA37034E-52A3-4924-8A1C-2C0CB562F202}">
      <dgm:prSet/>
      <dgm:spPr/>
      <dgm:t>
        <a:bodyPr/>
        <a:lstStyle/>
        <a:p>
          <a:endParaRPr lang="en-PK"/>
        </a:p>
      </dgm:t>
    </dgm:pt>
    <dgm:pt modelId="{BC64325B-AD8E-4FD2-884C-4E2E332546E0}">
      <dgm:prSet/>
      <dgm:spPr/>
      <dgm:t>
        <a:bodyPr/>
        <a:lstStyle/>
        <a:p>
          <a:pPr>
            <a:buFont typeface="Arial" panose="020B0604020202020204" pitchFamily="34" charset="0"/>
            <a:buChar char="•"/>
          </a:pPr>
          <a:r>
            <a:rPr lang="en-US" b="0" i="0" dirty="0"/>
            <a:t>Generated predictions for the next 20 years using the fitted model.</a:t>
          </a:r>
        </a:p>
      </dgm:t>
    </dgm:pt>
    <dgm:pt modelId="{251E69FB-03C3-4421-843F-094CE4A21298}" type="parTrans" cxnId="{A4C7E676-620E-4921-A3F8-5C24C6FD8382}">
      <dgm:prSet/>
      <dgm:spPr/>
      <dgm:t>
        <a:bodyPr/>
        <a:lstStyle/>
        <a:p>
          <a:endParaRPr lang="en-PK"/>
        </a:p>
      </dgm:t>
    </dgm:pt>
    <dgm:pt modelId="{6F12B88D-0615-43B5-938A-9E75AE829D10}" type="sibTrans" cxnId="{A4C7E676-620E-4921-A3F8-5C24C6FD8382}">
      <dgm:prSet/>
      <dgm:spPr/>
      <dgm:t>
        <a:bodyPr/>
        <a:lstStyle/>
        <a:p>
          <a:endParaRPr lang="en-PK"/>
        </a:p>
      </dgm:t>
    </dgm:pt>
    <dgm:pt modelId="{A492DC2F-3F4A-4252-B0AB-3E201CDE8FCD}">
      <dgm:prSet/>
      <dgm:spPr/>
      <dgm:t>
        <a:bodyPr/>
        <a:lstStyle/>
        <a:p>
          <a:pPr>
            <a:buFont typeface="Arial" panose="020B0604020202020204" pitchFamily="34" charset="0"/>
            <a:buChar char="•"/>
          </a:pPr>
          <a:r>
            <a:rPr lang="en-US" b="0" i="0"/>
            <a:t>Calculated confidence intervals for the predictions.</a:t>
          </a:r>
        </a:p>
      </dgm:t>
    </dgm:pt>
    <dgm:pt modelId="{FB3CEEFA-0631-4547-BC89-E3BE69D2EDE7}" type="parTrans" cxnId="{BC039F8D-B6D6-4EBD-A4F2-82360FE8328C}">
      <dgm:prSet/>
      <dgm:spPr/>
      <dgm:t>
        <a:bodyPr/>
        <a:lstStyle/>
        <a:p>
          <a:endParaRPr lang="en-PK"/>
        </a:p>
      </dgm:t>
    </dgm:pt>
    <dgm:pt modelId="{D45A070E-AD2B-4504-8FD8-2ABD20F3006A}" type="sibTrans" cxnId="{BC039F8D-B6D6-4EBD-A4F2-82360FE8328C}">
      <dgm:prSet/>
      <dgm:spPr/>
      <dgm:t>
        <a:bodyPr/>
        <a:lstStyle/>
        <a:p>
          <a:endParaRPr lang="en-PK"/>
        </a:p>
      </dgm:t>
    </dgm:pt>
    <dgm:pt modelId="{7ED0C447-C7C1-473D-AEE3-031CAF9C43D1}">
      <dgm:prSet/>
      <dgm:spPr/>
      <dgm:t>
        <a:bodyPr/>
        <a:lstStyle/>
        <a:p>
          <a:pPr>
            <a:buFont typeface="Arial" panose="020B0604020202020204" pitchFamily="34" charset="0"/>
            <a:buChar char="•"/>
          </a:pPr>
          <a:r>
            <a:rPr lang="en-US" b="0" i="0"/>
            <a:t>The average GDP in the next 20 years was estimated to be 3.712483.</a:t>
          </a:r>
        </a:p>
      </dgm:t>
    </dgm:pt>
    <dgm:pt modelId="{2B97ACF8-A373-4F5F-9DBC-AFF3B320F7D0}" type="parTrans" cxnId="{4B897D2E-DBC2-4C68-AE68-8BA3BF5FE39F}">
      <dgm:prSet/>
      <dgm:spPr/>
      <dgm:t>
        <a:bodyPr/>
        <a:lstStyle/>
        <a:p>
          <a:endParaRPr lang="en-PK"/>
        </a:p>
      </dgm:t>
    </dgm:pt>
    <dgm:pt modelId="{BB9C3984-9748-43DF-9607-FDEE29925832}" type="sibTrans" cxnId="{4B897D2E-DBC2-4C68-AE68-8BA3BF5FE39F}">
      <dgm:prSet/>
      <dgm:spPr/>
      <dgm:t>
        <a:bodyPr/>
        <a:lstStyle/>
        <a:p>
          <a:endParaRPr lang="en-PK"/>
        </a:p>
      </dgm:t>
    </dgm:pt>
    <dgm:pt modelId="{538E5287-1E86-443C-B952-55475F64CDAD}">
      <dgm:prSet/>
      <dgm:spPr/>
      <dgm:t>
        <a:bodyPr/>
        <a:lstStyle/>
        <a:p>
          <a:pPr>
            <a:buFont typeface="Arial" panose="020B0604020202020204" pitchFamily="34" charset="0"/>
            <a:buChar char="•"/>
          </a:pPr>
          <a:r>
            <a:rPr lang="en-US" b="0" i="0"/>
            <a:t>Plotted the actual GDP data, predicted GDP values, and confidence intervals.</a:t>
          </a:r>
        </a:p>
      </dgm:t>
    </dgm:pt>
    <dgm:pt modelId="{AC235E42-840A-4E6D-A8B7-102BAE6E70E8}" type="parTrans" cxnId="{4E18FCE0-B2E5-4E2A-B12A-2A27C01A2F80}">
      <dgm:prSet/>
      <dgm:spPr/>
      <dgm:t>
        <a:bodyPr/>
        <a:lstStyle/>
        <a:p>
          <a:endParaRPr lang="en-PK"/>
        </a:p>
      </dgm:t>
    </dgm:pt>
    <dgm:pt modelId="{93C83C0C-14E4-441F-8E99-814CADC957DD}" type="sibTrans" cxnId="{4E18FCE0-B2E5-4E2A-B12A-2A27C01A2F80}">
      <dgm:prSet/>
      <dgm:spPr/>
      <dgm:t>
        <a:bodyPr/>
        <a:lstStyle/>
        <a:p>
          <a:endParaRPr lang="en-PK"/>
        </a:p>
      </dgm:t>
    </dgm:pt>
    <dgm:pt modelId="{E8F9FE66-8C72-49FC-ACF2-27A0152159B1}">
      <dgm:prSet/>
      <dgm:spPr/>
      <dgm:t>
        <a:bodyPr/>
        <a:lstStyle/>
        <a:p>
          <a:pPr>
            <a:buFont typeface="Arial" panose="020B0604020202020204" pitchFamily="34" charset="0"/>
            <a:buChar char="•"/>
          </a:pPr>
          <a:r>
            <a:rPr lang="en-US" b="0" i="0" dirty="0"/>
            <a:t>The logistic growth model was used to forecast the GDP of Guyana.</a:t>
          </a:r>
        </a:p>
      </dgm:t>
    </dgm:pt>
    <dgm:pt modelId="{9163FB3A-0421-40DD-8BDE-FB21E8128078}" type="parTrans" cxnId="{72FD13EC-E106-4AA2-B6D9-15D2FCE3B104}">
      <dgm:prSet/>
      <dgm:spPr/>
      <dgm:t>
        <a:bodyPr/>
        <a:lstStyle/>
        <a:p>
          <a:endParaRPr lang="en-PK"/>
        </a:p>
      </dgm:t>
    </dgm:pt>
    <dgm:pt modelId="{2212C7CA-1620-4EC4-8613-64BBC7051BAF}" type="sibTrans" cxnId="{72FD13EC-E106-4AA2-B6D9-15D2FCE3B104}">
      <dgm:prSet/>
      <dgm:spPr/>
      <dgm:t>
        <a:bodyPr/>
        <a:lstStyle/>
        <a:p>
          <a:endParaRPr lang="en-PK"/>
        </a:p>
      </dgm:t>
    </dgm:pt>
    <dgm:pt modelId="{6FDF94CC-A247-4EA2-8041-E50CE8FAAA89}" type="pres">
      <dgm:prSet presAssocID="{7CFBB7F7-B8E4-4E71-A4E3-F31F62BF7A1A}" presName="Name0" presStyleCnt="0">
        <dgm:presLayoutVars>
          <dgm:dir/>
          <dgm:animLvl val="lvl"/>
          <dgm:resizeHandles val="exact"/>
        </dgm:presLayoutVars>
      </dgm:prSet>
      <dgm:spPr/>
    </dgm:pt>
    <dgm:pt modelId="{E26334E0-9D52-4D99-A8B5-2B38949A1DED}" type="pres">
      <dgm:prSet presAssocID="{3D016369-15D1-42CF-A205-92FEF05255DE}" presName="composite" presStyleCnt="0"/>
      <dgm:spPr/>
    </dgm:pt>
    <dgm:pt modelId="{0178AFD8-DD52-482E-A823-5CC890828B3E}" type="pres">
      <dgm:prSet presAssocID="{3D016369-15D1-42CF-A205-92FEF05255DE}" presName="parTx" presStyleLbl="alignNode1" presStyleIdx="0" presStyleCnt="2">
        <dgm:presLayoutVars>
          <dgm:chMax val="0"/>
          <dgm:chPref val="0"/>
          <dgm:bulletEnabled val="1"/>
        </dgm:presLayoutVars>
      </dgm:prSet>
      <dgm:spPr/>
    </dgm:pt>
    <dgm:pt modelId="{9CCCED41-30BA-491D-A6D0-CBD82B7E5792}" type="pres">
      <dgm:prSet presAssocID="{3D016369-15D1-42CF-A205-92FEF05255DE}" presName="desTx" presStyleLbl="alignAccFollowNode1" presStyleIdx="0" presStyleCnt="2">
        <dgm:presLayoutVars>
          <dgm:bulletEnabled val="1"/>
        </dgm:presLayoutVars>
      </dgm:prSet>
      <dgm:spPr/>
    </dgm:pt>
    <dgm:pt modelId="{E8155336-5C31-45D7-88C5-B661F79A4F62}" type="pres">
      <dgm:prSet presAssocID="{2967A87A-6923-476A-A1D5-879B210EF83B}" presName="space" presStyleCnt="0"/>
      <dgm:spPr/>
    </dgm:pt>
    <dgm:pt modelId="{6C1D486E-9275-40EB-A2B1-60D80C8F2D3C}" type="pres">
      <dgm:prSet presAssocID="{86BC6A9F-5CA2-4CAD-9DB3-781932579490}" presName="composite" presStyleCnt="0"/>
      <dgm:spPr/>
    </dgm:pt>
    <dgm:pt modelId="{14B0830B-3F87-4A55-8AD5-F75FA07BC977}" type="pres">
      <dgm:prSet presAssocID="{86BC6A9F-5CA2-4CAD-9DB3-781932579490}" presName="parTx" presStyleLbl="alignNode1" presStyleIdx="1" presStyleCnt="2">
        <dgm:presLayoutVars>
          <dgm:chMax val="0"/>
          <dgm:chPref val="0"/>
          <dgm:bulletEnabled val="1"/>
        </dgm:presLayoutVars>
      </dgm:prSet>
      <dgm:spPr/>
    </dgm:pt>
    <dgm:pt modelId="{A5D581D0-9F58-4BF2-A7E0-1E456ABD86A0}" type="pres">
      <dgm:prSet presAssocID="{86BC6A9F-5CA2-4CAD-9DB3-781932579490}" presName="desTx" presStyleLbl="alignAccFollowNode1" presStyleIdx="1" presStyleCnt="2" custScaleX="98120">
        <dgm:presLayoutVars>
          <dgm:bulletEnabled val="1"/>
        </dgm:presLayoutVars>
      </dgm:prSet>
      <dgm:spPr/>
    </dgm:pt>
  </dgm:ptLst>
  <dgm:cxnLst>
    <dgm:cxn modelId="{1EDA7410-BC56-4483-8682-5507A1E73564}" type="presOf" srcId="{0B1465BE-3D97-4C55-A11E-ABB980E73BBE}" destId="{9CCCED41-30BA-491D-A6D0-CBD82B7E5792}" srcOrd="0" destOrd="0" presId="urn:microsoft.com/office/officeart/2005/8/layout/hList1"/>
    <dgm:cxn modelId="{593B0A1D-C958-4DDE-8B30-7DC5B35C80D2}" type="presOf" srcId="{8446D7F9-ED1A-43A4-AD2A-8300EE498050}" destId="{A5D581D0-9F58-4BF2-A7E0-1E456ABD86A0}" srcOrd="0" destOrd="1" presId="urn:microsoft.com/office/officeart/2005/8/layout/hList1"/>
    <dgm:cxn modelId="{8885CE29-74A7-49D8-9E6D-254D1B3E5C88}" type="presOf" srcId="{1DD51054-21A6-4526-A9B7-89E0E2BE263F}" destId="{9CCCED41-30BA-491D-A6D0-CBD82B7E5792}" srcOrd="0" destOrd="1" presId="urn:microsoft.com/office/officeart/2005/8/layout/hList1"/>
    <dgm:cxn modelId="{A7FDDB2B-19BE-4909-936B-80263BD32CC1}" srcId="{3D016369-15D1-42CF-A205-92FEF05255DE}" destId="{1DD51054-21A6-4526-A9B7-89E0E2BE263F}" srcOrd="1" destOrd="0" parTransId="{26BCC7E5-AE2E-45BC-9DDB-D4DD63B1280D}" sibTransId="{E39F668F-5FFF-457C-B57C-DBC4749713F3}"/>
    <dgm:cxn modelId="{4B897D2E-DBC2-4C68-AE68-8BA3BF5FE39F}" srcId="{86BC6A9F-5CA2-4CAD-9DB3-781932579490}" destId="{7ED0C447-C7C1-473D-AEE3-031CAF9C43D1}" srcOrd="6" destOrd="0" parTransId="{2B97ACF8-A373-4F5F-9DBC-AFF3B320F7D0}" sibTransId="{BB9C3984-9748-43DF-9607-FDEE29925832}"/>
    <dgm:cxn modelId="{FBBC6635-A791-415A-A782-6FB55A2F7AC5}" srcId="{3D016369-15D1-42CF-A205-92FEF05255DE}" destId="{C021F735-E8BC-4BF7-B032-B2C2A3AFBC4C}" srcOrd="5" destOrd="0" parTransId="{2CA9D6DF-7193-4CF4-BCF2-70222A7F590E}" sibTransId="{FCF781EA-CF6A-4448-90AD-AAAB2F73F518}"/>
    <dgm:cxn modelId="{B265943C-F61F-40E4-838C-BBA89FD2C919}" type="presOf" srcId="{F9C098C0-F73D-4588-8790-CFDB131764CA}" destId="{9CCCED41-30BA-491D-A6D0-CBD82B7E5792}" srcOrd="0" destOrd="4" presId="urn:microsoft.com/office/officeart/2005/8/layout/hList1"/>
    <dgm:cxn modelId="{0F43405E-F6E8-48C7-AC2A-1353123834D1}" type="presOf" srcId="{86BC6A9F-5CA2-4CAD-9DB3-781932579490}" destId="{14B0830B-3F87-4A55-8AD5-F75FA07BC977}" srcOrd="0" destOrd="0" presId="urn:microsoft.com/office/officeart/2005/8/layout/hList1"/>
    <dgm:cxn modelId="{C2DF0363-F1E1-47D1-B77A-54F3B4658BBF}" srcId="{3D016369-15D1-42CF-A205-92FEF05255DE}" destId="{23AF75E6-C3CA-4B3E-94B6-FF076927CE85}" srcOrd="3" destOrd="0" parTransId="{B03A23A6-E494-414D-B90B-3BA943959CAA}" sibTransId="{17D0EF1E-0083-4C1E-8B9C-B4D58E232ED7}"/>
    <dgm:cxn modelId="{AA37034E-52A3-4924-8A1C-2C0CB562F202}" srcId="{86BC6A9F-5CA2-4CAD-9DB3-781932579490}" destId="{D6BC7591-93A9-4F0B-A080-415AAA3B1F99}" srcOrd="3" destOrd="0" parTransId="{D4A1E293-2981-49A3-A68E-B108CF105C6D}" sibTransId="{C5713CCE-C606-4629-84A8-8509E9BCB41F}"/>
    <dgm:cxn modelId="{56E10A6E-9915-4832-A716-3FFBA27DDB7D}" srcId="{86BC6A9F-5CA2-4CAD-9DB3-781932579490}" destId="{934D1107-B07B-4833-8739-ED2B3DDD07EF}" srcOrd="2" destOrd="0" parTransId="{3817234E-888D-44B2-9657-F88FB554C8A7}" sibTransId="{1E035DBD-EA32-4587-941E-1D1534E74E16}"/>
    <dgm:cxn modelId="{3C920F6E-5F9F-4709-9C74-A2F23F507898}" type="presOf" srcId="{3D016369-15D1-42CF-A205-92FEF05255DE}" destId="{0178AFD8-DD52-482E-A823-5CC890828B3E}" srcOrd="0" destOrd="0" presId="urn:microsoft.com/office/officeart/2005/8/layout/hList1"/>
    <dgm:cxn modelId="{A4C7E676-620E-4921-A3F8-5C24C6FD8382}" srcId="{86BC6A9F-5CA2-4CAD-9DB3-781932579490}" destId="{BC64325B-AD8E-4FD2-884C-4E2E332546E0}" srcOrd="4" destOrd="0" parTransId="{251E69FB-03C3-4421-843F-094CE4A21298}" sibTransId="{6F12B88D-0615-43B5-938A-9E75AE829D10}"/>
    <dgm:cxn modelId="{C279825A-5EBA-44A1-8542-C25B43509152}" type="presOf" srcId="{23AF75E6-C3CA-4B3E-94B6-FF076927CE85}" destId="{9CCCED41-30BA-491D-A6D0-CBD82B7E5792}" srcOrd="0" destOrd="3" presId="urn:microsoft.com/office/officeart/2005/8/layout/hList1"/>
    <dgm:cxn modelId="{7A303184-0C59-4DFF-B92B-708DC0214E16}" type="presOf" srcId="{7CFBB7F7-B8E4-4E71-A4E3-F31F62BF7A1A}" destId="{6FDF94CC-A247-4EA2-8041-E50CE8FAAA89}" srcOrd="0" destOrd="0" presId="urn:microsoft.com/office/officeart/2005/8/layout/hList1"/>
    <dgm:cxn modelId="{BC039F8D-B6D6-4EBD-A4F2-82360FE8328C}" srcId="{86BC6A9F-5CA2-4CAD-9DB3-781932579490}" destId="{A492DC2F-3F4A-4252-B0AB-3E201CDE8FCD}" srcOrd="5" destOrd="0" parTransId="{FB3CEEFA-0631-4547-BC89-E3BE69D2EDE7}" sibTransId="{D45A070E-AD2B-4504-8FD8-2ABD20F3006A}"/>
    <dgm:cxn modelId="{AE398E91-291D-40C1-B7F3-682E2FEBBCF4}" srcId="{3D016369-15D1-42CF-A205-92FEF05255DE}" destId="{0B1465BE-3D97-4C55-A11E-ABB980E73BBE}" srcOrd="0" destOrd="0" parTransId="{82B0AEEB-971A-466E-94F3-8E7EBFA1B9DA}" sibTransId="{93505B41-C263-4CD3-AED4-E663DDF76E0F}"/>
    <dgm:cxn modelId="{A4656E93-8E64-4D4A-BA04-4A636A749210}" srcId="{3D016369-15D1-42CF-A205-92FEF05255DE}" destId="{F9C098C0-F73D-4588-8790-CFDB131764CA}" srcOrd="4" destOrd="0" parTransId="{292F8983-DB49-4DCB-848D-C7FA91B21F1C}" sibTransId="{D384B354-F88F-4DFC-BF95-87F20F0BAC38}"/>
    <dgm:cxn modelId="{8F85049B-425E-4AEC-9B5E-DF73A74F9F12}" type="presOf" srcId="{934D1107-B07B-4833-8739-ED2B3DDD07EF}" destId="{A5D581D0-9F58-4BF2-A7E0-1E456ABD86A0}" srcOrd="0" destOrd="2" presId="urn:microsoft.com/office/officeart/2005/8/layout/hList1"/>
    <dgm:cxn modelId="{0E218CA1-BCAD-41DD-8AF7-9E01FE0633C9}" type="presOf" srcId="{67E521DC-FF2E-48EE-8821-0B452ABE1D73}" destId="{9CCCED41-30BA-491D-A6D0-CBD82B7E5792}" srcOrd="0" destOrd="2" presId="urn:microsoft.com/office/officeart/2005/8/layout/hList1"/>
    <dgm:cxn modelId="{8EAED5A7-B880-4068-BFE4-99B83D937950}" srcId="{7CFBB7F7-B8E4-4E71-A4E3-F31F62BF7A1A}" destId="{86BC6A9F-5CA2-4CAD-9DB3-781932579490}" srcOrd="1" destOrd="0" parTransId="{1D91D00E-0E41-40DD-9AF8-C936F64A8955}" sibTransId="{B6FC4964-558E-45A5-A949-A9525CF9303D}"/>
    <dgm:cxn modelId="{B195EBAC-2CC0-4969-934B-D6F4738EF3C6}" type="presOf" srcId="{D6BC7591-93A9-4F0B-A080-415AAA3B1F99}" destId="{A5D581D0-9F58-4BF2-A7E0-1E456ABD86A0}" srcOrd="0" destOrd="3" presId="urn:microsoft.com/office/officeart/2005/8/layout/hList1"/>
    <dgm:cxn modelId="{E9AB89BF-1410-4A42-9A4B-E792E02B35FF}" type="presOf" srcId="{7788191F-3C3D-48F5-9EAA-1EA9B9C0B9B5}" destId="{A5D581D0-9F58-4BF2-A7E0-1E456ABD86A0}" srcOrd="0" destOrd="0" presId="urn:microsoft.com/office/officeart/2005/8/layout/hList1"/>
    <dgm:cxn modelId="{C42739C4-F71E-4A59-8260-76BCA554635B}" type="presOf" srcId="{C021F735-E8BC-4BF7-B032-B2C2A3AFBC4C}" destId="{9CCCED41-30BA-491D-A6D0-CBD82B7E5792}" srcOrd="0" destOrd="5" presId="urn:microsoft.com/office/officeart/2005/8/layout/hList1"/>
    <dgm:cxn modelId="{9C2739C8-F225-4549-A39B-23AC5D961580}" type="presOf" srcId="{538E5287-1E86-443C-B952-55475F64CDAD}" destId="{A5D581D0-9F58-4BF2-A7E0-1E456ABD86A0}" srcOrd="0" destOrd="7" presId="urn:microsoft.com/office/officeart/2005/8/layout/hList1"/>
    <dgm:cxn modelId="{C557A7D2-6A8D-4AD2-9A26-ED27CDB9BB7A}" srcId="{7CFBB7F7-B8E4-4E71-A4E3-F31F62BF7A1A}" destId="{3D016369-15D1-42CF-A205-92FEF05255DE}" srcOrd="0" destOrd="0" parTransId="{450DCF84-849B-4CFE-BE63-38482B88E252}" sibTransId="{2967A87A-6923-476A-A1D5-879B210EF83B}"/>
    <dgm:cxn modelId="{1C1B79DA-9781-4FC3-AFC2-58830086F4E0}" type="presOf" srcId="{A492DC2F-3F4A-4252-B0AB-3E201CDE8FCD}" destId="{A5D581D0-9F58-4BF2-A7E0-1E456ABD86A0}" srcOrd="0" destOrd="5" presId="urn:microsoft.com/office/officeart/2005/8/layout/hList1"/>
    <dgm:cxn modelId="{4E18FCE0-B2E5-4E2A-B12A-2A27C01A2F80}" srcId="{86BC6A9F-5CA2-4CAD-9DB3-781932579490}" destId="{538E5287-1E86-443C-B952-55475F64CDAD}" srcOrd="7" destOrd="0" parTransId="{AC235E42-840A-4E6D-A8B7-102BAE6E70E8}" sibTransId="{93C83C0C-14E4-441F-8E99-814CADC957DD}"/>
    <dgm:cxn modelId="{F7F14CE7-FF91-4E7E-83A8-33067745F1B6}" type="presOf" srcId="{7ED0C447-C7C1-473D-AEE3-031CAF9C43D1}" destId="{A5D581D0-9F58-4BF2-A7E0-1E456ABD86A0}" srcOrd="0" destOrd="6" presId="urn:microsoft.com/office/officeart/2005/8/layout/hList1"/>
    <dgm:cxn modelId="{609033E8-209E-4181-95AC-4D504984EE89}" type="presOf" srcId="{E8F9FE66-8C72-49FC-ACF2-27A0152159B1}" destId="{A5D581D0-9F58-4BF2-A7E0-1E456ABD86A0}" srcOrd="0" destOrd="8" presId="urn:microsoft.com/office/officeart/2005/8/layout/hList1"/>
    <dgm:cxn modelId="{72FD13EC-E106-4AA2-B6D9-15D2FCE3B104}" srcId="{86BC6A9F-5CA2-4CAD-9DB3-781932579490}" destId="{E8F9FE66-8C72-49FC-ACF2-27A0152159B1}" srcOrd="8" destOrd="0" parTransId="{9163FB3A-0421-40DD-8BDE-FB21E8128078}" sibTransId="{2212C7CA-1620-4EC4-8613-64BBC7051BAF}"/>
    <dgm:cxn modelId="{BED208ED-A757-4C1A-8295-36E9CA52BA79}" srcId="{3D016369-15D1-42CF-A205-92FEF05255DE}" destId="{67E521DC-FF2E-48EE-8821-0B452ABE1D73}" srcOrd="2" destOrd="0" parTransId="{3A9CEC06-03A9-4150-A351-E8341D6B85A8}" sibTransId="{A6CE2826-E5BC-443C-B2F4-D9FAE99ACB7D}"/>
    <dgm:cxn modelId="{50E453F2-4351-4576-8847-C82B4EFC940B}" srcId="{86BC6A9F-5CA2-4CAD-9DB3-781932579490}" destId="{7788191F-3C3D-48F5-9EAA-1EA9B9C0B9B5}" srcOrd="0" destOrd="0" parTransId="{AB7D98AC-6760-41F0-9F15-4BA3E0D42C87}" sibTransId="{293EA1ED-B505-48CE-AEE1-0E9A17A378B8}"/>
    <dgm:cxn modelId="{EA286DF6-F939-4B54-B9B9-770C8CFC30F1}" type="presOf" srcId="{BC64325B-AD8E-4FD2-884C-4E2E332546E0}" destId="{A5D581D0-9F58-4BF2-A7E0-1E456ABD86A0}" srcOrd="0" destOrd="4" presId="urn:microsoft.com/office/officeart/2005/8/layout/hList1"/>
    <dgm:cxn modelId="{68C607FF-0758-4F33-8EFE-FF55CBC1A3C2}" srcId="{86BC6A9F-5CA2-4CAD-9DB3-781932579490}" destId="{8446D7F9-ED1A-43A4-AD2A-8300EE498050}" srcOrd="1" destOrd="0" parTransId="{EDED6991-AAD2-41BE-A89D-15E07D3A1A3B}" sibTransId="{933B5073-4555-42CE-86D9-0D377F4B9C8A}"/>
    <dgm:cxn modelId="{3CFA4EB8-6FF8-4416-B05A-BBE1DFAB33EF}" type="presParOf" srcId="{6FDF94CC-A247-4EA2-8041-E50CE8FAAA89}" destId="{E26334E0-9D52-4D99-A8B5-2B38949A1DED}" srcOrd="0" destOrd="0" presId="urn:microsoft.com/office/officeart/2005/8/layout/hList1"/>
    <dgm:cxn modelId="{D7C1C408-1E9B-42BA-8EEE-7DCF09CE3325}" type="presParOf" srcId="{E26334E0-9D52-4D99-A8B5-2B38949A1DED}" destId="{0178AFD8-DD52-482E-A823-5CC890828B3E}" srcOrd="0" destOrd="0" presId="urn:microsoft.com/office/officeart/2005/8/layout/hList1"/>
    <dgm:cxn modelId="{F6743AB8-2A36-4E9B-B780-77B852B7CC84}" type="presParOf" srcId="{E26334E0-9D52-4D99-A8B5-2B38949A1DED}" destId="{9CCCED41-30BA-491D-A6D0-CBD82B7E5792}" srcOrd="1" destOrd="0" presId="urn:microsoft.com/office/officeart/2005/8/layout/hList1"/>
    <dgm:cxn modelId="{AAA96576-022F-4C44-8967-52A9C7D9F777}" type="presParOf" srcId="{6FDF94CC-A247-4EA2-8041-E50CE8FAAA89}" destId="{E8155336-5C31-45D7-88C5-B661F79A4F62}" srcOrd="1" destOrd="0" presId="urn:microsoft.com/office/officeart/2005/8/layout/hList1"/>
    <dgm:cxn modelId="{B33486AE-83F3-432E-896B-C820606761CE}" type="presParOf" srcId="{6FDF94CC-A247-4EA2-8041-E50CE8FAAA89}" destId="{6C1D486E-9275-40EB-A2B1-60D80C8F2D3C}" srcOrd="2" destOrd="0" presId="urn:microsoft.com/office/officeart/2005/8/layout/hList1"/>
    <dgm:cxn modelId="{2E79D127-9802-4F91-877F-A5FD85D602FF}" type="presParOf" srcId="{6C1D486E-9275-40EB-A2B1-60D80C8F2D3C}" destId="{14B0830B-3F87-4A55-8AD5-F75FA07BC977}" srcOrd="0" destOrd="0" presId="urn:microsoft.com/office/officeart/2005/8/layout/hList1"/>
    <dgm:cxn modelId="{C11E5E14-34B1-46C8-9F41-EF08A64BF1E0}" type="presParOf" srcId="{6C1D486E-9275-40EB-A2B1-60D80C8F2D3C}" destId="{A5D581D0-9F58-4BF2-A7E0-1E456ABD86A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8AFD8-DD52-482E-A823-5CC890828B3E}">
      <dsp:nvSpPr>
        <dsp:cNvPr id="0" name=""/>
        <dsp:cNvSpPr/>
      </dsp:nvSpPr>
      <dsp:spPr>
        <a:xfrm>
          <a:off x="143" y="320361"/>
          <a:ext cx="13686087" cy="126720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txBody>
        <a:bodyPr spcFirstLastPara="0" vert="horz" wrap="square" lIns="305816" tIns="174752" rIns="305816" bIns="174752" numCol="1" spcCol="1270" anchor="ctr" anchorCtr="0">
          <a:noAutofit/>
        </a:bodyPr>
        <a:lstStyle/>
        <a:p>
          <a:pPr marL="0" lvl="0" indent="0" algn="ctr" defTabSz="1911350">
            <a:lnSpc>
              <a:spcPct val="90000"/>
            </a:lnSpc>
            <a:spcBef>
              <a:spcPct val="0"/>
            </a:spcBef>
            <a:spcAft>
              <a:spcPct val="35000"/>
            </a:spcAft>
            <a:buNone/>
          </a:pPr>
          <a:r>
            <a:rPr lang="en-US" sz="4300" kern="1200" dirty="0"/>
            <a:t>Clustering</a:t>
          </a:r>
          <a:endParaRPr lang="en-PK" sz="4300" kern="1200" dirty="0"/>
        </a:p>
      </dsp:txBody>
      <dsp:txXfrm>
        <a:off x="143" y="320361"/>
        <a:ext cx="13686087" cy="1267200"/>
      </dsp:txXfrm>
    </dsp:sp>
    <dsp:sp modelId="{9CCCED41-30BA-491D-A6D0-CBD82B7E5792}">
      <dsp:nvSpPr>
        <dsp:cNvPr id="0" name=""/>
        <dsp:cNvSpPr/>
      </dsp:nvSpPr>
      <dsp:spPr>
        <a:xfrm>
          <a:off x="143" y="1587561"/>
          <a:ext cx="13686087" cy="11957220"/>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320040" tIns="320040" rIns="426720" bIns="480060" numCol="1" spcCol="1270" anchor="t" anchorCtr="0">
          <a:noAutofit/>
        </a:bodyPr>
        <a:lstStyle/>
        <a:p>
          <a:pPr marL="285750" lvl="1" indent="-285750" algn="just" defTabSz="2667000">
            <a:lnSpc>
              <a:spcPct val="90000"/>
            </a:lnSpc>
            <a:spcBef>
              <a:spcPct val="0"/>
            </a:spcBef>
            <a:spcAft>
              <a:spcPct val="15000"/>
            </a:spcAft>
            <a:buFont typeface="Arial" panose="020B0604020202020204" pitchFamily="34" charset="0"/>
            <a:buChar char="•"/>
          </a:pPr>
          <a:r>
            <a:rPr lang="en-US" sz="6000" b="0" i="0" kern="1200" dirty="0"/>
            <a:t>Three clusters were formed based on the GDP growth patterns of countries.</a:t>
          </a:r>
          <a:endParaRPr lang="en-PK" sz="6000" kern="1200" dirty="0"/>
        </a:p>
        <a:p>
          <a:pPr marL="285750" lvl="1" indent="-285750" algn="just" defTabSz="2667000">
            <a:lnSpc>
              <a:spcPct val="90000"/>
            </a:lnSpc>
            <a:spcBef>
              <a:spcPct val="0"/>
            </a:spcBef>
            <a:spcAft>
              <a:spcPct val="15000"/>
            </a:spcAft>
            <a:buFont typeface="Arial" panose="020B0604020202020204" pitchFamily="34" charset="0"/>
            <a:buChar char="•"/>
          </a:pPr>
          <a:r>
            <a:rPr lang="en-US" sz="6000" b="0" i="0" kern="1200" dirty="0"/>
            <a:t>Data was normalized</a:t>
          </a:r>
        </a:p>
        <a:p>
          <a:pPr marL="285750" lvl="1" indent="-285750" algn="just" defTabSz="2667000">
            <a:lnSpc>
              <a:spcPct val="90000"/>
            </a:lnSpc>
            <a:spcBef>
              <a:spcPct val="0"/>
            </a:spcBef>
            <a:spcAft>
              <a:spcPct val="15000"/>
            </a:spcAft>
            <a:buFont typeface="Arial" panose="020B0604020202020204" pitchFamily="34" charset="0"/>
            <a:buChar char="•"/>
          </a:pPr>
          <a:r>
            <a:rPr lang="en-US" sz="6000" b="0" i="0" kern="1200" dirty="0" err="1"/>
            <a:t>Kmeans</a:t>
          </a:r>
          <a:r>
            <a:rPr lang="en-US" sz="6000" b="0" i="0" kern="1200" dirty="0"/>
            <a:t> was used for clustering data into 3 clusters.</a:t>
          </a:r>
        </a:p>
        <a:p>
          <a:pPr marL="285750" lvl="1" indent="-285750" algn="just" defTabSz="2667000">
            <a:lnSpc>
              <a:spcPct val="90000"/>
            </a:lnSpc>
            <a:spcBef>
              <a:spcPct val="0"/>
            </a:spcBef>
            <a:spcAft>
              <a:spcPct val="15000"/>
            </a:spcAft>
            <a:buFont typeface="Arial" panose="020B0604020202020204" pitchFamily="34" charset="0"/>
            <a:buChar char="•"/>
          </a:pPr>
          <a:r>
            <a:rPr lang="en-US" sz="6000" b="0" i="0" kern="1200" dirty="0"/>
            <a:t>Cluster 0 had a median GDP growth of 3.472112 in 2021.</a:t>
          </a:r>
        </a:p>
        <a:p>
          <a:pPr marL="285750" lvl="1" indent="-285750" algn="just" defTabSz="2667000">
            <a:lnSpc>
              <a:spcPct val="90000"/>
            </a:lnSpc>
            <a:spcBef>
              <a:spcPct val="0"/>
            </a:spcBef>
            <a:spcAft>
              <a:spcPct val="15000"/>
            </a:spcAft>
            <a:buFont typeface="Arial" panose="020B0604020202020204" pitchFamily="34" charset="0"/>
            <a:buChar char="•"/>
          </a:pPr>
          <a:r>
            <a:rPr lang="en-US" sz="6000" b="0" i="0" kern="1200"/>
            <a:t>Cluster 1 had a higher median GDP growth of 5.075085 in 2021.</a:t>
          </a:r>
        </a:p>
        <a:p>
          <a:pPr marL="285750" lvl="1" indent="-285750" algn="just" defTabSz="2667000">
            <a:lnSpc>
              <a:spcPct val="90000"/>
            </a:lnSpc>
            <a:spcBef>
              <a:spcPct val="0"/>
            </a:spcBef>
            <a:spcAft>
              <a:spcPct val="15000"/>
            </a:spcAft>
            <a:buFont typeface="Arial" panose="020B0604020202020204" pitchFamily="34" charset="0"/>
            <a:buChar char="•"/>
          </a:pPr>
          <a:r>
            <a:rPr lang="en-US" sz="6000" b="0" i="0" kern="1200" dirty="0"/>
            <a:t>Cluster 2 had a median GDP growth of 4.449367 in 2021.</a:t>
          </a:r>
        </a:p>
      </dsp:txBody>
      <dsp:txXfrm>
        <a:off x="143" y="1587561"/>
        <a:ext cx="13686087" cy="11957220"/>
      </dsp:txXfrm>
    </dsp:sp>
    <dsp:sp modelId="{14B0830B-3F87-4A55-8AD5-F75FA07BC977}">
      <dsp:nvSpPr>
        <dsp:cNvPr id="0" name=""/>
        <dsp:cNvSpPr/>
      </dsp:nvSpPr>
      <dsp:spPr>
        <a:xfrm>
          <a:off x="15602283" y="320361"/>
          <a:ext cx="13686087" cy="126720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1">
          <a:scrgbClr r="0" g="0" b="0"/>
        </a:lnRef>
        <a:fillRef idx="3">
          <a:scrgbClr r="0" g="0" b="0"/>
        </a:fillRef>
        <a:effectRef idx="3">
          <a:scrgbClr r="0" g="0" b="0"/>
        </a:effectRef>
        <a:fontRef idx="minor">
          <a:schemeClr val="lt1"/>
        </a:fontRef>
      </dsp:style>
      <dsp:txBody>
        <a:bodyPr spcFirstLastPara="0" vert="horz" wrap="square" lIns="305816" tIns="174752" rIns="305816" bIns="174752" numCol="1" spcCol="1270" anchor="ctr" anchorCtr="0">
          <a:noAutofit/>
        </a:bodyPr>
        <a:lstStyle/>
        <a:p>
          <a:pPr marL="0" lvl="0" indent="0" algn="ctr" defTabSz="1911350">
            <a:lnSpc>
              <a:spcPct val="90000"/>
            </a:lnSpc>
            <a:spcBef>
              <a:spcPct val="0"/>
            </a:spcBef>
            <a:spcAft>
              <a:spcPct val="35000"/>
            </a:spcAft>
            <a:buNone/>
          </a:pPr>
          <a:r>
            <a:rPr lang="en-US" sz="4300" kern="1200" dirty="0"/>
            <a:t>Fitting</a:t>
          </a:r>
        </a:p>
      </dsp:txBody>
      <dsp:txXfrm>
        <a:off x="15602283" y="320361"/>
        <a:ext cx="13686087" cy="1267200"/>
      </dsp:txXfrm>
    </dsp:sp>
    <dsp:sp modelId="{A5D581D0-9F58-4BF2-A7E0-1E456ABD86A0}">
      <dsp:nvSpPr>
        <dsp:cNvPr id="0" name=""/>
        <dsp:cNvSpPr/>
      </dsp:nvSpPr>
      <dsp:spPr>
        <a:xfrm>
          <a:off x="15730932" y="1587561"/>
          <a:ext cx="13428789" cy="11957220"/>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1">
          <a:scrgbClr r="0" g="0" b="0"/>
        </a:fillRef>
        <a:effectRef idx="2">
          <a:scrgbClr r="0" g="0" b="0"/>
        </a:effectRef>
        <a:fontRef idx="minor"/>
      </dsp:style>
      <dsp:txBody>
        <a:bodyPr spcFirstLastPara="0" vert="horz" wrap="square" lIns="229362" tIns="229362" rIns="305816" bIns="344043" numCol="1" spcCol="1270" anchor="t" anchorCtr="0">
          <a:noAutofit/>
        </a:bodyPr>
        <a:lstStyle/>
        <a:p>
          <a:pPr marL="285750" lvl="1" indent="-285750" algn="l" defTabSz="1911350">
            <a:lnSpc>
              <a:spcPct val="90000"/>
            </a:lnSpc>
            <a:spcBef>
              <a:spcPct val="0"/>
            </a:spcBef>
            <a:spcAft>
              <a:spcPct val="15000"/>
            </a:spcAft>
            <a:buChar char="•"/>
          </a:pPr>
          <a:r>
            <a:rPr lang="en-US" sz="4300" b="0" i="0" kern="1200"/>
            <a:t>Used the GDP growth data for Guyana to fit a logistic growth model.</a:t>
          </a:r>
          <a:endParaRPr lang="en-US" sz="4300" kern="1200" dirty="0"/>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a:t>Defined the logistic growth function.</a:t>
          </a:r>
          <a:endParaRPr lang="en-US" sz="4300" kern="1200" dirty="0"/>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a:t>Prepared the data by extracting the years and corresponding GDP values.</a:t>
          </a:r>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a:t>Performed curve fitting using the logistic growth function and initial parameter estimates.</a:t>
          </a:r>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dirty="0"/>
            <a:t>Generated predictions for the next 20 years using the fitted model.</a:t>
          </a:r>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a:t>Calculated confidence intervals for the predictions.</a:t>
          </a:r>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a:t>The average GDP in the next 20 years was estimated to be 3.712483.</a:t>
          </a:r>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a:t>Plotted the actual GDP data, predicted GDP values, and confidence intervals.</a:t>
          </a:r>
        </a:p>
        <a:p>
          <a:pPr marL="285750" lvl="1" indent="-285750" algn="l" defTabSz="1911350">
            <a:lnSpc>
              <a:spcPct val="90000"/>
            </a:lnSpc>
            <a:spcBef>
              <a:spcPct val="0"/>
            </a:spcBef>
            <a:spcAft>
              <a:spcPct val="15000"/>
            </a:spcAft>
            <a:buFont typeface="Arial" panose="020B0604020202020204" pitchFamily="34" charset="0"/>
            <a:buChar char="•"/>
          </a:pPr>
          <a:r>
            <a:rPr lang="en-US" sz="4300" b="0" i="0" kern="1200" dirty="0"/>
            <a:t>The logistic growth model was used to forecast the GDP of Guyana.</a:t>
          </a:r>
        </a:p>
      </dsp:txBody>
      <dsp:txXfrm>
        <a:off x="15730932" y="1587561"/>
        <a:ext cx="13428789" cy="119572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54751"/>
            <a:ext cx="30275213" cy="11612499"/>
          </a:xfrm>
          <a:prstGeom prst="rect">
            <a:avLst/>
          </a:prstGeom>
        </p:spPr>
      </p:pic>
      <p:sp>
        <p:nvSpPr>
          <p:cNvPr id="2" name="Title 1"/>
          <p:cNvSpPr>
            <a:spLocks noGrp="1"/>
          </p:cNvSpPr>
          <p:nvPr>
            <p:ph type="ctrTitle"/>
          </p:nvPr>
        </p:nvSpPr>
        <p:spPr>
          <a:xfrm>
            <a:off x="3027522" y="11246234"/>
            <a:ext cx="24220170" cy="11381501"/>
          </a:xfrm>
        </p:spPr>
        <p:txBody>
          <a:bodyPr anchor="b">
            <a:normAutofit/>
          </a:bodyPr>
          <a:lstStyle>
            <a:lvl1pPr algn="l">
              <a:defRPr sz="19865"/>
            </a:lvl1pPr>
          </a:lstStyle>
          <a:p>
            <a:r>
              <a:rPr lang="en-US"/>
              <a:t>Click to edit Master title style</a:t>
            </a:r>
            <a:endParaRPr lang="en-US" dirty="0"/>
          </a:p>
        </p:txBody>
      </p:sp>
      <p:sp>
        <p:nvSpPr>
          <p:cNvPr id="3" name="Subtitle 2"/>
          <p:cNvSpPr>
            <a:spLocks noGrp="1"/>
          </p:cNvSpPr>
          <p:nvPr>
            <p:ph type="subTitle" idx="1"/>
          </p:nvPr>
        </p:nvSpPr>
        <p:spPr>
          <a:xfrm>
            <a:off x="3027522" y="22650809"/>
            <a:ext cx="24220170" cy="4276725"/>
          </a:xfrm>
        </p:spPr>
        <p:txBody>
          <a:bodyPr>
            <a:normAutofit/>
          </a:bodyPr>
          <a:lstStyle>
            <a:lvl1pPr marL="0" indent="0" algn="l">
              <a:buNone/>
              <a:defRPr sz="6622"/>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a:xfrm>
            <a:off x="19641046" y="26963981"/>
            <a:ext cx="7606644" cy="2276960"/>
          </a:xfrm>
        </p:spPr>
        <p:txBody>
          <a:bodyPr/>
          <a:lstStyle/>
          <a:p>
            <a:fld id="{EB0B111E-2C74-455B-A048-A9757D17967E}" type="datetimeFigureOut">
              <a:rPr lang="en-PK" smtClean="0"/>
              <a:t>13/05/2023</a:t>
            </a:fld>
            <a:endParaRPr lang="en-PK"/>
          </a:p>
        </p:txBody>
      </p:sp>
      <p:sp>
        <p:nvSpPr>
          <p:cNvPr id="5" name="Footer Placeholder 4"/>
          <p:cNvSpPr>
            <a:spLocks noGrp="1"/>
          </p:cNvSpPr>
          <p:nvPr>
            <p:ph type="ftr" sz="quarter" idx="11"/>
          </p:nvPr>
        </p:nvSpPr>
        <p:spPr>
          <a:xfrm>
            <a:off x="3027521" y="26963987"/>
            <a:ext cx="16159395" cy="2276960"/>
          </a:xfrm>
        </p:spPr>
        <p:txBody>
          <a:bodyPr/>
          <a:lstStyle/>
          <a:p>
            <a:endParaRPr lang="en-PK"/>
          </a:p>
        </p:txBody>
      </p:sp>
      <p:sp>
        <p:nvSpPr>
          <p:cNvPr id="6" name="Slide Number Placeholder 5"/>
          <p:cNvSpPr>
            <a:spLocks noGrp="1"/>
          </p:cNvSpPr>
          <p:nvPr>
            <p:ph type="sldNum" sz="quarter" idx="12"/>
          </p:nvPr>
        </p:nvSpPr>
        <p:spPr>
          <a:xfrm>
            <a:off x="20057329" y="8923049"/>
            <a:ext cx="7190363" cy="2276960"/>
          </a:xfrm>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21761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7872" y="29293268"/>
            <a:ext cx="26343415" cy="5109589"/>
          </a:xfrm>
        </p:spPr>
        <p:txBody>
          <a:bodyPr anchor="b"/>
          <a:lstStyle>
            <a:lvl1pPr algn="l">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967872" y="6092899"/>
            <a:ext cx="26322814" cy="21246256"/>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1967889" y="34402854"/>
            <a:ext cx="26339435" cy="4657901"/>
          </a:xfrm>
        </p:spPr>
        <p:txBody>
          <a:bodyPr/>
          <a:lstStyle>
            <a:lvl1pPr marL="0" indent="0" algn="l">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13/05/2023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39321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54751"/>
            <a:ext cx="30275213" cy="11612499"/>
          </a:xfrm>
          <a:prstGeom prst="rect">
            <a:avLst/>
          </a:prstGeom>
        </p:spPr>
      </p:pic>
      <p:sp>
        <p:nvSpPr>
          <p:cNvPr id="2" name="Title 1"/>
          <p:cNvSpPr>
            <a:spLocks noGrp="1"/>
          </p:cNvSpPr>
          <p:nvPr>
            <p:ph type="title"/>
          </p:nvPr>
        </p:nvSpPr>
        <p:spPr>
          <a:xfrm>
            <a:off x="1967889" y="4699118"/>
            <a:ext cx="26339435" cy="17476496"/>
          </a:xfrm>
        </p:spPr>
        <p:txBody>
          <a:bodyPr anchor="ctr"/>
          <a:lstStyle>
            <a:lvl1pPr algn="l">
              <a:defRPr sz="10595"/>
            </a:lvl1pPr>
          </a:lstStyle>
          <a:p>
            <a:r>
              <a:rPr lang="en-US"/>
              <a:t>Click to edit Master title style</a:t>
            </a:r>
            <a:endParaRPr lang="en-US" dirty="0"/>
          </a:p>
        </p:txBody>
      </p:sp>
      <p:sp>
        <p:nvSpPr>
          <p:cNvPr id="4" name="Text Placeholder 3"/>
          <p:cNvSpPr>
            <a:spLocks noGrp="1"/>
          </p:cNvSpPr>
          <p:nvPr>
            <p:ph type="body" sz="half" idx="2"/>
          </p:nvPr>
        </p:nvSpPr>
        <p:spPr>
          <a:xfrm>
            <a:off x="2270641" y="22756405"/>
            <a:ext cx="25733931" cy="8299341"/>
          </a:xfrm>
        </p:spPr>
        <p:txBody>
          <a:bodyPr anchor="ct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a:xfrm>
            <a:off x="18416017" y="2375968"/>
            <a:ext cx="7228207" cy="2276960"/>
          </a:xfrm>
        </p:spPr>
        <p:txBody>
          <a:bodyPr/>
          <a:lstStyle>
            <a:lvl1pPr algn="r">
              <a:defRPr/>
            </a:lvl1pPr>
          </a:lstStyle>
          <a:p>
            <a:fld id="{EB0B111E-2C74-455B-A048-A9757D17967E}" type="datetimeFigureOut">
              <a:rPr lang="en-PK" smtClean="0"/>
              <a:t>13/05/2023</a:t>
            </a:fld>
            <a:endParaRPr lang="en-PK"/>
          </a:p>
        </p:txBody>
      </p:sp>
      <p:sp>
        <p:nvSpPr>
          <p:cNvPr id="6" name="Footer Placeholder 5"/>
          <p:cNvSpPr>
            <a:spLocks noGrp="1"/>
          </p:cNvSpPr>
          <p:nvPr>
            <p:ph type="ftr" sz="quarter" idx="11"/>
          </p:nvPr>
        </p:nvSpPr>
        <p:spPr>
          <a:xfrm>
            <a:off x="1967889" y="2375968"/>
            <a:ext cx="15994000" cy="2276960"/>
          </a:xfrm>
        </p:spPr>
        <p:txBody>
          <a:bodyPr/>
          <a:lstStyle/>
          <a:p>
            <a:endParaRPr lang="en-PK"/>
          </a:p>
        </p:txBody>
      </p:sp>
      <p:sp>
        <p:nvSpPr>
          <p:cNvPr id="7" name="Slide Number Placeholder 6"/>
          <p:cNvSpPr>
            <a:spLocks noGrp="1"/>
          </p:cNvSpPr>
          <p:nvPr>
            <p:ph type="sldNum" sz="quarter" idx="12"/>
          </p:nvPr>
        </p:nvSpPr>
        <p:spPr>
          <a:xfrm>
            <a:off x="26098353" y="2375968"/>
            <a:ext cx="2208971" cy="2276960"/>
          </a:xfrm>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52491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54751"/>
            <a:ext cx="30275213" cy="11612499"/>
          </a:xfrm>
          <a:prstGeom prst="rect">
            <a:avLst/>
          </a:prstGeom>
        </p:spPr>
      </p:pic>
      <p:sp>
        <p:nvSpPr>
          <p:cNvPr id="2" name="Title 1"/>
          <p:cNvSpPr>
            <a:spLocks noGrp="1"/>
          </p:cNvSpPr>
          <p:nvPr>
            <p:ph type="title"/>
          </p:nvPr>
        </p:nvSpPr>
        <p:spPr>
          <a:xfrm>
            <a:off x="2543962" y="4699122"/>
            <a:ext cx="25208320" cy="17188181"/>
          </a:xfrm>
        </p:spPr>
        <p:txBody>
          <a:bodyPr anchor="ctr"/>
          <a:lstStyle>
            <a:lvl1pPr algn="l">
              <a:defRPr sz="10595"/>
            </a:lvl1pPr>
          </a:lstStyle>
          <a:p>
            <a:r>
              <a:rPr lang="en-US"/>
              <a:t>Click to edit Master title style</a:t>
            </a:r>
            <a:endParaRPr lang="en-US" dirty="0"/>
          </a:p>
        </p:txBody>
      </p:sp>
      <p:sp>
        <p:nvSpPr>
          <p:cNvPr id="12" name="Text Placeholder 3"/>
          <p:cNvSpPr>
            <a:spLocks noGrp="1"/>
          </p:cNvSpPr>
          <p:nvPr>
            <p:ph type="body" sz="half" idx="13"/>
          </p:nvPr>
        </p:nvSpPr>
        <p:spPr>
          <a:xfrm>
            <a:off x="3237763" y="21887306"/>
            <a:ext cx="23820712" cy="2771596"/>
          </a:xfrm>
        </p:spPr>
        <p:txBody>
          <a:bodyPr anchor="t">
            <a:normAutofit/>
          </a:bodyPr>
          <a:lstStyle>
            <a:lvl1pPr marL="0" indent="0">
              <a:buNone/>
              <a:defRPr sz="4635"/>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4" name="Text Placeholder 3"/>
          <p:cNvSpPr>
            <a:spLocks noGrp="1"/>
          </p:cNvSpPr>
          <p:nvPr>
            <p:ph type="body" sz="half" idx="2"/>
          </p:nvPr>
        </p:nvSpPr>
        <p:spPr>
          <a:xfrm>
            <a:off x="2270641" y="26033254"/>
            <a:ext cx="25754962" cy="5121500"/>
          </a:xfrm>
        </p:spPr>
        <p:txBody>
          <a:bodyPr anchor="ctr">
            <a:normAutofit/>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a:xfrm>
            <a:off x="18416017" y="2375968"/>
            <a:ext cx="7228207" cy="2276960"/>
          </a:xfrm>
        </p:spPr>
        <p:txBody>
          <a:bodyPr/>
          <a:lstStyle>
            <a:lvl1pPr algn="r">
              <a:defRPr/>
            </a:lvl1pPr>
          </a:lstStyle>
          <a:p>
            <a:fld id="{EB0B111E-2C74-455B-A048-A9757D17967E}" type="datetimeFigureOut">
              <a:rPr lang="en-PK" smtClean="0"/>
              <a:t>13/05/2023</a:t>
            </a:fld>
            <a:endParaRPr lang="en-PK"/>
          </a:p>
        </p:txBody>
      </p:sp>
      <p:sp>
        <p:nvSpPr>
          <p:cNvPr id="6" name="Footer Placeholder 5"/>
          <p:cNvSpPr>
            <a:spLocks noGrp="1"/>
          </p:cNvSpPr>
          <p:nvPr>
            <p:ph type="ftr" sz="quarter" idx="11"/>
          </p:nvPr>
        </p:nvSpPr>
        <p:spPr>
          <a:xfrm>
            <a:off x="1967889" y="2366221"/>
            <a:ext cx="15994000" cy="2276960"/>
          </a:xfrm>
        </p:spPr>
        <p:txBody>
          <a:bodyPr/>
          <a:lstStyle/>
          <a:p>
            <a:endParaRPr lang="en-PK"/>
          </a:p>
        </p:txBody>
      </p:sp>
      <p:sp>
        <p:nvSpPr>
          <p:cNvPr id="7" name="Slide Number Placeholder 6"/>
          <p:cNvSpPr>
            <a:spLocks noGrp="1"/>
          </p:cNvSpPr>
          <p:nvPr>
            <p:ph type="sldNum" sz="quarter" idx="12"/>
          </p:nvPr>
        </p:nvSpPr>
        <p:spPr>
          <a:xfrm>
            <a:off x="26098353" y="2375968"/>
            <a:ext cx="2208971" cy="2276960"/>
          </a:xfrm>
        </p:spPr>
        <p:txBody>
          <a:bodyPr/>
          <a:lstStyle/>
          <a:p>
            <a:fld id="{042C02A4-2197-482C-8701-2E5B3FF1C355}" type="slidenum">
              <a:rPr lang="en-PK" smtClean="0"/>
              <a:t>‹#›</a:t>
            </a:fld>
            <a:endParaRPr lang="en-PK"/>
          </a:p>
        </p:txBody>
      </p:sp>
      <p:sp>
        <p:nvSpPr>
          <p:cNvPr id="13" name="TextBox 12"/>
          <p:cNvSpPr txBox="1"/>
          <p:nvPr/>
        </p:nvSpPr>
        <p:spPr>
          <a:xfrm>
            <a:off x="766343" y="5037032"/>
            <a:ext cx="1513761" cy="3646728"/>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4" name="TextBox 13"/>
          <p:cNvSpPr txBox="1"/>
          <p:nvPr/>
        </p:nvSpPr>
        <p:spPr>
          <a:xfrm>
            <a:off x="26973324" y="18841350"/>
            <a:ext cx="1513761" cy="3646728"/>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Tree>
    <p:extLst>
      <p:ext uri="{BB962C8B-B14F-4D97-AF65-F5344CB8AC3E}">
        <p14:creationId xmlns:p14="http://schemas.microsoft.com/office/powerpoint/2010/main" val="220902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54751"/>
            <a:ext cx="30275213" cy="11612499"/>
          </a:xfrm>
          <a:prstGeom prst="rect">
            <a:avLst/>
          </a:prstGeom>
        </p:spPr>
      </p:pic>
      <p:sp>
        <p:nvSpPr>
          <p:cNvPr id="2" name="Title 1"/>
          <p:cNvSpPr>
            <a:spLocks noGrp="1"/>
          </p:cNvSpPr>
          <p:nvPr>
            <p:ph type="title"/>
          </p:nvPr>
        </p:nvSpPr>
        <p:spPr>
          <a:xfrm>
            <a:off x="2270641" y="7013770"/>
            <a:ext cx="25741818" cy="15664082"/>
          </a:xfrm>
        </p:spPr>
        <p:txBody>
          <a:bodyPr anchor="b"/>
          <a:lstStyle>
            <a:lvl1pPr algn="l">
              <a:defRPr sz="10595"/>
            </a:lvl1pPr>
          </a:lstStyle>
          <a:p>
            <a:r>
              <a:rPr lang="en-US"/>
              <a:t>Click to edit Master title style</a:t>
            </a:r>
            <a:endParaRPr lang="en-US" dirty="0"/>
          </a:p>
        </p:txBody>
      </p:sp>
      <p:sp>
        <p:nvSpPr>
          <p:cNvPr id="4" name="Text Placeholder 3"/>
          <p:cNvSpPr>
            <a:spLocks noGrp="1"/>
          </p:cNvSpPr>
          <p:nvPr>
            <p:ph type="body" sz="half" idx="2"/>
          </p:nvPr>
        </p:nvSpPr>
        <p:spPr>
          <a:xfrm>
            <a:off x="2270614" y="22751307"/>
            <a:ext cx="25737931" cy="6235394"/>
          </a:xfrm>
        </p:spPr>
        <p:txBody>
          <a:bodyPr anchor="t"/>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a:xfrm>
            <a:off x="18416017" y="2362766"/>
            <a:ext cx="7228207" cy="2276960"/>
          </a:xfrm>
        </p:spPr>
        <p:txBody>
          <a:bodyPr/>
          <a:lstStyle>
            <a:lvl1pPr algn="r">
              <a:defRPr/>
            </a:lvl1pPr>
          </a:lstStyle>
          <a:p>
            <a:fld id="{EB0B111E-2C74-455B-A048-A9757D17967E}" type="datetimeFigureOut">
              <a:rPr lang="en-PK" smtClean="0"/>
              <a:t>13/05/2023</a:t>
            </a:fld>
            <a:endParaRPr lang="en-PK"/>
          </a:p>
        </p:txBody>
      </p:sp>
      <p:sp>
        <p:nvSpPr>
          <p:cNvPr id="6" name="Footer Placeholder 5"/>
          <p:cNvSpPr>
            <a:spLocks noGrp="1"/>
          </p:cNvSpPr>
          <p:nvPr>
            <p:ph type="ftr" sz="quarter" idx="11"/>
          </p:nvPr>
        </p:nvSpPr>
        <p:spPr>
          <a:xfrm>
            <a:off x="1967889" y="2362766"/>
            <a:ext cx="15994000" cy="2276960"/>
          </a:xfrm>
        </p:spPr>
        <p:txBody>
          <a:bodyPr/>
          <a:lstStyle/>
          <a:p>
            <a:endParaRPr lang="en-PK"/>
          </a:p>
        </p:txBody>
      </p:sp>
      <p:sp>
        <p:nvSpPr>
          <p:cNvPr id="7" name="Slide Number Placeholder 6"/>
          <p:cNvSpPr>
            <a:spLocks noGrp="1"/>
          </p:cNvSpPr>
          <p:nvPr>
            <p:ph type="sldNum" sz="quarter" idx="12"/>
          </p:nvPr>
        </p:nvSpPr>
        <p:spPr>
          <a:xfrm>
            <a:off x="26098353" y="2375968"/>
            <a:ext cx="2208971" cy="2276960"/>
          </a:xfrm>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55483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7190368" y="4751920"/>
            <a:ext cx="21116958" cy="8131059"/>
          </a:xfrm>
        </p:spPr>
        <p:txBody>
          <a:bodyPr/>
          <a:lstStyle/>
          <a:p>
            <a:r>
              <a:rPr lang="en-US"/>
              <a:t>Click to edit Master title style</a:t>
            </a:r>
            <a:endParaRPr lang="en-US" dirty="0"/>
          </a:p>
        </p:txBody>
      </p:sp>
      <p:sp>
        <p:nvSpPr>
          <p:cNvPr id="7" name="Text Placeholder 2"/>
          <p:cNvSpPr>
            <a:spLocks noGrp="1"/>
          </p:cNvSpPr>
          <p:nvPr>
            <p:ph type="body" idx="1"/>
          </p:nvPr>
        </p:nvSpPr>
        <p:spPr>
          <a:xfrm>
            <a:off x="1967892" y="13732416"/>
            <a:ext cx="8477060" cy="3849676"/>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8" name="Text Placeholder 3"/>
          <p:cNvSpPr>
            <a:spLocks noGrp="1"/>
          </p:cNvSpPr>
          <p:nvPr>
            <p:ph type="body" sz="half" idx="15"/>
          </p:nvPr>
        </p:nvSpPr>
        <p:spPr>
          <a:xfrm>
            <a:off x="1967889" y="18113187"/>
            <a:ext cx="8477060" cy="20947590"/>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9" name="Text Placeholder 4"/>
          <p:cNvSpPr>
            <a:spLocks noGrp="1"/>
          </p:cNvSpPr>
          <p:nvPr>
            <p:ph type="body" sz="quarter" idx="3"/>
          </p:nvPr>
        </p:nvSpPr>
        <p:spPr>
          <a:xfrm>
            <a:off x="10933500" y="13727757"/>
            <a:ext cx="8477060" cy="3907136"/>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10" name="Text Placeholder 3"/>
          <p:cNvSpPr>
            <a:spLocks noGrp="1"/>
          </p:cNvSpPr>
          <p:nvPr>
            <p:ph type="body" sz="half" idx="16"/>
          </p:nvPr>
        </p:nvSpPr>
        <p:spPr>
          <a:xfrm>
            <a:off x="10928680" y="18110091"/>
            <a:ext cx="8477060" cy="20950664"/>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11" name="Text Placeholder 4"/>
          <p:cNvSpPr>
            <a:spLocks noGrp="1"/>
          </p:cNvSpPr>
          <p:nvPr>
            <p:ph type="body" sz="quarter" idx="13"/>
          </p:nvPr>
        </p:nvSpPr>
        <p:spPr>
          <a:xfrm>
            <a:off x="19830261" y="13674956"/>
            <a:ext cx="8477060" cy="3907136"/>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12" name="Text Placeholder 3"/>
          <p:cNvSpPr>
            <a:spLocks noGrp="1"/>
          </p:cNvSpPr>
          <p:nvPr>
            <p:ph type="body" sz="half" idx="17"/>
          </p:nvPr>
        </p:nvSpPr>
        <p:spPr>
          <a:xfrm>
            <a:off x="19830264" y="18113187"/>
            <a:ext cx="8477060" cy="20947590"/>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3" name="Date Placeholder 2"/>
          <p:cNvSpPr>
            <a:spLocks noGrp="1"/>
          </p:cNvSpPr>
          <p:nvPr>
            <p:ph type="dt" sz="half" idx="10"/>
          </p:nvPr>
        </p:nvSpPr>
        <p:spPr/>
        <p:txBody>
          <a:bodyPr/>
          <a:lstStyle/>
          <a:p>
            <a:fld id="{EB0B111E-2C74-455B-A048-A9757D17967E}" type="datetimeFigureOut">
              <a:rPr lang="en-PK" smtClean="0"/>
              <a:t>13/05/2023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051527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7190370" y="4751917"/>
            <a:ext cx="21130350" cy="807825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967889" y="25651249"/>
            <a:ext cx="8477060" cy="4257798"/>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20" name="Picture Placeholder 2"/>
          <p:cNvSpPr>
            <a:spLocks noGrp="1" noChangeAspect="1"/>
          </p:cNvSpPr>
          <p:nvPr>
            <p:ph type="pic" idx="15"/>
          </p:nvPr>
        </p:nvSpPr>
        <p:spPr>
          <a:xfrm>
            <a:off x="1967889" y="14540865"/>
            <a:ext cx="8477060" cy="939969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1" name="Text Placeholder 3"/>
          <p:cNvSpPr>
            <a:spLocks noGrp="1"/>
          </p:cNvSpPr>
          <p:nvPr>
            <p:ph type="body" sz="half" idx="18"/>
          </p:nvPr>
        </p:nvSpPr>
        <p:spPr>
          <a:xfrm>
            <a:off x="1967889" y="29909034"/>
            <a:ext cx="8477060" cy="9151724"/>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22" name="Text Placeholder 4"/>
          <p:cNvSpPr>
            <a:spLocks noGrp="1"/>
          </p:cNvSpPr>
          <p:nvPr>
            <p:ph type="body" sz="quarter" idx="3"/>
          </p:nvPr>
        </p:nvSpPr>
        <p:spPr>
          <a:xfrm>
            <a:off x="10899186" y="25651249"/>
            <a:ext cx="8477060" cy="4257798"/>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23" name="Picture Placeholder 2"/>
          <p:cNvSpPr>
            <a:spLocks noGrp="1" noChangeAspect="1"/>
          </p:cNvSpPr>
          <p:nvPr>
            <p:ph type="pic" idx="21"/>
          </p:nvPr>
        </p:nvSpPr>
        <p:spPr>
          <a:xfrm>
            <a:off x="10899182" y="14540865"/>
            <a:ext cx="8477060" cy="9415667"/>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4" name="Text Placeholder 3"/>
          <p:cNvSpPr>
            <a:spLocks noGrp="1"/>
          </p:cNvSpPr>
          <p:nvPr>
            <p:ph type="body" sz="half" idx="19"/>
          </p:nvPr>
        </p:nvSpPr>
        <p:spPr>
          <a:xfrm>
            <a:off x="10895825" y="29909028"/>
            <a:ext cx="8477060" cy="9151724"/>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25" name="Text Placeholder 4"/>
          <p:cNvSpPr>
            <a:spLocks noGrp="1"/>
          </p:cNvSpPr>
          <p:nvPr>
            <p:ph type="body" sz="quarter" idx="13"/>
          </p:nvPr>
        </p:nvSpPr>
        <p:spPr>
          <a:xfrm>
            <a:off x="19843657" y="25651249"/>
            <a:ext cx="8477060" cy="4257798"/>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26" name="Picture Placeholder 2"/>
          <p:cNvSpPr>
            <a:spLocks noGrp="1" noChangeAspect="1"/>
          </p:cNvSpPr>
          <p:nvPr>
            <p:ph type="pic" idx="22"/>
          </p:nvPr>
        </p:nvSpPr>
        <p:spPr>
          <a:xfrm>
            <a:off x="19843654" y="14540874"/>
            <a:ext cx="8477060" cy="9409787"/>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7" name="Text Placeholder 3"/>
          <p:cNvSpPr>
            <a:spLocks noGrp="1"/>
          </p:cNvSpPr>
          <p:nvPr>
            <p:ph type="body" sz="half" idx="20"/>
          </p:nvPr>
        </p:nvSpPr>
        <p:spPr>
          <a:xfrm>
            <a:off x="19843349" y="29909016"/>
            <a:ext cx="8477060" cy="9151724"/>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3" name="Date Placeholder 2"/>
          <p:cNvSpPr>
            <a:spLocks noGrp="1"/>
          </p:cNvSpPr>
          <p:nvPr>
            <p:ph type="dt" sz="half" idx="10"/>
          </p:nvPr>
        </p:nvSpPr>
        <p:spPr/>
        <p:txBody>
          <a:bodyPr/>
          <a:lstStyle/>
          <a:p>
            <a:fld id="{EB0B111E-2C74-455B-A048-A9757D17967E}" type="datetimeFigureOut">
              <a:rPr lang="en-PK" smtClean="0"/>
              <a:t>13/05/2023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4128064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967889" y="13685520"/>
            <a:ext cx="26339435" cy="25375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13/05/2023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978695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54751"/>
            <a:ext cx="30275213" cy="11612499"/>
          </a:xfrm>
          <a:prstGeom prst="rect">
            <a:avLst/>
          </a:prstGeom>
        </p:spPr>
      </p:pic>
      <p:sp>
        <p:nvSpPr>
          <p:cNvPr id="2" name="Vertical Title 1"/>
          <p:cNvSpPr>
            <a:spLocks noGrp="1"/>
          </p:cNvSpPr>
          <p:nvPr>
            <p:ph type="title" orient="vert"/>
          </p:nvPr>
        </p:nvSpPr>
        <p:spPr>
          <a:xfrm>
            <a:off x="23198382" y="4659520"/>
            <a:ext cx="5108942" cy="2649520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67890" y="4652925"/>
            <a:ext cx="20786182" cy="26501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8416017" y="2375968"/>
            <a:ext cx="7228207" cy="2276960"/>
          </a:xfrm>
        </p:spPr>
        <p:txBody>
          <a:bodyPr/>
          <a:lstStyle>
            <a:lvl1pPr algn="r">
              <a:defRPr/>
            </a:lvl1pPr>
          </a:lstStyle>
          <a:p>
            <a:fld id="{EB0B111E-2C74-455B-A048-A9757D17967E}" type="datetimeFigureOut">
              <a:rPr lang="en-PK" smtClean="0"/>
              <a:t>13/05/2023</a:t>
            </a:fld>
            <a:endParaRPr lang="en-PK"/>
          </a:p>
        </p:txBody>
      </p:sp>
      <p:sp>
        <p:nvSpPr>
          <p:cNvPr id="5" name="Footer Placeholder 4"/>
          <p:cNvSpPr>
            <a:spLocks noGrp="1"/>
          </p:cNvSpPr>
          <p:nvPr>
            <p:ph type="ftr" sz="quarter" idx="11"/>
          </p:nvPr>
        </p:nvSpPr>
        <p:spPr>
          <a:xfrm>
            <a:off x="1967889" y="2375968"/>
            <a:ext cx="15994000" cy="2276960"/>
          </a:xfrm>
        </p:spPr>
        <p:txBody>
          <a:bodyPr/>
          <a:lstStyle/>
          <a:p>
            <a:endParaRPr lang="en-PK"/>
          </a:p>
        </p:txBody>
      </p:sp>
      <p:sp>
        <p:nvSpPr>
          <p:cNvPr id="6" name="Slide Number Placeholder 5"/>
          <p:cNvSpPr>
            <a:spLocks noGrp="1"/>
          </p:cNvSpPr>
          <p:nvPr>
            <p:ph type="sldNum" sz="quarter" idx="12"/>
          </p:nvPr>
        </p:nvSpPr>
        <p:spPr>
          <a:xfrm>
            <a:off x="26098353" y="2375968"/>
            <a:ext cx="2208971" cy="2276960"/>
          </a:xfrm>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85882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13/05/2023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58369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54751"/>
            <a:ext cx="30275213" cy="11612499"/>
          </a:xfrm>
          <a:prstGeom prst="rect">
            <a:avLst/>
          </a:prstGeom>
        </p:spPr>
      </p:pic>
      <p:sp>
        <p:nvSpPr>
          <p:cNvPr id="2" name="Title 1"/>
          <p:cNvSpPr>
            <a:spLocks noGrp="1"/>
          </p:cNvSpPr>
          <p:nvPr>
            <p:ph type="title"/>
          </p:nvPr>
        </p:nvSpPr>
        <p:spPr>
          <a:xfrm>
            <a:off x="1967889" y="4699125"/>
            <a:ext cx="26339435" cy="17473178"/>
          </a:xfrm>
        </p:spPr>
        <p:txBody>
          <a:bodyPr anchor="b">
            <a:normAutofit/>
          </a:bodyPr>
          <a:lstStyle>
            <a:lvl1pPr algn="r">
              <a:defRPr sz="13244"/>
            </a:lvl1pPr>
          </a:lstStyle>
          <a:p>
            <a:r>
              <a:rPr lang="en-US"/>
              <a:t>Click to edit Master title style</a:t>
            </a:r>
            <a:endParaRPr lang="en-US" dirty="0"/>
          </a:p>
        </p:txBody>
      </p:sp>
      <p:sp>
        <p:nvSpPr>
          <p:cNvPr id="3" name="Text Placeholder 2"/>
          <p:cNvSpPr>
            <a:spLocks noGrp="1"/>
          </p:cNvSpPr>
          <p:nvPr>
            <p:ph type="body" idx="1"/>
          </p:nvPr>
        </p:nvSpPr>
        <p:spPr>
          <a:xfrm>
            <a:off x="1967890" y="22710208"/>
            <a:ext cx="26339439" cy="8444530"/>
          </a:xfrm>
        </p:spPr>
        <p:txBody>
          <a:bodyPr>
            <a:normAutofit/>
          </a:bodyPr>
          <a:lstStyle>
            <a:lvl1pPr marL="0" indent="0" algn="r">
              <a:buNone/>
              <a:defRPr sz="7284">
                <a:solidFill>
                  <a:schemeClr val="tx1">
                    <a:tint val="75000"/>
                  </a:schemeClr>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8416017" y="2375968"/>
            <a:ext cx="7228207" cy="2276960"/>
          </a:xfrm>
        </p:spPr>
        <p:txBody>
          <a:bodyPr/>
          <a:lstStyle>
            <a:lvl1pPr algn="r">
              <a:defRPr/>
            </a:lvl1pPr>
          </a:lstStyle>
          <a:p>
            <a:fld id="{EB0B111E-2C74-455B-A048-A9757D17967E}" type="datetimeFigureOut">
              <a:rPr lang="en-PK" smtClean="0"/>
              <a:t>13/05/2023</a:t>
            </a:fld>
            <a:endParaRPr lang="en-PK"/>
          </a:p>
        </p:txBody>
      </p:sp>
      <p:sp>
        <p:nvSpPr>
          <p:cNvPr id="5" name="Footer Placeholder 4"/>
          <p:cNvSpPr>
            <a:spLocks noGrp="1"/>
          </p:cNvSpPr>
          <p:nvPr>
            <p:ph type="ftr" sz="quarter" idx="11"/>
          </p:nvPr>
        </p:nvSpPr>
        <p:spPr>
          <a:xfrm>
            <a:off x="1967889" y="2375968"/>
            <a:ext cx="15994000" cy="2276960"/>
          </a:xfrm>
        </p:spPr>
        <p:txBody>
          <a:bodyPr/>
          <a:lstStyle/>
          <a:p>
            <a:endParaRPr lang="en-PK"/>
          </a:p>
        </p:txBody>
      </p:sp>
      <p:sp>
        <p:nvSpPr>
          <p:cNvPr id="6" name="Slide Number Placeholder 5"/>
          <p:cNvSpPr>
            <a:spLocks noGrp="1"/>
          </p:cNvSpPr>
          <p:nvPr>
            <p:ph type="sldNum" sz="quarter" idx="12"/>
          </p:nvPr>
        </p:nvSpPr>
        <p:spPr>
          <a:xfrm>
            <a:off x="26098354" y="2375968"/>
            <a:ext cx="2208968" cy="2276960"/>
          </a:xfrm>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6966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67890" y="13685520"/>
            <a:ext cx="12947683" cy="253752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69700" y="13685520"/>
            <a:ext cx="12937621" cy="253752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B111E-2C74-455B-A048-A9757D17967E}" type="datetimeFigureOut">
              <a:rPr lang="en-PK" smtClean="0"/>
              <a:t>13/05/2023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13101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90363" y="4751917"/>
            <a:ext cx="21116961" cy="80782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19205" y="13618432"/>
            <a:ext cx="12196365" cy="5138007"/>
          </a:xfrm>
        </p:spPr>
        <p:txBody>
          <a:bodyPr anchor="b">
            <a:normAutofit/>
          </a:bodyPr>
          <a:lstStyle>
            <a:lvl1pPr marL="0" indent="0">
              <a:buNone/>
              <a:defRPr sz="9271"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1967887" y="19535662"/>
            <a:ext cx="12947683" cy="195250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121016" y="13618432"/>
            <a:ext cx="12186306" cy="5138007"/>
          </a:xfrm>
        </p:spPr>
        <p:txBody>
          <a:bodyPr anchor="b">
            <a:normAutofit/>
          </a:bodyPr>
          <a:lstStyle>
            <a:lvl1pPr marL="0" indent="0">
              <a:buNone/>
              <a:defRPr sz="9271"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69698" y="19535662"/>
            <a:ext cx="12937624" cy="195250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B111E-2C74-455B-A048-A9757D17967E}" type="datetimeFigureOut">
              <a:rPr lang="en-PK" smtClean="0"/>
              <a:t>13/05/2023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78774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B111E-2C74-455B-A048-A9757D17967E}" type="datetimeFigureOut">
              <a:rPr lang="en-PK" smtClean="0"/>
              <a:t>13/05/2023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75517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B111E-2C74-455B-A048-A9757D17967E}" type="datetimeFigureOut">
              <a:rPr lang="en-PK" smtClean="0"/>
              <a:t>13/05/2023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45234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7889" y="9503833"/>
            <a:ext cx="10217884" cy="9979025"/>
          </a:xfrm>
        </p:spPr>
        <p:txBody>
          <a:bodyPr anchor="b"/>
          <a:lstStyle>
            <a:lvl1pPr algn="l">
              <a:defRPr sz="10595"/>
            </a:lvl1pPr>
          </a:lstStyle>
          <a:p>
            <a:r>
              <a:rPr lang="en-US"/>
              <a:t>Click to edit Master title style</a:t>
            </a:r>
            <a:endParaRPr lang="en-US" dirty="0"/>
          </a:p>
        </p:txBody>
      </p:sp>
      <p:sp>
        <p:nvSpPr>
          <p:cNvPr id="3" name="Content Placeholder 2"/>
          <p:cNvSpPr>
            <a:spLocks noGrp="1"/>
          </p:cNvSpPr>
          <p:nvPr>
            <p:ph idx="1"/>
          </p:nvPr>
        </p:nvSpPr>
        <p:spPr>
          <a:xfrm>
            <a:off x="12866965" y="4656878"/>
            <a:ext cx="15440359" cy="3440387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67889" y="19482858"/>
            <a:ext cx="10217884" cy="19577897"/>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13/05/2023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0695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7889" y="9503833"/>
            <a:ext cx="13494488" cy="9979025"/>
          </a:xfrm>
        </p:spPr>
        <p:txBody>
          <a:bodyPr anchor="b"/>
          <a:lstStyle>
            <a:lvl1pPr algn="l">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6149178" y="4684829"/>
            <a:ext cx="12165159" cy="34375926"/>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1967889" y="19482858"/>
            <a:ext cx="13494488" cy="19577897"/>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13/05/2023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64601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30275213" cy="6741785"/>
          </a:xfrm>
          <a:prstGeom prst="rect">
            <a:avLst/>
          </a:prstGeom>
        </p:spPr>
      </p:pic>
      <p:sp>
        <p:nvSpPr>
          <p:cNvPr id="2" name="Title Placeholder 1"/>
          <p:cNvSpPr>
            <a:spLocks noGrp="1"/>
          </p:cNvSpPr>
          <p:nvPr>
            <p:ph type="title"/>
          </p:nvPr>
        </p:nvSpPr>
        <p:spPr>
          <a:xfrm>
            <a:off x="7190363" y="4766715"/>
            <a:ext cx="21116961" cy="80634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67889" y="13685520"/>
            <a:ext cx="26339435" cy="2537523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230493" y="39638914"/>
            <a:ext cx="7076831" cy="2276960"/>
          </a:xfrm>
          <a:prstGeom prst="rect">
            <a:avLst/>
          </a:prstGeom>
        </p:spPr>
        <p:txBody>
          <a:bodyPr vert="horz" lIns="91440" tIns="45720" rIns="91440" bIns="45720" rtlCol="0" anchor="ctr"/>
          <a:lstStyle>
            <a:lvl1pPr algn="r">
              <a:defRPr sz="3476">
                <a:solidFill>
                  <a:schemeClr val="tx1">
                    <a:tint val="75000"/>
                  </a:schemeClr>
                </a:solidFill>
              </a:defRPr>
            </a:lvl1pPr>
          </a:lstStyle>
          <a:p>
            <a:fld id="{EB0B111E-2C74-455B-A048-A9757D17967E}" type="datetimeFigureOut">
              <a:rPr lang="en-PK" smtClean="0"/>
              <a:t>13/05/2023</a:t>
            </a:fld>
            <a:endParaRPr lang="en-PK"/>
          </a:p>
        </p:txBody>
      </p:sp>
      <p:sp>
        <p:nvSpPr>
          <p:cNvPr id="5" name="Footer Placeholder 4"/>
          <p:cNvSpPr>
            <a:spLocks noGrp="1"/>
          </p:cNvSpPr>
          <p:nvPr>
            <p:ph type="ftr" sz="quarter" idx="3"/>
          </p:nvPr>
        </p:nvSpPr>
        <p:spPr>
          <a:xfrm>
            <a:off x="1967889" y="39635765"/>
            <a:ext cx="18808476" cy="2276960"/>
          </a:xfrm>
          <a:prstGeom prst="rect">
            <a:avLst/>
          </a:prstGeom>
        </p:spPr>
        <p:txBody>
          <a:bodyPr vert="horz" lIns="91440" tIns="45720" rIns="91440" bIns="45720" rtlCol="0" anchor="ctr"/>
          <a:lstStyle>
            <a:lvl1pPr algn="l">
              <a:defRPr sz="3476">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21760309" y="2375968"/>
            <a:ext cx="6547015" cy="2276960"/>
          </a:xfrm>
          <a:prstGeom prst="rect">
            <a:avLst/>
          </a:prstGeom>
        </p:spPr>
        <p:txBody>
          <a:bodyPr vert="horz" lIns="91440" tIns="45720" rIns="91440" bIns="45720" rtlCol="0" anchor="ctr"/>
          <a:lstStyle>
            <a:lvl1pPr algn="r">
              <a:defRPr sz="3476">
                <a:solidFill>
                  <a:schemeClr val="tx1">
                    <a:tint val="75000"/>
                  </a:schemeClr>
                </a:solidFill>
              </a:defRPr>
            </a:lvl1pPr>
          </a:lstStyle>
          <a:p>
            <a:fld id="{042C02A4-2197-482C-8701-2E5B3FF1C355}" type="slidenum">
              <a:rPr lang="en-PK" smtClean="0"/>
              <a:t>‹#›</a:t>
            </a:fld>
            <a:endParaRPr lang="en-PK"/>
          </a:p>
        </p:txBody>
      </p:sp>
    </p:spTree>
    <p:extLst>
      <p:ext uri="{BB962C8B-B14F-4D97-AF65-F5344CB8AC3E}">
        <p14:creationId xmlns:p14="http://schemas.microsoft.com/office/powerpoint/2010/main" val="2593355424"/>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r" defTabSz="3027487" rtl="0" eaLnBrk="1" latinLnBrk="0" hangingPunct="1">
        <a:lnSpc>
          <a:spcPct val="90000"/>
        </a:lnSpc>
        <a:spcBef>
          <a:spcPct val="0"/>
        </a:spcBef>
        <a:buNone/>
        <a:defRPr sz="13244" kern="1200" cap="all" baseline="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7284"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png"/><Relationship Id="rId7" Type="http://schemas.openxmlformats.org/officeDocument/2006/relationships/diagramData" Target="../diagrams/data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microsoft.com/office/2007/relationships/diagramDrawing" Target="../diagrams/drawing1.xml"/><Relationship Id="rId5" Type="http://schemas.openxmlformats.org/officeDocument/2006/relationships/image" Target="../media/image6.png"/><Relationship Id="rId10" Type="http://schemas.openxmlformats.org/officeDocument/2006/relationships/diagramColors" Target="../diagrams/colors1.xml"/><Relationship Id="rId4" Type="http://schemas.openxmlformats.org/officeDocument/2006/relationships/image" Target="../media/image5.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510CDFE-AA72-4378-AA5A-07F71FBF2DCE}"/>
              </a:ext>
            </a:extLst>
          </p:cNvPr>
          <p:cNvSpPr/>
          <p:nvPr/>
        </p:nvSpPr>
        <p:spPr>
          <a:xfrm>
            <a:off x="4775359" y="185311"/>
            <a:ext cx="20724494" cy="293914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7200" b="1" dirty="0">
                <a:solidFill>
                  <a:schemeClr val="tx2">
                    <a:lumMod val="10000"/>
                  </a:schemeClr>
                </a:solidFill>
                <a:latin typeface="Arial Rounded MT Bold" panose="020F0704030504030204" pitchFamily="34" charset="0"/>
              </a:rPr>
              <a:t>Global GDP Analysis: Trends and Insights</a:t>
            </a:r>
          </a:p>
          <a:p>
            <a:pPr algn="ctr"/>
            <a:r>
              <a:rPr lang="en-US" sz="7200" b="1" dirty="0" err="1">
                <a:solidFill>
                  <a:schemeClr val="tx2">
                    <a:lumMod val="10000"/>
                  </a:schemeClr>
                </a:solidFill>
                <a:latin typeface="Arial Rounded MT Bold" panose="020F0704030504030204" pitchFamily="34" charset="0"/>
              </a:rPr>
              <a:t>Godstime</a:t>
            </a:r>
            <a:r>
              <a:rPr lang="en-US" sz="7200" b="1" dirty="0">
                <a:solidFill>
                  <a:schemeClr val="tx2">
                    <a:lumMod val="10000"/>
                  </a:schemeClr>
                </a:solidFill>
                <a:latin typeface="Arial Rounded MT Bold" panose="020F0704030504030204" pitchFamily="34" charset="0"/>
              </a:rPr>
              <a:t> </a:t>
            </a:r>
            <a:r>
              <a:rPr lang="en-US" sz="7200" b="1" dirty="0" err="1">
                <a:solidFill>
                  <a:schemeClr val="tx2">
                    <a:lumMod val="10000"/>
                  </a:schemeClr>
                </a:solidFill>
                <a:latin typeface="Arial Rounded MT Bold" panose="020F0704030504030204" pitchFamily="34" charset="0"/>
              </a:rPr>
              <a:t>Nwaneri</a:t>
            </a:r>
            <a:r>
              <a:rPr lang="en-US" sz="7200" b="1" dirty="0">
                <a:solidFill>
                  <a:schemeClr val="tx2">
                    <a:lumMod val="10000"/>
                  </a:schemeClr>
                </a:solidFill>
                <a:latin typeface="Arial Rounded MT Bold" panose="020F0704030504030204" pitchFamily="34" charset="0"/>
              </a:rPr>
              <a:t> (22018731)</a:t>
            </a:r>
            <a:endParaRPr lang="en-PK" sz="7200" b="1" dirty="0">
              <a:solidFill>
                <a:schemeClr val="tx2">
                  <a:lumMod val="10000"/>
                </a:schemeClr>
              </a:solidFill>
              <a:latin typeface="Arial Rounded MT Bold" panose="020F0704030504030204" pitchFamily="34" charset="0"/>
            </a:endParaRPr>
          </a:p>
        </p:txBody>
      </p:sp>
      <p:sp>
        <p:nvSpPr>
          <p:cNvPr id="22" name="Scroll: Horizontal 21">
            <a:extLst>
              <a:ext uri="{FF2B5EF4-FFF2-40B4-BE49-F238E27FC236}">
                <a16:creationId xmlns:a16="http://schemas.microsoft.com/office/drawing/2014/main" id="{B66FD71F-571B-4A7E-A883-9B34CE245762}"/>
              </a:ext>
            </a:extLst>
          </p:cNvPr>
          <p:cNvSpPr/>
          <p:nvPr/>
        </p:nvSpPr>
        <p:spPr>
          <a:xfrm>
            <a:off x="400880" y="6273208"/>
            <a:ext cx="29473451" cy="20095533"/>
          </a:xfrm>
          <a:prstGeom prst="horizontalScroll">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7200" dirty="0"/>
              <a:t>Analysis</a:t>
            </a:r>
          </a:p>
          <a:p>
            <a:r>
              <a:rPr lang="en-US" sz="3600" b="1" dirty="0"/>
              <a:t>GDP Growth Comparison</a:t>
            </a:r>
            <a:r>
              <a:rPr lang="en-US" sz="3600" dirty="0"/>
              <a:t>: We analyzed the GDP growth of the United States and China, </a:t>
            </a:r>
          </a:p>
          <a:p>
            <a:r>
              <a:rPr lang="en-US" sz="3600" dirty="0"/>
              <a:t>two major economic powerhouses. A bar chart compared the average GDP growth </a:t>
            </a:r>
          </a:p>
          <a:p>
            <a:r>
              <a:rPr lang="en-US" sz="3600" dirty="0"/>
              <a:t>between China and the United States. Average GDP of China is far higher than USA for last</a:t>
            </a:r>
          </a:p>
          <a:p>
            <a:r>
              <a:rPr lang="en-US" sz="3600" dirty="0"/>
              <a:t>30 years.</a:t>
            </a:r>
          </a:p>
          <a:p>
            <a:r>
              <a:rPr lang="en-US" sz="3600" b="1" dirty="0"/>
              <a:t>Top and Bottom GDP Countries</a:t>
            </a:r>
            <a:r>
              <a:rPr lang="en-US" sz="3600" dirty="0"/>
              <a:t>: We identified the top 10 countries with the highest GDP </a:t>
            </a:r>
          </a:p>
          <a:p>
            <a:r>
              <a:rPr lang="en-US" sz="3600" dirty="0"/>
              <a:t>in 2020 and showcased them in a bar chart. Guyana was the top GDP country</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3600" b="1" dirty="0"/>
              <a:t>Correlation of GDP</a:t>
            </a:r>
            <a:r>
              <a:rPr lang="en-US" sz="3600" dirty="0"/>
              <a:t>: To explore the interrelationship between the GDP of top 10 countries. Guyana and Timor-Leste was having strong positive correlation means that if the GDP of one country increases the GDP of other also increases.</a:t>
            </a:r>
          </a:p>
          <a:p>
            <a:r>
              <a:rPr lang="en-US" sz="3600" b="1" dirty="0"/>
              <a:t>Mean GDP Before and After 1990</a:t>
            </a:r>
            <a:r>
              <a:rPr lang="en-US" sz="3600" dirty="0"/>
              <a:t>: I calculated the mean GDP for two periods: </a:t>
            </a:r>
          </a:p>
          <a:p>
            <a:r>
              <a:rPr lang="en-US" sz="3600" dirty="0"/>
              <a:t>1961-1990 and 1991-2020. By comparing these means, we determined the change </a:t>
            </a:r>
          </a:p>
          <a:p>
            <a:r>
              <a:rPr lang="en-US" sz="3600" dirty="0"/>
              <a:t>in economic performance before and after 1990. </a:t>
            </a:r>
          </a:p>
          <a:p>
            <a:endParaRPr lang="en-US" sz="3600" dirty="0"/>
          </a:p>
          <a:p>
            <a:endParaRPr lang="en-US" sz="3600" dirty="0"/>
          </a:p>
          <a:p>
            <a:endParaRPr lang="en-US" sz="3600" dirty="0"/>
          </a:p>
          <a:p>
            <a:endParaRPr lang="en-US" sz="3600" dirty="0"/>
          </a:p>
          <a:p>
            <a:endParaRPr lang="en-US" sz="3600" dirty="0"/>
          </a:p>
          <a:p>
            <a:endParaRPr lang="en-PK" sz="3600" dirty="0"/>
          </a:p>
        </p:txBody>
      </p:sp>
      <p:pic>
        <p:nvPicPr>
          <p:cNvPr id="1026" name="Picture 2">
            <a:extLst>
              <a:ext uri="{FF2B5EF4-FFF2-40B4-BE49-F238E27FC236}">
                <a16:creationId xmlns:a16="http://schemas.microsoft.com/office/drawing/2014/main" id="{C9F6B608-645D-4FCB-9EFC-388195EF5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2378" y="9225105"/>
            <a:ext cx="6433861" cy="4044327"/>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772CC2BD-9EE7-4CBA-A8FA-78A37F67452F}"/>
              </a:ext>
            </a:extLst>
          </p:cNvPr>
          <p:cNvGrpSpPr/>
          <p:nvPr/>
        </p:nvGrpSpPr>
        <p:grpSpPr>
          <a:xfrm>
            <a:off x="3232449" y="13477210"/>
            <a:ext cx="26066586" cy="10020743"/>
            <a:chOff x="3679016" y="13477210"/>
            <a:chExt cx="26066586" cy="10020743"/>
          </a:xfrm>
        </p:grpSpPr>
        <p:pic>
          <p:nvPicPr>
            <p:cNvPr id="23" name="Picture 4">
              <a:extLst>
                <a:ext uri="{FF2B5EF4-FFF2-40B4-BE49-F238E27FC236}">
                  <a16:creationId xmlns:a16="http://schemas.microsoft.com/office/drawing/2014/main" id="{07AFB179-672C-473E-AA2C-E26EF7B75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016" y="13477210"/>
              <a:ext cx="6752503" cy="36566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B999A173-5B16-4238-AE0C-CDC0003BD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6555" y="13477210"/>
              <a:ext cx="5930825" cy="362206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2FEEA3CA-739E-4BE9-9421-55FE6C6BFD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2417" y="13477210"/>
              <a:ext cx="4195957" cy="35900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6DD298E-68A5-416A-890A-4E1770BBE0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75480" y="18357582"/>
              <a:ext cx="7970122" cy="5140371"/>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7" name="Table 26">
            <a:extLst>
              <a:ext uri="{FF2B5EF4-FFF2-40B4-BE49-F238E27FC236}">
                <a16:creationId xmlns:a16="http://schemas.microsoft.com/office/drawing/2014/main" id="{C1EB544B-2B0E-41E0-9506-C32A494CE209}"/>
              </a:ext>
            </a:extLst>
          </p:cNvPr>
          <p:cNvGraphicFramePr>
            <a:graphicFrameLocks noGrp="1"/>
          </p:cNvGraphicFramePr>
          <p:nvPr>
            <p:extLst>
              <p:ext uri="{D42A27DB-BD31-4B8C-83A1-F6EECF244321}">
                <p14:modId xmlns:p14="http://schemas.microsoft.com/office/powerpoint/2010/main" val="2688158344"/>
              </p:ext>
            </p:extLst>
          </p:nvPr>
        </p:nvGraphicFramePr>
        <p:xfrm>
          <a:off x="4424763" y="20613279"/>
          <a:ext cx="10400286" cy="3163666"/>
        </p:xfrm>
        <a:graphic>
          <a:graphicData uri="http://schemas.openxmlformats.org/drawingml/2006/table">
            <a:tbl>
              <a:tblPr>
                <a:tableStyleId>{E929F9F4-4A8F-4326-A1B4-22849713DDAB}</a:tableStyleId>
              </a:tblPr>
              <a:tblGrid>
                <a:gridCol w="3466762">
                  <a:extLst>
                    <a:ext uri="{9D8B030D-6E8A-4147-A177-3AD203B41FA5}">
                      <a16:colId xmlns:a16="http://schemas.microsoft.com/office/drawing/2014/main" val="3776645751"/>
                    </a:ext>
                  </a:extLst>
                </a:gridCol>
                <a:gridCol w="3466762">
                  <a:extLst>
                    <a:ext uri="{9D8B030D-6E8A-4147-A177-3AD203B41FA5}">
                      <a16:colId xmlns:a16="http://schemas.microsoft.com/office/drawing/2014/main" val="1120689814"/>
                    </a:ext>
                  </a:extLst>
                </a:gridCol>
                <a:gridCol w="3466762">
                  <a:extLst>
                    <a:ext uri="{9D8B030D-6E8A-4147-A177-3AD203B41FA5}">
                      <a16:colId xmlns:a16="http://schemas.microsoft.com/office/drawing/2014/main" val="4004949870"/>
                    </a:ext>
                  </a:extLst>
                </a:gridCol>
              </a:tblGrid>
              <a:tr h="395167">
                <a:tc>
                  <a:txBody>
                    <a:bodyPr/>
                    <a:lstStyle/>
                    <a:p>
                      <a:pPr fontAlgn="b"/>
                      <a:r>
                        <a:rPr lang="en-US" sz="2400" b="1"/>
                        <a:t>Country</a:t>
                      </a:r>
                    </a:p>
                  </a:txBody>
                  <a:tcPr marL="49024" marR="49024" marT="24512" marB="24512" anchor="b"/>
                </a:tc>
                <a:tc>
                  <a:txBody>
                    <a:bodyPr/>
                    <a:lstStyle/>
                    <a:p>
                      <a:pPr fontAlgn="b"/>
                      <a:r>
                        <a:rPr lang="en-US" sz="2400" b="1" dirty="0"/>
                        <a:t>Mean Before 1990</a:t>
                      </a:r>
                    </a:p>
                  </a:txBody>
                  <a:tcPr marL="49024" marR="49024" marT="24512" marB="24512" anchor="b"/>
                </a:tc>
                <a:tc>
                  <a:txBody>
                    <a:bodyPr/>
                    <a:lstStyle/>
                    <a:p>
                      <a:pPr fontAlgn="b"/>
                      <a:r>
                        <a:rPr lang="en-US" sz="2400" b="1" dirty="0"/>
                        <a:t>Mean After 1990</a:t>
                      </a:r>
                    </a:p>
                  </a:txBody>
                  <a:tcPr marL="49024" marR="49024" marT="24512" marB="24512" anchor="b"/>
                </a:tc>
                <a:extLst>
                  <a:ext uri="{0D108BD9-81ED-4DB2-BD59-A6C34878D82A}">
                    <a16:rowId xmlns:a16="http://schemas.microsoft.com/office/drawing/2014/main" val="1550040491"/>
                  </a:ext>
                </a:extLst>
              </a:tr>
              <a:tr h="544047">
                <a:tc>
                  <a:txBody>
                    <a:bodyPr/>
                    <a:lstStyle/>
                    <a:p>
                      <a:pPr fontAlgn="base"/>
                      <a:r>
                        <a:rPr lang="en-US" sz="1800"/>
                        <a:t>Equatorial Guinea</a:t>
                      </a:r>
                    </a:p>
                  </a:txBody>
                  <a:tcPr marL="49024" marR="49024" marT="24512" marB="24512" anchor="ctr"/>
                </a:tc>
                <a:tc>
                  <a:txBody>
                    <a:bodyPr/>
                    <a:lstStyle/>
                    <a:p>
                      <a:pPr fontAlgn="base"/>
                      <a:r>
                        <a:rPr lang="en-PK" sz="1800"/>
                        <a:t>0.96</a:t>
                      </a:r>
                    </a:p>
                  </a:txBody>
                  <a:tcPr marL="49024" marR="49024" marT="24512" marB="24512" anchor="ctr"/>
                </a:tc>
                <a:tc>
                  <a:txBody>
                    <a:bodyPr/>
                    <a:lstStyle/>
                    <a:p>
                      <a:pPr fontAlgn="base"/>
                      <a:r>
                        <a:rPr lang="en-PK" sz="1800"/>
                        <a:t>17.31</a:t>
                      </a:r>
                    </a:p>
                  </a:txBody>
                  <a:tcPr marL="49024" marR="49024" marT="24512" marB="24512" anchor="ctr"/>
                </a:tc>
                <a:extLst>
                  <a:ext uri="{0D108BD9-81ED-4DB2-BD59-A6C34878D82A}">
                    <a16:rowId xmlns:a16="http://schemas.microsoft.com/office/drawing/2014/main" val="4011529909"/>
                  </a:ext>
                </a:extLst>
              </a:tr>
              <a:tr h="476977">
                <a:tc>
                  <a:txBody>
                    <a:bodyPr/>
                    <a:lstStyle/>
                    <a:p>
                      <a:pPr fontAlgn="base"/>
                      <a:r>
                        <a:rPr lang="en-US" sz="1800"/>
                        <a:t>China</a:t>
                      </a:r>
                    </a:p>
                  </a:txBody>
                  <a:tcPr marL="49024" marR="49024" marT="24512" marB="24512" anchor="ctr"/>
                </a:tc>
                <a:tc>
                  <a:txBody>
                    <a:bodyPr/>
                    <a:lstStyle/>
                    <a:p>
                      <a:pPr fontAlgn="base"/>
                      <a:r>
                        <a:rPr lang="en-PK" sz="1800"/>
                        <a:t>6.85</a:t>
                      </a:r>
                    </a:p>
                  </a:txBody>
                  <a:tcPr marL="49024" marR="49024" marT="24512" marB="24512" anchor="ctr"/>
                </a:tc>
                <a:tc>
                  <a:txBody>
                    <a:bodyPr/>
                    <a:lstStyle/>
                    <a:p>
                      <a:pPr fontAlgn="base"/>
                      <a:r>
                        <a:rPr lang="en-PK" sz="1800"/>
                        <a:t>9.29</a:t>
                      </a:r>
                    </a:p>
                  </a:txBody>
                  <a:tcPr marL="49024" marR="49024" marT="24512" marB="24512" anchor="ctr"/>
                </a:tc>
                <a:extLst>
                  <a:ext uri="{0D108BD9-81ED-4DB2-BD59-A6C34878D82A}">
                    <a16:rowId xmlns:a16="http://schemas.microsoft.com/office/drawing/2014/main" val="1241927962"/>
                  </a:ext>
                </a:extLst>
              </a:tr>
              <a:tr h="476977">
                <a:tc>
                  <a:txBody>
                    <a:bodyPr/>
                    <a:lstStyle/>
                    <a:p>
                      <a:pPr fontAlgn="base"/>
                      <a:r>
                        <a:rPr lang="en-US" sz="1800"/>
                        <a:t>Myanmar</a:t>
                      </a:r>
                    </a:p>
                  </a:txBody>
                  <a:tcPr marL="49024" marR="49024" marT="24512" marB="24512" anchor="ctr"/>
                </a:tc>
                <a:tc>
                  <a:txBody>
                    <a:bodyPr/>
                    <a:lstStyle/>
                    <a:p>
                      <a:pPr fontAlgn="base"/>
                      <a:r>
                        <a:rPr lang="en-PK" sz="1800"/>
                        <a:t>2.98</a:t>
                      </a:r>
                    </a:p>
                  </a:txBody>
                  <a:tcPr marL="49024" marR="49024" marT="24512" marB="24512" anchor="ctr"/>
                </a:tc>
                <a:tc>
                  <a:txBody>
                    <a:bodyPr/>
                    <a:lstStyle/>
                    <a:p>
                      <a:pPr fontAlgn="base"/>
                      <a:r>
                        <a:rPr lang="en-PK" sz="1800" dirty="0"/>
                        <a:t>8.48</a:t>
                      </a:r>
                    </a:p>
                  </a:txBody>
                  <a:tcPr marL="49024" marR="49024" marT="24512" marB="24512" anchor="ctr"/>
                </a:tc>
                <a:extLst>
                  <a:ext uri="{0D108BD9-81ED-4DB2-BD59-A6C34878D82A}">
                    <a16:rowId xmlns:a16="http://schemas.microsoft.com/office/drawing/2014/main" val="1177049"/>
                  </a:ext>
                </a:extLst>
              </a:tr>
              <a:tr h="773904">
                <a:tc>
                  <a:txBody>
                    <a:bodyPr/>
                    <a:lstStyle/>
                    <a:p>
                      <a:pPr fontAlgn="base"/>
                      <a:r>
                        <a:rPr lang="en-US" sz="1800"/>
                        <a:t>Bosnia and Herzegovina</a:t>
                      </a:r>
                    </a:p>
                  </a:txBody>
                  <a:tcPr marL="49024" marR="49024" marT="24512" marB="24512" anchor="ctr"/>
                </a:tc>
                <a:tc>
                  <a:txBody>
                    <a:bodyPr/>
                    <a:lstStyle/>
                    <a:p>
                      <a:pPr fontAlgn="base"/>
                      <a:r>
                        <a:rPr lang="en-PK" sz="1800"/>
                        <a:t>0.00</a:t>
                      </a:r>
                    </a:p>
                  </a:txBody>
                  <a:tcPr marL="49024" marR="49024" marT="24512" marB="24512" anchor="ctr"/>
                </a:tc>
                <a:tc>
                  <a:txBody>
                    <a:bodyPr/>
                    <a:lstStyle/>
                    <a:p>
                      <a:pPr fontAlgn="base"/>
                      <a:r>
                        <a:rPr lang="en-PK" sz="1800"/>
                        <a:t>7.82</a:t>
                      </a:r>
                    </a:p>
                  </a:txBody>
                  <a:tcPr marL="49024" marR="49024" marT="24512" marB="24512" anchor="ctr"/>
                </a:tc>
                <a:extLst>
                  <a:ext uri="{0D108BD9-81ED-4DB2-BD59-A6C34878D82A}">
                    <a16:rowId xmlns:a16="http://schemas.microsoft.com/office/drawing/2014/main" val="3214144117"/>
                  </a:ext>
                </a:extLst>
              </a:tr>
              <a:tr h="476977">
                <a:tc>
                  <a:txBody>
                    <a:bodyPr/>
                    <a:lstStyle/>
                    <a:p>
                      <a:pPr fontAlgn="base"/>
                      <a:r>
                        <a:rPr lang="en-US" sz="1800"/>
                        <a:t>Ethiopia</a:t>
                      </a:r>
                    </a:p>
                  </a:txBody>
                  <a:tcPr marL="49024" marR="49024" marT="24512" marB="24512" anchor="ctr"/>
                </a:tc>
                <a:tc>
                  <a:txBody>
                    <a:bodyPr/>
                    <a:lstStyle/>
                    <a:p>
                      <a:pPr fontAlgn="base"/>
                      <a:r>
                        <a:rPr lang="en-PK" sz="1800"/>
                        <a:t>0.72</a:t>
                      </a:r>
                    </a:p>
                  </a:txBody>
                  <a:tcPr marL="49024" marR="49024" marT="24512" marB="24512" anchor="ctr"/>
                </a:tc>
                <a:tc>
                  <a:txBody>
                    <a:bodyPr/>
                    <a:lstStyle/>
                    <a:p>
                      <a:pPr fontAlgn="base"/>
                      <a:r>
                        <a:rPr lang="en-PK" sz="1800" dirty="0"/>
                        <a:t>6.96</a:t>
                      </a:r>
                    </a:p>
                  </a:txBody>
                  <a:tcPr marL="49024" marR="49024" marT="24512" marB="24512" anchor="ctr"/>
                </a:tc>
                <a:extLst>
                  <a:ext uri="{0D108BD9-81ED-4DB2-BD59-A6C34878D82A}">
                    <a16:rowId xmlns:a16="http://schemas.microsoft.com/office/drawing/2014/main" val="2324714524"/>
                  </a:ext>
                </a:extLst>
              </a:tr>
            </a:tbl>
          </a:graphicData>
        </a:graphic>
      </p:graphicFrame>
      <p:graphicFrame>
        <p:nvGraphicFramePr>
          <p:cNvPr id="30" name="Diagram 29">
            <a:extLst>
              <a:ext uri="{FF2B5EF4-FFF2-40B4-BE49-F238E27FC236}">
                <a16:creationId xmlns:a16="http://schemas.microsoft.com/office/drawing/2014/main" id="{BC40B3AB-CD14-45A8-ADD1-935DDC13007F}"/>
              </a:ext>
            </a:extLst>
          </p:cNvPr>
          <p:cNvGraphicFramePr/>
          <p:nvPr>
            <p:extLst>
              <p:ext uri="{D42A27DB-BD31-4B8C-83A1-F6EECF244321}">
                <p14:modId xmlns:p14="http://schemas.microsoft.com/office/powerpoint/2010/main" val="2626067403"/>
              </p:ext>
            </p:extLst>
          </p:nvPr>
        </p:nvGraphicFramePr>
        <p:xfrm>
          <a:off x="397726" y="23886513"/>
          <a:ext cx="29288514" cy="138651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1" name="Rectangle: Rounded Corners 30">
            <a:extLst>
              <a:ext uri="{FF2B5EF4-FFF2-40B4-BE49-F238E27FC236}">
                <a16:creationId xmlns:a16="http://schemas.microsoft.com/office/drawing/2014/main" id="{646E4A45-1A52-46BF-8E23-891027253640}"/>
              </a:ext>
            </a:extLst>
          </p:cNvPr>
          <p:cNvSpPr/>
          <p:nvPr/>
        </p:nvSpPr>
        <p:spPr>
          <a:xfrm>
            <a:off x="397726" y="37666597"/>
            <a:ext cx="28901309" cy="363859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just"/>
            <a:r>
              <a:rPr lang="en-US" sz="6600" b="1" dirty="0"/>
              <a:t>Conclusion</a:t>
            </a:r>
          </a:p>
          <a:p>
            <a:pPr algn="just"/>
            <a:r>
              <a:rPr lang="en-US" sz="3600" dirty="0"/>
              <a:t>In conclusion, this analysis examined the GDP growth of countries and identified distinct clusters based on economic performance. The clustering analysis revealed different patterns in GDP growth across countries. Furthermore, the model fitting results forecasted Guyana's future GDP with an average value of 3.712483 over the next 20 years. These findings provide valuable insights into global GDP dynamics and inform policymakers and stakeholders in economic planning.</a:t>
            </a:r>
            <a:endParaRPr lang="en-PK" sz="3600" dirty="0"/>
          </a:p>
        </p:txBody>
      </p:sp>
      <p:sp>
        <p:nvSpPr>
          <p:cNvPr id="32" name="Rectangle 31">
            <a:extLst>
              <a:ext uri="{FF2B5EF4-FFF2-40B4-BE49-F238E27FC236}">
                <a16:creationId xmlns:a16="http://schemas.microsoft.com/office/drawing/2014/main" id="{CD874280-49C9-4251-A878-143290304E1B}"/>
              </a:ext>
            </a:extLst>
          </p:cNvPr>
          <p:cNvSpPr/>
          <p:nvPr/>
        </p:nvSpPr>
        <p:spPr>
          <a:xfrm>
            <a:off x="4287504" y="41334788"/>
            <a:ext cx="21075090" cy="12095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400" b="1" dirty="0" err="1">
                <a:solidFill>
                  <a:schemeClr val="bg1"/>
                </a:solidFill>
              </a:rPr>
              <a:t>Github</a:t>
            </a:r>
            <a:r>
              <a:rPr lang="en-US" sz="4400" b="1" dirty="0">
                <a:solidFill>
                  <a:schemeClr val="bg1"/>
                </a:solidFill>
              </a:rPr>
              <a:t> URL</a:t>
            </a:r>
            <a:r>
              <a:rPr lang="en-US" sz="4400" dirty="0">
                <a:solidFill>
                  <a:schemeClr val="bg1"/>
                </a:solidFill>
              </a:rPr>
              <a:t>: ………………………………</a:t>
            </a:r>
            <a:endParaRPr lang="en-PK" sz="4400" dirty="0">
              <a:solidFill>
                <a:schemeClr val="bg1"/>
              </a:solidFill>
            </a:endParaRPr>
          </a:p>
        </p:txBody>
      </p:sp>
      <p:sp>
        <p:nvSpPr>
          <p:cNvPr id="12" name="Rectangle: Diagonal Corners Snipped 11">
            <a:extLst>
              <a:ext uri="{FF2B5EF4-FFF2-40B4-BE49-F238E27FC236}">
                <a16:creationId xmlns:a16="http://schemas.microsoft.com/office/drawing/2014/main" id="{6EAF1CA3-3887-4837-9021-855E3A1270F5}"/>
              </a:ext>
            </a:extLst>
          </p:cNvPr>
          <p:cNvSpPr/>
          <p:nvPr/>
        </p:nvSpPr>
        <p:spPr>
          <a:xfrm>
            <a:off x="400881" y="3297817"/>
            <a:ext cx="29473450" cy="5538728"/>
          </a:xfrm>
          <a:prstGeom prst="snip2DiagRect">
            <a:avLst/>
          </a:prstGeom>
        </p:spPr>
        <p:style>
          <a:lnRef idx="0">
            <a:schemeClr val="dk1"/>
          </a:lnRef>
          <a:fillRef idx="3">
            <a:schemeClr val="dk1"/>
          </a:fillRef>
          <a:effectRef idx="3">
            <a:schemeClr val="dk1"/>
          </a:effectRef>
          <a:fontRef idx="minor">
            <a:schemeClr val="lt1"/>
          </a:fontRef>
        </p:style>
        <p:txBody>
          <a:bodyPr rtlCol="0" anchor="ctr"/>
          <a:lstStyle/>
          <a:p>
            <a:r>
              <a:rPr lang="en-US" sz="6600" dirty="0"/>
              <a:t>Abstract</a:t>
            </a:r>
          </a:p>
          <a:p>
            <a:r>
              <a:rPr lang="en-US" sz="3200" dirty="0"/>
              <a:t>This project analyzes GDP growth across countries using World Bank data. It explores patterns and trends in GDP growth, conducts clustering based on economic indicators, and fits a model to forecast GDP growth for a specific country. The findings provide insights into global economic dynamics and have implications for policymakers and stakeholders.</a:t>
            </a:r>
          </a:p>
          <a:p>
            <a:r>
              <a:rPr lang="en-US" sz="6600" dirty="0"/>
              <a:t>Introduction</a:t>
            </a:r>
          </a:p>
          <a:p>
            <a:pPr algn="just"/>
            <a:r>
              <a:rPr lang="en-US" sz="2800" dirty="0"/>
              <a:t>The analysis of Gross Domestic Product (GDP) is crucial for understanding a country's economic performance. This project aims to analyze and interpret GDP growth data from the World Bank dataset to gain insights into economic dynamics across nations. By examining historical trends and patterns in GDP growth, we can identify top-performing countries, assess policy effectiveness, and anticipate future economic trends. The findings will contribute to a comprehensive understanding of global economic trends and provide valuable insights for policymakers and stakeholders.</a:t>
            </a:r>
            <a:endParaRPr lang="en-PK" sz="2800" dirty="0"/>
          </a:p>
        </p:txBody>
      </p:sp>
    </p:spTree>
    <p:extLst>
      <p:ext uri="{BB962C8B-B14F-4D97-AF65-F5344CB8AC3E}">
        <p14:creationId xmlns:p14="http://schemas.microsoft.com/office/powerpoint/2010/main" val="41344018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253</TotalTime>
  <Words>592</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Rounded MT Bold</vt:lpstr>
      <vt:lpstr>Century Gothic</vt:lpstr>
      <vt:lpstr>Vapor Trail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Automate Byte</dc:creator>
  <cp:lastModifiedBy>Automate Byte</cp:lastModifiedBy>
  <cp:revision>23</cp:revision>
  <dcterms:created xsi:type="dcterms:W3CDTF">2023-04-05T02:53:47Z</dcterms:created>
  <dcterms:modified xsi:type="dcterms:W3CDTF">2023-05-13T13:07:53Z</dcterms:modified>
</cp:coreProperties>
</file>