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2" r:id="rId11"/>
    <p:sldId id="411" r:id="rId12"/>
    <p:sldId id="415" r:id="rId13"/>
    <p:sldId id="414" r:id="rId14"/>
    <p:sldId id="416" r:id="rId15"/>
    <p:sldId id="417" r:id="rId16"/>
    <p:sldId id="418" r:id="rId17"/>
    <p:sldId id="419" r:id="rId18"/>
    <p:sldId id="420" r:id="rId19"/>
    <p:sldId id="413" r:id="rId20"/>
    <p:sldId id="385" r:id="rId21"/>
    <p:sldId id="400" r:id="rId22"/>
    <p:sldId id="402" r:id="rId23"/>
    <p:sldId id="401" r:id="rId24"/>
  </p:sldIdLst>
  <p:sldSz cx="9144000" cy="5143500" type="screen16x9"/>
  <p:notesSz cx="6858000" cy="9144000"/>
  <p:embeddedFontLst>
    <p:embeddedFont>
      <p:font typeface="Arimo" panose="02020500000000000000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6" autoAdjust="0"/>
    <p:restoredTop sz="91101" autoAdjust="0"/>
  </p:normalViewPr>
  <p:slideViewPr>
    <p:cSldViewPr snapToGrid="0">
      <p:cViewPr varScale="1">
        <p:scale>
          <a:sx n="142" d="100"/>
          <a:sy n="142" d="100"/>
        </p:scale>
        <p:origin x="318" y="5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42697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e6e59a5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e6e59a5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644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827584" y="1815666"/>
            <a:ext cx="69129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9144" lvl="0" algn="l" rtl="0">
              <a:spcBef>
                <a:spcPts val="0"/>
              </a:spcBef>
              <a:spcAft>
                <a:spcPts val="0"/>
              </a:spcAft>
              <a:buClr>
                <a:srgbClr val="FFFF5D"/>
              </a:buClr>
              <a:buSzPts val="4400"/>
              <a:buFont typeface="Corbel"/>
              <a:buNone/>
              <a:defRPr sz="4400" b="1" i="0" cap="none">
                <a:solidFill>
                  <a:srgbClr val="FFFF5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3995936" y="3487278"/>
            <a:ext cx="3744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7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827584" y="1437624"/>
            <a:ext cx="3384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064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745448" y="-1092312"/>
            <a:ext cx="3653100" cy="8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700"/>
              </a:spcBef>
              <a:spcAft>
                <a:spcPts val="0"/>
              </a:spcAft>
              <a:buSzPts val="1530"/>
              <a:buChar char="🞕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425650" y="1409729"/>
            <a:ext cx="43887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8950" y="-533371"/>
            <a:ext cx="43887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700"/>
              </a:spcBef>
              <a:spcAft>
                <a:spcPts val="0"/>
              </a:spcAft>
              <a:buSzPts val="1530"/>
              <a:buChar char="🞕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>
  <p:cSld name="1_標題投影片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l" rtl="0">
              <a:spcBef>
                <a:spcPts val="0"/>
              </a:spcBef>
              <a:buNone/>
              <a:defRPr sz="14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827584" y="1815666"/>
            <a:ext cx="63366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9144" lvl="0" algn="l" rtl="0">
              <a:spcBef>
                <a:spcPts val="0"/>
              </a:spcBef>
              <a:spcAft>
                <a:spcPts val="0"/>
              </a:spcAft>
              <a:buClr>
                <a:srgbClr val="FFFF5D"/>
              </a:buClr>
              <a:buSzPts val="4400"/>
              <a:buFont typeface="Corbel"/>
              <a:buNone/>
              <a:defRPr sz="4400" b="1" i="0" cap="none">
                <a:solidFill>
                  <a:srgbClr val="FFFF5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1"/>
          </p:nvPr>
        </p:nvSpPr>
        <p:spPr>
          <a:xfrm>
            <a:off x="3995936" y="3487278"/>
            <a:ext cx="37443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7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90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25"/>
          <p:cNvGrpSpPr/>
          <p:nvPr/>
        </p:nvGrpSpPr>
        <p:grpSpPr>
          <a:xfrm>
            <a:off x="7286644" y="2089544"/>
            <a:ext cx="1357209" cy="589278"/>
            <a:chOff x="7286644" y="2786058"/>
            <a:chExt cx="1357209" cy="785704"/>
          </a:xfrm>
        </p:grpSpPr>
        <p:sp>
          <p:nvSpPr>
            <p:cNvPr id="130" name="Google Shape;130;p25"/>
            <p:cNvSpPr/>
            <p:nvPr/>
          </p:nvSpPr>
          <p:spPr>
            <a:xfrm>
              <a:off x="8429652" y="3357562"/>
              <a:ext cx="214200" cy="214200"/>
            </a:xfrm>
            <a:prstGeom prst="rect">
              <a:avLst/>
            </a:prstGeom>
            <a:solidFill>
              <a:srgbClr val="B036D3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7286644" y="2786058"/>
              <a:ext cx="214200" cy="214200"/>
            </a:xfrm>
            <a:prstGeom prst="rect">
              <a:avLst/>
            </a:prstGeom>
            <a:solidFill>
              <a:srgbClr val="2309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7286644" y="3357562"/>
              <a:ext cx="214200" cy="214200"/>
            </a:xfrm>
            <a:prstGeom prst="rect">
              <a:avLst/>
            </a:prstGeom>
            <a:solidFill>
              <a:srgbClr val="B036D3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7572396" y="2786058"/>
              <a:ext cx="214200" cy="214200"/>
            </a:xfrm>
            <a:prstGeom prst="rect">
              <a:avLst/>
            </a:prstGeom>
            <a:solidFill>
              <a:srgbClr val="2309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7572396" y="3357562"/>
              <a:ext cx="214200" cy="214200"/>
            </a:xfrm>
            <a:prstGeom prst="rect">
              <a:avLst/>
            </a:prstGeom>
            <a:solidFill>
              <a:srgbClr val="B036D3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7858148" y="2786058"/>
              <a:ext cx="214200" cy="214200"/>
            </a:xfrm>
            <a:prstGeom prst="rect">
              <a:avLst/>
            </a:prstGeom>
            <a:solidFill>
              <a:srgbClr val="2309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7858148" y="3357562"/>
              <a:ext cx="214200" cy="214200"/>
            </a:xfrm>
            <a:prstGeom prst="rect">
              <a:avLst/>
            </a:prstGeom>
            <a:solidFill>
              <a:srgbClr val="B036D3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8429652" y="2786058"/>
              <a:ext cx="214200" cy="214200"/>
            </a:xfrm>
            <a:prstGeom prst="rect">
              <a:avLst/>
            </a:prstGeom>
            <a:solidFill>
              <a:srgbClr val="2309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8143900" y="3357562"/>
              <a:ext cx="214200" cy="214200"/>
            </a:xfrm>
            <a:prstGeom prst="rect">
              <a:avLst/>
            </a:prstGeom>
            <a:solidFill>
              <a:srgbClr val="B036D3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8143900" y="2786058"/>
              <a:ext cx="214200" cy="214200"/>
            </a:xfrm>
            <a:prstGeom prst="rect">
              <a:avLst/>
            </a:prstGeom>
            <a:solidFill>
              <a:srgbClr val="2309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7572396" y="3071810"/>
              <a:ext cx="214200" cy="214200"/>
            </a:xfrm>
            <a:prstGeom prst="rect">
              <a:avLst/>
            </a:prstGeom>
            <a:solidFill>
              <a:srgbClr val="340E3F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7858148" y="3071810"/>
              <a:ext cx="214200" cy="214200"/>
            </a:xfrm>
            <a:prstGeom prst="rect">
              <a:avLst/>
            </a:prstGeom>
            <a:solidFill>
              <a:srgbClr val="340E3F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8429652" y="3071810"/>
              <a:ext cx="214200" cy="214200"/>
            </a:xfrm>
            <a:prstGeom prst="rect">
              <a:avLst/>
            </a:prstGeom>
            <a:solidFill>
              <a:srgbClr val="340E3F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8143900" y="3071810"/>
              <a:ext cx="214200" cy="214200"/>
            </a:xfrm>
            <a:prstGeom prst="rect">
              <a:avLst/>
            </a:prstGeom>
            <a:solidFill>
              <a:srgbClr val="340E3F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7286644" y="3071810"/>
              <a:ext cx="214200" cy="214200"/>
            </a:xfrm>
            <a:prstGeom prst="rect">
              <a:avLst/>
            </a:prstGeom>
            <a:solidFill>
              <a:srgbClr val="340E3F">
                <a:alpha val="40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827584" y="1437624"/>
            <a:ext cx="33843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 1" type="title">
  <p:cSld name="TIT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064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4000"/>
              <a:buFont typeface="Arimo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 rtl="0">
              <a:spcBef>
                <a:spcPts val="700"/>
              </a:spcBef>
              <a:spcAft>
                <a:spcPts val="0"/>
              </a:spcAft>
              <a:buSzPts val="1530"/>
              <a:buChar char="🞕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059832" y="3165816"/>
            <a:ext cx="5718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5700" rIns="91425" bIns="0" anchor="t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7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611560" y="1707654"/>
            <a:ext cx="81564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5D"/>
              </a:buClr>
              <a:buSzPts val="3800"/>
              <a:buFont typeface="Arimo"/>
              <a:buNone/>
              <a:defRPr sz="3800" b="1" cap="none">
                <a:solidFill>
                  <a:srgbClr val="FFFF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6"/>
          <p:cNvCxnSpPr/>
          <p:nvPr/>
        </p:nvCxnSpPr>
        <p:spPr>
          <a:xfrm>
            <a:off x="611560" y="3057804"/>
            <a:ext cx="7500900" cy="1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4000"/>
              <a:buFont typeface="Arimo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64344" y="13278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 rtl="0">
              <a:spcBef>
                <a:spcPts val="700"/>
              </a:spcBef>
              <a:spcAft>
                <a:spcPts val="0"/>
              </a:spcAft>
              <a:buSzPts val="2380"/>
              <a:buChar char="🞕"/>
              <a:defRPr sz="2800"/>
            </a:lvl1pPr>
            <a:lvl2pPr marL="914400" lvl="1" indent="-350519" algn="l" rtl="0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🞔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655344" y="132787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 rtl="0">
              <a:spcBef>
                <a:spcPts val="700"/>
              </a:spcBef>
              <a:spcAft>
                <a:spcPts val="0"/>
              </a:spcAft>
              <a:buSzPts val="2380"/>
              <a:buChar char="🞕"/>
              <a:defRPr sz="2800"/>
            </a:lvl1pPr>
            <a:lvl2pPr marL="914400" lvl="1" indent="-350519" algn="l" rtl="0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🞔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285750" algn="l" rtl="0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4000"/>
              <a:buFont typeface="Arimo"/>
              <a:buNone/>
              <a:defRPr sz="4000" i="1" u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" y="1357313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4645025" y="1357313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3"/>
          </p:nvPr>
        </p:nvSpPr>
        <p:spPr>
          <a:xfrm>
            <a:off x="457200" y="1844278"/>
            <a:ext cx="4040100" cy="29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 rtl="0">
              <a:spcBef>
                <a:spcPts val="700"/>
              </a:spcBef>
              <a:spcAft>
                <a:spcPts val="0"/>
              </a:spcAft>
              <a:buSzPts val="2040"/>
              <a:buChar char="🞕"/>
              <a:defRPr sz="2400"/>
            </a:lvl1pPr>
            <a:lvl2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79400" algn="l" rtl="0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4"/>
          </p:nvPr>
        </p:nvSpPr>
        <p:spPr>
          <a:xfrm>
            <a:off x="4645025" y="1844278"/>
            <a:ext cx="4041900" cy="29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 rtl="0">
              <a:spcBef>
                <a:spcPts val="700"/>
              </a:spcBef>
              <a:spcAft>
                <a:spcPts val="0"/>
              </a:spcAft>
              <a:buSzPts val="2040"/>
              <a:buChar char="🞕"/>
              <a:defRPr sz="2400"/>
            </a:lvl1pPr>
            <a:lvl2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🞔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279400" algn="l" rtl="0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4000"/>
              <a:buFont typeface="Arimo"/>
              <a:buNone/>
              <a:defRPr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685800" y="204788"/>
            <a:ext cx="25290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2000"/>
              <a:buFont typeface="Arimo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685800" y="1076325"/>
            <a:ext cx="2529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70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3429000" y="214296"/>
            <a:ext cx="5486400" cy="4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 rtl="0">
              <a:spcBef>
                <a:spcPts val="700"/>
              </a:spcBef>
              <a:spcAft>
                <a:spcPts val="0"/>
              </a:spcAft>
              <a:buSzPts val="2720"/>
              <a:buChar char="🞕"/>
              <a:defRPr sz="3200"/>
            </a:lvl1pPr>
            <a:lvl2pPr marL="914400" lvl="1" indent="-370840" algn="l" rtl="0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27660" algn="l" rtl="0">
              <a:spcBef>
                <a:spcPts val="480"/>
              </a:spcBef>
              <a:spcAft>
                <a:spcPts val="0"/>
              </a:spcAft>
              <a:buSzPts val="1560"/>
              <a:buChar char="🞔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292100" algn="l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914400" y="3706372"/>
            <a:ext cx="685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2100"/>
              <a:buFont typeface="Arimo"/>
              <a:buNone/>
              <a:defRPr sz="21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914400" y="267874"/>
            <a:ext cx="68580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rgbClr val="923F6D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l" rtl="0">
              <a:spcBef>
                <a:spcPts val="520"/>
              </a:spcBef>
              <a:spcAft>
                <a:spcPts val="0"/>
              </a:spcAft>
              <a:buClr>
                <a:srgbClr val="D49EBC"/>
              </a:buClr>
              <a:buSzPts val="208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E2BED2"/>
              </a:buClr>
              <a:buSzPts val="1560"/>
              <a:buFont typeface="Noto Sans Symbols"/>
              <a:buChar char="🞔"/>
              <a:defRPr sz="2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rgbClr val="F0DEE8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923F6D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914400" y="4232684"/>
            <a:ext cx="68580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935"/>
              <a:buNone/>
              <a:defRPr sz="1100">
                <a:solidFill>
                  <a:srgbClr val="FFFFFF"/>
                </a:solidFill>
              </a:defRPr>
            </a:lvl1pPr>
            <a:lvl2pPr marL="914400" lvl="1" indent="-289560" algn="l" rtl="0">
              <a:spcBef>
                <a:spcPts val="240"/>
              </a:spcBef>
              <a:spcAft>
                <a:spcPts val="0"/>
              </a:spcAft>
              <a:buSzPts val="960"/>
              <a:buChar char="●"/>
              <a:defRPr sz="1200"/>
            </a:lvl2pPr>
            <a:lvl3pPr marL="1371600" lvl="2" indent="-269875" algn="l" rtl="0">
              <a:spcBef>
                <a:spcPts val="200"/>
              </a:spcBef>
              <a:spcAft>
                <a:spcPts val="0"/>
              </a:spcAft>
              <a:buSzPts val="650"/>
              <a:buChar char="🞔"/>
              <a:defRPr sz="1000"/>
            </a:lvl3pPr>
            <a:lvl4pPr marL="1828800" lvl="3" indent="-285750" algn="l" rtl="0">
              <a:spcBef>
                <a:spcPts val="180"/>
              </a:spcBef>
              <a:spcAft>
                <a:spcPts val="0"/>
              </a:spcAft>
              <a:buSzPts val="900"/>
              <a:buChar char="•"/>
              <a:defRPr sz="900"/>
            </a:lvl4pPr>
            <a:lvl5pPr marL="2286000" lvl="4" indent="-257175" algn="l" rtl="0">
              <a:spcBef>
                <a:spcPts val="180"/>
              </a:spcBef>
              <a:spcAft>
                <a:spcPts val="0"/>
              </a:spcAft>
              <a:buSzPts val="450"/>
              <a:buChar char="■"/>
              <a:defRPr sz="9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80000">
              <a:schemeClr val="dk1"/>
            </a:gs>
            <a:gs pos="100000">
              <a:srgbClr val="6274BE"/>
            </a:gs>
          </a:gsLst>
          <a:lin ang="16200038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750174" y="528843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7607166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892918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8178670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178670" y="528843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750174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464422" y="528843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464422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892918" y="314529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178670" y="314529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750174" y="314529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464422" y="314529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750174" y="736828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464422" y="736828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742490" y="952853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308304" y="100215"/>
            <a:ext cx="214200" cy="160800"/>
          </a:xfrm>
          <a:prstGeom prst="rect">
            <a:avLst/>
          </a:prstGeom>
          <a:solidFill>
            <a:srgbClr val="212A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750174" y="1168876"/>
            <a:ext cx="214200" cy="160800"/>
          </a:xfrm>
          <a:prstGeom prst="rect">
            <a:avLst/>
          </a:prstGeom>
          <a:solidFill>
            <a:srgbClr val="222B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064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A3"/>
              </a:buClr>
              <a:buSzPts val="4000"/>
              <a:buFont typeface="Arimo"/>
              <a:buNone/>
              <a:defRPr sz="4000" b="1" i="0" u="none" strike="noStrike" cap="none">
                <a:solidFill>
                  <a:srgbClr val="FFFFA3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0525" algn="l" rtl="0">
              <a:spcBef>
                <a:spcPts val="700"/>
              </a:spcBef>
              <a:spcAft>
                <a:spcPts val="0"/>
              </a:spcAft>
              <a:buClr>
                <a:srgbClr val="923F6D"/>
              </a:buClr>
              <a:buSzPts val="2550"/>
              <a:buFont typeface="Noto Sans Symbols"/>
              <a:buChar char="🞕"/>
              <a:defRPr sz="30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60680" algn="l" rtl="0">
              <a:spcBef>
                <a:spcPts val="520"/>
              </a:spcBef>
              <a:spcAft>
                <a:spcPts val="0"/>
              </a:spcAft>
              <a:buClr>
                <a:srgbClr val="D49EBC"/>
              </a:buClr>
              <a:buSzPts val="208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rgbClr val="E2BED2"/>
              </a:buClr>
              <a:buSzPts val="1560"/>
              <a:buFont typeface="Noto Sans Symbols"/>
              <a:buChar char="🞔"/>
              <a:defRPr sz="24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rgbClr val="F0DEE8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rgbClr val="923F6D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610600" y="481609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251520" y="4826022"/>
            <a:ext cx="2592334" cy="261681"/>
            <a:chOff x="251520" y="6434696"/>
            <a:chExt cx="2592334" cy="348908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862354" y="6506704"/>
              <a:ext cx="198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NTHU-CS VLSI/CAD LAB</a:t>
              </a:r>
              <a:endParaRPr sz="1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" name="Google Shape;73;p13"/>
            <p:cNvPicPr preferRelativeResize="0"/>
            <p:nvPr/>
          </p:nvPicPr>
          <p:blipFill rotWithShape="1">
            <a:blip r:embed="rId1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1520" y="6434696"/>
              <a:ext cx="644184" cy="3182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" name="Google Shape;74;p13"/>
          <p:cNvCxnSpPr/>
          <p:nvPr/>
        </p:nvCxnSpPr>
        <p:spPr>
          <a:xfrm>
            <a:off x="107504" y="87474"/>
            <a:ext cx="0" cy="4968600"/>
          </a:xfrm>
          <a:prstGeom prst="straightConnector1">
            <a:avLst/>
          </a:prstGeom>
          <a:noFill/>
          <a:ln w="9525" cap="flat" cmpd="sng">
            <a:solidFill>
              <a:srgbClr val="340E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3"/>
          <p:cNvCxnSpPr/>
          <p:nvPr/>
        </p:nvCxnSpPr>
        <p:spPr>
          <a:xfrm>
            <a:off x="179512" y="87474"/>
            <a:ext cx="0" cy="496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ctrTitle"/>
          </p:nvPr>
        </p:nvSpPr>
        <p:spPr>
          <a:xfrm>
            <a:off x="901725" y="1167522"/>
            <a:ext cx="6912900" cy="156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n-US" altLang="zh-TW" dirty="0"/>
              <a:t>Verilog Lab 1</a:t>
            </a:r>
            <a:endParaRPr lang="en-US" altLang="zh-TW" b="0" dirty="0"/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95386181-EEB8-4B0A-BD51-414E4135A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3233567"/>
            <a:ext cx="3744300" cy="488700"/>
          </a:xfrm>
        </p:spPr>
        <p:txBody>
          <a:bodyPr/>
          <a:lstStyle/>
          <a:p>
            <a:pPr algn="ctr"/>
            <a:r>
              <a:rPr lang="en-US" altLang="zh-TW" dirty="0"/>
              <a:t>Prof. Shih-</a:t>
            </a:r>
            <a:r>
              <a:rPr lang="en-US" altLang="zh-TW" dirty="0" err="1"/>
              <a:t>Chieh</a:t>
            </a:r>
            <a:r>
              <a:rPr lang="en-US" altLang="zh-TW" dirty="0"/>
              <a:t> Chang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C768C81-6042-4C06-829D-6E1F50CBF4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66025" y="4716283"/>
            <a:ext cx="3384300" cy="324000"/>
          </a:xfrm>
        </p:spPr>
        <p:txBody>
          <a:bodyPr/>
          <a:lstStyle/>
          <a:p>
            <a:pPr algn="ctr"/>
            <a:r>
              <a:rPr lang="en-US" altLang="zh-TW" sz="1400" dirty="0"/>
              <a:t>Logic Design 2022 spring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Connecting to Workstation (Cont.)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Connect to a work station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err="1"/>
              <a:t>ssh</a:t>
            </a:r>
            <a:r>
              <a:rPr lang="en-US" altLang="zh-TW" dirty="0"/>
              <a:t> -X </a:t>
            </a:r>
            <a:r>
              <a:rPr lang="en-US" altLang="zh-TW" dirty="0" err="1"/>
              <a:t>icXX</a:t>
            </a:r>
            <a:r>
              <a:rPr lang="en-US" altLang="zh-TW" dirty="0"/>
              <a:t> (XX should be 21~58)</a:t>
            </a:r>
          </a:p>
        </p:txBody>
      </p:sp>
    </p:spTree>
    <p:extLst>
      <p:ext uri="{BB962C8B-B14F-4D97-AF65-F5344CB8AC3E}">
        <p14:creationId xmlns:p14="http://schemas.microsoft.com/office/powerpoint/2010/main" val="370430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Connecting to Workstation (Cont.)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4481166-E746-4032-8F9A-A9E3E6233B0A}"/>
              </a:ext>
            </a:extLst>
          </p:cNvPr>
          <p:cNvGrpSpPr/>
          <p:nvPr/>
        </p:nvGrpSpPr>
        <p:grpSpPr>
          <a:xfrm>
            <a:off x="1794174" y="999423"/>
            <a:ext cx="5555651" cy="3867470"/>
            <a:chOff x="1794174" y="999423"/>
            <a:chExt cx="5555651" cy="386747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7C32E0A-4FC4-4725-8A72-28F3CDC1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94174" y="999423"/>
              <a:ext cx="5555651" cy="38674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E530C48-D601-463B-AFC7-3082299D2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7965" t="93889" r="48375" b="2441"/>
            <a:stretch/>
          </p:blipFill>
          <p:spPr>
            <a:xfrm>
              <a:off x="4248427" y="4631440"/>
              <a:ext cx="211739" cy="14777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125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Create directory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29732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Right click to create new directory “example”</a:t>
            </a:r>
          </a:p>
          <a:p>
            <a:pPr marL="131445" indent="0">
              <a:buNone/>
            </a:pPr>
            <a:r>
              <a:rPr lang="en-US" altLang="zh-TW" dirty="0"/>
              <a:t>   or by command line “</a:t>
            </a:r>
            <a:r>
              <a:rPr lang="en-US" altLang="zh-TW" dirty="0" err="1"/>
              <a:t>mkdir</a:t>
            </a:r>
            <a:r>
              <a:rPr lang="en-US" altLang="zh-TW" dirty="0"/>
              <a:t> example”</a:t>
            </a:r>
          </a:p>
        </p:txBody>
      </p:sp>
    </p:spTree>
    <p:extLst>
      <p:ext uri="{BB962C8B-B14F-4D97-AF65-F5344CB8AC3E}">
        <p14:creationId xmlns:p14="http://schemas.microsoft.com/office/powerpoint/2010/main" val="117161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Create directory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156478-2997-4D37-8F44-B3AE90EF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40" y="943897"/>
            <a:ext cx="5506750" cy="393638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534187-AAC0-4D79-852D-0A3AD4C3B158}"/>
              </a:ext>
            </a:extLst>
          </p:cNvPr>
          <p:cNvSpPr/>
          <p:nvPr/>
        </p:nvSpPr>
        <p:spPr>
          <a:xfrm>
            <a:off x="2514600" y="2839065"/>
            <a:ext cx="1047135" cy="49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57C83F-0246-4105-9E65-E42D4E01820D}"/>
              </a:ext>
            </a:extLst>
          </p:cNvPr>
          <p:cNvSpPr txBox="1"/>
          <p:nvPr/>
        </p:nvSpPr>
        <p:spPr>
          <a:xfrm>
            <a:off x="2067010" y="2510844"/>
            <a:ext cx="6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022CD68-994E-4B1C-A38B-B40BCEED2299}"/>
              </a:ext>
            </a:extLst>
          </p:cNvPr>
          <p:cNvSpPr txBox="1"/>
          <p:nvPr/>
        </p:nvSpPr>
        <p:spPr>
          <a:xfrm>
            <a:off x="4177481" y="2648853"/>
            <a:ext cx="6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9D886E-3DB1-4678-92C8-D3BC3C5B5DF5}"/>
              </a:ext>
            </a:extLst>
          </p:cNvPr>
          <p:cNvSpPr/>
          <p:nvPr/>
        </p:nvSpPr>
        <p:spPr>
          <a:xfrm>
            <a:off x="4638368" y="2868562"/>
            <a:ext cx="1791929" cy="752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1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Uploading Files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29732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Upload files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Upload your files by dragging them in to directory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ABBECC-3D63-446B-B05B-E921180F5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286"/>
          <a:stretch/>
        </p:blipFill>
        <p:spPr>
          <a:xfrm>
            <a:off x="510580" y="2571750"/>
            <a:ext cx="2420733" cy="1238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A0775C2-A72B-49E7-BA13-D2474888F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38" y="2182409"/>
            <a:ext cx="5905559" cy="2816581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D28C0386-79E7-4CD0-9C41-195AF2592E3A}"/>
              </a:ext>
            </a:extLst>
          </p:cNvPr>
          <p:cNvSpPr/>
          <p:nvPr/>
        </p:nvSpPr>
        <p:spPr>
          <a:xfrm>
            <a:off x="2816942" y="3111910"/>
            <a:ext cx="597310" cy="3244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8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Edit files in workstation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29732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/>
              <a:t>Right click open with </a:t>
            </a:r>
            <a:r>
              <a:rPr lang="en-US" altLang="zh-TW" sz="2400" dirty="0" err="1"/>
              <a:t>mobaXterm’s</a:t>
            </a:r>
            <a:r>
              <a:rPr lang="en-US" altLang="zh-TW" sz="2400" dirty="0"/>
              <a:t> editor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/>
              <a:t>Vim is available in workstation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400" dirty="0"/>
              <a:t>You can also edit in Windows then upload it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183DA0-1970-426D-B4A2-7A8A8E790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18" y="2635926"/>
            <a:ext cx="4748981" cy="25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3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Run simulation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29732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Use NC </a:t>
            </a:r>
            <a:r>
              <a:rPr lang="en-US" altLang="zh-TW" sz="2800" dirty="0" err="1"/>
              <a:t>verilog</a:t>
            </a:r>
            <a:r>
              <a:rPr lang="en-US" altLang="zh-TW" sz="2800" dirty="0"/>
              <a:t> as standard simulation platform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You can use any IDE/Editor to program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569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Run simulation (Cont.)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29732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sz="2800" dirty="0"/>
              <a:t>$ </a:t>
            </a:r>
            <a:r>
              <a:rPr lang="en-US" altLang="zh-TW" sz="2800" dirty="0" err="1"/>
              <a:t>ncverilog</a:t>
            </a:r>
            <a:r>
              <a:rPr lang="en-US" altLang="zh-TW" sz="2800" dirty="0"/>
              <a:t> </a:t>
            </a:r>
            <a:r>
              <a:rPr lang="en-US" altLang="zh-TW" sz="2800" dirty="0" err="1"/>
              <a:t>all.v</a:t>
            </a:r>
            <a:r>
              <a:rPr lang="en-US" altLang="zh-TW" sz="2800" dirty="0"/>
              <a:t> file you need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i.e. $ </a:t>
            </a:r>
            <a:r>
              <a:rPr lang="en-US" altLang="zh-TW" dirty="0" err="1"/>
              <a:t>ncverilog</a:t>
            </a:r>
            <a:r>
              <a:rPr lang="en-US" altLang="zh-TW" dirty="0"/>
              <a:t> </a:t>
            </a:r>
            <a:r>
              <a:rPr lang="en-US" altLang="zh-TW" dirty="0" err="1"/>
              <a:t>Test_Bench.v</a:t>
            </a:r>
            <a:r>
              <a:rPr lang="zh-TW" altLang="en-US" dirty="0"/>
              <a:t> </a:t>
            </a:r>
            <a:r>
              <a:rPr lang="en-US" altLang="zh-TW" dirty="0" err="1"/>
              <a:t>Simulator.v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1143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5486"/>
            <a:ext cx="8297321" cy="685800"/>
          </a:xfrm>
        </p:spPr>
        <p:txBody>
          <a:bodyPr/>
          <a:lstStyle/>
          <a:p>
            <a:r>
              <a:rPr lang="en-US" altLang="zh-TW" dirty="0"/>
              <a:t>Run simulation (Cont.)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B76A45-6C12-4715-BC41-3E49160F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45" y="1202830"/>
            <a:ext cx="7319109" cy="30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7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A668F81-7548-4E7E-AAF3-01CA54C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95263"/>
            <a:ext cx="8064500" cy="685800"/>
          </a:xfrm>
        </p:spPr>
        <p:txBody>
          <a:bodyPr/>
          <a:lstStyle/>
          <a:p>
            <a:r>
              <a:rPr lang="en-US" altLang="zh-TW" sz="3000" dirty="0"/>
              <a:t>Outline</a:t>
            </a:r>
            <a:endParaRPr lang="zh-TW" altLang="en-US" sz="3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E5E309-96A0-4D8F-B96F-37E7127F9046}"/>
              </a:ext>
            </a:extLst>
          </p:cNvPr>
          <p:cNvSpPr/>
          <p:nvPr/>
        </p:nvSpPr>
        <p:spPr>
          <a:xfrm>
            <a:off x="716777" y="1066227"/>
            <a:ext cx="806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1"/>
                </a:solidFill>
              </a:rPr>
              <a:t>Workstation setting: </a:t>
            </a:r>
            <a:r>
              <a:rPr lang="en-US" altLang="zh-TW" sz="2400" dirty="0" err="1">
                <a:solidFill>
                  <a:schemeClr val="bg1"/>
                </a:solidFill>
              </a:rPr>
              <a:t>MobaXterm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rgbClr val="FFFF00"/>
                </a:solidFill>
              </a:rPr>
              <a:t>Project</a:t>
            </a:r>
          </a:p>
          <a:p>
            <a:pPr>
              <a:buClr>
                <a:srgbClr val="903067"/>
              </a:buClr>
              <a:buSzPct val="64000"/>
            </a:pPr>
            <a:endParaRPr lang="en-US" altLang="zh-TW" sz="20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903067"/>
              </a:buClr>
              <a:buSzPct val="64000"/>
              <a:buFont typeface="Wingdings" panose="05000000000000000000" pitchFamily="2" charset="2"/>
              <a:buChar char="l"/>
            </a:pP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A668F81-7548-4E7E-AAF3-01CA54C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95263"/>
            <a:ext cx="8064500" cy="685800"/>
          </a:xfrm>
        </p:spPr>
        <p:txBody>
          <a:bodyPr/>
          <a:lstStyle/>
          <a:p>
            <a:r>
              <a:rPr lang="en-US" altLang="zh-TW" sz="3000" dirty="0"/>
              <a:t>Outline</a:t>
            </a:r>
            <a:endParaRPr lang="zh-TW" altLang="en-US" sz="3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E5E309-96A0-4D8F-B96F-37E7127F9046}"/>
              </a:ext>
            </a:extLst>
          </p:cNvPr>
          <p:cNvSpPr/>
          <p:nvPr/>
        </p:nvSpPr>
        <p:spPr>
          <a:xfrm>
            <a:off x="716777" y="1066227"/>
            <a:ext cx="806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1"/>
                </a:solidFill>
              </a:rPr>
              <a:t>Workstation setting: </a:t>
            </a:r>
            <a:r>
              <a:rPr lang="en-US" altLang="zh-TW" sz="2400" dirty="0" err="1">
                <a:solidFill>
                  <a:schemeClr val="bg1"/>
                </a:solidFill>
              </a:rPr>
              <a:t>MobaXterm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1"/>
                </a:solidFill>
              </a:rPr>
              <a:t>Project</a:t>
            </a:r>
          </a:p>
          <a:p>
            <a:pPr>
              <a:buClr>
                <a:srgbClr val="903067"/>
              </a:buClr>
              <a:buSzPct val="64000"/>
            </a:pPr>
            <a:endParaRPr lang="en-US" altLang="zh-TW" sz="20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903067"/>
              </a:buClr>
              <a:buSzPct val="64000"/>
              <a:buFont typeface="Wingdings" panose="05000000000000000000" pitchFamily="2" charset="2"/>
              <a:buChar char="l"/>
            </a:pP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56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EFE1E-D35E-49F2-B648-6210CCD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4 bit Ripple Carry Adder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36" y="1018492"/>
            <a:ext cx="5586928" cy="23662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43" y="3521926"/>
            <a:ext cx="4097514" cy="13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A668F81-7548-4E7E-AAF3-01CA54C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95263"/>
            <a:ext cx="8064500" cy="685800"/>
          </a:xfrm>
        </p:spPr>
        <p:txBody>
          <a:bodyPr/>
          <a:lstStyle/>
          <a:p>
            <a:r>
              <a:rPr lang="en-US" altLang="zh-TW" sz="3000" dirty="0"/>
              <a:t>Rules</a:t>
            </a:r>
            <a:endParaRPr lang="zh-TW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E5E309-96A0-4D8F-B96F-37E7127F9046}"/>
                  </a:ext>
                </a:extLst>
              </p:cNvPr>
              <p:cNvSpPr/>
              <p:nvPr/>
            </p:nvSpPr>
            <p:spPr>
              <a:xfrm>
                <a:off x="716777" y="1066227"/>
                <a:ext cx="8064500" cy="4647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903067"/>
                  </a:buClr>
                  <a:buSzPct val="64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bg1"/>
                    </a:solidFill>
                  </a:rPr>
                  <a:t> are unsigned numbers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903067"/>
                  </a:buClr>
                  <a:buSzPct val="64000"/>
                  <a:buFont typeface="Wingdings" panose="05000000000000000000" pitchFamily="2" charset="2"/>
                  <a:buChar char="l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Only basic logic gates are</a:t>
                </a:r>
                <a:r>
                  <a:rPr lang="zh-TW" alt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ALLOWED (and, or, </a:t>
                </a:r>
                <a:r>
                  <a:rPr lang="en-US" altLang="zh-TW" sz="2000" dirty="0" err="1">
                    <a:solidFill>
                      <a:schemeClr val="bg1"/>
                    </a:solidFill>
                  </a:rPr>
                  <a:t>nand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, nor, not ) ,no </a:t>
                </a:r>
                <a:r>
                  <a:rPr lang="en-US" altLang="zh-TW" sz="2000" dirty="0" err="1">
                    <a:solidFill>
                      <a:schemeClr val="bg1"/>
                    </a:solidFill>
                  </a:rPr>
                  <a:t>xor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 &amp; </a:t>
                </a:r>
                <a:r>
                  <a:rPr lang="en-US" altLang="zh-TW" sz="2000" dirty="0" err="1">
                    <a:solidFill>
                      <a:schemeClr val="bg1"/>
                    </a:solidFill>
                  </a:rPr>
                  <a:t>xnor</a:t>
                </a: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903067"/>
                  </a:buClr>
                  <a:buSzPct val="64000"/>
                  <a:buFont typeface="Wingdings" panose="05000000000000000000" pitchFamily="2" charset="2"/>
                  <a:buChar char="l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Please </a:t>
                </a:r>
                <a:r>
                  <a:rPr lang="en-US" altLang="zh-TW" sz="2000" dirty="0">
                    <a:solidFill>
                      <a:srgbClr val="C82626"/>
                    </a:solidFill>
                  </a:rPr>
                  <a:t>AVOID</a:t>
                </a:r>
                <a:r>
                  <a:rPr lang="en-US" altLang="zh-TW" sz="2000" dirty="0">
                    <a:solidFill>
                      <a:schemeClr val="bg1"/>
                    </a:solidFill>
                  </a:rPr>
                  <a:t> using</a:t>
                </a:r>
              </a:p>
              <a:p>
                <a:pPr>
                  <a:lnSpc>
                    <a:spcPct val="150000"/>
                  </a:lnSpc>
                  <a:buClr>
                    <a:srgbClr val="903067"/>
                  </a:buClr>
                  <a:buSzPct val="64000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	1. Continuous assignment and conditional operators </a:t>
                </a:r>
              </a:p>
              <a:p>
                <a:pPr>
                  <a:lnSpc>
                    <a:spcPct val="150000"/>
                  </a:lnSpc>
                  <a:buClr>
                    <a:srgbClr val="903067"/>
                  </a:buClr>
                  <a:buSzPct val="64000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	2. Behavioral operators (e.g., +, -, &amp;, |, ^, &amp;&amp;, !, ~….., etc.)</a:t>
                </a:r>
              </a:p>
              <a:p>
                <a:pPr>
                  <a:lnSpc>
                    <a:spcPct val="150000"/>
                  </a:lnSpc>
                  <a:buClr>
                    <a:srgbClr val="903067"/>
                  </a:buClr>
                  <a:buSzPct val="64000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	3. Behavioral operators are ALLOWED in your TESTBENCH 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903067"/>
                  </a:buClr>
                  <a:buSzPct val="64000"/>
                  <a:buFont typeface="Wingdings" panose="05000000000000000000" pitchFamily="2" charset="2"/>
                  <a:buChar char="l"/>
                </a:pPr>
                <a:r>
                  <a:rPr lang="en-US" altLang="zh-TW" sz="2000" dirty="0">
                    <a:solidFill>
                      <a:schemeClr val="bg1"/>
                    </a:solidFill>
                  </a:rPr>
                  <a:t>Edit your own testbench</a:t>
                </a:r>
              </a:p>
              <a:p>
                <a:pPr>
                  <a:buClr>
                    <a:srgbClr val="903067"/>
                  </a:buClr>
                  <a:buSzPct val="64000"/>
                </a:pPr>
                <a:endParaRPr lang="en-US" altLang="zh-TW" sz="1600" dirty="0">
                  <a:solidFill>
                    <a:schemeClr val="bg1"/>
                  </a:solidFill>
                </a:endParaRPr>
              </a:p>
              <a:p>
                <a:pPr>
                  <a:buClr>
                    <a:srgbClr val="903067"/>
                  </a:buClr>
                  <a:buSzPct val="64000"/>
                </a:pPr>
                <a:endParaRPr lang="en-US" altLang="zh-TW" sz="2000" dirty="0">
                  <a:solidFill>
                    <a:schemeClr val="bg1"/>
                  </a:solidFill>
                </a:endParaRPr>
              </a:p>
              <a:p>
                <a:pPr marL="342900" indent="-342900">
                  <a:buClr>
                    <a:srgbClr val="903067"/>
                  </a:buClr>
                  <a:buSzPct val="64000"/>
                  <a:buFont typeface="Wingdings" panose="05000000000000000000" pitchFamily="2" charset="2"/>
                  <a:buChar char="l"/>
                </a:pPr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0E5E309-96A0-4D8F-B96F-37E7127F9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77" y="1066227"/>
                <a:ext cx="8064500" cy="4647426"/>
              </a:xfrm>
              <a:prstGeom prst="rect">
                <a:avLst/>
              </a:prstGeom>
              <a:blipFill>
                <a:blip r:embed="rId2"/>
                <a:stretch>
                  <a:fillRect l="-76" r="-4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2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C101A-DBFE-47AD-82E1-8695ECC8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Please Follow The Format Below</a:t>
            </a:r>
            <a:endParaRPr lang="zh-TW" altLang="en-US" sz="32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56F9A1-703A-4E63-BF6C-42E191D74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altLang="zh-TW" sz="1800" b="1" dirty="0"/>
              <a:t>module </a:t>
            </a:r>
            <a:r>
              <a:rPr lang="en-US" altLang="zh-TW" sz="1800" b="1" dirty="0" err="1"/>
              <a:t>Ripple_Carry_Adder</a:t>
            </a:r>
            <a:r>
              <a:rPr lang="en-US" altLang="zh-TW" sz="1800" b="1" dirty="0"/>
              <a:t> (in0, in1, </a:t>
            </a:r>
            <a:r>
              <a:rPr lang="en-US" altLang="zh-TW" sz="1800" b="1" dirty="0" err="1"/>
              <a:t>out,cout,s_overflow,u_overflow</a:t>
            </a:r>
            <a:r>
              <a:rPr lang="en-US" altLang="zh-TW" sz="1800" b="1" dirty="0"/>
              <a:t>);</a:t>
            </a:r>
          </a:p>
          <a:p>
            <a:pPr marL="131445" indent="0">
              <a:buNone/>
            </a:pPr>
            <a:r>
              <a:rPr lang="en-US" altLang="zh-TW" sz="1800" dirty="0"/>
              <a:t>input [4-1:0] in0;</a:t>
            </a:r>
          </a:p>
          <a:p>
            <a:pPr marL="131445" indent="0">
              <a:buNone/>
            </a:pPr>
            <a:r>
              <a:rPr lang="en-US" altLang="zh-TW" sz="1800" dirty="0"/>
              <a:t>input [4-1:0] in1;</a:t>
            </a:r>
          </a:p>
          <a:p>
            <a:pPr marL="131445" indent="0">
              <a:buNone/>
            </a:pPr>
            <a:r>
              <a:rPr lang="en-US" altLang="zh-TW" sz="1800" dirty="0"/>
              <a:t>output [4-1:0] out;</a:t>
            </a:r>
          </a:p>
          <a:p>
            <a:pPr marL="131445" indent="0">
              <a:buNone/>
            </a:pPr>
            <a:r>
              <a:rPr lang="en-US" altLang="zh-TW" sz="1800" dirty="0"/>
              <a:t>output </a:t>
            </a:r>
            <a:r>
              <a:rPr lang="en-US" altLang="zh-TW" sz="1800" dirty="0" err="1"/>
              <a:t>cout</a:t>
            </a:r>
            <a:r>
              <a:rPr lang="en-US" altLang="zh-TW" sz="1800" dirty="0"/>
              <a:t>;</a:t>
            </a:r>
          </a:p>
          <a:p>
            <a:pPr marL="131445" indent="0">
              <a:buNone/>
            </a:pPr>
            <a:r>
              <a:rPr lang="en-US" altLang="zh-TW" sz="1800" dirty="0"/>
              <a:t>output </a:t>
            </a:r>
            <a:r>
              <a:rPr lang="en-US" altLang="zh-TW" sz="1800" dirty="0" err="1"/>
              <a:t>s_overflow</a:t>
            </a:r>
            <a:r>
              <a:rPr lang="en-US" altLang="zh-TW" sz="1800" dirty="0"/>
              <a:t>;</a:t>
            </a:r>
          </a:p>
          <a:p>
            <a:pPr marL="131445" indent="0">
              <a:buNone/>
            </a:pPr>
            <a:r>
              <a:rPr lang="en-US" altLang="zh-TW" sz="1800" dirty="0"/>
              <a:t>output </a:t>
            </a:r>
            <a:r>
              <a:rPr lang="en-US" altLang="zh-TW" sz="1800" dirty="0" err="1"/>
              <a:t>u_overflow</a:t>
            </a:r>
            <a:r>
              <a:rPr lang="en-US" altLang="zh-TW" sz="1800" dirty="0"/>
              <a:t>;</a:t>
            </a:r>
          </a:p>
          <a:p>
            <a:pPr marL="131445" indent="0">
              <a:buNone/>
            </a:pPr>
            <a:r>
              <a:rPr lang="en-US" altLang="zh-TW" sz="1800" dirty="0"/>
              <a:t>// here is your design</a:t>
            </a:r>
          </a:p>
          <a:p>
            <a:pPr marL="131445" indent="0">
              <a:buNone/>
            </a:pPr>
            <a:endParaRPr lang="en-US" altLang="zh-TW" sz="1800" dirty="0"/>
          </a:p>
          <a:p>
            <a:pPr marL="131445" indent="0">
              <a:buNone/>
            </a:pPr>
            <a:r>
              <a:rPr lang="en-US" altLang="zh-TW" sz="1800" dirty="0" err="1"/>
              <a:t>endmodule</a:t>
            </a:r>
            <a:endParaRPr lang="en-US" altLang="zh-TW" sz="1800" dirty="0"/>
          </a:p>
          <a:p>
            <a:pPr marL="131445" indent="0">
              <a:buNone/>
            </a:pPr>
            <a:endParaRPr lang="en-US" altLang="zh-TW" sz="1800" b="1" dirty="0"/>
          </a:p>
          <a:p>
            <a:pPr marL="131445" indent="0"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2143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8BC0F-8684-40A8-A82A-50235366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880CB1-7592-4102-A1FA-5C30A6B01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Lab 1 code submission due date &amp; time</a:t>
            </a:r>
            <a:r>
              <a:rPr lang="en-US" altLang="zh-TW" sz="2000"/>
              <a:t>: 2022/04/07,11:59pm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Please submit your Verilog codes to </a:t>
            </a:r>
            <a:r>
              <a:rPr lang="en-US" altLang="zh-TW" sz="2000" dirty="0" err="1"/>
              <a:t>eeclass</a:t>
            </a:r>
            <a:r>
              <a:rPr lang="en-US" altLang="zh-TW" sz="2000" dirty="0"/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600" dirty="0"/>
              <a:t>Lab1_YourStudentID_Codes.v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/>
              <a:t>We will test your codes by our own testbench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1600" dirty="0"/>
          </a:p>
          <a:p>
            <a:pPr marL="137160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825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2A668F81-7548-4E7E-AAF3-01CA54C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95263"/>
            <a:ext cx="8064500" cy="685800"/>
          </a:xfrm>
        </p:spPr>
        <p:txBody>
          <a:bodyPr/>
          <a:lstStyle/>
          <a:p>
            <a:r>
              <a:rPr lang="en-US" altLang="zh-TW" sz="3000" dirty="0"/>
              <a:t>Outline</a:t>
            </a:r>
            <a:endParaRPr lang="zh-TW" altLang="en-US" sz="3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E5E309-96A0-4D8F-B96F-37E7127F9046}"/>
              </a:ext>
            </a:extLst>
          </p:cNvPr>
          <p:cNvSpPr/>
          <p:nvPr/>
        </p:nvSpPr>
        <p:spPr>
          <a:xfrm>
            <a:off x="716777" y="1066227"/>
            <a:ext cx="806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rgbClr val="FFFF00"/>
                </a:solidFill>
              </a:rPr>
              <a:t>Workstation setting: </a:t>
            </a:r>
            <a:r>
              <a:rPr lang="en-US" altLang="zh-TW" sz="2400" dirty="0" err="1">
                <a:solidFill>
                  <a:srgbClr val="FFFF00"/>
                </a:solidFill>
              </a:rPr>
              <a:t>MobaXterm</a:t>
            </a:r>
            <a:endParaRPr lang="en-US" altLang="zh-TW" sz="2400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903067"/>
              </a:buClr>
              <a:buSzPct val="64000"/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1"/>
                </a:solidFill>
              </a:rPr>
              <a:t>Project</a:t>
            </a:r>
          </a:p>
          <a:p>
            <a:pPr>
              <a:buClr>
                <a:srgbClr val="903067"/>
              </a:buClr>
              <a:buSzPct val="64000"/>
            </a:pPr>
            <a:endParaRPr lang="en-US" altLang="zh-TW" sz="20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903067"/>
              </a:buClr>
              <a:buSzPct val="64000"/>
              <a:buFont typeface="Wingdings" panose="05000000000000000000" pitchFamily="2" charset="2"/>
              <a:buChar char="l"/>
            </a:pP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Download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5A406-68BB-45DC-AA55-C0F44089E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Download the free version of </a:t>
            </a:r>
            <a:r>
              <a:rPr lang="en-US" altLang="zh-TW" dirty="0" err="1"/>
              <a:t>MobaXterm</a:t>
            </a:r>
            <a:endParaRPr lang="en-US" altLang="zh-TW" dirty="0"/>
          </a:p>
          <a:p>
            <a:pPr lvl="1"/>
            <a:r>
              <a:rPr lang="en-US" altLang="zh-TW" sz="1800" dirty="0">
                <a:hlinkClick r:id="rId2"/>
              </a:rPr>
              <a:t>https://mobaxterm.mobatek.net/download-home-edition.html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31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Workstation Setup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B4D6D3D-AF29-4E9F-A588-DEF2995665DD}"/>
              </a:ext>
            </a:extLst>
          </p:cNvPr>
          <p:cNvGrpSpPr/>
          <p:nvPr/>
        </p:nvGrpSpPr>
        <p:grpSpPr>
          <a:xfrm>
            <a:off x="1130784" y="1284874"/>
            <a:ext cx="6823100" cy="3238900"/>
            <a:chOff x="1130784" y="1284874"/>
            <a:chExt cx="6823100" cy="32389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85C16C6-2675-4668-B78B-BEB314E3C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90116" y="1284874"/>
              <a:ext cx="6763768" cy="32389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D813238-111C-4709-ADD1-5133F8ED7A40}"/>
                </a:ext>
              </a:extLst>
            </p:cNvPr>
            <p:cNvSpPr/>
            <p:nvPr/>
          </p:nvSpPr>
          <p:spPr>
            <a:xfrm>
              <a:off x="1130784" y="1549594"/>
              <a:ext cx="467671" cy="4188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1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Workstation Setup (Cont.)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Enter the following blank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/>
              <a:t>Remote host: nthucad.cs.nthu.edu.tw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/>
              <a:t>Specify username: (your account)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800" dirty="0"/>
              <a:t>Port: 22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Click “OK”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45E7AF-7553-403A-BEE4-8B2D249C96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120" y="2424250"/>
            <a:ext cx="4074328" cy="271925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DF572DAA-6FDF-488E-90EB-E65A095F158A}"/>
              </a:ext>
            </a:extLst>
          </p:cNvPr>
          <p:cNvGrpSpPr/>
          <p:nvPr/>
        </p:nvGrpSpPr>
        <p:grpSpPr>
          <a:xfrm>
            <a:off x="6588226" y="3244026"/>
            <a:ext cx="315145" cy="79886"/>
            <a:chOff x="6588226" y="3244026"/>
            <a:chExt cx="315145" cy="7988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15A4E25-63F0-4627-93AD-435B0D4BB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8226" y="3244026"/>
              <a:ext cx="266285" cy="7988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8F5A9B1-DF98-4E84-8017-AFDC4457738A}"/>
                </a:ext>
              </a:extLst>
            </p:cNvPr>
            <p:cNvSpPr/>
            <p:nvPr/>
          </p:nvSpPr>
          <p:spPr>
            <a:xfrm>
              <a:off x="6854511" y="3244026"/>
              <a:ext cx="48860" cy="457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at the First Time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Key in your initial password from e mail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7B1171-790A-45EB-8F8A-4A3EB8366D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060"/>
          <a:stretch/>
        </p:blipFill>
        <p:spPr>
          <a:xfrm>
            <a:off x="1209367" y="2615732"/>
            <a:ext cx="6725265" cy="14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 your Password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Type “passwd” to change your password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D71E58-7606-4AED-ADB8-0F8F0B52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97" t="53959"/>
          <a:stretch/>
        </p:blipFill>
        <p:spPr>
          <a:xfrm>
            <a:off x="1528297" y="1940483"/>
            <a:ext cx="6087406" cy="26934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7987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E33EA-F6B2-4649-9F5E-E196D38E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Connecting to Workstation</a:t>
            </a:r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565A967-DDF6-486A-A49A-D68111E1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1113588"/>
            <a:ext cx="8064900" cy="3653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TW" dirty="0"/>
              <a:t>Find a workstation with less users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B053A7-F6EC-49FF-96E4-7F8BC93F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18" y="2451260"/>
            <a:ext cx="5332763" cy="15786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03623560"/>
      </p:ext>
    </p:extLst>
  </p:cSld>
  <p:clrMapOvr>
    <a:masterClrMapping/>
  </p:clrMapOvr>
</p:sld>
</file>

<file path=ppt/theme/theme1.xml><?xml version="1.0" encoding="utf-8"?>
<a:theme xmlns:a="http://schemas.openxmlformats.org/drawingml/2006/main" name="VLSICAD present_v2">
  <a:themeElements>
    <a:clrScheme name="Twilight">
      <a:dk1>
        <a:srgbClr val="000000"/>
      </a:dk1>
      <a:lt1>
        <a:srgbClr val="FFFFFF"/>
      </a:lt1>
      <a:dk2>
        <a:srgbClr val="461455"/>
      </a:dk2>
      <a:lt2>
        <a:srgbClr val="FFFFD2"/>
      </a:lt2>
      <a:accent1>
        <a:srgbClr val="B94B2D"/>
      </a:accent1>
      <a:accent2>
        <a:srgbClr val="B95F91"/>
      </a:accent2>
      <a:accent3>
        <a:srgbClr val="C8AF3C"/>
      </a:accent3>
      <a:accent4>
        <a:srgbClr val="78AA64"/>
      </a:accent4>
      <a:accent5>
        <a:srgbClr val="8264AA"/>
      </a:accent5>
      <a:accent6>
        <a:srgbClr val="D29B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87556</TotalTime>
  <Words>442</Words>
  <Application>Microsoft Office PowerPoint</Application>
  <PresentationFormat>如螢幕大小 (16:9)</PresentationFormat>
  <Paragraphs>78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Noto Sans Symbols</vt:lpstr>
      <vt:lpstr>Wingdings</vt:lpstr>
      <vt:lpstr>Corbel</vt:lpstr>
      <vt:lpstr>新細明體</vt:lpstr>
      <vt:lpstr>Arimo</vt:lpstr>
      <vt:lpstr>Arial</vt:lpstr>
      <vt:lpstr>Cambria Math</vt:lpstr>
      <vt:lpstr>VLSICAD present_v2</vt:lpstr>
      <vt:lpstr>Verilog Lab 1</vt:lpstr>
      <vt:lpstr>Outline</vt:lpstr>
      <vt:lpstr>Outline</vt:lpstr>
      <vt:lpstr>MobaXterm Download</vt:lpstr>
      <vt:lpstr>Workstation Setup</vt:lpstr>
      <vt:lpstr>Workstation Setup (Cont.)</vt:lpstr>
      <vt:lpstr>Login at the First Time</vt:lpstr>
      <vt:lpstr>Change your Password</vt:lpstr>
      <vt:lpstr>Connecting to Workstation</vt:lpstr>
      <vt:lpstr>Connecting to Workstation (Cont.)</vt:lpstr>
      <vt:lpstr>Connecting to Workstation (Cont.)</vt:lpstr>
      <vt:lpstr>Create directory</vt:lpstr>
      <vt:lpstr>Create directory</vt:lpstr>
      <vt:lpstr>Uploading Files</vt:lpstr>
      <vt:lpstr>Edit files in workstation</vt:lpstr>
      <vt:lpstr>Run simulation</vt:lpstr>
      <vt:lpstr>Run simulation (Cont.)</vt:lpstr>
      <vt:lpstr>Run simulation (Cont.)</vt:lpstr>
      <vt:lpstr>Outline</vt:lpstr>
      <vt:lpstr>4 bit Ripple Carry Adder</vt:lpstr>
      <vt:lpstr>Rules</vt:lpstr>
      <vt:lpstr>Please Follow The Format Below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Denoising for Improving Adversarial Robustness</dc:title>
  <dc:creator>user</dc:creator>
  <cp:lastModifiedBy>User</cp:lastModifiedBy>
  <cp:revision>406</cp:revision>
  <dcterms:modified xsi:type="dcterms:W3CDTF">2022-03-17T06:32:39Z</dcterms:modified>
</cp:coreProperties>
</file>