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charset="1" panose="00000500000000000000"/>
      <p:regular r:id="rId19"/>
    </p:embeddedFont>
    <p:embeddedFont>
      <p:font typeface="Montserrat Semi-Bold" charset="1" panose="00000700000000000000"/>
      <p:regular r:id="rId20"/>
    </p:embeddedFont>
    <p:embeddedFont>
      <p:font typeface="Montaser Arabic Bold" charset="1" panose="00000800000000000000"/>
      <p:regular r:id="rId21"/>
    </p:embeddedFont>
    <p:embeddedFont>
      <p:font typeface="Montserrat Medium" charset="1" panose="00000600000000000000"/>
      <p:regular r:id="rId22"/>
    </p:embeddedFont>
    <p:embeddedFont>
      <p:font typeface="Saira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7.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001307" y="1612351"/>
            <a:ext cx="16320435" cy="7062297"/>
            <a:chOff x="0" y="0"/>
            <a:chExt cx="21760580" cy="9416397"/>
          </a:xfrm>
        </p:grpSpPr>
        <p:grpSp>
          <p:nvGrpSpPr>
            <p:cNvPr name="Group 5" id="5"/>
            <p:cNvGrpSpPr/>
            <p:nvPr/>
          </p:nvGrpSpPr>
          <p:grpSpPr>
            <a:xfrm rot="0">
              <a:off x="256005" y="1062169"/>
              <a:ext cx="21203996" cy="8091221"/>
              <a:chOff x="0" y="0"/>
              <a:chExt cx="4117034" cy="1571017"/>
            </a:xfrm>
          </p:grpSpPr>
          <p:sp>
            <p:nvSpPr>
              <p:cNvPr name="Freeform 6" id="6"/>
              <p:cNvSpPr/>
              <p:nvPr/>
            </p:nvSpPr>
            <p:spPr>
              <a:xfrm flipH="false" flipV="false" rot="0">
                <a:off x="0" y="0"/>
                <a:ext cx="4117034" cy="1571017"/>
              </a:xfrm>
              <a:custGeom>
                <a:avLst/>
                <a:gdLst/>
                <a:ahLst/>
                <a:cxnLst/>
                <a:rect r="r" b="b" t="t" l="l"/>
                <a:pathLst>
                  <a:path h="1571017" w="4117034">
                    <a:moveTo>
                      <a:pt x="0" y="0"/>
                    </a:moveTo>
                    <a:lnTo>
                      <a:pt x="4117034" y="0"/>
                    </a:lnTo>
                    <a:lnTo>
                      <a:pt x="4117034" y="1571017"/>
                    </a:lnTo>
                    <a:lnTo>
                      <a:pt x="0" y="1571017"/>
                    </a:lnTo>
                    <a:close/>
                  </a:path>
                </a:pathLst>
              </a:custGeom>
              <a:solidFill>
                <a:srgbClr val="FFEDD1"/>
              </a:solidFill>
            </p:spPr>
          </p:sp>
        </p:grpSp>
        <p:sp>
          <p:nvSpPr>
            <p:cNvPr name="Freeform 7" id="7"/>
            <p:cNvSpPr/>
            <p:nvPr/>
          </p:nvSpPr>
          <p:spPr>
            <a:xfrm flipH="false" flipV="false" rot="0">
              <a:off x="0" y="0"/>
              <a:ext cx="21760580" cy="9416397"/>
            </a:xfrm>
            <a:custGeom>
              <a:avLst/>
              <a:gdLst/>
              <a:ahLst/>
              <a:cxnLst/>
              <a:rect r="r" b="b" t="t" l="l"/>
              <a:pathLst>
                <a:path h="9416397" w="21760580">
                  <a:moveTo>
                    <a:pt x="0" y="0"/>
                  </a:moveTo>
                  <a:lnTo>
                    <a:pt x="21760580" y="0"/>
                  </a:lnTo>
                  <a:lnTo>
                    <a:pt x="21760580" y="9416397"/>
                  </a:lnTo>
                  <a:lnTo>
                    <a:pt x="0" y="9416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0">
            <a:off x="2146960" y="6221413"/>
            <a:ext cx="3452241" cy="3859212"/>
          </a:xfrm>
          <a:custGeom>
            <a:avLst/>
            <a:gdLst/>
            <a:ahLst/>
            <a:cxnLst/>
            <a:rect r="r" b="b" t="t" l="l"/>
            <a:pathLst>
              <a:path h="3859212" w="3452241">
                <a:moveTo>
                  <a:pt x="0" y="0"/>
                </a:moveTo>
                <a:lnTo>
                  <a:pt x="3452241" y="0"/>
                </a:lnTo>
                <a:lnTo>
                  <a:pt x="3452241" y="3859212"/>
                </a:lnTo>
                <a:lnTo>
                  <a:pt x="0" y="38592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555418" y="2815170"/>
            <a:ext cx="8763140" cy="471805"/>
          </a:xfrm>
          <a:prstGeom prst="rect">
            <a:avLst/>
          </a:prstGeom>
        </p:spPr>
        <p:txBody>
          <a:bodyPr anchor="t" rtlCol="false" tIns="0" lIns="0" bIns="0" rIns="0">
            <a:spAutoFit/>
          </a:bodyPr>
          <a:lstStyle/>
          <a:p>
            <a:pPr algn="l">
              <a:lnSpc>
                <a:spcPts val="3919"/>
              </a:lnSpc>
            </a:pPr>
            <a:r>
              <a:rPr lang="en-US" sz="2799">
                <a:solidFill>
                  <a:srgbClr val="101010"/>
                </a:solidFill>
                <a:latin typeface="Montserrat"/>
              </a:rPr>
              <a:t>Lập trình ứng dụng đa phương tiện</a:t>
            </a:r>
          </a:p>
        </p:txBody>
      </p:sp>
      <p:sp>
        <p:nvSpPr>
          <p:cNvPr name="TextBox 10" id="10"/>
          <p:cNvSpPr txBox="true"/>
          <p:nvPr/>
        </p:nvSpPr>
        <p:spPr>
          <a:xfrm rot="0">
            <a:off x="7569118" y="7689850"/>
            <a:ext cx="3525718" cy="514350"/>
          </a:xfrm>
          <a:prstGeom prst="rect">
            <a:avLst/>
          </a:prstGeom>
        </p:spPr>
        <p:txBody>
          <a:bodyPr anchor="t" rtlCol="false" tIns="0" lIns="0" bIns="0" rIns="0">
            <a:spAutoFit/>
          </a:bodyPr>
          <a:lstStyle/>
          <a:p>
            <a:pPr algn="l">
              <a:lnSpc>
                <a:spcPts val="4200"/>
              </a:lnSpc>
            </a:pPr>
            <a:r>
              <a:rPr lang="en-US" sz="3000" spc="150">
                <a:solidFill>
                  <a:srgbClr val="101010"/>
                </a:solidFill>
                <a:latin typeface="Montserrat"/>
              </a:rPr>
              <a:t>D21CQPTPU01-N</a:t>
            </a:r>
          </a:p>
        </p:txBody>
      </p:sp>
      <p:sp>
        <p:nvSpPr>
          <p:cNvPr name="TextBox 11" id="11"/>
          <p:cNvSpPr txBox="true"/>
          <p:nvPr/>
        </p:nvSpPr>
        <p:spPr>
          <a:xfrm rot="0">
            <a:off x="12671943" y="6164263"/>
            <a:ext cx="3303836" cy="514350"/>
          </a:xfrm>
          <a:prstGeom prst="rect">
            <a:avLst/>
          </a:prstGeom>
        </p:spPr>
        <p:txBody>
          <a:bodyPr anchor="t" rtlCol="false" tIns="0" lIns="0" bIns="0" rIns="0">
            <a:spAutoFit/>
          </a:bodyPr>
          <a:lstStyle/>
          <a:p>
            <a:pPr algn="r" marL="0" indent="0" lvl="0">
              <a:lnSpc>
                <a:spcPts val="4200"/>
              </a:lnSpc>
              <a:spcBef>
                <a:spcPct val="0"/>
              </a:spcBef>
            </a:pPr>
            <a:r>
              <a:rPr lang="en-US" sz="3000" spc="150">
                <a:solidFill>
                  <a:srgbClr val="101010"/>
                </a:solidFill>
                <a:latin typeface="Montserrat"/>
              </a:rPr>
              <a:t>Nhóm </a:t>
            </a:r>
            <a:r>
              <a:rPr lang="en-US" sz="3000" spc="150" strike="noStrike" u="none">
                <a:solidFill>
                  <a:srgbClr val="101010"/>
                </a:solidFill>
                <a:latin typeface="Montserrat"/>
              </a:rPr>
              <a:t>6</a:t>
            </a:r>
          </a:p>
        </p:txBody>
      </p:sp>
      <p:sp>
        <p:nvSpPr>
          <p:cNvPr name="TextBox 12" id="12"/>
          <p:cNvSpPr txBox="true"/>
          <p:nvPr/>
        </p:nvSpPr>
        <p:spPr>
          <a:xfrm rot="0">
            <a:off x="10276146" y="7689850"/>
            <a:ext cx="5699632" cy="514350"/>
          </a:xfrm>
          <a:prstGeom prst="rect">
            <a:avLst/>
          </a:prstGeom>
        </p:spPr>
        <p:txBody>
          <a:bodyPr anchor="t" rtlCol="false" tIns="0" lIns="0" bIns="0" rIns="0">
            <a:spAutoFit/>
          </a:bodyPr>
          <a:lstStyle/>
          <a:p>
            <a:pPr algn="r" marL="0" indent="0" lvl="0">
              <a:lnSpc>
                <a:spcPts val="4200"/>
              </a:lnSpc>
              <a:spcBef>
                <a:spcPct val="0"/>
              </a:spcBef>
            </a:pPr>
            <a:r>
              <a:rPr lang="en-US" sz="3000" spc="150" strike="noStrike" u="none">
                <a:solidFill>
                  <a:srgbClr val="101010"/>
                </a:solidFill>
                <a:latin typeface="Montserrat Semi-Bold"/>
              </a:rPr>
              <a:t>Thầy Nguyễn Văn Sáu</a:t>
            </a:r>
          </a:p>
        </p:txBody>
      </p:sp>
      <p:sp>
        <p:nvSpPr>
          <p:cNvPr name="TextBox 13" id="13"/>
          <p:cNvSpPr txBox="true"/>
          <p:nvPr/>
        </p:nvSpPr>
        <p:spPr>
          <a:xfrm rot="0">
            <a:off x="2034491" y="4202533"/>
            <a:ext cx="14254067" cy="1622425"/>
          </a:xfrm>
          <a:prstGeom prst="rect">
            <a:avLst/>
          </a:prstGeom>
        </p:spPr>
        <p:txBody>
          <a:bodyPr anchor="t" rtlCol="false" tIns="0" lIns="0" bIns="0" rIns="0">
            <a:spAutoFit/>
          </a:bodyPr>
          <a:lstStyle/>
          <a:p>
            <a:pPr algn="l" marL="0" indent="0" lvl="0">
              <a:lnSpc>
                <a:spcPts val="6500"/>
              </a:lnSpc>
              <a:spcBef>
                <a:spcPct val="0"/>
              </a:spcBef>
            </a:pPr>
            <a:r>
              <a:rPr lang="en-US" sz="5000">
                <a:solidFill>
                  <a:srgbClr val="1A1A1A"/>
                </a:solidFill>
                <a:latin typeface="Montaser Arabic Bold"/>
              </a:rPr>
              <a:t>Chương trình giúp đỡ người khiếm thị tính toán tiền khi bán vé số hoặc làm thu ngân.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48005" y="1016579"/>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grpSp>
        <p:nvGrpSpPr>
          <p:cNvPr name="Group 18" id="18"/>
          <p:cNvGrpSpPr/>
          <p:nvPr/>
        </p:nvGrpSpPr>
        <p:grpSpPr>
          <a:xfrm rot="0">
            <a:off x="3240683" y="1929041"/>
            <a:ext cx="8791404" cy="557067"/>
            <a:chOff x="0" y="0"/>
            <a:chExt cx="2315432" cy="146717"/>
          </a:xfrm>
        </p:grpSpPr>
        <p:sp>
          <p:nvSpPr>
            <p:cNvPr name="Freeform 19" id="19"/>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0" id="20"/>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TextBox 21" id="21"/>
          <p:cNvSpPr txBox="true"/>
          <p:nvPr/>
        </p:nvSpPr>
        <p:spPr>
          <a:xfrm rot="0">
            <a:off x="8081451" y="3511656"/>
            <a:ext cx="5450776" cy="3244638"/>
          </a:xfrm>
          <a:prstGeom prst="rect">
            <a:avLst/>
          </a:prstGeom>
        </p:spPr>
        <p:txBody>
          <a:bodyPr anchor="t" rtlCol="false" tIns="0" lIns="0" bIns="0" rIns="0">
            <a:spAutoFit/>
          </a:bodyPr>
          <a:lstStyle/>
          <a:p>
            <a:pPr algn="l">
              <a:lnSpc>
                <a:spcPts val="3697"/>
              </a:lnSpc>
            </a:pPr>
            <a:r>
              <a:rPr lang="en-US" sz="2844">
                <a:solidFill>
                  <a:srgbClr val="1A1A1A"/>
                </a:solidFill>
                <a:latin typeface="Montserrat Medium"/>
              </a:rPr>
              <a:t>Đây là đoạn code phát âm thanh và lắng nghe âm thanh. Hai hàm này em lấy từ bài tập 1 mà hồi làm bài tập nộp cho thầy, em thấy nó chạy ổn nên là đem bỏ vào này luôn khỏi viết lại</a:t>
            </a:r>
          </a:p>
        </p:txBody>
      </p:sp>
      <p:sp>
        <p:nvSpPr>
          <p:cNvPr name="Freeform 22" id="22"/>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4"/>
            <a:stretch>
              <a:fillRect l="0" t="0" r="0" b="0"/>
            </a:stretch>
          </a:blipFill>
        </p:spPr>
      </p:sp>
      <p:sp>
        <p:nvSpPr>
          <p:cNvPr name="Freeform 23" id="23"/>
          <p:cNvSpPr/>
          <p:nvPr/>
        </p:nvSpPr>
        <p:spPr>
          <a:xfrm flipH="false" flipV="false" rot="0">
            <a:off x="1427856" y="2805434"/>
            <a:ext cx="5989336" cy="5572755"/>
          </a:xfrm>
          <a:custGeom>
            <a:avLst/>
            <a:gdLst/>
            <a:ahLst/>
            <a:cxnLst/>
            <a:rect r="r" b="b" t="t" l="l"/>
            <a:pathLst>
              <a:path h="5572755" w="5989336">
                <a:moveTo>
                  <a:pt x="0" y="0"/>
                </a:moveTo>
                <a:lnTo>
                  <a:pt x="5989336" y="0"/>
                </a:lnTo>
                <a:lnTo>
                  <a:pt x="5989336" y="5572755"/>
                </a:lnTo>
                <a:lnTo>
                  <a:pt x="0" y="5572755"/>
                </a:lnTo>
                <a:lnTo>
                  <a:pt x="0" y="0"/>
                </a:lnTo>
                <a:close/>
              </a:path>
            </a:pathLst>
          </a:custGeom>
          <a:blipFill>
            <a:blip r:embed="rId5"/>
            <a:stretch>
              <a:fillRect l="0" t="0" r="0" b="0"/>
            </a:stretch>
          </a:blipFill>
        </p:spPr>
      </p:sp>
      <p:sp>
        <p:nvSpPr>
          <p:cNvPr name="TextBox 24" id="24"/>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2505622" y="873304"/>
            <a:ext cx="13666971" cy="8979140"/>
            <a:chOff x="0" y="0"/>
            <a:chExt cx="123120529" cy="80889644"/>
          </a:xfrm>
        </p:grpSpPr>
        <p:sp>
          <p:nvSpPr>
            <p:cNvPr name="Freeform 5" id="5"/>
            <p:cNvSpPr/>
            <p:nvPr/>
          </p:nvSpPr>
          <p:spPr>
            <a:xfrm flipH="false" flipV="false" rot="0">
              <a:off x="72390" y="72390"/>
              <a:ext cx="122975752" cy="80744866"/>
            </a:xfrm>
            <a:custGeom>
              <a:avLst/>
              <a:gdLst/>
              <a:ahLst/>
              <a:cxnLst/>
              <a:rect r="r" b="b" t="t" l="l"/>
              <a:pathLst>
                <a:path h="80744866" w="122975752">
                  <a:moveTo>
                    <a:pt x="0" y="0"/>
                  </a:moveTo>
                  <a:lnTo>
                    <a:pt x="122975752" y="0"/>
                  </a:lnTo>
                  <a:lnTo>
                    <a:pt x="122975752" y="80744866"/>
                  </a:lnTo>
                  <a:lnTo>
                    <a:pt x="0" y="80744866"/>
                  </a:lnTo>
                  <a:lnTo>
                    <a:pt x="0" y="0"/>
                  </a:lnTo>
                  <a:close/>
                </a:path>
              </a:pathLst>
            </a:custGeom>
            <a:solidFill>
              <a:srgbClr val="3E3970"/>
            </a:solidFill>
          </p:spPr>
        </p:sp>
        <p:sp>
          <p:nvSpPr>
            <p:cNvPr name="Freeform 6" id="6"/>
            <p:cNvSpPr/>
            <p:nvPr/>
          </p:nvSpPr>
          <p:spPr>
            <a:xfrm flipH="false" flipV="false" rot="0">
              <a:off x="0" y="0"/>
              <a:ext cx="123120534" cy="80889642"/>
            </a:xfrm>
            <a:custGeom>
              <a:avLst/>
              <a:gdLst/>
              <a:ahLst/>
              <a:cxnLst/>
              <a:rect r="r" b="b" t="t" l="l"/>
              <a:pathLst>
                <a:path h="80889642" w="123120534">
                  <a:moveTo>
                    <a:pt x="122975750" y="80744864"/>
                  </a:moveTo>
                  <a:lnTo>
                    <a:pt x="123120534" y="80744864"/>
                  </a:lnTo>
                  <a:lnTo>
                    <a:pt x="123120534" y="80889642"/>
                  </a:lnTo>
                  <a:lnTo>
                    <a:pt x="122975750" y="80889642"/>
                  </a:lnTo>
                  <a:lnTo>
                    <a:pt x="122975750" y="80744864"/>
                  </a:lnTo>
                  <a:close/>
                  <a:moveTo>
                    <a:pt x="0" y="144780"/>
                  </a:moveTo>
                  <a:lnTo>
                    <a:pt x="144780" y="144780"/>
                  </a:lnTo>
                  <a:lnTo>
                    <a:pt x="144780" y="80744864"/>
                  </a:lnTo>
                  <a:lnTo>
                    <a:pt x="0" y="80744864"/>
                  </a:lnTo>
                  <a:lnTo>
                    <a:pt x="0" y="144780"/>
                  </a:lnTo>
                  <a:close/>
                  <a:moveTo>
                    <a:pt x="0" y="80744864"/>
                  </a:moveTo>
                  <a:lnTo>
                    <a:pt x="144780" y="80744864"/>
                  </a:lnTo>
                  <a:lnTo>
                    <a:pt x="144780" y="80889642"/>
                  </a:lnTo>
                  <a:lnTo>
                    <a:pt x="0" y="80889642"/>
                  </a:lnTo>
                  <a:lnTo>
                    <a:pt x="0" y="80744864"/>
                  </a:lnTo>
                  <a:close/>
                  <a:moveTo>
                    <a:pt x="122975750" y="144780"/>
                  </a:moveTo>
                  <a:lnTo>
                    <a:pt x="123120534" y="144780"/>
                  </a:lnTo>
                  <a:lnTo>
                    <a:pt x="123120534" y="80744864"/>
                  </a:lnTo>
                  <a:lnTo>
                    <a:pt x="122975750" y="80744864"/>
                  </a:lnTo>
                  <a:lnTo>
                    <a:pt x="122975750" y="144780"/>
                  </a:lnTo>
                  <a:close/>
                  <a:moveTo>
                    <a:pt x="144780" y="80744864"/>
                  </a:moveTo>
                  <a:lnTo>
                    <a:pt x="122975750" y="80744864"/>
                  </a:lnTo>
                  <a:lnTo>
                    <a:pt x="122975750" y="80889642"/>
                  </a:lnTo>
                  <a:lnTo>
                    <a:pt x="144780" y="80889642"/>
                  </a:lnTo>
                  <a:lnTo>
                    <a:pt x="144780" y="80744864"/>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2115407" y="935878"/>
            <a:ext cx="13838452" cy="8597762"/>
            <a:chOff x="0" y="0"/>
            <a:chExt cx="62777495" cy="39003350"/>
          </a:xfrm>
        </p:grpSpPr>
        <p:sp>
          <p:nvSpPr>
            <p:cNvPr name="Freeform 8" id="8"/>
            <p:cNvSpPr/>
            <p:nvPr/>
          </p:nvSpPr>
          <p:spPr>
            <a:xfrm flipH="false" flipV="false" rot="0">
              <a:off x="72390" y="72390"/>
              <a:ext cx="62632713" cy="38858570"/>
            </a:xfrm>
            <a:custGeom>
              <a:avLst/>
              <a:gdLst/>
              <a:ahLst/>
              <a:cxnLst/>
              <a:rect r="r" b="b" t="t" l="l"/>
              <a:pathLst>
                <a:path h="38858570" w="62632713">
                  <a:moveTo>
                    <a:pt x="0" y="0"/>
                  </a:moveTo>
                  <a:lnTo>
                    <a:pt x="62632713" y="0"/>
                  </a:lnTo>
                  <a:lnTo>
                    <a:pt x="62632713" y="38858570"/>
                  </a:lnTo>
                  <a:lnTo>
                    <a:pt x="0" y="38858570"/>
                  </a:lnTo>
                  <a:lnTo>
                    <a:pt x="0" y="0"/>
                  </a:lnTo>
                  <a:close/>
                </a:path>
              </a:pathLst>
            </a:custGeom>
            <a:solidFill>
              <a:srgbClr val="FFFFFF"/>
            </a:solidFill>
          </p:spPr>
        </p:sp>
        <p:sp>
          <p:nvSpPr>
            <p:cNvPr name="Freeform 9" id="9"/>
            <p:cNvSpPr/>
            <p:nvPr/>
          </p:nvSpPr>
          <p:spPr>
            <a:xfrm flipH="false" flipV="false" rot="0">
              <a:off x="0" y="0"/>
              <a:ext cx="62777495" cy="39003350"/>
            </a:xfrm>
            <a:custGeom>
              <a:avLst/>
              <a:gdLst/>
              <a:ahLst/>
              <a:cxnLst/>
              <a:rect r="r" b="b" t="t" l="l"/>
              <a:pathLst>
                <a:path h="39003350" w="62777495">
                  <a:moveTo>
                    <a:pt x="62632717" y="38858571"/>
                  </a:moveTo>
                  <a:lnTo>
                    <a:pt x="62777495" y="38858571"/>
                  </a:lnTo>
                  <a:lnTo>
                    <a:pt x="62777495" y="39003350"/>
                  </a:lnTo>
                  <a:lnTo>
                    <a:pt x="62632717" y="39003350"/>
                  </a:lnTo>
                  <a:lnTo>
                    <a:pt x="62632717" y="38858571"/>
                  </a:lnTo>
                  <a:close/>
                  <a:moveTo>
                    <a:pt x="0" y="144780"/>
                  </a:moveTo>
                  <a:lnTo>
                    <a:pt x="144780" y="144780"/>
                  </a:lnTo>
                  <a:lnTo>
                    <a:pt x="144780" y="38858571"/>
                  </a:lnTo>
                  <a:lnTo>
                    <a:pt x="0" y="38858571"/>
                  </a:lnTo>
                  <a:lnTo>
                    <a:pt x="0" y="144780"/>
                  </a:lnTo>
                  <a:close/>
                  <a:moveTo>
                    <a:pt x="0" y="38858571"/>
                  </a:moveTo>
                  <a:lnTo>
                    <a:pt x="144780" y="38858571"/>
                  </a:lnTo>
                  <a:lnTo>
                    <a:pt x="144780" y="39003350"/>
                  </a:lnTo>
                  <a:lnTo>
                    <a:pt x="0" y="39003350"/>
                  </a:lnTo>
                  <a:lnTo>
                    <a:pt x="0" y="38858571"/>
                  </a:lnTo>
                  <a:close/>
                  <a:moveTo>
                    <a:pt x="62632717" y="144780"/>
                  </a:moveTo>
                  <a:lnTo>
                    <a:pt x="62777495" y="144780"/>
                  </a:lnTo>
                  <a:lnTo>
                    <a:pt x="62777495" y="38858571"/>
                  </a:lnTo>
                  <a:lnTo>
                    <a:pt x="62632717" y="38858571"/>
                  </a:lnTo>
                  <a:lnTo>
                    <a:pt x="62632717" y="144780"/>
                  </a:lnTo>
                  <a:close/>
                  <a:moveTo>
                    <a:pt x="144780" y="38858571"/>
                  </a:moveTo>
                  <a:lnTo>
                    <a:pt x="62632717" y="38858571"/>
                  </a:lnTo>
                  <a:lnTo>
                    <a:pt x="62632717" y="39003350"/>
                  </a:lnTo>
                  <a:lnTo>
                    <a:pt x="144780" y="39003350"/>
                  </a:lnTo>
                  <a:lnTo>
                    <a:pt x="144780" y="38858571"/>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2115407" y="505343"/>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grpSp>
        <p:nvGrpSpPr>
          <p:cNvPr name="Group 18" id="18"/>
          <p:cNvGrpSpPr/>
          <p:nvPr/>
        </p:nvGrpSpPr>
        <p:grpSpPr>
          <a:xfrm rot="0">
            <a:off x="4608086" y="1667362"/>
            <a:ext cx="8791404" cy="557067"/>
            <a:chOff x="0" y="0"/>
            <a:chExt cx="2315432" cy="146717"/>
          </a:xfrm>
        </p:grpSpPr>
        <p:sp>
          <p:nvSpPr>
            <p:cNvPr name="Freeform 19" id="19"/>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0" id="20"/>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Freeform 21" id="21"/>
          <p:cNvSpPr/>
          <p:nvPr/>
        </p:nvSpPr>
        <p:spPr>
          <a:xfrm flipH="false" flipV="false" rot="0">
            <a:off x="2777522" y="3504854"/>
            <a:ext cx="12340834" cy="2022639"/>
          </a:xfrm>
          <a:custGeom>
            <a:avLst/>
            <a:gdLst/>
            <a:ahLst/>
            <a:cxnLst/>
            <a:rect r="r" b="b" t="t" l="l"/>
            <a:pathLst>
              <a:path h="2022639" w="12340834">
                <a:moveTo>
                  <a:pt x="0" y="0"/>
                </a:moveTo>
                <a:lnTo>
                  <a:pt x="12340833" y="0"/>
                </a:lnTo>
                <a:lnTo>
                  <a:pt x="12340833" y="2022639"/>
                </a:lnTo>
                <a:lnTo>
                  <a:pt x="0" y="2022639"/>
                </a:lnTo>
                <a:lnTo>
                  <a:pt x="0" y="0"/>
                </a:lnTo>
                <a:close/>
              </a:path>
            </a:pathLst>
          </a:custGeom>
          <a:blipFill>
            <a:blip r:embed="rId4"/>
            <a:stretch>
              <a:fillRect l="0" t="0" r="0" b="0"/>
            </a:stretch>
          </a:blipFill>
        </p:spPr>
      </p:sp>
      <p:sp>
        <p:nvSpPr>
          <p:cNvPr name="TextBox 22" id="22"/>
          <p:cNvSpPr txBox="true"/>
          <p:nvPr/>
        </p:nvSpPr>
        <p:spPr>
          <a:xfrm rot="0">
            <a:off x="2777522" y="6044033"/>
            <a:ext cx="12713512" cy="1971675"/>
          </a:xfrm>
          <a:prstGeom prst="rect">
            <a:avLst/>
          </a:prstGeom>
        </p:spPr>
        <p:txBody>
          <a:bodyPr anchor="t" rtlCol="false" tIns="0" lIns="0" bIns="0" rIns="0">
            <a:spAutoFit/>
          </a:bodyPr>
          <a:lstStyle/>
          <a:p>
            <a:pPr algn="l">
              <a:lnSpc>
                <a:spcPts val="3900"/>
              </a:lnSpc>
            </a:pPr>
            <a:r>
              <a:rPr lang="en-US" sz="3000">
                <a:solidFill>
                  <a:srgbClr val="1A1A1A"/>
                </a:solidFill>
                <a:latin typeface="Montserrat Medium"/>
              </a:rPr>
              <a:t>Vì việc này liên quan đến tiền bạc nên phải chính xác nhất có thể, xác xuất bị sai rất thấp nhưng không phải không có. Nên khi nhận diện tiền, em sẽ đọc liên tiếp các frame và nếu 10 frame liên tiếp cùng một loại tiền thì xác nhận đó chính xác</a:t>
            </a:r>
          </a:p>
        </p:txBody>
      </p:sp>
      <p:sp>
        <p:nvSpPr>
          <p:cNvPr name="TextBox 23" id="23"/>
          <p:cNvSpPr txBox="true"/>
          <p:nvPr/>
        </p:nvSpPr>
        <p:spPr>
          <a:xfrm rot="0">
            <a:off x="2578232" y="1280363"/>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sp>
        <p:nvSpPr>
          <p:cNvPr name="Freeform 4" id="4"/>
          <p:cNvSpPr/>
          <p:nvPr/>
        </p:nvSpPr>
        <p:spPr>
          <a:xfrm flipH="true" flipV="false" rot="5400000">
            <a:off x="9307190" y="6578737"/>
            <a:ext cx="1577822" cy="4041653"/>
          </a:xfrm>
          <a:custGeom>
            <a:avLst/>
            <a:gdLst/>
            <a:ahLst/>
            <a:cxnLst/>
            <a:rect r="r" b="b" t="t" l="l"/>
            <a:pathLst>
              <a:path h="4041653" w="1577822">
                <a:moveTo>
                  <a:pt x="1577823" y="0"/>
                </a:moveTo>
                <a:lnTo>
                  <a:pt x="0" y="0"/>
                </a:lnTo>
                <a:lnTo>
                  <a:pt x="0" y="4041654"/>
                </a:lnTo>
                <a:lnTo>
                  <a:pt x="1577823" y="4041654"/>
                </a:lnTo>
                <a:lnTo>
                  <a:pt x="1577823" y="0"/>
                </a:lnTo>
                <a:close/>
              </a:path>
            </a:pathLst>
          </a:custGeom>
          <a:blipFill>
            <a:blip r:embed="rId2">
              <a:extLst>
                <a:ext uri="{96DAC541-7B7A-43D3-8B79-37D633B846F1}">
                  <asvg:svgBlip xmlns:asvg="http://schemas.microsoft.com/office/drawing/2016/SVG/main" r:embed="rId3"/>
                </a:ext>
              </a:extLst>
            </a:blip>
            <a:stretch>
              <a:fillRect l="0" t="0" r="0" b="-83713"/>
            </a:stretch>
          </a:blipFill>
        </p:spPr>
      </p:sp>
      <p:grpSp>
        <p:nvGrpSpPr>
          <p:cNvPr name="Group 5" id="5"/>
          <p:cNvGrpSpPr/>
          <p:nvPr/>
        </p:nvGrpSpPr>
        <p:grpSpPr>
          <a:xfrm rot="0">
            <a:off x="1333500" y="1467369"/>
            <a:ext cx="10287000" cy="7457651"/>
            <a:chOff x="0" y="0"/>
            <a:chExt cx="2709333" cy="1964155"/>
          </a:xfrm>
        </p:grpSpPr>
        <p:sp>
          <p:nvSpPr>
            <p:cNvPr name="Freeform 6" id="6"/>
            <p:cNvSpPr/>
            <p:nvPr/>
          </p:nvSpPr>
          <p:spPr>
            <a:xfrm flipH="false" flipV="false" rot="0">
              <a:off x="0" y="0"/>
              <a:ext cx="2709333" cy="1964155"/>
            </a:xfrm>
            <a:custGeom>
              <a:avLst/>
              <a:gdLst/>
              <a:ahLst/>
              <a:cxnLst/>
              <a:rect r="r" b="b" t="t" l="l"/>
              <a:pathLst>
                <a:path h="1964155" w="2709333">
                  <a:moveTo>
                    <a:pt x="0" y="0"/>
                  </a:moveTo>
                  <a:lnTo>
                    <a:pt x="2709333" y="0"/>
                  </a:lnTo>
                  <a:lnTo>
                    <a:pt x="2709333" y="1964155"/>
                  </a:lnTo>
                  <a:lnTo>
                    <a:pt x="0" y="1964155"/>
                  </a:lnTo>
                  <a:close/>
                </a:path>
              </a:pathLst>
            </a:custGeom>
            <a:solidFill>
              <a:srgbClr val="F9E7E5"/>
            </a:solidFill>
            <a:ln cap="sq">
              <a:noFill/>
              <a:prstDash val="solid"/>
              <a:miter/>
            </a:ln>
          </p:spPr>
        </p:sp>
        <p:sp>
          <p:nvSpPr>
            <p:cNvPr name="TextBox 7" id="7"/>
            <p:cNvSpPr txBox="true"/>
            <p:nvPr/>
          </p:nvSpPr>
          <p:spPr>
            <a:xfrm>
              <a:off x="0" y="0"/>
              <a:ext cx="2709333" cy="1964155"/>
            </a:xfrm>
            <a:prstGeom prst="rect">
              <a:avLst/>
            </a:prstGeom>
          </p:spPr>
          <p:txBody>
            <a:bodyPr anchor="ctr" rtlCol="false" tIns="254000" lIns="254000" bIns="254000" rIns="254000"/>
            <a:lstStyle/>
            <a:p>
              <a:pPr algn="ctr">
                <a:lnSpc>
                  <a:spcPts val="14879"/>
                </a:lnSpc>
              </a:pPr>
            </a:p>
            <a:p>
              <a:pPr algn="ctr">
                <a:lnSpc>
                  <a:spcPts val="14879"/>
                </a:lnSpc>
              </a:pPr>
            </a:p>
          </p:txBody>
        </p:sp>
      </p:grpSp>
      <p:grpSp>
        <p:nvGrpSpPr>
          <p:cNvPr name="Group 8" id="8"/>
          <p:cNvGrpSpPr/>
          <p:nvPr/>
        </p:nvGrpSpPr>
        <p:grpSpPr>
          <a:xfrm rot="0">
            <a:off x="3143250" y="1028700"/>
            <a:ext cx="6667500" cy="1428750"/>
            <a:chOff x="0" y="0"/>
            <a:chExt cx="1756049" cy="376296"/>
          </a:xfrm>
        </p:grpSpPr>
        <p:sp>
          <p:nvSpPr>
            <p:cNvPr name="Freeform 9" id="9"/>
            <p:cNvSpPr/>
            <p:nvPr/>
          </p:nvSpPr>
          <p:spPr>
            <a:xfrm flipH="false" flipV="false" rot="0">
              <a:off x="0" y="0"/>
              <a:ext cx="1756049" cy="376296"/>
            </a:xfrm>
            <a:custGeom>
              <a:avLst/>
              <a:gdLst/>
              <a:ahLst/>
              <a:cxnLst/>
              <a:rect r="r" b="b" t="t" l="l"/>
              <a:pathLst>
                <a:path h="376296" w="1756049">
                  <a:moveTo>
                    <a:pt x="0" y="0"/>
                  </a:moveTo>
                  <a:lnTo>
                    <a:pt x="1756049" y="0"/>
                  </a:lnTo>
                  <a:lnTo>
                    <a:pt x="1756049" y="376296"/>
                  </a:lnTo>
                  <a:lnTo>
                    <a:pt x="0" y="376296"/>
                  </a:lnTo>
                  <a:close/>
                </a:path>
              </a:pathLst>
            </a:custGeom>
            <a:solidFill>
              <a:srgbClr val="152A51"/>
            </a:solidFill>
            <a:ln cap="sq">
              <a:noFill/>
              <a:prstDash val="solid"/>
              <a:miter/>
            </a:ln>
          </p:spPr>
        </p:sp>
        <p:sp>
          <p:nvSpPr>
            <p:cNvPr name="TextBox 10" id="10"/>
            <p:cNvSpPr txBox="true"/>
            <p:nvPr/>
          </p:nvSpPr>
          <p:spPr>
            <a:xfrm>
              <a:off x="0" y="-9525"/>
              <a:ext cx="1756049" cy="385821"/>
            </a:xfrm>
            <a:prstGeom prst="rect">
              <a:avLst/>
            </a:prstGeom>
          </p:spPr>
          <p:txBody>
            <a:bodyPr anchor="ctr" rtlCol="false" tIns="63500" lIns="63500" bIns="63500" rIns="63500"/>
            <a:lstStyle/>
            <a:p>
              <a:pPr algn="ctr" marL="0" indent="0" lvl="0">
                <a:lnSpc>
                  <a:spcPts val="6000"/>
                </a:lnSpc>
                <a:spcBef>
                  <a:spcPct val="0"/>
                </a:spcBef>
              </a:pPr>
              <a:r>
                <a:rPr lang="en-US" sz="5000" spc="50">
                  <a:solidFill>
                    <a:srgbClr val="FFFFFF"/>
                  </a:solidFill>
                  <a:latin typeface="Saira Bold"/>
                </a:rPr>
                <a:t>TỔNG KẾT</a:t>
              </a:r>
            </a:p>
          </p:txBody>
        </p:sp>
      </p:grpSp>
      <p:sp>
        <p:nvSpPr>
          <p:cNvPr name="Freeform 11" id="11"/>
          <p:cNvSpPr/>
          <p:nvPr/>
        </p:nvSpPr>
        <p:spPr>
          <a:xfrm flipH="false" flipV="false" rot="556779">
            <a:off x="14214985" y="3134841"/>
            <a:ext cx="1061734" cy="1178068"/>
          </a:xfrm>
          <a:custGeom>
            <a:avLst/>
            <a:gdLst/>
            <a:ahLst/>
            <a:cxnLst/>
            <a:rect r="r" b="b" t="t" l="l"/>
            <a:pathLst>
              <a:path h="1178068" w="1061734">
                <a:moveTo>
                  <a:pt x="0" y="0"/>
                </a:moveTo>
                <a:lnTo>
                  <a:pt x="1061733" y="0"/>
                </a:lnTo>
                <a:lnTo>
                  <a:pt x="1061733" y="1178068"/>
                </a:lnTo>
                <a:lnTo>
                  <a:pt x="0" y="1178068"/>
                </a:lnTo>
                <a:lnTo>
                  <a:pt x="0" y="0"/>
                </a:lnTo>
                <a:close/>
              </a:path>
            </a:pathLst>
          </a:custGeom>
          <a:blipFill>
            <a:blip r:embed="rId4">
              <a:alphaModFix amt="70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4408344" y="2791986"/>
            <a:ext cx="3666931" cy="2741031"/>
          </a:xfrm>
          <a:custGeom>
            <a:avLst/>
            <a:gdLst/>
            <a:ahLst/>
            <a:cxnLst/>
            <a:rect r="r" b="b" t="t" l="l"/>
            <a:pathLst>
              <a:path h="2741031" w="3666931">
                <a:moveTo>
                  <a:pt x="0" y="0"/>
                </a:moveTo>
                <a:lnTo>
                  <a:pt x="3666931" y="0"/>
                </a:lnTo>
                <a:lnTo>
                  <a:pt x="3666931" y="2741031"/>
                </a:lnTo>
                <a:lnTo>
                  <a:pt x="0" y="2741031"/>
                </a:lnTo>
                <a:lnTo>
                  <a:pt x="0" y="0"/>
                </a:lnTo>
                <a:close/>
              </a:path>
            </a:pathLst>
          </a:custGeom>
          <a:blipFill>
            <a:blip r:embed="rId6"/>
            <a:stretch>
              <a:fillRect l="0" t="0" r="0" b="0"/>
            </a:stretch>
          </a:blipFill>
        </p:spPr>
      </p:sp>
      <p:sp>
        <p:nvSpPr>
          <p:cNvPr name="Freeform 13" id="13"/>
          <p:cNvSpPr/>
          <p:nvPr/>
        </p:nvSpPr>
        <p:spPr>
          <a:xfrm flipH="true" flipV="false" rot="0">
            <a:off x="9636661" y="3723875"/>
            <a:ext cx="5599805" cy="6086745"/>
          </a:xfrm>
          <a:custGeom>
            <a:avLst/>
            <a:gdLst/>
            <a:ahLst/>
            <a:cxnLst/>
            <a:rect r="r" b="b" t="t" l="l"/>
            <a:pathLst>
              <a:path h="6086745" w="5599805">
                <a:moveTo>
                  <a:pt x="5599805" y="0"/>
                </a:moveTo>
                <a:lnTo>
                  <a:pt x="0" y="0"/>
                </a:lnTo>
                <a:lnTo>
                  <a:pt x="0" y="6086745"/>
                </a:lnTo>
                <a:lnTo>
                  <a:pt x="5599805" y="6086745"/>
                </a:lnTo>
                <a:lnTo>
                  <a:pt x="5599805" y="0"/>
                </a:lnTo>
                <a:close/>
              </a:path>
            </a:pathLst>
          </a:custGeom>
          <a:blipFill>
            <a:blip r:embed="rId7"/>
            <a:stretch>
              <a:fillRect l="0" t="0" r="0" b="0"/>
            </a:stretch>
          </a:blipFill>
        </p:spPr>
      </p:sp>
      <p:sp>
        <p:nvSpPr>
          <p:cNvPr name="TextBox 14" id="14"/>
          <p:cNvSpPr txBox="true"/>
          <p:nvPr/>
        </p:nvSpPr>
        <p:spPr>
          <a:xfrm rot="0">
            <a:off x="2379825" y="5838978"/>
            <a:ext cx="8194350" cy="1971675"/>
          </a:xfrm>
          <a:prstGeom prst="rect">
            <a:avLst/>
          </a:prstGeom>
        </p:spPr>
        <p:txBody>
          <a:bodyPr anchor="t" rtlCol="false" tIns="0" lIns="0" bIns="0" rIns="0">
            <a:spAutoFit/>
          </a:bodyPr>
          <a:lstStyle/>
          <a:p>
            <a:pPr algn="l">
              <a:lnSpc>
                <a:spcPts val="3900"/>
              </a:lnSpc>
            </a:pPr>
            <a:r>
              <a:rPr lang="en-US" sz="3000">
                <a:solidFill>
                  <a:srgbClr val="1A1A1A"/>
                </a:solidFill>
                <a:latin typeface="Montserrat Medium"/>
              </a:rPr>
              <a:t>Để ứng dụng này áp dụng vào đời sống một cách hiệu quả, cần phải phải thiết kế phần cứng hợp lý dễ dàng và phải có hướng dẫn sử dụng cho người khiếm thị.</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2470807" y="2080726"/>
            <a:ext cx="13346385" cy="5775345"/>
            <a:chOff x="0" y="0"/>
            <a:chExt cx="17795180" cy="7700460"/>
          </a:xfrm>
        </p:grpSpPr>
        <p:grpSp>
          <p:nvGrpSpPr>
            <p:cNvPr name="Group 5" id="5"/>
            <p:cNvGrpSpPr/>
            <p:nvPr/>
          </p:nvGrpSpPr>
          <p:grpSpPr>
            <a:xfrm rot="0">
              <a:off x="209354" y="868611"/>
              <a:ext cx="17340022" cy="6616769"/>
              <a:chOff x="0" y="0"/>
              <a:chExt cx="4117034" cy="1571017"/>
            </a:xfrm>
          </p:grpSpPr>
          <p:sp>
            <p:nvSpPr>
              <p:cNvPr name="Freeform 6" id="6"/>
              <p:cNvSpPr/>
              <p:nvPr/>
            </p:nvSpPr>
            <p:spPr>
              <a:xfrm flipH="false" flipV="false" rot="0">
                <a:off x="0" y="0"/>
                <a:ext cx="4117034" cy="1571017"/>
              </a:xfrm>
              <a:custGeom>
                <a:avLst/>
                <a:gdLst/>
                <a:ahLst/>
                <a:cxnLst/>
                <a:rect r="r" b="b" t="t" l="l"/>
                <a:pathLst>
                  <a:path h="1571017" w="4117034">
                    <a:moveTo>
                      <a:pt x="0" y="0"/>
                    </a:moveTo>
                    <a:lnTo>
                      <a:pt x="4117034" y="0"/>
                    </a:lnTo>
                    <a:lnTo>
                      <a:pt x="4117034" y="1571017"/>
                    </a:lnTo>
                    <a:lnTo>
                      <a:pt x="0" y="1571017"/>
                    </a:lnTo>
                    <a:close/>
                  </a:path>
                </a:pathLst>
              </a:custGeom>
              <a:solidFill>
                <a:srgbClr val="FFEDD1"/>
              </a:solidFill>
            </p:spPr>
          </p:sp>
        </p:grpSp>
        <p:sp>
          <p:nvSpPr>
            <p:cNvPr name="Freeform 7" id="7"/>
            <p:cNvSpPr/>
            <p:nvPr/>
          </p:nvSpPr>
          <p:spPr>
            <a:xfrm flipH="false" flipV="false" rot="0">
              <a:off x="0" y="0"/>
              <a:ext cx="17795180" cy="7700460"/>
            </a:xfrm>
            <a:custGeom>
              <a:avLst/>
              <a:gdLst/>
              <a:ahLst/>
              <a:cxnLst/>
              <a:rect r="r" b="b" t="t" l="l"/>
              <a:pathLst>
                <a:path h="7700460" w="17795180">
                  <a:moveTo>
                    <a:pt x="0" y="0"/>
                  </a:moveTo>
                  <a:lnTo>
                    <a:pt x="17795180" y="0"/>
                  </a:lnTo>
                  <a:lnTo>
                    <a:pt x="17795180" y="7700460"/>
                  </a:lnTo>
                  <a:lnTo>
                    <a:pt x="0" y="7700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0">
            <a:off x="12201251" y="5601982"/>
            <a:ext cx="5058049" cy="4685018"/>
          </a:xfrm>
          <a:custGeom>
            <a:avLst/>
            <a:gdLst/>
            <a:ahLst/>
            <a:cxnLst/>
            <a:rect r="r" b="b" t="t" l="l"/>
            <a:pathLst>
              <a:path h="4685018" w="5058049">
                <a:moveTo>
                  <a:pt x="0" y="0"/>
                </a:moveTo>
                <a:lnTo>
                  <a:pt x="5058049" y="0"/>
                </a:lnTo>
                <a:lnTo>
                  <a:pt x="5058049" y="4685018"/>
                </a:lnTo>
                <a:lnTo>
                  <a:pt x="0" y="46850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447882" y="5715991"/>
            <a:ext cx="10934160" cy="486019"/>
          </a:xfrm>
          <a:prstGeom prst="rect">
            <a:avLst/>
          </a:prstGeom>
        </p:spPr>
        <p:txBody>
          <a:bodyPr anchor="t" rtlCol="false" tIns="0" lIns="0" bIns="0" rIns="0">
            <a:spAutoFit/>
          </a:bodyPr>
          <a:lstStyle/>
          <a:p>
            <a:pPr algn="ctr">
              <a:lnSpc>
                <a:spcPts val="3939"/>
              </a:lnSpc>
            </a:pPr>
          </a:p>
        </p:txBody>
      </p:sp>
      <p:sp>
        <p:nvSpPr>
          <p:cNvPr name="TextBox 10" id="10"/>
          <p:cNvSpPr txBox="true"/>
          <p:nvPr/>
        </p:nvSpPr>
        <p:spPr>
          <a:xfrm rot="0">
            <a:off x="2807470" y="4477492"/>
            <a:ext cx="12673060" cy="1898650"/>
          </a:xfrm>
          <a:prstGeom prst="rect">
            <a:avLst/>
          </a:prstGeom>
        </p:spPr>
        <p:txBody>
          <a:bodyPr anchor="t" rtlCol="false" tIns="0" lIns="0" bIns="0" rIns="0">
            <a:spAutoFit/>
          </a:bodyPr>
          <a:lstStyle/>
          <a:p>
            <a:pPr algn="ctr">
              <a:lnSpc>
                <a:spcPts val="7699"/>
              </a:lnSpc>
            </a:pPr>
            <a:r>
              <a:rPr lang="en-US" sz="5499">
                <a:solidFill>
                  <a:srgbClr val="000000"/>
                </a:solidFill>
                <a:latin typeface="Saira Bold"/>
              </a:rPr>
              <a:t>NHÓM 6 CẢM ƠN THẦY VÀ CÁC BẠN ĐÃ LẮNG NGHE </a:t>
            </a:r>
          </a:p>
        </p:txBody>
      </p:sp>
      <p:sp>
        <p:nvSpPr>
          <p:cNvPr name="TextBox 11" id="11"/>
          <p:cNvSpPr txBox="true"/>
          <p:nvPr/>
        </p:nvSpPr>
        <p:spPr>
          <a:xfrm rot="0">
            <a:off x="5390126" y="3050094"/>
            <a:ext cx="7951769" cy="372745"/>
          </a:xfrm>
          <a:prstGeom prst="rect">
            <a:avLst/>
          </a:prstGeom>
        </p:spPr>
        <p:txBody>
          <a:bodyPr anchor="t" rtlCol="false" tIns="0" lIns="0" bIns="0" rIns="0">
            <a:spAutoFit/>
          </a:bodyPr>
          <a:lstStyle/>
          <a:p>
            <a:pPr algn="l">
              <a:lnSpc>
                <a:spcPts val="3079"/>
              </a:lnSpc>
            </a:pPr>
            <a:r>
              <a:rPr lang="en-US" sz="2199">
                <a:solidFill>
                  <a:srgbClr val="000000"/>
                </a:solidFill>
                <a:latin typeface="Montserrat Medium"/>
              </a:rPr>
              <a:t>https://lapTrinhUngDungDPT.nhom6.d21cqptpu01-N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6744882" y="1362447"/>
            <a:ext cx="10264553" cy="8143690"/>
            <a:chOff x="0" y="0"/>
            <a:chExt cx="92469438" cy="73363395"/>
          </a:xfrm>
        </p:grpSpPr>
        <p:sp>
          <p:nvSpPr>
            <p:cNvPr name="Freeform 5" id="5"/>
            <p:cNvSpPr/>
            <p:nvPr/>
          </p:nvSpPr>
          <p:spPr>
            <a:xfrm flipH="false" flipV="false" rot="0">
              <a:off x="72390" y="72390"/>
              <a:ext cx="92324655" cy="73218615"/>
            </a:xfrm>
            <a:custGeom>
              <a:avLst/>
              <a:gdLst/>
              <a:ahLst/>
              <a:cxnLst/>
              <a:rect r="r" b="b" t="t" l="l"/>
              <a:pathLst>
                <a:path h="73218615" w="92324655">
                  <a:moveTo>
                    <a:pt x="0" y="0"/>
                  </a:moveTo>
                  <a:lnTo>
                    <a:pt x="92324655" y="0"/>
                  </a:lnTo>
                  <a:lnTo>
                    <a:pt x="92324655" y="73218615"/>
                  </a:lnTo>
                  <a:lnTo>
                    <a:pt x="0" y="73218615"/>
                  </a:lnTo>
                  <a:lnTo>
                    <a:pt x="0" y="0"/>
                  </a:lnTo>
                  <a:close/>
                </a:path>
              </a:pathLst>
            </a:custGeom>
            <a:solidFill>
              <a:srgbClr val="3E3970"/>
            </a:solidFill>
          </p:spPr>
        </p:sp>
        <p:sp>
          <p:nvSpPr>
            <p:cNvPr name="Freeform 6" id="6"/>
            <p:cNvSpPr/>
            <p:nvPr/>
          </p:nvSpPr>
          <p:spPr>
            <a:xfrm flipH="false" flipV="false" rot="0">
              <a:off x="0" y="0"/>
              <a:ext cx="92469438" cy="73363398"/>
            </a:xfrm>
            <a:custGeom>
              <a:avLst/>
              <a:gdLst/>
              <a:ahLst/>
              <a:cxnLst/>
              <a:rect r="r" b="b" t="t" l="l"/>
              <a:pathLst>
                <a:path h="73363398" w="92469438">
                  <a:moveTo>
                    <a:pt x="92324659" y="73218613"/>
                  </a:moveTo>
                  <a:lnTo>
                    <a:pt x="92469438" y="73218613"/>
                  </a:lnTo>
                  <a:lnTo>
                    <a:pt x="92469438" y="73363398"/>
                  </a:lnTo>
                  <a:lnTo>
                    <a:pt x="92324659" y="73363398"/>
                  </a:lnTo>
                  <a:lnTo>
                    <a:pt x="92324659" y="73218613"/>
                  </a:lnTo>
                  <a:close/>
                  <a:moveTo>
                    <a:pt x="0" y="144780"/>
                  </a:moveTo>
                  <a:lnTo>
                    <a:pt x="144780" y="144780"/>
                  </a:lnTo>
                  <a:lnTo>
                    <a:pt x="144780" y="73218613"/>
                  </a:lnTo>
                  <a:lnTo>
                    <a:pt x="0" y="73218613"/>
                  </a:lnTo>
                  <a:lnTo>
                    <a:pt x="0" y="144780"/>
                  </a:lnTo>
                  <a:close/>
                  <a:moveTo>
                    <a:pt x="0" y="73218613"/>
                  </a:moveTo>
                  <a:lnTo>
                    <a:pt x="144780" y="73218613"/>
                  </a:lnTo>
                  <a:lnTo>
                    <a:pt x="144780" y="73363398"/>
                  </a:lnTo>
                  <a:lnTo>
                    <a:pt x="0" y="73363398"/>
                  </a:lnTo>
                  <a:lnTo>
                    <a:pt x="0" y="73218613"/>
                  </a:lnTo>
                  <a:close/>
                  <a:moveTo>
                    <a:pt x="92324659" y="144780"/>
                  </a:moveTo>
                  <a:lnTo>
                    <a:pt x="92469438" y="144780"/>
                  </a:lnTo>
                  <a:lnTo>
                    <a:pt x="92469438" y="73218613"/>
                  </a:lnTo>
                  <a:lnTo>
                    <a:pt x="92324659" y="73218613"/>
                  </a:lnTo>
                  <a:lnTo>
                    <a:pt x="92324659" y="144780"/>
                  </a:lnTo>
                  <a:close/>
                  <a:moveTo>
                    <a:pt x="144780" y="73218613"/>
                  </a:moveTo>
                  <a:lnTo>
                    <a:pt x="92324659" y="73218613"/>
                  </a:lnTo>
                  <a:lnTo>
                    <a:pt x="92324659" y="73363398"/>
                  </a:lnTo>
                  <a:lnTo>
                    <a:pt x="144780" y="73363398"/>
                  </a:lnTo>
                  <a:lnTo>
                    <a:pt x="144780" y="73218613"/>
                  </a:lnTo>
                  <a:close/>
                  <a:moveTo>
                    <a:pt x="92324659" y="0"/>
                  </a:moveTo>
                  <a:lnTo>
                    <a:pt x="92469438" y="0"/>
                  </a:lnTo>
                  <a:lnTo>
                    <a:pt x="92469438" y="144780"/>
                  </a:lnTo>
                  <a:lnTo>
                    <a:pt x="92324659" y="144780"/>
                  </a:lnTo>
                  <a:lnTo>
                    <a:pt x="92324659" y="0"/>
                  </a:lnTo>
                  <a:close/>
                  <a:moveTo>
                    <a:pt x="0" y="0"/>
                  </a:moveTo>
                  <a:lnTo>
                    <a:pt x="144780" y="0"/>
                  </a:lnTo>
                  <a:lnTo>
                    <a:pt x="144780" y="144780"/>
                  </a:lnTo>
                  <a:lnTo>
                    <a:pt x="0" y="144780"/>
                  </a:lnTo>
                  <a:lnTo>
                    <a:pt x="0" y="0"/>
                  </a:lnTo>
                  <a:close/>
                  <a:moveTo>
                    <a:pt x="144780" y="0"/>
                  </a:moveTo>
                  <a:lnTo>
                    <a:pt x="92324659" y="0"/>
                  </a:lnTo>
                  <a:lnTo>
                    <a:pt x="92324659" y="144780"/>
                  </a:lnTo>
                  <a:lnTo>
                    <a:pt x="144780" y="144780"/>
                  </a:lnTo>
                  <a:lnTo>
                    <a:pt x="144780" y="0"/>
                  </a:lnTo>
                  <a:close/>
                </a:path>
              </a:pathLst>
            </a:custGeom>
            <a:solidFill>
              <a:srgbClr val="3E3970"/>
            </a:solidFill>
          </p:spPr>
        </p:sp>
      </p:grpSp>
      <p:grpSp>
        <p:nvGrpSpPr>
          <p:cNvPr name="Group 7" id="7"/>
          <p:cNvGrpSpPr/>
          <p:nvPr/>
        </p:nvGrpSpPr>
        <p:grpSpPr>
          <a:xfrm rot="0">
            <a:off x="6450172" y="1425022"/>
            <a:ext cx="10367109" cy="7867492"/>
            <a:chOff x="0" y="0"/>
            <a:chExt cx="47029911" cy="35690515"/>
          </a:xfrm>
        </p:grpSpPr>
        <p:sp>
          <p:nvSpPr>
            <p:cNvPr name="Freeform 8" id="8"/>
            <p:cNvSpPr/>
            <p:nvPr/>
          </p:nvSpPr>
          <p:spPr>
            <a:xfrm flipH="false" flipV="false" rot="0">
              <a:off x="72390" y="72390"/>
              <a:ext cx="46885131" cy="35545737"/>
            </a:xfrm>
            <a:custGeom>
              <a:avLst/>
              <a:gdLst/>
              <a:ahLst/>
              <a:cxnLst/>
              <a:rect r="r" b="b" t="t" l="l"/>
              <a:pathLst>
                <a:path h="35545737" w="46885131">
                  <a:moveTo>
                    <a:pt x="0" y="0"/>
                  </a:moveTo>
                  <a:lnTo>
                    <a:pt x="46885131" y="0"/>
                  </a:lnTo>
                  <a:lnTo>
                    <a:pt x="46885131" y="35545737"/>
                  </a:lnTo>
                  <a:lnTo>
                    <a:pt x="0" y="35545737"/>
                  </a:lnTo>
                  <a:lnTo>
                    <a:pt x="0" y="0"/>
                  </a:lnTo>
                  <a:close/>
                </a:path>
              </a:pathLst>
            </a:custGeom>
            <a:solidFill>
              <a:srgbClr val="FFFFFF"/>
            </a:solidFill>
          </p:spPr>
        </p:sp>
        <p:sp>
          <p:nvSpPr>
            <p:cNvPr name="Freeform 9" id="9"/>
            <p:cNvSpPr/>
            <p:nvPr/>
          </p:nvSpPr>
          <p:spPr>
            <a:xfrm flipH="false" flipV="false" rot="0">
              <a:off x="0" y="0"/>
              <a:ext cx="47029911" cy="35690516"/>
            </a:xfrm>
            <a:custGeom>
              <a:avLst/>
              <a:gdLst/>
              <a:ahLst/>
              <a:cxnLst/>
              <a:rect r="r" b="b" t="t" l="l"/>
              <a:pathLst>
                <a:path h="35690516" w="47029911">
                  <a:moveTo>
                    <a:pt x="46885132" y="35545734"/>
                  </a:moveTo>
                  <a:lnTo>
                    <a:pt x="47029911" y="35545734"/>
                  </a:lnTo>
                  <a:lnTo>
                    <a:pt x="47029911" y="35690516"/>
                  </a:lnTo>
                  <a:lnTo>
                    <a:pt x="46885132" y="35690516"/>
                  </a:lnTo>
                  <a:lnTo>
                    <a:pt x="46885132" y="35545734"/>
                  </a:lnTo>
                  <a:close/>
                  <a:moveTo>
                    <a:pt x="0" y="144780"/>
                  </a:moveTo>
                  <a:lnTo>
                    <a:pt x="144780" y="144780"/>
                  </a:lnTo>
                  <a:lnTo>
                    <a:pt x="144780" y="35545734"/>
                  </a:lnTo>
                  <a:lnTo>
                    <a:pt x="0" y="35545734"/>
                  </a:lnTo>
                  <a:lnTo>
                    <a:pt x="0" y="144780"/>
                  </a:lnTo>
                  <a:close/>
                  <a:moveTo>
                    <a:pt x="0" y="35545734"/>
                  </a:moveTo>
                  <a:lnTo>
                    <a:pt x="144780" y="35545734"/>
                  </a:lnTo>
                  <a:lnTo>
                    <a:pt x="144780" y="35690516"/>
                  </a:lnTo>
                  <a:lnTo>
                    <a:pt x="0" y="35690516"/>
                  </a:lnTo>
                  <a:lnTo>
                    <a:pt x="0" y="35545734"/>
                  </a:lnTo>
                  <a:close/>
                  <a:moveTo>
                    <a:pt x="46885132" y="144780"/>
                  </a:moveTo>
                  <a:lnTo>
                    <a:pt x="47029911" y="144780"/>
                  </a:lnTo>
                  <a:lnTo>
                    <a:pt x="47029911" y="35545734"/>
                  </a:lnTo>
                  <a:lnTo>
                    <a:pt x="46885132" y="35545734"/>
                  </a:lnTo>
                  <a:lnTo>
                    <a:pt x="46885132" y="144780"/>
                  </a:lnTo>
                  <a:close/>
                  <a:moveTo>
                    <a:pt x="144780" y="35545734"/>
                  </a:moveTo>
                  <a:lnTo>
                    <a:pt x="46885132" y="35545734"/>
                  </a:lnTo>
                  <a:lnTo>
                    <a:pt x="46885132" y="35690516"/>
                  </a:lnTo>
                  <a:lnTo>
                    <a:pt x="144780" y="35690516"/>
                  </a:lnTo>
                  <a:lnTo>
                    <a:pt x="144780" y="35545734"/>
                  </a:lnTo>
                  <a:close/>
                  <a:moveTo>
                    <a:pt x="46885132" y="0"/>
                  </a:moveTo>
                  <a:lnTo>
                    <a:pt x="47029911" y="0"/>
                  </a:lnTo>
                  <a:lnTo>
                    <a:pt x="47029911" y="144780"/>
                  </a:lnTo>
                  <a:lnTo>
                    <a:pt x="46885132" y="144780"/>
                  </a:lnTo>
                  <a:lnTo>
                    <a:pt x="46885132" y="0"/>
                  </a:lnTo>
                  <a:close/>
                  <a:moveTo>
                    <a:pt x="0" y="0"/>
                  </a:moveTo>
                  <a:lnTo>
                    <a:pt x="144780" y="0"/>
                  </a:lnTo>
                  <a:lnTo>
                    <a:pt x="144780" y="144780"/>
                  </a:lnTo>
                  <a:lnTo>
                    <a:pt x="0" y="144780"/>
                  </a:lnTo>
                  <a:lnTo>
                    <a:pt x="0" y="0"/>
                  </a:lnTo>
                  <a:close/>
                  <a:moveTo>
                    <a:pt x="144780" y="0"/>
                  </a:moveTo>
                  <a:lnTo>
                    <a:pt x="46885132" y="0"/>
                  </a:lnTo>
                  <a:lnTo>
                    <a:pt x="46885132" y="144780"/>
                  </a:lnTo>
                  <a:lnTo>
                    <a:pt x="144780" y="144780"/>
                  </a:lnTo>
                  <a:lnTo>
                    <a:pt x="144780" y="0"/>
                  </a:lnTo>
                  <a:close/>
                </a:path>
              </a:pathLst>
            </a:custGeom>
            <a:solidFill>
              <a:srgbClr val="201139"/>
            </a:solidFill>
          </p:spPr>
        </p:sp>
      </p:grpSp>
      <p:grpSp>
        <p:nvGrpSpPr>
          <p:cNvPr name="Group 10" id="10"/>
          <p:cNvGrpSpPr/>
          <p:nvPr/>
        </p:nvGrpSpPr>
        <p:grpSpPr>
          <a:xfrm rot="0">
            <a:off x="6450172" y="994486"/>
            <a:ext cx="10367109" cy="499116"/>
            <a:chOff x="0" y="0"/>
            <a:chExt cx="13822812" cy="665488"/>
          </a:xfrm>
        </p:grpSpPr>
        <p:grpSp>
          <p:nvGrpSpPr>
            <p:cNvPr name="Group 11" id="11"/>
            <p:cNvGrpSpPr/>
            <p:nvPr/>
          </p:nvGrpSpPr>
          <p:grpSpPr>
            <a:xfrm rot="0">
              <a:off x="0" y="0"/>
              <a:ext cx="13822812" cy="665488"/>
              <a:chOff x="0" y="0"/>
              <a:chExt cx="47029911" cy="2264215"/>
            </a:xfrm>
          </p:grpSpPr>
          <p:sp>
            <p:nvSpPr>
              <p:cNvPr name="Freeform 12" id="12"/>
              <p:cNvSpPr/>
              <p:nvPr/>
            </p:nvSpPr>
            <p:spPr>
              <a:xfrm flipH="false" flipV="false" rot="0">
                <a:off x="72390" y="72390"/>
                <a:ext cx="46885131" cy="2119436"/>
              </a:xfrm>
              <a:custGeom>
                <a:avLst/>
                <a:gdLst/>
                <a:ahLst/>
                <a:cxnLst/>
                <a:rect r="r" b="b" t="t" l="l"/>
                <a:pathLst>
                  <a:path h="2119436" w="46885131">
                    <a:moveTo>
                      <a:pt x="0" y="0"/>
                    </a:moveTo>
                    <a:lnTo>
                      <a:pt x="46885131" y="0"/>
                    </a:lnTo>
                    <a:lnTo>
                      <a:pt x="46885131" y="2119436"/>
                    </a:lnTo>
                    <a:lnTo>
                      <a:pt x="0" y="2119436"/>
                    </a:lnTo>
                    <a:lnTo>
                      <a:pt x="0" y="0"/>
                    </a:lnTo>
                    <a:close/>
                  </a:path>
                </a:pathLst>
              </a:custGeom>
              <a:solidFill>
                <a:srgbClr val="FFD880"/>
              </a:solidFill>
            </p:spPr>
          </p:sp>
          <p:sp>
            <p:nvSpPr>
              <p:cNvPr name="Freeform 13" id="13"/>
              <p:cNvSpPr/>
              <p:nvPr/>
            </p:nvSpPr>
            <p:spPr>
              <a:xfrm flipH="false" flipV="false" rot="0">
                <a:off x="0" y="0"/>
                <a:ext cx="47029911" cy="2264215"/>
              </a:xfrm>
              <a:custGeom>
                <a:avLst/>
                <a:gdLst/>
                <a:ahLst/>
                <a:cxnLst/>
                <a:rect r="r" b="b" t="t" l="l"/>
                <a:pathLst>
                  <a:path h="2264215" w="47029911">
                    <a:moveTo>
                      <a:pt x="46885132" y="2119436"/>
                    </a:moveTo>
                    <a:lnTo>
                      <a:pt x="47029911" y="2119436"/>
                    </a:lnTo>
                    <a:lnTo>
                      <a:pt x="47029911" y="2264215"/>
                    </a:lnTo>
                    <a:lnTo>
                      <a:pt x="46885132" y="2264215"/>
                    </a:lnTo>
                    <a:lnTo>
                      <a:pt x="46885132"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46885132" y="144780"/>
                    </a:moveTo>
                    <a:lnTo>
                      <a:pt x="47029911" y="144780"/>
                    </a:lnTo>
                    <a:lnTo>
                      <a:pt x="47029911" y="2119436"/>
                    </a:lnTo>
                    <a:lnTo>
                      <a:pt x="46885132" y="2119436"/>
                    </a:lnTo>
                    <a:lnTo>
                      <a:pt x="46885132" y="144780"/>
                    </a:lnTo>
                    <a:close/>
                    <a:moveTo>
                      <a:pt x="144780" y="2119436"/>
                    </a:moveTo>
                    <a:lnTo>
                      <a:pt x="46885132" y="2119436"/>
                    </a:lnTo>
                    <a:lnTo>
                      <a:pt x="46885132" y="2264215"/>
                    </a:lnTo>
                    <a:lnTo>
                      <a:pt x="144780" y="2264215"/>
                    </a:lnTo>
                    <a:lnTo>
                      <a:pt x="144780" y="2119436"/>
                    </a:lnTo>
                    <a:close/>
                    <a:moveTo>
                      <a:pt x="46885132" y="0"/>
                    </a:moveTo>
                    <a:lnTo>
                      <a:pt x="47029911" y="0"/>
                    </a:lnTo>
                    <a:lnTo>
                      <a:pt x="47029911" y="144780"/>
                    </a:lnTo>
                    <a:lnTo>
                      <a:pt x="46885132" y="144780"/>
                    </a:lnTo>
                    <a:lnTo>
                      <a:pt x="46885132" y="0"/>
                    </a:lnTo>
                    <a:close/>
                    <a:moveTo>
                      <a:pt x="0" y="0"/>
                    </a:moveTo>
                    <a:lnTo>
                      <a:pt x="144780" y="0"/>
                    </a:lnTo>
                    <a:lnTo>
                      <a:pt x="144780" y="144780"/>
                    </a:lnTo>
                    <a:lnTo>
                      <a:pt x="0" y="144780"/>
                    </a:lnTo>
                    <a:lnTo>
                      <a:pt x="0" y="0"/>
                    </a:lnTo>
                    <a:close/>
                    <a:moveTo>
                      <a:pt x="144780" y="0"/>
                    </a:moveTo>
                    <a:lnTo>
                      <a:pt x="46885132" y="0"/>
                    </a:lnTo>
                    <a:lnTo>
                      <a:pt x="46885132" y="144780"/>
                    </a:lnTo>
                    <a:lnTo>
                      <a:pt x="144780" y="144780"/>
                    </a:lnTo>
                    <a:lnTo>
                      <a:pt x="144780" y="0"/>
                    </a:lnTo>
                    <a:close/>
                  </a:path>
                </a:pathLst>
              </a:custGeom>
              <a:solidFill>
                <a:srgbClr val="201139"/>
              </a:solidFill>
            </p:spPr>
          </p:sp>
        </p:grpSp>
        <p:sp>
          <p:nvSpPr>
            <p:cNvPr name="Freeform 14" id="14"/>
            <p:cNvSpPr/>
            <p:nvPr/>
          </p:nvSpPr>
          <p:spPr>
            <a:xfrm flipH="false" flipV="false" rot="0">
              <a:off x="13281779"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2734283"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2202278" y="407829"/>
              <a:ext cx="244476" cy="0"/>
            </a:xfrm>
            <a:prstGeom prst="line">
              <a:avLst/>
            </a:prstGeom>
            <a:ln cap="rnd" w="38100">
              <a:solidFill>
                <a:srgbClr val="000000"/>
              </a:solidFill>
              <a:prstDash val="solid"/>
              <a:headEnd type="none" len="sm" w="sm"/>
              <a:tailEnd type="none" len="sm" w="sm"/>
            </a:ln>
          </p:spPr>
        </p:sp>
      </p:grpSp>
      <p:sp>
        <p:nvSpPr>
          <p:cNvPr name="Freeform 18" id="18"/>
          <p:cNvSpPr/>
          <p:nvPr/>
        </p:nvSpPr>
        <p:spPr>
          <a:xfrm flipH="false" flipV="false" rot="0">
            <a:off x="804916" y="2554855"/>
            <a:ext cx="7213868" cy="7374772"/>
          </a:xfrm>
          <a:custGeom>
            <a:avLst/>
            <a:gdLst/>
            <a:ahLst/>
            <a:cxnLst/>
            <a:rect r="r" b="b" t="t" l="l"/>
            <a:pathLst>
              <a:path h="7374772" w="7213868">
                <a:moveTo>
                  <a:pt x="0" y="0"/>
                </a:moveTo>
                <a:lnTo>
                  <a:pt x="7213868" y="0"/>
                </a:lnTo>
                <a:lnTo>
                  <a:pt x="7213868" y="7374771"/>
                </a:lnTo>
                <a:lnTo>
                  <a:pt x="0" y="7374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9263175" y="3510915"/>
            <a:ext cx="4732614" cy="664315"/>
            <a:chOff x="0" y="0"/>
            <a:chExt cx="1246450" cy="174963"/>
          </a:xfrm>
        </p:grpSpPr>
        <p:sp>
          <p:nvSpPr>
            <p:cNvPr name="Freeform 20" id="20"/>
            <p:cNvSpPr/>
            <p:nvPr/>
          </p:nvSpPr>
          <p:spPr>
            <a:xfrm flipH="false" flipV="false" rot="0">
              <a:off x="0" y="0"/>
              <a:ext cx="1246450" cy="174963"/>
            </a:xfrm>
            <a:custGeom>
              <a:avLst/>
              <a:gdLst/>
              <a:ahLst/>
              <a:cxnLst/>
              <a:rect r="r" b="b" t="t" l="l"/>
              <a:pathLst>
                <a:path h="174963" w="1246450">
                  <a:moveTo>
                    <a:pt x="0" y="0"/>
                  </a:moveTo>
                  <a:lnTo>
                    <a:pt x="1246450" y="0"/>
                  </a:lnTo>
                  <a:lnTo>
                    <a:pt x="1246450" y="174963"/>
                  </a:lnTo>
                  <a:lnTo>
                    <a:pt x="0" y="174963"/>
                  </a:lnTo>
                  <a:close/>
                </a:path>
              </a:pathLst>
            </a:custGeom>
            <a:solidFill>
              <a:srgbClr val="FFD501"/>
            </a:solidFill>
          </p:spPr>
        </p:sp>
        <p:sp>
          <p:nvSpPr>
            <p:cNvPr name="TextBox 21" id="21"/>
            <p:cNvSpPr txBox="true"/>
            <p:nvPr/>
          </p:nvSpPr>
          <p:spPr>
            <a:xfrm>
              <a:off x="0" y="-19050"/>
              <a:ext cx="1246450" cy="194013"/>
            </a:xfrm>
            <a:prstGeom prst="rect">
              <a:avLst/>
            </a:prstGeom>
          </p:spPr>
          <p:txBody>
            <a:bodyPr anchor="ctr" rtlCol="false" tIns="50800" lIns="50800" bIns="50800" rIns="50800"/>
            <a:lstStyle/>
            <a:p>
              <a:pPr algn="ctr">
                <a:lnSpc>
                  <a:spcPts val="3249"/>
                </a:lnSpc>
              </a:pPr>
            </a:p>
          </p:txBody>
        </p:sp>
      </p:grpSp>
      <p:sp>
        <p:nvSpPr>
          <p:cNvPr name="TextBox 22" id="22"/>
          <p:cNvSpPr txBox="true"/>
          <p:nvPr/>
        </p:nvSpPr>
        <p:spPr>
          <a:xfrm rot="0">
            <a:off x="8018784" y="5114925"/>
            <a:ext cx="7716750" cy="2935605"/>
          </a:xfrm>
          <a:prstGeom prst="rect">
            <a:avLst/>
          </a:prstGeom>
        </p:spPr>
        <p:txBody>
          <a:bodyPr anchor="t" rtlCol="false" tIns="0" lIns="0" bIns="0" rIns="0">
            <a:spAutoFit/>
          </a:bodyPr>
          <a:lstStyle/>
          <a:p>
            <a:pPr algn="l" marL="0" indent="0" lvl="0">
              <a:lnSpc>
                <a:spcPts val="4680"/>
              </a:lnSpc>
              <a:spcBef>
                <a:spcPct val="0"/>
              </a:spcBef>
            </a:pPr>
            <a:r>
              <a:rPr lang="en-US" sz="3600">
                <a:solidFill>
                  <a:srgbClr val="1A1A1A"/>
                </a:solidFill>
                <a:latin typeface="Montserrat Medium"/>
              </a:rPr>
              <a:t>Nhận diện được hình ảnh đó là bao nhiêu tiền và phát ra âm thanh đó cho người khiếm thị, có tích hợp chức năng cộng tiền bằng ra lệnh giọng nói</a:t>
            </a:r>
          </a:p>
        </p:txBody>
      </p:sp>
      <p:sp>
        <p:nvSpPr>
          <p:cNvPr name="TextBox 23" id="23"/>
          <p:cNvSpPr txBox="true"/>
          <p:nvPr/>
        </p:nvSpPr>
        <p:spPr>
          <a:xfrm rot="0">
            <a:off x="7665573" y="3042251"/>
            <a:ext cx="7936308" cy="136842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101010"/>
                </a:solidFill>
                <a:latin typeface="Saira Bold"/>
              </a:rPr>
              <a:t>Ý TƯỞNG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028700" y="994486"/>
            <a:ext cx="10367109" cy="499116"/>
            <a:chOff x="0" y="0"/>
            <a:chExt cx="47029911" cy="2264215"/>
          </a:xfrm>
        </p:grpSpPr>
        <p:sp>
          <p:nvSpPr>
            <p:cNvPr name="Freeform 5" id="5"/>
            <p:cNvSpPr/>
            <p:nvPr/>
          </p:nvSpPr>
          <p:spPr>
            <a:xfrm flipH="false" flipV="false" rot="0">
              <a:off x="72390" y="72390"/>
              <a:ext cx="46885131" cy="2119436"/>
            </a:xfrm>
            <a:custGeom>
              <a:avLst/>
              <a:gdLst/>
              <a:ahLst/>
              <a:cxnLst/>
              <a:rect r="r" b="b" t="t" l="l"/>
              <a:pathLst>
                <a:path h="2119436" w="46885131">
                  <a:moveTo>
                    <a:pt x="0" y="0"/>
                  </a:moveTo>
                  <a:lnTo>
                    <a:pt x="46885131" y="0"/>
                  </a:lnTo>
                  <a:lnTo>
                    <a:pt x="46885131" y="2119436"/>
                  </a:lnTo>
                  <a:lnTo>
                    <a:pt x="0" y="2119436"/>
                  </a:lnTo>
                  <a:lnTo>
                    <a:pt x="0" y="0"/>
                  </a:lnTo>
                  <a:close/>
                </a:path>
              </a:pathLst>
            </a:custGeom>
            <a:solidFill>
              <a:srgbClr val="FFD880"/>
            </a:solidFill>
          </p:spPr>
        </p:sp>
        <p:sp>
          <p:nvSpPr>
            <p:cNvPr name="Freeform 6" id="6"/>
            <p:cNvSpPr/>
            <p:nvPr/>
          </p:nvSpPr>
          <p:spPr>
            <a:xfrm flipH="false" flipV="false" rot="0">
              <a:off x="0" y="0"/>
              <a:ext cx="47029911" cy="2264215"/>
            </a:xfrm>
            <a:custGeom>
              <a:avLst/>
              <a:gdLst/>
              <a:ahLst/>
              <a:cxnLst/>
              <a:rect r="r" b="b" t="t" l="l"/>
              <a:pathLst>
                <a:path h="2264215" w="47029911">
                  <a:moveTo>
                    <a:pt x="46885132" y="2119436"/>
                  </a:moveTo>
                  <a:lnTo>
                    <a:pt x="47029911" y="2119436"/>
                  </a:lnTo>
                  <a:lnTo>
                    <a:pt x="47029911" y="2264215"/>
                  </a:lnTo>
                  <a:lnTo>
                    <a:pt x="46885132" y="2264215"/>
                  </a:lnTo>
                  <a:lnTo>
                    <a:pt x="46885132"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46885132" y="144780"/>
                  </a:moveTo>
                  <a:lnTo>
                    <a:pt x="47029911" y="144780"/>
                  </a:lnTo>
                  <a:lnTo>
                    <a:pt x="47029911" y="2119436"/>
                  </a:lnTo>
                  <a:lnTo>
                    <a:pt x="46885132" y="2119436"/>
                  </a:lnTo>
                  <a:lnTo>
                    <a:pt x="46885132" y="144780"/>
                  </a:lnTo>
                  <a:close/>
                  <a:moveTo>
                    <a:pt x="144780" y="2119436"/>
                  </a:moveTo>
                  <a:lnTo>
                    <a:pt x="46885132" y="2119436"/>
                  </a:lnTo>
                  <a:lnTo>
                    <a:pt x="46885132" y="2264215"/>
                  </a:lnTo>
                  <a:lnTo>
                    <a:pt x="144780" y="2264215"/>
                  </a:lnTo>
                  <a:lnTo>
                    <a:pt x="144780" y="2119436"/>
                  </a:lnTo>
                  <a:close/>
                  <a:moveTo>
                    <a:pt x="46885132" y="0"/>
                  </a:moveTo>
                  <a:lnTo>
                    <a:pt x="47029911" y="0"/>
                  </a:lnTo>
                  <a:lnTo>
                    <a:pt x="47029911" y="144780"/>
                  </a:lnTo>
                  <a:lnTo>
                    <a:pt x="46885132" y="144780"/>
                  </a:lnTo>
                  <a:lnTo>
                    <a:pt x="46885132" y="0"/>
                  </a:lnTo>
                  <a:close/>
                  <a:moveTo>
                    <a:pt x="0" y="0"/>
                  </a:moveTo>
                  <a:lnTo>
                    <a:pt x="144780" y="0"/>
                  </a:lnTo>
                  <a:lnTo>
                    <a:pt x="144780" y="144780"/>
                  </a:lnTo>
                  <a:lnTo>
                    <a:pt x="0" y="144780"/>
                  </a:lnTo>
                  <a:lnTo>
                    <a:pt x="0" y="0"/>
                  </a:lnTo>
                  <a:close/>
                  <a:moveTo>
                    <a:pt x="144780" y="0"/>
                  </a:moveTo>
                  <a:lnTo>
                    <a:pt x="46885132" y="0"/>
                  </a:lnTo>
                  <a:lnTo>
                    <a:pt x="46885132" y="144780"/>
                  </a:lnTo>
                  <a:lnTo>
                    <a:pt x="144780" y="144780"/>
                  </a:lnTo>
                  <a:lnTo>
                    <a:pt x="144780" y="0"/>
                  </a:lnTo>
                  <a:close/>
                </a:path>
              </a:pathLst>
            </a:custGeom>
            <a:solidFill>
              <a:srgbClr val="201139"/>
            </a:solidFill>
          </p:spPr>
        </p:sp>
      </p:grpSp>
      <p:sp>
        <p:nvSpPr>
          <p:cNvPr name="Freeform 7" id="7"/>
          <p:cNvSpPr/>
          <p:nvPr/>
        </p:nvSpPr>
        <p:spPr>
          <a:xfrm flipH="false" flipV="false" rot="0">
            <a:off x="10990034" y="1152366"/>
            <a:ext cx="183356" cy="183356"/>
          </a:xfrm>
          <a:custGeom>
            <a:avLst/>
            <a:gdLst/>
            <a:ahLst/>
            <a:cxnLst/>
            <a:rect r="r" b="b" t="t" l="l"/>
            <a:pathLst>
              <a:path h="183356" w="183356">
                <a:moveTo>
                  <a:pt x="0" y="0"/>
                </a:moveTo>
                <a:lnTo>
                  <a:pt x="183356" y="0"/>
                </a:lnTo>
                <a:lnTo>
                  <a:pt x="183356" y="183356"/>
                </a:lnTo>
                <a:lnTo>
                  <a:pt x="0" y="183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579412" y="1175470"/>
            <a:ext cx="194976" cy="160252"/>
            <a:chOff x="0" y="0"/>
            <a:chExt cx="553256" cy="454724"/>
          </a:xfrm>
        </p:grpSpPr>
        <p:sp>
          <p:nvSpPr>
            <p:cNvPr name="Freeform 9" id="9"/>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0" id="10"/>
          <p:cNvSpPr/>
          <p:nvPr/>
        </p:nvSpPr>
        <p:spPr>
          <a:xfrm>
            <a:off x="10180409" y="1314645"/>
            <a:ext cx="183357" cy="0"/>
          </a:xfrm>
          <a:prstGeom prst="line">
            <a:avLst/>
          </a:prstGeom>
          <a:ln cap="rnd" w="28575">
            <a:solidFill>
              <a:srgbClr val="000000"/>
            </a:solidFill>
            <a:prstDash val="solid"/>
            <a:headEnd type="none" len="sm" w="sm"/>
            <a:tailEnd type="none" len="sm" w="sm"/>
          </a:ln>
        </p:spPr>
      </p:sp>
      <p:grpSp>
        <p:nvGrpSpPr>
          <p:cNvPr name="Group 11" id="11"/>
          <p:cNvGrpSpPr/>
          <p:nvPr/>
        </p:nvGrpSpPr>
        <p:grpSpPr>
          <a:xfrm rot="0">
            <a:off x="1323410" y="1362447"/>
            <a:ext cx="10264553" cy="8143690"/>
            <a:chOff x="0" y="0"/>
            <a:chExt cx="92469438" cy="73363395"/>
          </a:xfrm>
        </p:grpSpPr>
        <p:sp>
          <p:nvSpPr>
            <p:cNvPr name="Freeform 12" id="12"/>
            <p:cNvSpPr/>
            <p:nvPr/>
          </p:nvSpPr>
          <p:spPr>
            <a:xfrm flipH="false" flipV="false" rot="0">
              <a:off x="72390" y="72390"/>
              <a:ext cx="92324655" cy="73218615"/>
            </a:xfrm>
            <a:custGeom>
              <a:avLst/>
              <a:gdLst/>
              <a:ahLst/>
              <a:cxnLst/>
              <a:rect r="r" b="b" t="t" l="l"/>
              <a:pathLst>
                <a:path h="73218615" w="92324655">
                  <a:moveTo>
                    <a:pt x="0" y="0"/>
                  </a:moveTo>
                  <a:lnTo>
                    <a:pt x="92324655" y="0"/>
                  </a:lnTo>
                  <a:lnTo>
                    <a:pt x="92324655" y="73218615"/>
                  </a:lnTo>
                  <a:lnTo>
                    <a:pt x="0" y="73218615"/>
                  </a:lnTo>
                  <a:lnTo>
                    <a:pt x="0" y="0"/>
                  </a:lnTo>
                  <a:close/>
                </a:path>
              </a:pathLst>
            </a:custGeom>
            <a:solidFill>
              <a:srgbClr val="3E3970"/>
            </a:solidFill>
          </p:spPr>
        </p:sp>
        <p:sp>
          <p:nvSpPr>
            <p:cNvPr name="Freeform 13" id="13"/>
            <p:cNvSpPr/>
            <p:nvPr/>
          </p:nvSpPr>
          <p:spPr>
            <a:xfrm flipH="false" flipV="false" rot="0">
              <a:off x="0" y="0"/>
              <a:ext cx="92469438" cy="73363398"/>
            </a:xfrm>
            <a:custGeom>
              <a:avLst/>
              <a:gdLst/>
              <a:ahLst/>
              <a:cxnLst/>
              <a:rect r="r" b="b" t="t" l="l"/>
              <a:pathLst>
                <a:path h="73363398" w="92469438">
                  <a:moveTo>
                    <a:pt x="92324659" y="73218613"/>
                  </a:moveTo>
                  <a:lnTo>
                    <a:pt x="92469438" y="73218613"/>
                  </a:lnTo>
                  <a:lnTo>
                    <a:pt x="92469438" y="73363398"/>
                  </a:lnTo>
                  <a:lnTo>
                    <a:pt x="92324659" y="73363398"/>
                  </a:lnTo>
                  <a:lnTo>
                    <a:pt x="92324659" y="73218613"/>
                  </a:lnTo>
                  <a:close/>
                  <a:moveTo>
                    <a:pt x="0" y="144780"/>
                  </a:moveTo>
                  <a:lnTo>
                    <a:pt x="144780" y="144780"/>
                  </a:lnTo>
                  <a:lnTo>
                    <a:pt x="144780" y="73218613"/>
                  </a:lnTo>
                  <a:lnTo>
                    <a:pt x="0" y="73218613"/>
                  </a:lnTo>
                  <a:lnTo>
                    <a:pt x="0" y="144780"/>
                  </a:lnTo>
                  <a:close/>
                  <a:moveTo>
                    <a:pt x="0" y="73218613"/>
                  </a:moveTo>
                  <a:lnTo>
                    <a:pt x="144780" y="73218613"/>
                  </a:lnTo>
                  <a:lnTo>
                    <a:pt x="144780" y="73363398"/>
                  </a:lnTo>
                  <a:lnTo>
                    <a:pt x="0" y="73363398"/>
                  </a:lnTo>
                  <a:lnTo>
                    <a:pt x="0" y="73218613"/>
                  </a:lnTo>
                  <a:close/>
                  <a:moveTo>
                    <a:pt x="92324659" y="144780"/>
                  </a:moveTo>
                  <a:lnTo>
                    <a:pt x="92469438" y="144780"/>
                  </a:lnTo>
                  <a:lnTo>
                    <a:pt x="92469438" y="73218613"/>
                  </a:lnTo>
                  <a:lnTo>
                    <a:pt x="92324659" y="73218613"/>
                  </a:lnTo>
                  <a:lnTo>
                    <a:pt x="92324659" y="144780"/>
                  </a:lnTo>
                  <a:close/>
                  <a:moveTo>
                    <a:pt x="144780" y="73218613"/>
                  </a:moveTo>
                  <a:lnTo>
                    <a:pt x="92324659" y="73218613"/>
                  </a:lnTo>
                  <a:lnTo>
                    <a:pt x="92324659" y="73363398"/>
                  </a:lnTo>
                  <a:lnTo>
                    <a:pt x="144780" y="73363398"/>
                  </a:lnTo>
                  <a:lnTo>
                    <a:pt x="144780" y="73218613"/>
                  </a:lnTo>
                  <a:close/>
                  <a:moveTo>
                    <a:pt x="92324659" y="0"/>
                  </a:moveTo>
                  <a:lnTo>
                    <a:pt x="92469438" y="0"/>
                  </a:lnTo>
                  <a:lnTo>
                    <a:pt x="92469438" y="144780"/>
                  </a:lnTo>
                  <a:lnTo>
                    <a:pt x="92324659" y="144780"/>
                  </a:lnTo>
                  <a:lnTo>
                    <a:pt x="92324659" y="0"/>
                  </a:lnTo>
                  <a:close/>
                  <a:moveTo>
                    <a:pt x="0" y="0"/>
                  </a:moveTo>
                  <a:lnTo>
                    <a:pt x="144780" y="0"/>
                  </a:lnTo>
                  <a:lnTo>
                    <a:pt x="144780" y="144780"/>
                  </a:lnTo>
                  <a:lnTo>
                    <a:pt x="0" y="144780"/>
                  </a:lnTo>
                  <a:lnTo>
                    <a:pt x="0" y="0"/>
                  </a:lnTo>
                  <a:close/>
                  <a:moveTo>
                    <a:pt x="144780" y="0"/>
                  </a:moveTo>
                  <a:lnTo>
                    <a:pt x="92324659" y="0"/>
                  </a:lnTo>
                  <a:lnTo>
                    <a:pt x="92324659" y="144780"/>
                  </a:lnTo>
                  <a:lnTo>
                    <a:pt x="144780" y="144780"/>
                  </a:lnTo>
                  <a:lnTo>
                    <a:pt x="144780" y="0"/>
                  </a:lnTo>
                  <a:close/>
                </a:path>
              </a:pathLst>
            </a:custGeom>
            <a:solidFill>
              <a:srgbClr val="3E3970"/>
            </a:solidFill>
          </p:spPr>
        </p:sp>
      </p:grpSp>
      <p:grpSp>
        <p:nvGrpSpPr>
          <p:cNvPr name="Group 14" id="14"/>
          <p:cNvGrpSpPr/>
          <p:nvPr/>
        </p:nvGrpSpPr>
        <p:grpSpPr>
          <a:xfrm rot="0">
            <a:off x="1028700" y="1425022"/>
            <a:ext cx="10367109" cy="7867492"/>
            <a:chOff x="0" y="0"/>
            <a:chExt cx="47029911" cy="35690515"/>
          </a:xfrm>
        </p:grpSpPr>
        <p:sp>
          <p:nvSpPr>
            <p:cNvPr name="Freeform 15" id="15"/>
            <p:cNvSpPr/>
            <p:nvPr/>
          </p:nvSpPr>
          <p:spPr>
            <a:xfrm flipH="false" flipV="false" rot="0">
              <a:off x="72390" y="72390"/>
              <a:ext cx="46885131" cy="35545737"/>
            </a:xfrm>
            <a:custGeom>
              <a:avLst/>
              <a:gdLst/>
              <a:ahLst/>
              <a:cxnLst/>
              <a:rect r="r" b="b" t="t" l="l"/>
              <a:pathLst>
                <a:path h="35545737" w="46885131">
                  <a:moveTo>
                    <a:pt x="0" y="0"/>
                  </a:moveTo>
                  <a:lnTo>
                    <a:pt x="46885131" y="0"/>
                  </a:lnTo>
                  <a:lnTo>
                    <a:pt x="46885131" y="35545737"/>
                  </a:lnTo>
                  <a:lnTo>
                    <a:pt x="0" y="35545737"/>
                  </a:lnTo>
                  <a:lnTo>
                    <a:pt x="0" y="0"/>
                  </a:lnTo>
                  <a:close/>
                </a:path>
              </a:pathLst>
            </a:custGeom>
            <a:solidFill>
              <a:srgbClr val="FFFFFF"/>
            </a:solidFill>
          </p:spPr>
        </p:sp>
        <p:sp>
          <p:nvSpPr>
            <p:cNvPr name="Freeform 16" id="16"/>
            <p:cNvSpPr/>
            <p:nvPr/>
          </p:nvSpPr>
          <p:spPr>
            <a:xfrm flipH="false" flipV="false" rot="0">
              <a:off x="0" y="0"/>
              <a:ext cx="47029911" cy="35690516"/>
            </a:xfrm>
            <a:custGeom>
              <a:avLst/>
              <a:gdLst/>
              <a:ahLst/>
              <a:cxnLst/>
              <a:rect r="r" b="b" t="t" l="l"/>
              <a:pathLst>
                <a:path h="35690516" w="47029911">
                  <a:moveTo>
                    <a:pt x="46885132" y="35545734"/>
                  </a:moveTo>
                  <a:lnTo>
                    <a:pt x="47029911" y="35545734"/>
                  </a:lnTo>
                  <a:lnTo>
                    <a:pt x="47029911" y="35690516"/>
                  </a:lnTo>
                  <a:lnTo>
                    <a:pt x="46885132" y="35690516"/>
                  </a:lnTo>
                  <a:lnTo>
                    <a:pt x="46885132" y="35545734"/>
                  </a:lnTo>
                  <a:close/>
                  <a:moveTo>
                    <a:pt x="0" y="144780"/>
                  </a:moveTo>
                  <a:lnTo>
                    <a:pt x="144780" y="144780"/>
                  </a:lnTo>
                  <a:lnTo>
                    <a:pt x="144780" y="35545734"/>
                  </a:lnTo>
                  <a:lnTo>
                    <a:pt x="0" y="35545734"/>
                  </a:lnTo>
                  <a:lnTo>
                    <a:pt x="0" y="144780"/>
                  </a:lnTo>
                  <a:close/>
                  <a:moveTo>
                    <a:pt x="0" y="35545734"/>
                  </a:moveTo>
                  <a:lnTo>
                    <a:pt x="144780" y="35545734"/>
                  </a:lnTo>
                  <a:lnTo>
                    <a:pt x="144780" y="35690516"/>
                  </a:lnTo>
                  <a:lnTo>
                    <a:pt x="0" y="35690516"/>
                  </a:lnTo>
                  <a:lnTo>
                    <a:pt x="0" y="35545734"/>
                  </a:lnTo>
                  <a:close/>
                  <a:moveTo>
                    <a:pt x="46885132" y="144780"/>
                  </a:moveTo>
                  <a:lnTo>
                    <a:pt x="47029911" y="144780"/>
                  </a:lnTo>
                  <a:lnTo>
                    <a:pt x="47029911" y="35545734"/>
                  </a:lnTo>
                  <a:lnTo>
                    <a:pt x="46885132" y="35545734"/>
                  </a:lnTo>
                  <a:lnTo>
                    <a:pt x="46885132" y="144780"/>
                  </a:lnTo>
                  <a:close/>
                  <a:moveTo>
                    <a:pt x="144780" y="35545734"/>
                  </a:moveTo>
                  <a:lnTo>
                    <a:pt x="46885132" y="35545734"/>
                  </a:lnTo>
                  <a:lnTo>
                    <a:pt x="46885132" y="35690516"/>
                  </a:lnTo>
                  <a:lnTo>
                    <a:pt x="144780" y="35690516"/>
                  </a:lnTo>
                  <a:lnTo>
                    <a:pt x="144780" y="35545734"/>
                  </a:lnTo>
                  <a:close/>
                  <a:moveTo>
                    <a:pt x="46885132" y="0"/>
                  </a:moveTo>
                  <a:lnTo>
                    <a:pt x="47029911" y="0"/>
                  </a:lnTo>
                  <a:lnTo>
                    <a:pt x="47029911" y="144780"/>
                  </a:lnTo>
                  <a:lnTo>
                    <a:pt x="46885132" y="144780"/>
                  </a:lnTo>
                  <a:lnTo>
                    <a:pt x="46885132" y="0"/>
                  </a:lnTo>
                  <a:close/>
                  <a:moveTo>
                    <a:pt x="0" y="0"/>
                  </a:moveTo>
                  <a:lnTo>
                    <a:pt x="144780" y="0"/>
                  </a:lnTo>
                  <a:lnTo>
                    <a:pt x="144780" y="144780"/>
                  </a:lnTo>
                  <a:lnTo>
                    <a:pt x="0" y="144780"/>
                  </a:lnTo>
                  <a:lnTo>
                    <a:pt x="0" y="0"/>
                  </a:lnTo>
                  <a:close/>
                  <a:moveTo>
                    <a:pt x="144780" y="0"/>
                  </a:moveTo>
                  <a:lnTo>
                    <a:pt x="46885132" y="0"/>
                  </a:lnTo>
                  <a:lnTo>
                    <a:pt x="46885132" y="144780"/>
                  </a:lnTo>
                  <a:lnTo>
                    <a:pt x="144780" y="144780"/>
                  </a:lnTo>
                  <a:lnTo>
                    <a:pt x="144780" y="0"/>
                  </a:lnTo>
                  <a:close/>
                </a:path>
              </a:pathLst>
            </a:custGeom>
            <a:solidFill>
              <a:srgbClr val="201139"/>
            </a:solidFill>
          </p:spPr>
        </p:sp>
      </p:grpSp>
      <p:grpSp>
        <p:nvGrpSpPr>
          <p:cNvPr name="Group 17" id="17"/>
          <p:cNvGrpSpPr/>
          <p:nvPr/>
        </p:nvGrpSpPr>
        <p:grpSpPr>
          <a:xfrm rot="0">
            <a:off x="3338267" y="3510915"/>
            <a:ext cx="5627611" cy="664315"/>
            <a:chOff x="0" y="0"/>
            <a:chExt cx="1482169" cy="174963"/>
          </a:xfrm>
        </p:grpSpPr>
        <p:sp>
          <p:nvSpPr>
            <p:cNvPr name="Freeform 18" id="18"/>
            <p:cNvSpPr/>
            <p:nvPr/>
          </p:nvSpPr>
          <p:spPr>
            <a:xfrm flipH="false" flipV="false" rot="0">
              <a:off x="0" y="0"/>
              <a:ext cx="1482169" cy="174963"/>
            </a:xfrm>
            <a:custGeom>
              <a:avLst/>
              <a:gdLst/>
              <a:ahLst/>
              <a:cxnLst/>
              <a:rect r="r" b="b" t="t" l="l"/>
              <a:pathLst>
                <a:path h="174963" w="1482169">
                  <a:moveTo>
                    <a:pt x="0" y="0"/>
                  </a:moveTo>
                  <a:lnTo>
                    <a:pt x="1482169" y="0"/>
                  </a:lnTo>
                  <a:lnTo>
                    <a:pt x="1482169" y="174963"/>
                  </a:lnTo>
                  <a:lnTo>
                    <a:pt x="0" y="174963"/>
                  </a:lnTo>
                  <a:close/>
                </a:path>
              </a:pathLst>
            </a:custGeom>
            <a:solidFill>
              <a:srgbClr val="FFD501"/>
            </a:solidFill>
          </p:spPr>
        </p:sp>
        <p:sp>
          <p:nvSpPr>
            <p:cNvPr name="TextBox 19" id="19"/>
            <p:cNvSpPr txBox="true"/>
            <p:nvPr/>
          </p:nvSpPr>
          <p:spPr>
            <a:xfrm>
              <a:off x="0" y="-19050"/>
              <a:ext cx="1482169" cy="194013"/>
            </a:xfrm>
            <a:prstGeom prst="rect">
              <a:avLst/>
            </a:prstGeom>
          </p:spPr>
          <p:txBody>
            <a:bodyPr anchor="ctr" rtlCol="false" tIns="50800" lIns="50800" bIns="50800" rIns="50800"/>
            <a:lstStyle/>
            <a:p>
              <a:pPr algn="ctr">
                <a:lnSpc>
                  <a:spcPts val="3249"/>
                </a:lnSpc>
              </a:pPr>
            </a:p>
          </p:txBody>
        </p:sp>
      </p:grpSp>
      <p:sp>
        <p:nvSpPr>
          <p:cNvPr name="TextBox 20" id="20"/>
          <p:cNvSpPr txBox="true"/>
          <p:nvPr/>
        </p:nvSpPr>
        <p:spPr>
          <a:xfrm rot="0">
            <a:off x="2102162" y="5114925"/>
            <a:ext cx="8220186" cy="1163955"/>
          </a:xfrm>
          <a:prstGeom prst="rect">
            <a:avLst/>
          </a:prstGeom>
        </p:spPr>
        <p:txBody>
          <a:bodyPr anchor="t" rtlCol="false" tIns="0" lIns="0" bIns="0" rIns="0">
            <a:spAutoFit/>
          </a:bodyPr>
          <a:lstStyle/>
          <a:p>
            <a:pPr algn="l" marL="777240" indent="-388620" lvl="1">
              <a:lnSpc>
                <a:spcPts val="4680"/>
              </a:lnSpc>
              <a:buFont typeface="Arial"/>
              <a:buChar char="•"/>
            </a:pPr>
            <a:r>
              <a:rPr lang="en-US" sz="3600">
                <a:solidFill>
                  <a:srgbClr val="1A1A1A"/>
                </a:solidFill>
                <a:latin typeface="Montserrat Medium"/>
              </a:rPr>
              <a:t>Không có sẵn model trên mạng</a:t>
            </a:r>
          </a:p>
          <a:p>
            <a:pPr algn="l" marL="777240" indent="-388620" lvl="1">
              <a:lnSpc>
                <a:spcPts val="4680"/>
              </a:lnSpc>
              <a:buFont typeface="Arial"/>
              <a:buChar char="•"/>
            </a:pPr>
            <a:r>
              <a:rPr lang="en-US" sz="3600">
                <a:solidFill>
                  <a:srgbClr val="1A1A1A"/>
                </a:solidFill>
                <a:latin typeface="Montserrat Medium"/>
              </a:rPr>
              <a:t>Tự học cách train model</a:t>
            </a:r>
          </a:p>
        </p:txBody>
      </p:sp>
      <p:sp>
        <p:nvSpPr>
          <p:cNvPr name="TextBox 21" id="21"/>
          <p:cNvSpPr txBox="true"/>
          <p:nvPr/>
        </p:nvSpPr>
        <p:spPr>
          <a:xfrm rot="0">
            <a:off x="2244100" y="3042251"/>
            <a:ext cx="7936308" cy="136842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101010"/>
                </a:solidFill>
                <a:latin typeface="Saira Bold"/>
              </a:rPr>
              <a:t>KHÓ KHĂN</a:t>
            </a:r>
          </a:p>
        </p:txBody>
      </p:sp>
      <p:sp>
        <p:nvSpPr>
          <p:cNvPr name="Freeform 22" id="22"/>
          <p:cNvSpPr/>
          <p:nvPr/>
        </p:nvSpPr>
        <p:spPr>
          <a:xfrm flipH="true" flipV="false" rot="0">
            <a:off x="10363766" y="2577009"/>
            <a:ext cx="7623254" cy="7709991"/>
          </a:xfrm>
          <a:custGeom>
            <a:avLst/>
            <a:gdLst/>
            <a:ahLst/>
            <a:cxnLst/>
            <a:rect r="r" b="b" t="t" l="l"/>
            <a:pathLst>
              <a:path h="7709991" w="7623254">
                <a:moveTo>
                  <a:pt x="7623253" y="0"/>
                </a:moveTo>
                <a:lnTo>
                  <a:pt x="0" y="0"/>
                </a:lnTo>
                <a:lnTo>
                  <a:pt x="0" y="7709991"/>
                </a:lnTo>
                <a:lnTo>
                  <a:pt x="7623253" y="7709991"/>
                </a:lnTo>
                <a:lnTo>
                  <a:pt x="7623253"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2505622"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2115407"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2115407"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grpSp>
        <p:nvGrpSpPr>
          <p:cNvPr name="Group 18" id="18"/>
          <p:cNvGrpSpPr/>
          <p:nvPr/>
        </p:nvGrpSpPr>
        <p:grpSpPr>
          <a:xfrm rot="0">
            <a:off x="6469365" y="5523091"/>
            <a:ext cx="5627611" cy="664315"/>
            <a:chOff x="0" y="0"/>
            <a:chExt cx="1482169" cy="174963"/>
          </a:xfrm>
        </p:grpSpPr>
        <p:sp>
          <p:nvSpPr>
            <p:cNvPr name="Freeform 19" id="19"/>
            <p:cNvSpPr/>
            <p:nvPr/>
          </p:nvSpPr>
          <p:spPr>
            <a:xfrm flipH="false" flipV="false" rot="0">
              <a:off x="0" y="0"/>
              <a:ext cx="1482169" cy="174963"/>
            </a:xfrm>
            <a:custGeom>
              <a:avLst/>
              <a:gdLst/>
              <a:ahLst/>
              <a:cxnLst/>
              <a:rect r="r" b="b" t="t" l="l"/>
              <a:pathLst>
                <a:path h="174963" w="1482169">
                  <a:moveTo>
                    <a:pt x="0" y="0"/>
                  </a:moveTo>
                  <a:lnTo>
                    <a:pt x="1482169" y="0"/>
                  </a:lnTo>
                  <a:lnTo>
                    <a:pt x="1482169" y="174963"/>
                  </a:lnTo>
                  <a:lnTo>
                    <a:pt x="0" y="174963"/>
                  </a:lnTo>
                  <a:close/>
                </a:path>
              </a:pathLst>
            </a:custGeom>
            <a:solidFill>
              <a:srgbClr val="FFD501"/>
            </a:solidFill>
          </p:spPr>
        </p:sp>
        <p:sp>
          <p:nvSpPr>
            <p:cNvPr name="TextBox 20" id="20"/>
            <p:cNvSpPr txBox="true"/>
            <p:nvPr/>
          </p:nvSpPr>
          <p:spPr>
            <a:xfrm>
              <a:off x="0" y="-19050"/>
              <a:ext cx="1482169" cy="194013"/>
            </a:xfrm>
            <a:prstGeom prst="rect">
              <a:avLst/>
            </a:prstGeom>
          </p:spPr>
          <p:txBody>
            <a:bodyPr anchor="ctr" rtlCol="false" tIns="50800" lIns="50800" bIns="50800" rIns="50800"/>
            <a:lstStyle/>
            <a:p>
              <a:pPr algn="ctr">
                <a:lnSpc>
                  <a:spcPts val="3249"/>
                </a:lnSpc>
              </a:pPr>
            </a:p>
          </p:txBody>
        </p:sp>
      </p:grpSp>
      <p:sp>
        <p:nvSpPr>
          <p:cNvPr name="Freeform 21" id="21"/>
          <p:cNvSpPr/>
          <p:nvPr/>
        </p:nvSpPr>
        <p:spPr>
          <a:xfrm flipH="false" flipV="false" rot="0">
            <a:off x="6875314" y="1532407"/>
            <a:ext cx="4318638" cy="3140827"/>
          </a:xfrm>
          <a:custGeom>
            <a:avLst/>
            <a:gdLst/>
            <a:ahLst/>
            <a:cxnLst/>
            <a:rect r="r" b="b" t="t" l="l"/>
            <a:pathLst>
              <a:path h="3140827" w="4318638">
                <a:moveTo>
                  <a:pt x="0" y="0"/>
                </a:moveTo>
                <a:lnTo>
                  <a:pt x="4318637" y="0"/>
                </a:lnTo>
                <a:lnTo>
                  <a:pt x="4318637" y="3140827"/>
                </a:lnTo>
                <a:lnTo>
                  <a:pt x="0" y="31408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22" id="22"/>
          <p:cNvSpPr txBox="true"/>
          <p:nvPr/>
        </p:nvSpPr>
        <p:spPr>
          <a:xfrm rot="0">
            <a:off x="2715490" y="6660977"/>
            <a:ext cx="12857019" cy="1754505"/>
          </a:xfrm>
          <a:prstGeom prst="rect">
            <a:avLst/>
          </a:prstGeom>
        </p:spPr>
        <p:txBody>
          <a:bodyPr anchor="t" rtlCol="false" tIns="0" lIns="0" bIns="0" rIns="0">
            <a:spAutoFit/>
          </a:bodyPr>
          <a:lstStyle/>
          <a:p>
            <a:pPr algn="l" marL="777240" indent="-388620" lvl="1">
              <a:lnSpc>
                <a:spcPts val="4680"/>
              </a:lnSpc>
              <a:buFont typeface="Arial"/>
              <a:buChar char="•"/>
            </a:pPr>
            <a:r>
              <a:rPr lang="en-US" sz="3600">
                <a:solidFill>
                  <a:srgbClr val="1A1A1A"/>
                </a:solidFill>
                <a:latin typeface="Montserrat Medium"/>
              </a:rPr>
              <a:t>Đồng (Nhóm trưởng): đưa ra chiến lược phát triển đồ án, quản lý code và tổng kết lại</a:t>
            </a:r>
          </a:p>
          <a:p>
            <a:pPr algn="l" marL="777240" indent="-388620" lvl="1">
              <a:lnSpc>
                <a:spcPts val="4680"/>
              </a:lnSpc>
              <a:buFont typeface="Arial"/>
              <a:buChar char="•"/>
            </a:pPr>
            <a:r>
              <a:rPr lang="en-US" sz="3600">
                <a:solidFill>
                  <a:srgbClr val="1A1A1A"/>
                </a:solidFill>
                <a:latin typeface="Montserrat Medium"/>
              </a:rPr>
              <a:t>Phát: làm phần model chuẩn bị dữ liệu</a:t>
            </a:r>
          </a:p>
        </p:txBody>
      </p:sp>
      <p:sp>
        <p:nvSpPr>
          <p:cNvPr name="TextBox 23" id="23"/>
          <p:cNvSpPr txBox="true"/>
          <p:nvPr/>
        </p:nvSpPr>
        <p:spPr>
          <a:xfrm rot="0">
            <a:off x="5375198" y="5054427"/>
            <a:ext cx="7936308" cy="1368424"/>
          </a:xfrm>
          <a:prstGeom prst="rect">
            <a:avLst/>
          </a:prstGeom>
        </p:spPr>
        <p:txBody>
          <a:bodyPr anchor="t" rtlCol="false" tIns="0" lIns="0" bIns="0" rIns="0">
            <a:spAutoFit/>
          </a:bodyPr>
          <a:lstStyle/>
          <a:p>
            <a:pPr algn="ctr" marL="0" indent="0" lvl="0">
              <a:lnSpc>
                <a:spcPts val="11200"/>
              </a:lnSpc>
              <a:spcBef>
                <a:spcPct val="0"/>
              </a:spcBef>
            </a:pPr>
            <a:r>
              <a:rPr lang="en-US" sz="8000">
                <a:solidFill>
                  <a:srgbClr val="101010"/>
                </a:solidFill>
                <a:latin typeface="Saira Bold"/>
              </a:rPr>
              <a:t>PHÂN CÔNG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48005"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sp>
        <p:nvSpPr>
          <p:cNvPr name="Freeform 18" id="18"/>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4"/>
            <a:stretch>
              <a:fillRect l="0" t="0" r="0" b="0"/>
            </a:stretch>
          </a:blipFill>
        </p:spPr>
      </p:sp>
      <p:sp>
        <p:nvSpPr>
          <p:cNvPr name="TextBox 19" id="19"/>
          <p:cNvSpPr txBox="true"/>
          <p:nvPr/>
        </p:nvSpPr>
        <p:spPr>
          <a:xfrm rot="0">
            <a:off x="1367138" y="2932372"/>
            <a:ext cx="12857019" cy="5226685"/>
          </a:xfrm>
          <a:prstGeom prst="rect">
            <a:avLst/>
          </a:prstGeom>
        </p:spPr>
        <p:txBody>
          <a:bodyPr anchor="t" rtlCol="false" tIns="0" lIns="0" bIns="0" rIns="0">
            <a:spAutoFit/>
          </a:bodyPr>
          <a:lstStyle/>
          <a:p>
            <a:pPr algn="l" marL="690881" indent="-345440" lvl="1">
              <a:lnSpc>
                <a:spcPts val="4160"/>
              </a:lnSpc>
              <a:buFont typeface="Arial"/>
              <a:buChar char="•"/>
            </a:pPr>
            <a:r>
              <a:rPr lang="en-US" sz="3200">
                <a:solidFill>
                  <a:srgbClr val="1A1A1A"/>
                </a:solidFill>
                <a:latin typeface="Montserrat Medium"/>
              </a:rPr>
              <a:t>Ban đầu để giải quyết đề bài toán đưa ra tụi em đã lên mạng tìm model phân loại tiền mà không có.</a:t>
            </a:r>
          </a:p>
          <a:p>
            <a:pPr algn="l" marL="690881" indent="-345440" lvl="1">
              <a:lnSpc>
                <a:spcPts val="4160"/>
              </a:lnSpc>
              <a:buFont typeface="Arial"/>
              <a:buChar char="•"/>
            </a:pPr>
            <a:r>
              <a:rPr lang="en-US" sz="3200">
                <a:solidFill>
                  <a:srgbClr val="1A1A1A"/>
                </a:solidFill>
                <a:latin typeface="Montserrat Medium"/>
              </a:rPr>
              <a:t>Q</a:t>
            </a:r>
            <a:r>
              <a:rPr lang="en-US" sz="3200">
                <a:solidFill>
                  <a:srgbClr val="1A1A1A"/>
                </a:solidFill>
                <a:latin typeface="Montserrat Medium"/>
              </a:rPr>
              <a:t>uyết định tự train model phân loại tiền đó để làm đề tài. </a:t>
            </a:r>
          </a:p>
          <a:p>
            <a:pPr algn="l" marL="690881" indent="-345440" lvl="1">
              <a:lnSpc>
                <a:spcPts val="4160"/>
              </a:lnSpc>
              <a:buFont typeface="Arial"/>
              <a:buChar char="•"/>
            </a:pPr>
            <a:r>
              <a:rPr lang="en-US" sz="3200">
                <a:solidFill>
                  <a:srgbClr val="1A1A1A"/>
                </a:solidFill>
                <a:latin typeface="Montserrat Medium"/>
              </a:rPr>
              <a:t>T</a:t>
            </a:r>
            <a:r>
              <a:rPr lang="en-US" sz="3200">
                <a:solidFill>
                  <a:srgbClr val="1A1A1A"/>
                </a:solidFill>
                <a:latin typeface="Montserrat Medium"/>
              </a:rPr>
              <a:t>rain xong phân loại tiền thì độ chính xác không cao vì data bị nhiễu nền, không tập trung được vào các điểm đặt trưng của từng tờ tiền. (train như thầy train kéo búa bao trên teachable machine )</a:t>
            </a:r>
          </a:p>
          <a:p>
            <a:pPr algn="l" marL="690881" indent="-345440" lvl="1">
              <a:lnSpc>
                <a:spcPts val="4160"/>
              </a:lnSpc>
              <a:buFont typeface="Arial"/>
              <a:buChar char="•"/>
            </a:pPr>
            <a:r>
              <a:rPr lang="en-US" sz="3200">
                <a:solidFill>
                  <a:srgbClr val="1A1A1A"/>
                </a:solidFill>
                <a:latin typeface="Montserrat Medium"/>
              </a:rPr>
              <a:t>Tụi em tìm cách giải quyết vấn đề đó chính là train một mô hình phát hiện ra tiền rồi mới phân loại sau.</a:t>
            </a:r>
          </a:p>
          <a:p>
            <a:pPr algn="l">
              <a:lnSpc>
                <a:spcPts val="4160"/>
              </a:lnSpc>
            </a:pPr>
          </a:p>
        </p:txBody>
      </p:sp>
      <p:grpSp>
        <p:nvGrpSpPr>
          <p:cNvPr name="Group 20" id="20"/>
          <p:cNvGrpSpPr/>
          <p:nvPr/>
        </p:nvGrpSpPr>
        <p:grpSpPr>
          <a:xfrm rot="0">
            <a:off x="3240683" y="1929041"/>
            <a:ext cx="8791404" cy="557067"/>
            <a:chOff x="0" y="0"/>
            <a:chExt cx="2315432" cy="146717"/>
          </a:xfrm>
        </p:grpSpPr>
        <p:sp>
          <p:nvSpPr>
            <p:cNvPr name="Freeform 21" id="21"/>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2" id="22"/>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TextBox 23" id="23"/>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48005"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sp>
        <p:nvSpPr>
          <p:cNvPr name="Freeform 18" id="18"/>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4"/>
            <a:stretch>
              <a:fillRect l="0" t="0" r="0" b="0"/>
            </a:stretch>
          </a:blipFill>
        </p:spPr>
      </p:sp>
      <p:grpSp>
        <p:nvGrpSpPr>
          <p:cNvPr name="Group 19" id="19"/>
          <p:cNvGrpSpPr/>
          <p:nvPr/>
        </p:nvGrpSpPr>
        <p:grpSpPr>
          <a:xfrm rot="0">
            <a:off x="3240683" y="1929041"/>
            <a:ext cx="8791404" cy="557067"/>
            <a:chOff x="0" y="0"/>
            <a:chExt cx="2315432" cy="146717"/>
          </a:xfrm>
        </p:grpSpPr>
        <p:sp>
          <p:nvSpPr>
            <p:cNvPr name="Freeform 20" id="20"/>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1" id="21"/>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grpSp>
        <p:nvGrpSpPr>
          <p:cNvPr name="Group 22" id="22"/>
          <p:cNvGrpSpPr/>
          <p:nvPr/>
        </p:nvGrpSpPr>
        <p:grpSpPr>
          <a:xfrm rot="0">
            <a:off x="1729437" y="4968502"/>
            <a:ext cx="7646689" cy="4039020"/>
            <a:chOff x="0" y="0"/>
            <a:chExt cx="10195586" cy="5385361"/>
          </a:xfrm>
        </p:grpSpPr>
        <p:grpSp>
          <p:nvGrpSpPr>
            <p:cNvPr name="Group 23" id="23"/>
            <p:cNvGrpSpPr/>
            <p:nvPr/>
          </p:nvGrpSpPr>
          <p:grpSpPr>
            <a:xfrm rot="0">
              <a:off x="0" y="0"/>
              <a:ext cx="10195586" cy="5385361"/>
              <a:chOff x="0" y="0"/>
              <a:chExt cx="3110894" cy="1643190"/>
            </a:xfrm>
          </p:grpSpPr>
          <p:sp>
            <p:nvSpPr>
              <p:cNvPr name="Freeform 24" id="24"/>
              <p:cNvSpPr/>
              <p:nvPr/>
            </p:nvSpPr>
            <p:spPr>
              <a:xfrm flipH="false" flipV="false" rot="0">
                <a:off x="0" y="0"/>
                <a:ext cx="3110894" cy="1643190"/>
              </a:xfrm>
              <a:custGeom>
                <a:avLst/>
                <a:gdLst/>
                <a:ahLst/>
                <a:cxnLst/>
                <a:rect r="r" b="b" t="t" l="l"/>
                <a:pathLst>
                  <a:path h="1643190" w="3110894">
                    <a:moveTo>
                      <a:pt x="28956" y="0"/>
                    </a:moveTo>
                    <a:lnTo>
                      <a:pt x="3081938" y="0"/>
                    </a:lnTo>
                    <a:cubicBezTo>
                      <a:pt x="3089618" y="0"/>
                      <a:pt x="3096983" y="3051"/>
                      <a:pt x="3102413" y="8481"/>
                    </a:cubicBezTo>
                    <a:cubicBezTo>
                      <a:pt x="3107843" y="13911"/>
                      <a:pt x="3110894" y="21276"/>
                      <a:pt x="3110894" y="28956"/>
                    </a:cubicBezTo>
                    <a:lnTo>
                      <a:pt x="3110894" y="1614234"/>
                    </a:lnTo>
                    <a:cubicBezTo>
                      <a:pt x="3110894" y="1630226"/>
                      <a:pt x="3097930" y="1643190"/>
                      <a:pt x="3081938" y="1643190"/>
                    </a:cubicBezTo>
                    <a:lnTo>
                      <a:pt x="28956" y="1643190"/>
                    </a:lnTo>
                    <a:cubicBezTo>
                      <a:pt x="12964" y="1643190"/>
                      <a:pt x="0" y="1630226"/>
                      <a:pt x="0" y="1614234"/>
                    </a:cubicBezTo>
                    <a:lnTo>
                      <a:pt x="0" y="28956"/>
                    </a:lnTo>
                    <a:cubicBezTo>
                      <a:pt x="0" y="12964"/>
                      <a:pt x="12964" y="0"/>
                      <a:pt x="28956" y="0"/>
                    </a:cubicBezTo>
                    <a:close/>
                  </a:path>
                </a:pathLst>
              </a:custGeom>
              <a:solidFill>
                <a:srgbClr val="FFEBC3"/>
              </a:solidFill>
            </p:spPr>
          </p:sp>
          <p:sp>
            <p:nvSpPr>
              <p:cNvPr name="TextBox 25" id="25"/>
              <p:cNvSpPr txBox="true"/>
              <p:nvPr/>
            </p:nvSpPr>
            <p:spPr>
              <a:xfrm>
                <a:off x="0" y="-19050"/>
                <a:ext cx="3110894" cy="1662240"/>
              </a:xfrm>
              <a:prstGeom prst="rect">
                <a:avLst/>
              </a:prstGeom>
            </p:spPr>
            <p:txBody>
              <a:bodyPr anchor="ctr" rtlCol="false" tIns="50800" lIns="50800" bIns="50800" rIns="50800"/>
              <a:lstStyle/>
              <a:p>
                <a:pPr algn="ctr">
                  <a:lnSpc>
                    <a:spcPts val="3249"/>
                  </a:lnSpc>
                </a:pPr>
              </a:p>
            </p:txBody>
          </p:sp>
        </p:grpSp>
        <p:sp>
          <p:nvSpPr>
            <p:cNvPr name="Freeform 26" id="26"/>
            <p:cNvSpPr/>
            <p:nvPr/>
          </p:nvSpPr>
          <p:spPr>
            <a:xfrm flipH="false" flipV="false" rot="0">
              <a:off x="500072" y="415117"/>
              <a:ext cx="8918421" cy="4652135"/>
            </a:xfrm>
            <a:custGeom>
              <a:avLst/>
              <a:gdLst/>
              <a:ahLst/>
              <a:cxnLst/>
              <a:rect r="r" b="b" t="t" l="l"/>
              <a:pathLst>
                <a:path h="4652135" w="8918421">
                  <a:moveTo>
                    <a:pt x="0" y="0"/>
                  </a:moveTo>
                  <a:lnTo>
                    <a:pt x="8918421" y="0"/>
                  </a:lnTo>
                  <a:lnTo>
                    <a:pt x="8918421" y="4652135"/>
                  </a:lnTo>
                  <a:lnTo>
                    <a:pt x="0" y="4652135"/>
                  </a:lnTo>
                  <a:lnTo>
                    <a:pt x="0" y="0"/>
                  </a:lnTo>
                  <a:close/>
                </a:path>
              </a:pathLst>
            </a:custGeom>
            <a:blipFill>
              <a:blip r:embed="rId5"/>
              <a:stretch>
                <a:fillRect l="0" t="0" r="0" b="-7834"/>
              </a:stretch>
            </a:blipFill>
          </p:spPr>
        </p:sp>
      </p:grpSp>
      <p:sp>
        <p:nvSpPr>
          <p:cNvPr name="TextBox 27" id="27"/>
          <p:cNvSpPr txBox="true"/>
          <p:nvPr/>
        </p:nvSpPr>
        <p:spPr>
          <a:xfrm rot="0">
            <a:off x="1266612" y="2975555"/>
            <a:ext cx="12857019" cy="1559560"/>
          </a:xfrm>
          <a:prstGeom prst="rect">
            <a:avLst/>
          </a:prstGeom>
        </p:spPr>
        <p:txBody>
          <a:bodyPr anchor="t" rtlCol="false" tIns="0" lIns="0" bIns="0" rIns="0">
            <a:spAutoFit/>
          </a:bodyPr>
          <a:lstStyle/>
          <a:p>
            <a:pPr algn="l">
              <a:lnSpc>
                <a:spcPts val="4160"/>
              </a:lnSpc>
            </a:pPr>
            <a:r>
              <a:rPr lang="en-US" sz="3200">
                <a:solidFill>
                  <a:srgbClr val="1A1A1A"/>
                </a:solidFill>
                <a:latin typeface="Montserrat Medium"/>
              </a:rPr>
              <a:t>Chuẩn bị dữ liệu train Detect: Sưu tầm ảnh tiền</a:t>
            </a:r>
            <a:r>
              <a:rPr lang="en-US" sz="3200">
                <a:solidFill>
                  <a:srgbClr val="1A1A1A"/>
                </a:solidFill>
                <a:latin typeface="Montserrat Medium"/>
              </a:rPr>
              <a:t> rải rác trên mạng và tự chụp sau đó lên roboflow vẽ ra vẽ bounding box, nhân bản =&gt; tạo ra bộ data train detect </a:t>
            </a:r>
          </a:p>
        </p:txBody>
      </p:sp>
      <p:sp>
        <p:nvSpPr>
          <p:cNvPr name="TextBox 28" id="28"/>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48005"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sp>
        <p:nvSpPr>
          <p:cNvPr name="Freeform 18" id="18"/>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4"/>
            <a:stretch>
              <a:fillRect l="0" t="0" r="0" b="0"/>
            </a:stretch>
          </a:blipFill>
        </p:spPr>
      </p:sp>
      <p:grpSp>
        <p:nvGrpSpPr>
          <p:cNvPr name="Group 19" id="19"/>
          <p:cNvGrpSpPr/>
          <p:nvPr/>
        </p:nvGrpSpPr>
        <p:grpSpPr>
          <a:xfrm rot="0">
            <a:off x="1729437" y="3720280"/>
            <a:ext cx="9625279" cy="5084122"/>
            <a:chOff x="0" y="0"/>
            <a:chExt cx="3110894" cy="1643190"/>
          </a:xfrm>
        </p:grpSpPr>
        <p:sp>
          <p:nvSpPr>
            <p:cNvPr name="Freeform 20" id="20"/>
            <p:cNvSpPr/>
            <p:nvPr/>
          </p:nvSpPr>
          <p:spPr>
            <a:xfrm flipH="false" flipV="false" rot="0">
              <a:off x="0" y="0"/>
              <a:ext cx="3110894" cy="1643190"/>
            </a:xfrm>
            <a:custGeom>
              <a:avLst/>
              <a:gdLst/>
              <a:ahLst/>
              <a:cxnLst/>
              <a:rect r="r" b="b" t="t" l="l"/>
              <a:pathLst>
                <a:path h="1643190" w="3110894">
                  <a:moveTo>
                    <a:pt x="28956" y="0"/>
                  </a:moveTo>
                  <a:lnTo>
                    <a:pt x="3081938" y="0"/>
                  </a:lnTo>
                  <a:cubicBezTo>
                    <a:pt x="3089618" y="0"/>
                    <a:pt x="3096983" y="3051"/>
                    <a:pt x="3102413" y="8481"/>
                  </a:cubicBezTo>
                  <a:cubicBezTo>
                    <a:pt x="3107843" y="13911"/>
                    <a:pt x="3110894" y="21276"/>
                    <a:pt x="3110894" y="28956"/>
                  </a:cubicBezTo>
                  <a:lnTo>
                    <a:pt x="3110894" y="1614234"/>
                  </a:lnTo>
                  <a:cubicBezTo>
                    <a:pt x="3110894" y="1630226"/>
                    <a:pt x="3097930" y="1643190"/>
                    <a:pt x="3081938" y="1643190"/>
                  </a:cubicBezTo>
                  <a:lnTo>
                    <a:pt x="28956" y="1643190"/>
                  </a:lnTo>
                  <a:cubicBezTo>
                    <a:pt x="12964" y="1643190"/>
                    <a:pt x="0" y="1630226"/>
                    <a:pt x="0" y="1614234"/>
                  </a:cubicBezTo>
                  <a:lnTo>
                    <a:pt x="0" y="28956"/>
                  </a:lnTo>
                  <a:cubicBezTo>
                    <a:pt x="0" y="12964"/>
                    <a:pt x="12964" y="0"/>
                    <a:pt x="28956" y="0"/>
                  </a:cubicBezTo>
                  <a:close/>
                </a:path>
              </a:pathLst>
            </a:custGeom>
            <a:solidFill>
              <a:srgbClr val="FFEBC3"/>
            </a:solidFill>
          </p:spPr>
        </p:sp>
        <p:sp>
          <p:nvSpPr>
            <p:cNvPr name="TextBox 21" id="21"/>
            <p:cNvSpPr txBox="true"/>
            <p:nvPr/>
          </p:nvSpPr>
          <p:spPr>
            <a:xfrm>
              <a:off x="0" y="-19050"/>
              <a:ext cx="3110894" cy="1662240"/>
            </a:xfrm>
            <a:prstGeom prst="rect">
              <a:avLst/>
            </a:prstGeom>
          </p:spPr>
          <p:txBody>
            <a:bodyPr anchor="ctr" rtlCol="false" tIns="50800" lIns="50800" bIns="50800" rIns="50800"/>
            <a:lstStyle/>
            <a:p>
              <a:pPr algn="ctr">
                <a:lnSpc>
                  <a:spcPts val="3249"/>
                </a:lnSpc>
              </a:pPr>
            </a:p>
          </p:txBody>
        </p:sp>
      </p:grpSp>
      <p:sp>
        <p:nvSpPr>
          <p:cNvPr name="TextBox 22" id="22"/>
          <p:cNvSpPr txBox="true"/>
          <p:nvPr/>
        </p:nvSpPr>
        <p:spPr>
          <a:xfrm rot="0">
            <a:off x="1729437" y="2933960"/>
            <a:ext cx="12857019" cy="511810"/>
          </a:xfrm>
          <a:prstGeom prst="rect">
            <a:avLst/>
          </a:prstGeom>
        </p:spPr>
        <p:txBody>
          <a:bodyPr anchor="t" rtlCol="false" tIns="0" lIns="0" bIns="0" rIns="0">
            <a:spAutoFit/>
          </a:bodyPr>
          <a:lstStyle/>
          <a:p>
            <a:pPr algn="l">
              <a:lnSpc>
                <a:spcPts val="4160"/>
              </a:lnSpc>
            </a:pPr>
            <a:r>
              <a:rPr lang="en-US" sz="3200">
                <a:solidFill>
                  <a:srgbClr val="1A1A1A"/>
                </a:solidFill>
                <a:latin typeface="Montserrat Medium"/>
              </a:rPr>
              <a:t>Chuẩn bị dữ liệu train phân loại : chạy file train.py </a:t>
            </a:r>
          </a:p>
        </p:txBody>
      </p:sp>
      <p:sp>
        <p:nvSpPr>
          <p:cNvPr name="Freeform 23" id="23"/>
          <p:cNvSpPr/>
          <p:nvPr/>
        </p:nvSpPr>
        <p:spPr>
          <a:xfrm flipH="false" flipV="false" rot="0">
            <a:off x="2201536" y="3969645"/>
            <a:ext cx="8681081" cy="4585391"/>
          </a:xfrm>
          <a:custGeom>
            <a:avLst/>
            <a:gdLst/>
            <a:ahLst/>
            <a:cxnLst/>
            <a:rect r="r" b="b" t="t" l="l"/>
            <a:pathLst>
              <a:path h="4585391" w="8681081">
                <a:moveTo>
                  <a:pt x="0" y="0"/>
                </a:moveTo>
                <a:lnTo>
                  <a:pt x="8681081" y="0"/>
                </a:lnTo>
                <a:lnTo>
                  <a:pt x="8681081" y="4585391"/>
                </a:lnTo>
                <a:lnTo>
                  <a:pt x="0" y="4585391"/>
                </a:lnTo>
                <a:lnTo>
                  <a:pt x="0" y="0"/>
                </a:lnTo>
                <a:close/>
              </a:path>
            </a:pathLst>
          </a:custGeom>
          <a:blipFill>
            <a:blip r:embed="rId5"/>
            <a:stretch>
              <a:fillRect l="0" t="0" r="0" b="0"/>
            </a:stretch>
          </a:blipFill>
        </p:spPr>
      </p:sp>
      <p:grpSp>
        <p:nvGrpSpPr>
          <p:cNvPr name="Group 24" id="24"/>
          <p:cNvGrpSpPr/>
          <p:nvPr/>
        </p:nvGrpSpPr>
        <p:grpSpPr>
          <a:xfrm rot="0">
            <a:off x="3240683" y="1929041"/>
            <a:ext cx="8791404" cy="557067"/>
            <a:chOff x="0" y="0"/>
            <a:chExt cx="2315432" cy="146717"/>
          </a:xfrm>
        </p:grpSpPr>
        <p:sp>
          <p:nvSpPr>
            <p:cNvPr name="Freeform 25" id="25"/>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6" id="26"/>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TextBox 27" id="27"/>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48005"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sp>
        <p:nvSpPr>
          <p:cNvPr name="Freeform 18" id="18"/>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4"/>
            <a:stretch>
              <a:fillRect l="0" t="0" r="0" b="0"/>
            </a:stretch>
          </a:blipFill>
        </p:spPr>
      </p:sp>
      <p:grpSp>
        <p:nvGrpSpPr>
          <p:cNvPr name="Group 19" id="19"/>
          <p:cNvGrpSpPr/>
          <p:nvPr/>
        </p:nvGrpSpPr>
        <p:grpSpPr>
          <a:xfrm rot="0">
            <a:off x="1729437" y="3720280"/>
            <a:ext cx="9625279" cy="5084122"/>
            <a:chOff x="0" y="0"/>
            <a:chExt cx="3110894" cy="1643190"/>
          </a:xfrm>
        </p:grpSpPr>
        <p:sp>
          <p:nvSpPr>
            <p:cNvPr name="Freeform 20" id="20"/>
            <p:cNvSpPr/>
            <p:nvPr/>
          </p:nvSpPr>
          <p:spPr>
            <a:xfrm flipH="false" flipV="false" rot="0">
              <a:off x="0" y="0"/>
              <a:ext cx="3110894" cy="1643190"/>
            </a:xfrm>
            <a:custGeom>
              <a:avLst/>
              <a:gdLst/>
              <a:ahLst/>
              <a:cxnLst/>
              <a:rect r="r" b="b" t="t" l="l"/>
              <a:pathLst>
                <a:path h="1643190" w="3110894">
                  <a:moveTo>
                    <a:pt x="28956" y="0"/>
                  </a:moveTo>
                  <a:lnTo>
                    <a:pt x="3081938" y="0"/>
                  </a:lnTo>
                  <a:cubicBezTo>
                    <a:pt x="3089618" y="0"/>
                    <a:pt x="3096983" y="3051"/>
                    <a:pt x="3102413" y="8481"/>
                  </a:cubicBezTo>
                  <a:cubicBezTo>
                    <a:pt x="3107843" y="13911"/>
                    <a:pt x="3110894" y="21276"/>
                    <a:pt x="3110894" y="28956"/>
                  </a:cubicBezTo>
                  <a:lnTo>
                    <a:pt x="3110894" y="1614234"/>
                  </a:lnTo>
                  <a:cubicBezTo>
                    <a:pt x="3110894" y="1630226"/>
                    <a:pt x="3097930" y="1643190"/>
                    <a:pt x="3081938" y="1643190"/>
                  </a:cubicBezTo>
                  <a:lnTo>
                    <a:pt x="28956" y="1643190"/>
                  </a:lnTo>
                  <a:cubicBezTo>
                    <a:pt x="12964" y="1643190"/>
                    <a:pt x="0" y="1630226"/>
                    <a:pt x="0" y="1614234"/>
                  </a:cubicBezTo>
                  <a:lnTo>
                    <a:pt x="0" y="28956"/>
                  </a:lnTo>
                  <a:cubicBezTo>
                    <a:pt x="0" y="12964"/>
                    <a:pt x="12964" y="0"/>
                    <a:pt x="28956" y="0"/>
                  </a:cubicBezTo>
                  <a:close/>
                </a:path>
              </a:pathLst>
            </a:custGeom>
            <a:solidFill>
              <a:srgbClr val="EFA593"/>
            </a:solidFill>
          </p:spPr>
        </p:sp>
        <p:sp>
          <p:nvSpPr>
            <p:cNvPr name="TextBox 21" id="21"/>
            <p:cNvSpPr txBox="true"/>
            <p:nvPr/>
          </p:nvSpPr>
          <p:spPr>
            <a:xfrm>
              <a:off x="0" y="-19050"/>
              <a:ext cx="3110894" cy="1662240"/>
            </a:xfrm>
            <a:prstGeom prst="rect">
              <a:avLst/>
            </a:prstGeom>
          </p:spPr>
          <p:txBody>
            <a:bodyPr anchor="ctr" rtlCol="false" tIns="50800" lIns="50800" bIns="50800" rIns="50800"/>
            <a:lstStyle/>
            <a:p>
              <a:pPr algn="ctr">
                <a:lnSpc>
                  <a:spcPts val="3249"/>
                </a:lnSpc>
              </a:pPr>
            </a:p>
          </p:txBody>
        </p:sp>
      </p:grpSp>
      <p:sp>
        <p:nvSpPr>
          <p:cNvPr name="Freeform 22" id="22"/>
          <p:cNvSpPr/>
          <p:nvPr/>
        </p:nvSpPr>
        <p:spPr>
          <a:xfrm flipH="false" flipV="false" rot="0">
            <a:off x="2201536" y="3922020"/>
            <a:ext cx="8686906" cy="4633016"/>
          </a:xfrm>
          <a:custGeom>
            <a:avLst/>
            <a:gdLst/>
            <a:ahLst/>
            <a:cxnLst/>
            <a:rect r="r" b="b" t="t" l="l"/>
            <a:pathLst>
              <a:path h="4633016" w="8686906">
                <a:moveTo>
                  <a:pt x="0" y="0"/>
                </a:moveTo>
                <a:lnTo>
                  <a:pt x="8686906" y="0"/>
                </a:lnTo>
                <a:lnTo>
                  <a:pt x="8686906" y="4633016"/>
                </a:lnTo>
                <a:lnTo>
                  <a:pt x="0" y="4633016"/>
                </a:lnTo>
                <a:lnTo>
                  <a:pt x="0" y="0"/>
                </a:lnTo>
                <a:close/>
              </a:path>
            </a:pathLst>
          </a:custGeom>
          <a:blipFill>
            <a:blip r:embed="rId5"/>
            <a:stretch>
              <a:fillRect l="0" t="0" r="0" b="0"/>
            </a:stretch>
          </a:blipFill>
        </p:spPr>
      </p:sp>
      <p:sp>
        <p:nvSpPr>
          <p:cNvPr name="TextBox 23" id="23"/>
          <p:cNvSpPr txBox="true"/>
          <p:nvPr/>
        </p:nvSpPr>
        <p:spPr>
          <a:xfrm rot="0">
            <a:off x="1729437" y="2946978"/>
            <a:ext cx="12857019" cy="485775"/>
          </a:xfrm>
          <a:prstGeom prst="rect">
            <a:avLst/>
          </a:prstGeom>
        </p:spPr>
        <p:txBody>
          <a:bodyPr anchor="t" rtlCol="false" tIns="0" lIns="0" bIns="0" rIns="0">
            <a:spAutoFit/>
          </a:bodyPr>
          <a:lstStyle/>
          <a:p>
            <a:pPr algn="l">
              <a:lnSpc>
                <a:spcPts val="3900"/>
              </a:lnSpc>
            </a:pPr>
            <a:r>
              <a:rPr lang="en-US" sz="3000">
                <a:solidFill>
                  <a:srgbClr val="1A1A1A"/>
                </a:solidFill>
                <a:latin typeface="Montserrat Medium"/>
              </a:rPr>
              <a:t>Cách train: train bằng google colab với ultralytics yolov8</a:t>
            </a:r>
          </a:p>
        </p:txBody>
      </p:sp>
      <p:grpSp>
        <p:nvGrpSpPr>
          <p:cNvPr name="Group 24" id="24"/>
          <p:cNvGrpSpPr/>
          <p:nvPr/>
        </p:nvGrpSpPr>
        <p:grpSpPr>
          <a:xfrm rot="0">
            <a:off x="3240683" y="1929041"/>
            <a:ext cx="8791404" cy="557067"/>
            <a:chOff x="0" y="0"/>
            <a:chExt cx="2315432" cy="146717"/>
          </a:xfrm>
        </p:grpSpPr>
        <p:sp>
          <p:nvSpPr>
            <p:cNvPr name="Freeform 25" id="25"/>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6" id="26"/>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TextBox 27" id="27"/>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9D9D9"/>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149350" cy="1149350"/>
          </a:xfrm>
        </p:grpSpPr>
        <p:sp>
          <p:nvSpPr>
            <p:cNvPr name="Freeform 3" id="3"/>
            <p:cNvSpPr/>
            <p:nvPr/>
          </p:nvSpPr>
          <p:spPr>
            <a:xfrm flipH="false" flipV="false" rot="0">
              <a:off x="0" y="0"/>
              <a:ext cx="12846101" cy="7225932"/>
            </a:xfrm>
            <a:custGeom>
              <a:avLst/>
              <a:gdLst/>
              <a:ahLst/>
              <a:cxnLst/>
              <a:rect r="r" b="b" t="t" l="l"/>
              <a:pathLst>
                <a:path h="7225932" w="12846101">
                  <a:moveTo>
                    <a:pt x="12846101" y="79845"/>
                  </a:moveTo>
                  <a:lnTo>
                    <a:pt x="12846101" y="0"/>
                  </a:lnTo>
                  <a:lnTo>
                    <a:pt x="70973" y="0"/>
                  </a:lnTo>
                  <a:lnTo>
                    <a:pt x="70973" y="39922"/>
                  </a:lnTo>
                  <a:lnTo>
                    <a:pt x="0" y="39922"/>
                  </a:lnTo>
                  <a:lnTo>
                    <a:pt x="0" y="7225932"/>
                  </a:lnTo>
                  <a:lnTo>
                    <a:pt x="141946" y="7225932"/>
                  </a:lnTo>
                  <a:lnTo>
                    <a:pt x="141946" y="5828652"/>
                  </a:lnTo>
                  <a:lnTo>
                    <a:pt x="2555026" y="5828652"/>
                  </a:lnTo>
                  <a:lnTo>
                    <a:pt x="2555026" y="7225932"/>
                  </a:lnTo>
                  <a:lnTo>
                    <a:pt x="2696971" y="7225932"/>
                  </a:lnTo>
                  <a:lnTo>
                    <a:pt x="2696971" y="5828652"/>
                  </a:lnTo>
                  <a:lnTo>
                    <a:pt x="5110051" y="5828652"/>
                  </a:lnTo>
                  <a:lnTo>
                    <a:pt x="5110051" y="7225932"/>
                  </a:lnTo>
                  <a:lnTo>
                    <a:pt x="5251997" y="7225932"/>
                  </a:lnTo>
                  <a:lnTo>
                    <a:pt x="5251997" y="5828652"/>
                  </a:lnTo>
                  <a:lnTo>
                    <a:pt x="7665077" y="5828652"/>
                  </a:lnTo>
                  <a:lnTo>
                    <a:pt x="7665077" y="7225932"/>
                  </a:lnTo>
                  <a:lnTo>
                    <a:pt x="7807023" y="7225932"/>
                  </a:lnTo>
                  <a:lnTo>
                    <a:pt x="7807023" y="5828652"/>
                  </a:lnTo>
                  <a:lnTo>
                    <a:pt x="10220103" y="5828652"/>
                  </a:lnTo>
                  <a:lnTo>
                    <a:pt x="10220103" y="7225932"/>
                  </a:lnTo>
                  <a:lnTo>
                    <a:pt x="10362048" y="7225932"/>
                  </a:lnTo>
                  <a:lnTo>
                    <a:pt x="10362048" y="5828652"/>
                  </a:lnTo>
                  <a:lnTo>
                    <a:pt x="12846101" y="5828652"/>
                  </a:lnTo>
                  <a:lnTo>
                    <a:pt x="12846101" y="5748808"/>
                  </a:lnTo>
                  <a:lnTo>
                    <a:pt x="10362048" y="5748808"/>
                  </a:lnTo>
                  <a:lnTo>
                    <a:pt x="10362048" y="4391450"/>
                  </a:lnTo>
                  <a:lnTo>
                    <a:pt x="12846101" y="4391450"/>
                  </a:lnTo>
                  <a:lnTo>
                    <a:pt x="12846101" y="4311606"/>
                  </a:lnTo>
                  <a:lnTo>
                    <a:pt x="10362048" y="4311606"/>
                  </a:lnTo>
                  <a:lnTo>
                    <a:pt x="10362048" y="2954248"/>
                  </a:lnTo>
                  <a:lnTo>
                    <a:pt x="12846101" y="2954248"/>
                  </a:lnTo>
                  <a:lnTo>
                    <a:pt x="12846101" y="2874404"/>
                  </a:lnTo>
                  <a:lnTo>
                    <a:pt x="10362048" y="2874404"/>
                  </a:lnTo>
                  <a:lnTo>
                    <a:pt x="10362048" y="1517046"/>
                  </a:lnTo>
                  <a:lnTo>
                    <a:pt x="12846101" y="1517046"/>
                  </a:lnTo>
                  <a:lnTo>
                    <a:pt x="12846101" y="1437202"/>
                  </a:lnTo>
                  <a:lnTo>
                    <a:pt x="10362048" y="1437202"/>
                  </a:lnTo>
                  <a:lnTo>
                    <a:pt x="10362048" y="79845"/>
                  </a:lnTo>
                  <a:lnTo>
                    <a:pt x="12846101" y="79845"/>
                  </a:lnTo>
                  <a:close/>
                  <a:moveTo>
                    <a:pt x="2696971" y="1437202"/>
                  </a:moveTo>
                  <a:lnTo>
                    <a:pt x="2696971" y="79845"/>
                  </a:lnTo>
                  <a:lnTo>
                    <a:pt x="5110051" y="79845"/>
                  </a:lnTo>
                  <a:lnTo>
                    <a:pt x="5110051" y="1437202"/>
                  </a:lnTo>
                  <a:lnTo>
                    <a:pt x="2696971" y="1437202"/>
                  </a:lnTo>
                  <a:close/>
                  <a:moveTo>
                    <a:pt x="5110051" y="1517046"/>
                  </a:moveTo>
                  <a:lnTo>
                    <a:pt x="5110051" y="2874404"/>
                  </a:lnTo>
                  <a:lnTo>
                    <a:pt x="2696971" y="2874404"/>
                  </a:lnTo>
                  <a:lnTo>
                    <a:pt x="2696971" y="1517046"/>
                  </a:lnTo>
                  <a:lnTo>
                    <a:pt x="5110051" y="1517046"/>
                  </a:lnTo>
                  <a:close/>
                  <a:moveTo>
                    <a:pt x="2555026" y="1437202"/>
                  </a:moveTo>
                  <a:lnTo>
                    <a:pt x="141946" y="1437202"/>
                  </a:lnTo>
                  <a:lnTo>
                    <a:pt x="141946" y="79845"/>
                  </a:lnTo>
                  <a:lnTo>
                    <a:pt x="2555026" y="79845"/>
                  </a:lnTo>
                  <a:lnTo>
                    <a:pt x="2555026" y="1437202"/>
                  </a:lnTo>
                  <a:close/>
                  <a:moveTo>
                    <a:pt x="2555026" y="1517046"/>
                  </a:moveTo>
                  <a:lnTo>
                    <a:pt x="2555026" y="2874404"/>
                  </a:lnTo>
                  <a:lnTo>
                    <a:pt x="141946" y="2874404"/>
                  </a:lnTo>
                  <a:lnTo>
                    <a:pt x="141946" y="1517046"/>
                  </a:lnTo>
                  <a:lnTo>
                    <a:pt x="2555026" y="1517046"/>
                  </a:lnTo>
                  <a:close/>
                  <a:moveTo>
                    <a:pt x="2555026" y="2954248"/>
                  </a:moveTo>
                  <a:lnTo>
                    <a:pt x="2555026" y="4311606"/>
                  </a:lnTo>
                  <a:lnTo>
                    <a:pt x="141946" y="4311606"/>
                  </a:lnTo>
                  <a:lnTo>
                    <a:pt x="141946" y="2954248"/>
                  </a:lnTo>
                  <a:lnTo>
                    <a:pt x="2555026" y="2954248"/>
                  </a:lnTo>
                  <a:close/>
                  <a:moveTo>
                    <a:pt x="2696971" y="2954248"/>
                  </a:moveTo>
                  <a:lnTo>
                    <a:pt x="5110051" y="2954248"/>
                  </a:lnTo>
                  <a:lnTo>
                    <a:pt x="5110051" y="4311606"/>
                  </a:lnTo>
                  <a:lnTo>
                    <a:pt x="2696971" y="4311606"/>
                  </a:lnTo>
                  <a:lnTo>
                    <a:pt x="2696971" y="2954248"/>
                  </a:lnTo>
                  <a:close/>
                  <a:moveTo>
                    <a:pt x="5251997" y="2954248"/>
                  </a:moveTo>
                  <a:lnTo>
                    <a:pt x="7665077" y="2954248"/>
                  </a:lnTo>
                  <a:lnTo>
                    <a:pt x="7665077" y="4311606"/>
                  </a:lnTo>
                  <a:lnTo>
                    <a:pt x="5251997" y="4311606"/>
                  </a:lnTo>
                  <a:lnTo>
                    <a:pt x="5251997" y="2954248"/>
                  </a:lnTo>
                  <a:close/>
                  <a:moveTo>
                    <a:pt x="5251997" y="2874404"/>
                  </a:moveTo>
                  <a:lnTo>
                    <a:pt x="5251997" y="1517046"/>
                  </a:lnTo>
                  <a:lnTo>
                    <a:pt x="7665077" y="1517046"/>
                  </a:lnTo>
                  <a:lnTo>
                    <a:pt x="7665077" y="2874404"/>
                  </a:lnTo>
                  <a:lnTo>
                    <a:pt x="5251997" y="2874404"/>
                  </a:lnTo>
                  <a:close/>
                  <a:moveTo>
                    <a:pt x="5251997" y="1437202"/>
                  </a:moveTo>
                  <a:lnTo>
                    <a:pt x="5251997" y="79845"/>
                  </a:lnTo>
                  <a:lnTo>
                    <a:pt x="7665077" y="79845"/>
                  </a:lnTo>
                  <a:lnTo>
                    <a:pt x="7665077" y="1437202"/>
                  </a:lnTo>
                  <a:lnTo>
                    <a:pt x="5251997" y="1437202"/>
                  </a:lnTo>
                  <a:close/>
                  <a:moveTo>
                    <a:pt x="141946" y="5748808"/>
                  </a:moveTo>
                  <a:lnTo>
                    <a:pt x="141946" y="4391450"/>
                  </a:lnTo>
                  <a:lnTo>
                    <a:pt x="2555026" y="4391450"/>
                  </a:lnTo>
                  <a:lnTo>
                    <a:pt x="2555026" y="5748808"/>
                  </a:lnTo>
                  <a:lnTo>
                    <a:pt x="141946" y="5748808"/>
                  </a:lnTo>
                  <a:close/>
                  <a:moveTo>
                    <a:pt x="2696971" y="5748808"/>
                  </a:moveTo>
                  <a:lnTo>
                    <a:pt x="2696971" y="4391450"/>
                  </a:lnTo>
                  <a:lnTo>
                    <a:pt x="5110051" y="4391450"/>
                  </a:lnTo>
                  <a:lnTo>
                    <a:pt x="5110051" y="5748808"/>
                  </a:lnTo>
                  <a:lnTo>
                    <a:pt x="2696971" y="5748808"/>
                  </a:lnTo>
                  <a:close/>
                  <a:moveTo>
                    <a:pt x="5251997" y="5748808"/>
                  </a:moveTo>
                  <a:lnTo>
                    <a:pt x="5251997" y="4391450"/>
                  </a:lnTo>
                  <a:lnTo>
                    <a:pt x="7665077" y="4391450"/>
                  </a:lnTo>
                  <a:lnTo>
                    <a:pt x="7665077" y="5748808"/>
                  </a:lnTo>
                  <a:lnTo>
                    <a:pt x="5251997" y="5748808"/>
                  </a:lnTo>
                  <a:close/>
                  <a:moveTo>
                    <a:pt x="10220103" y="5748808"/>
                  </a:moveTo>
                  <a:lnTo>
                    <a:pt x="7807023" y="5748808"/>
                  </a:lnTo>
                  <a:lnTo>
                    <a:pt x="7807023" y="4391450"/>
                  </a:lnTo>
                  <a:lnTo>
                    <a:pt x="10220103" y="4391450"/>
                  </a:lnTo>
                  <a:lnTo>
                    <a:pt x="10220103" y="5748808"/>
                  </a:lnTo>
                  <a:close/>
                  <a:moveTo>
                    <a:pt x="10220103" y="4311606"/>
                  </a:moveTo>
                  <a:lnTo>
                    <a:pt x="7807023" y="4311606"/>
                  </a:lnTo>
                  <a:lnTo>
                    <a:pt x="7807023" y="2954248"/>
                  </a:lnTo>
                  <a:lnTo>
                    <a:pt x="10220103" y="2954248"/>
                  </a:lnTo>
                  <a:lnTo>
                    <a:pt x="10220103" y="4311606"/>
                  </a:lnTo>
                  <a:close/>
                  <a:moveTo>
                    <a:pt x="10220103" y="2874404"/>
                  </a:moveTo>
                  <a:lnTo>
                    <a:pt x="7807023" y="2874404"/>
                  </a:lnTo>
                  <a:lnTo>
                    <a:pt x="7807023" y="1517046"/>
                  </a:lnTo>
                  <a:lnTo>
                    <a:pt x="10220103" y="1517046"/>
                  </a:lnTo>
                  <a:lnTo>
                    <a:pt x="10220103" y="2874404"/>
                  </a:lnTo>
                  <a:close/>
                  <a:moveTo>
                    <a:pt x="10220103" y="1437202"/>
                  </a:moveTo>
                  <a:lnTo>
                    <a:pt x="7807023" y="1437202"/>
                  </a:lnTo>
                  <a:lnTo>
                    <a:pt x="7807023" y="79845"/>
                  </a:lnTo>
                  <a:lnTo>
                    <a:pt x="10220103" y="79845"/>
                  </a:lnTo>
                  <a:lnTo>
                    <a:pt x="10220103" y="1437202"/>
                  </a:lnTo>
                  <a:close/>
                </a:path>
              </a:pathLst>
            </a:custGeom>
            <a:solidFill>
              <a:srgbClr val="FFFFFF">
                <a:alpha val="17647"/>
              </a:srgbClr>
            </a:solidFill>
          </p:spPr>
        </p:sp>
      </p:grpSp>
      <p:grpSp>
        <p:nvGrpSpPr>
          <p:cNvPr name="Group 4" id="4"/>
          <p:cNvGrpSpPr/>
          <p:nvPr/>
        </p:nvGrpSpPr>
        <p:grpSpPr>
          <a:xfrm rot="0">
            <a:off x="1138220" y="1134983"/>
            <a:ext cx="13666971" cy="8384996"/>
            <a:chOff x="0" y="0"/>
            <a:chExt cx="123120529" cy="75537231"/>
          </a:xfrm>
        </p:grpSpPr>
        <p:sp>
          <p:nvSpPr>
            <p:cNvPr name="Freeform 5" id="5"/>
            <p:cNvSpPr/>
            <p:nvPr/>
          </p:nvSpPr>
          <p:spPr>
            <a:xfrm flipH="false" flipV="false" rot="0">
              <a:off x="72390" y="72390"/>
              <a:ext cx="122975752" cy="75392449"/>
            </a:xfrm>
            <a:custGeom>
              <a:avLst/>
              <a:gdLst/>
              <a:ahLst/>
              <a:cxnLst/>
              <a:rect r="r" b="b" t="t" l="l"/>
              <a:pathLst>
                <a:path h="75392449" w="122975752">
                  <a:moveTo>
                    <a:pt x="0" y="0"/>
                  </a:moveTo>
                  <a:lnTo>
                    <a:pt x="122975752" y="0"/>
                  </a:lnTo>
                  <a:lnTo>
                    <a:pt x="122975752" y="75392449"/>
                  </a:lnTo>
                  <a:lnTo>
                    <a:pt x="0" y="75392449"/>
                  </a:lnTo>
                  <a:lnTo>
                    <a:pt x="0" y="0"/>
                  </a:lnTo>
                  <a:close/>
                </a:path>
              </a:pathLst>
            </a:custGeom>
            <a:solidFill>
              <a:srgbClr val="3E3970"/>
            </a:solidFill>
          </p:spPr>
        </p:sp>
        <p:sp>
          <p:nvSpPr>
            <p:cNvPr name="Freeform 6" id="6"/>
            <p:cNvSpPr/>
            <p:nvPr/>
          </p:nvSpPr>
          <p:spPr>
            <a:xfrm flipH="false" flipV="false" rot="0">
              <a:off x="0" y="0"/>
              <a:ext cx="123120534" cy="75537231"/>
            </a:xfrm>
            <a:custGeom>
              <a:avLst/>
              <a:gdLst/>
              <a:ahLst/>
              <a:cxnLst/>
              <a:rect r="r" b="b" t="t" l="l"/>
              <a:pathLst>
                <a:path h="75537231" w="123120534">
                  <a:moveTo>
                    <a:pt x="122975750" y="75392452"/>
                  </a:moveTo>
                  <a:lnTo>
                    <a:pt x="123120534" y="75392452"/>
                  </a:lnTo>
                  <a:lnTo>
                    <a:pt x="123120534" y="75537231"/>
                  </a:lnTo>
                  <a:lnTo>
                    <a:pt x="122975750" y="75537231"/>
                  </a:lnTo>
                  <a:lnTo>
                    <a:pt x="122975750" y="75392452"/>
                  </a:lnTo>
                  <a:close/>
                  <a:moveTo>
                    <a:pt x="0" y="144780"/>
                  </a:moveTo>
                  <a:lnTo>
                    <a:pt x="144780" y="144780"/>
                  </a:lnTo>
                  <a:lnTo>
                    <a:pt x="144780" y="75392452"/>
                  </a:lnTo>
                  <a:lnTo>
                    <a:pt x="0" y="75392452"/>
                  </a:lnTo>
                  <a:lnTo>
                    <a:pt x="0" y="144780"/>
                  </a:lnTo>
                  <a:close/>
                  <a:moveTo>
                    <a:pt x="0" y="75392452"/>
                  </a:moveTo>
                  <a:lnTo>
                    <a:pt x="144780" y="75392452"/>
                  </a:lnTo>
                  <a:lnTo>
                    <a:pt x="144780" y="75537231"/>
                  </a:lnTo>
                  <a:lnTo>
                    <a:pt x="0" y="75537231"/>
                  </a:lnTo>
                  <a:lnTo>
                    <a:pt x="0" y="75392452"/>
                  </a:lnTo>
                  <a:close/>
                  <a:moveTo>
                    <a:pt x="122975750" y="144780"/>
                  </a:moveTo>
                  <a:lnTo>
                    <a:pt x="123120534" y="144780"/>
                  </a:lnTo>
                  <a:lnTo>
                    <a:pt x="123120534" y="75392452"/>
                  </a:lnTo>
                  <a:lnTo>
                    <a:pt x="122975750" y="75392452"/>
                  </a:lnTo>
                  <a:lnTo>
                    <a:pt x="122975750" y="144780"/>
                  </a:lnTo>
                  <a:close/>
                  <a:moveTo>
                    <a:pt x="144780" y="75392452"/>
                  </a:moveTo>
                  <a:lnTo>
                    <a:pt x="122975750" y="75392452"/>
                  </a:lnTo>
                  <a:lnTo>
                    <a:pt x="122975750" y="75537231"/>
                  </a:lnTo>
                  <a:lnTo>
                    <a:pt x="144780" y="75537231"/>
                  </a:lnTo>
                  <a:lnTo>
                    <a:pt x="144780" y="75392452"/>
                  </a:lnTo>
                  <a:close/>
                  <a:moveTo>
                    <a:pt x="122975750" y="0"/>
                  </a:moveTo>
                  <a:lnTo>
                    <a:pt x="123120534" y="0"/>
                  </a:lnTo>
                  <a:lnTo>
                    <a:pt x="123120534" y="144780"/>
                  </a:lnTo>
                  <a:lnTo>
                    <a:pt x="122975750" y="144780"/>
                  </a:lnTo>
                  <a:lnTo>
                    <a:pt x="122975750" y="0"/>
                  </a:lnTo>
                  <a:close/>
                  <a:moveTo>
                    <a:pt x="0" y="0"/>
                  </a:moveTo>
                  <a:lnTo>
                    <a:pt x="144780" y="0"/>
                  </a:lnTo>
                  <a:lnTo>
                    <a:pt x="144780" y="144780"/>
                  </a:lnTo>
                  <a:lnTo>
                    <a:pt x="0" y="144780"/>
                  </a:lnTo>
                  <a:lnTo>
                    <a:pt x="0" y="0"/>
                  </a:lnTo>
                  <a:close/>
                  <a:moveTo>
                    <a:pt x="144780" y="0"/>
                  </a:moveTo>
                  <a:lnTo>
                    <a:pt x="122975750" y="0"/>
                  </a:lnTo>
                  <a:lnTo>
                    <a:pt x="122975750" y="144780"/>
                  </a:lnTo>
                  <a:lnTo>
                    <a:pt x="144780" y="144780"/>
                  </a:lnTo>
                  <a:lnTo>
                    <a:pt x="144780" y="0"/>
                  </a:lnTo>
                  <a:close/>
                </a:path>
              </a:pathLst>
            </a:custGeom>
            <a:solidFill>
              <a:srgbClr val="3E3970"/>
            </a:solidFill>
          </p:spPr>
        </p:sp>
      </p:grpSp>
      <p:grpSp>
        <p:nvGrpSpPr>
          <p:cNvPr name="Group 7" id="7"/>
          <p:cNvGrpSpPr/>
          <p:nvPr/>
        </p:nvGrpSpPr>
        <p:grpSpPr>
          <a:xfrm rot="0">
            <a:off x="778849" y="1197557"/>
            <a:ext cx="13838452" cy="8081115"/>
            <a:chOff x="0" y="0"/>
            <a:chExt cx="62777495" cy="36659606"/>
          </a:xfrm>
        </p:grpSpPr>
        <p:sp>
          <p:nvSpPr>
            <p:cNvPr name="Freeform 8" id="8"/>
            <p:cNvSpPr/>
            <p:nvPr/>
          </p:nvSpPr>
          <p:spPr>
            <a:xfrm flipH="false" flipV="false" rot="0">
              <a:off x="72390" y="72390"/>
              <a:ext cx="62632713" cy="36514825"/>
            </a:xfrm>
            <a:custGeom>
              <a:avLst/>
              <a:gdLst/>
              <a:ahLst/>
              <a:cxnLst/>
              <a:rect r="r" b="b" t="t" l="l"/>
              <a:pathLst>
                <a:path h="36514825" w="62632713">
                  <a:moveTo>
                    <a:pt x="0" y="0"/>
                  </a:moveTo>
                  <a:lnTo>
                    <a:pt x="62632713" y="0"/>
                  </a:lnTo>
                  <a:lnTo>
                    <a:pt x="62632713" y="36514825"/>
                  </a:lnTo>
                  <a:lnTo>
                    <a:pt x="0" y="36514825"/>
                  </a:lnTo>
                  <a:lnTo>
                    <a:pt x="0" y="0"/>
                  </a:lnTo>
                  <a:close/>
                </a:path>
              </a:pathLst>
            </a:custGeom>
            <a:solidFill>
              <a:srgbClr val="FFFFFF"/>
            </a:solidFill>
          </p:spPr>
        </p:sp>
        <p:sp>
          <p:nvSpPr>
            <p:cNvPr name="Freeform 9" id="9"/>
            <p:cNvSpPr/>
            <p:nvPr/>
          </p:nvSpPr>
          <p:spPr>
            <a:xfrm flipH="false" flipV="false" rot="0">
              <a:off x="0" y="0"/>
              <a:ext cx="62777495" cy="36659607"/>
            </a:xfrm>
            <a:custGeom>
              <a:avLst/>
              <a:gdLst/>
              <a:ahLst/>
              <a:cxnLst/>
              <a:rect r="r" b="b" t="t" l="l"/>
              <a:pathLst>
                <a:path h="36659607" w="62777495">
                  <a:moveTo>
                    <a:pt x="62632717" y="36514825"/>
                  </a:moveTo>
                  <a:lnTo>
                    <a:pt x="62777495" y="36514825"/>
                  </a:lnTo>
                  <a:lnTo>
                    <a:pt x="62777495" y="36659607"/>
                  </a:lnTo>
                  <a:lnTo>
                    <a:pt x="62632717" y="36659607"/>
                  </a:lnTo>
                  <a:lnTo>
                    <a:pt x="62632717" y="36514825"/>
                  </a:lnTo>
                  <a:close/>
                  <a:moveTo>
                    <a:pt x="0" y="144780"/>
                  </a:moveTo>
                  <a:lnTo>
                    <a:pt x="144780" y="144780"/>
                  </a:lnTo>
                  <a:lnTo>
                    <a:pt x="144780" y="36514825"/>
                  </a:lnTo>
                  <a:lnTo>
                    <a:pt x="0" y="36514825"/>
                  </a:lnTo>
                  <a:lnTo>
                    <a:pt x="0" y="144780"/>
                  </a:lnTo>
                  <a:close/>
                  <a:moveTo>
                    <a:pt x="0" y="36514825"/>
                  </a:moveTo>
                  <a:lnTo>
                    <a:pt x="144780" y="36514825"/>
                  </a:lnTo>
                  <a:lnTo>
                    <a:pt x="144780" y="36659607"/>
                  </a:lnTo>
                  <a:lnTo>
                    <a:pt x="0" y="36659607"/>
                  </a:lnTo>
                  <a:lnTo>
                    <a:pt x="0" y="36514825"/>
                  </a:lnTo>
                  <a:close/>
                  <a:moveTo>
                    <a:pt x="62632717" y="144780"/>
                  </a:moveTo>
                  <a:lnTo>
                    <a:pt x="62777495" y="144780"/>
                  </a:lnTo>
                  <a:lnTo>
                    <a:pt x="62777495" y="36514825"/>
                  </a:lnTo>
                  <a:lnTo>
                    <a:pt x="62632717" y="36514825"/>
                  </a:lnTo>
                  <a:lnTo>
                    <a:pt x="62632717" y="144780"/>
                  </a:lnTo>
                  <a:close/>
                  <a:moveTo>
                    <a:pt x="144780" y="36514825"/>
                  </a:moveTo>
                  <a:lnTo>
                    <a:pt x="62632717" y="36514825"/>
                  </a:lnTo>
                  <a:lnTo>
                    <a:pt x="62632717" y="36659607"/>
                  </a:lnTo>
                  <a:lnTo>
                    <a:pt x="144780" y="36659607"/>
                  </a:lnTo>
                  <a:lnTo>
                    <a:pt x="144780" y="36514825"/>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grpSp>
        <p:nvGrpSpPr>
          <p:cNvPr name="Group 10" id="10"/>
          <p:cNvGrpSpPr/>
          <p:nvPr/>
        </p:nvGrpSpPr>
        <p:grpSpPr>
          <a:xfrm rot="0">
            <a:off x="748005" y="767021"/>
            <a:ext cx="13838452" cy="499116"/>
            <a:chOff x="0" y="0"/>
            <a:chExt cx="18451269" cy="665488"/>
          </a:xfrm>
        </p:grpSpPr>
        <p:grpSp>
          <p:nvGrpSpPr>
            <p:cNvPr name="Group 11" id="11"/>
            <p:cNvGrpSpPr/>
            <p:nvPr/>
          </p:nvGrpSpPr>
          <p:grpSpPr>
            <a:xfrm rot="0">
              <a:off x="0" y="0"/>
              <a:ext cx="18451269" cy="665488"/>
              <a:chOff x="0" y="0"/>
              <a:chExt cx="62777495" cy="2264215"/>
            </a:xfrm>
          </p:grpSpPr>
          <p:sp>
            <p:nvSpPr>
              <p:cNvPr name="Freeform 12" id="12"/>
              <p:cNvSpPr/>
              <p:nvPr/>
            </p:nvSpPr>
            <p:spPr>
              <a:xfrm flipH="false" flipV="false" rot="0">
                <a:off x="72390" y="72390"/>
                <a:ext cx="62632713" cy="2119436"/>
              </a:xfrm>
              <a:custGeom>
                <a:avLst/>
                <a:gdLst/>
                <a:ahLst/>
                <a:cxnLst/>
                <a:rect r="r" b="b" t="t" l="l"/>
                <a:pathLst>
                  <a:path h="2119436" w="62632713">
                    <a:moveTo>
                      <a:pt x="0" y="0"/>
                    </a:moveTo>
                    <a:lnTo>
                      <a:pt x="62632713" y="0"/>
                    </a:lnTo>
                    <a:lnTo>
                      <a:pt x="62632713" y="2119436"/>
                    </a:lnTo>
                    <a:lnTo>
                      <a:pt x="0" y="2119436"/>
                    </a:lnTo>
                    <a:lnTo>
                      <a:pt x="0" y="0"/>
                    </a:lnTo>
                    <a:close/>
                  </a:path>
                </a:pathLst>
              </a:custGeom>
              <a:solidFill>
                <a:srgbClr val="FFD880"/>
              </a:solidFill>
            </p:spPr>
          </p:sp>
          <p:sp>
            <p:nvSpPr>
              <p:cNvPr name="Freeform 13" id="13"/>
              <p:cNvSpPr/>
              <p:nvPr/>
            </p:nvSpPr>
            <p:spPr>
              <a:xfrm flipH="false" flipV="false" rot="0">
                <a:off x="0" y="0"/>
                <a:ext cx="62777495" cy="2264215"/>
              </a:xfrm>
              <a:custGeom>
                <a:avLst/>
                <a:gdLst/>
                <a:ahLst/>
                <a:cxnLst/>
                <a:rect r="r" b="b" t="t" l="l"/>
                <a:pathLst>
                  <a:path h="2264215" w="62777495">
                    <a:moveTo>
                      <a:pt x="62632717" y="2119436"/>
                    </a:moveTo>
                    <a:lnTo>
                      <a:pt x="62777495" y="2119436"/>
                    </a:lnTo>
                    <a:lnTo>
                      <a:pt x="62777495" y="2264215"/>
                    </a:lnTo>
                    <a:lnTo>
                      <a:pt x="62632717" y="2264215"/>
                    </a:lnTo>
                    <a:lnTo>
                      <a:pt x="62632717" y="2119436"/>
                    </a:lnTo>
                    <a:close/>
                    <a:moveTo>
                      <a:pt x="0" y="144780"/>
                    </a:moveTo>
                    <a:lnTo>
                      <a:pt x="144780" y="144780"/>
                    </a:lnTo>
                    <a:lnTo>
                      <a:pt x="144780" y="2119436"/>
                    </a:lnTo>
                    <a:lnTo>
                      <a:pt x="0" y="2119436"/>
                    </a:lnTo>
                    <a:lnTo>
                      <a:pt x="0" y="144780"/>
                    </a:lnTo>
                    <a:close/>
                    <a:moveTo>
                      <a:pt x="0" y="2119436"/>
                    </a:moveTo>
                    <a:lnTo>
                      <a:pt x="144780" y="2119436"/>
                    </a:lnTo>
                    <a:lnTo>
                      <a:pt x="144780" y="2264215"/>
                    </a:lnTo>
                    <a:lnTo>
                      <a:pt x="0" y="2264215"/>
                    </a:lnTo>
                    <a:lnTo>
                      <a:pt x="0" y="2119436"/>
                    </a:lnTo>
                    <a:close/>
                    <a:moveTo>
                      <a:pt x="62632717" y="144780"/>
                    </a:moveTo>
                    <a:lnTo>
                      <a:pt x="62777495" y="144780"/>
                    </a:lnTo>
                    <a:lnTo>
                      <a:pt x="62777495" y="2119436"/>
                    </a:lnTo>
                    <a:lnTo>
                      <a:pt x="62632717" y="2119436"/>
                    </a:lnTo>
                    <a:lnTo>
                      <a:pt x="62632717" y="144780"/>
                    </a:lnTo>
                    <a:close/>
                    <a:moveTo>
                      <a:pt x="144780" y="2119436"/>
                    </a:moveTo>
                    <a:lnTo>
                      <a:pt x="62632717" y="2119436"/>
                    </a:lnTo>
                    <a:lnTo>
                      <a:pt x="62632717" y="2264215"/>
                    </a:lnTo>
                    <a:lnTo>
                      <a:pt x="144780" y="2264215"/>
                    </a:lnTo>
                    <a:lnTo>
                      <a:pt x="144780" y="2119436"/>
                    </a:lnTo>
                    <a:close/>
                    <a:moveTo>
                      <a:pt x="62632717" y="0"/>
                    </a:moveTo>
                    <a:lnTo>
                      <a:pt x="62777495" y="0"/>
                    </a:lnTo>
                    <a:lnTo>
                      <a:pt x="62777495" y="144780"/>
                    </a:lnTo>
                    <a:lnTo>
                      <a:pt x="62632717" y="144780"/>
                    </a:lnTo>
                    <a:lnTo>
                      <a:pt x="62632717" y="0"/>
                    </a:lnTo>
                    <a:close/>
                    <a:moveTo>
                      <a:pt x="0" y="0"/>
                    </a:moveTo>
                    <a:lnTo>
                      <a:pt x="144780" y="0"/>
                    </a:lnTo>
                    <a:lnTo>
                      <a:pt x="144780" y="144780"/>
                    </a:lnTo>
                    <a:lnTo>
                      <a:pt x="0" y="144780"/>
                    </a:lnTo>
                    <a:lnTo>
                      <a:pt x="0" y="0"/>
                    </a:lnTo>
                    <a:close/>
                    <a:moveTo>
                      <a:pt x="144780" y="0"/>
                    </a:moveTo>
                    <a:lnTo>
                      <a:pt x="62632717" y="0"/>
                    </a:lnTo>
                    <a:lnTo>
                      <a:pt x="62632717" y="144780"/>
                    </a:lnTo>
                    <a:lnTo>
                      <a:pt x="144780" y="144780"/>
                    </a:lnTo>
                    <a:lnTo>
                      <a:pt x="144780" y="0"/>
                    </a:lnTo>
                    <a:close/>
                  </a:path>
                </a:pathLst>
              </a:custGeom>
              <a:solidFill>
                <a:srgbClr val="201139"/>
              </a:solidFill>
            </p:spPr>
          </p:sp>
        </p:grpSp>
        <p:sp>
          <p:nvSpPr>
            <p:cNvPr name="Freeform 14" id="14"/>
            <p:cNvSpPr/>
            <p:nvPr/>
          </p:nvSpPr>
          <p:spPr>
            <a:xfrm flipH="false" flipV="false" rot="0">
              <a:off x="17910236" y="210506"/>
              <a:ext cx="244475" cy="244475"/>
            </a:xfrm>
            <a:custGeom>
              <a:avLst/>
              <a:gdLst/>
              <a:ahLst/>
              <a:cxnLst/>
              <a:rect r="r" b="b" t="t" l="l"/>
              <a:pathLst>
                <a:path h="244475" w="244475">
                  <a:moveTo>
                    <a:pt x="0" y="0"/>
                  </a:moveTo>
                  <a:lnTo>
                    <a:pt x="244475" y="0"/>
                  </a:lnTo>
                  <a:lnTo>
                    <a:pt x="244475" y="244475"/>
                  </a:lnTo>
                  <a:lnTo>
                    <a:pt x="0" y="2444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362739" y="241312"/>
              <a:ext cx="259969" cy="213669"/>
              <a:chOff x="0" y="0"/>
              <a:chExt cx="553256" cy="454724"/>
            </a:xfrm>
          </p:grpSpPr>
          <p:sp>
            <p:nvSpPr>
              <p:cNvPr name="Freeform 16" id="16"/>
              <p:cNvSpPr/>
              <p:nvPr/>
            </p:nvSpPr>
            <p:spPr>
              <a:xfrm flipH="false" flipV="false" rot="0">
                <a:off x="0" y="0"/>
                <a:ext cx="553256" cy="454724"/>
              </a:xfrm>
              <a:custGeom>
                <a:avLst/>
                <a:gdLst/>
                <a:ahLst/>
                <a:cxnLst/>
                <a:rect r="r" b="b" t="t" l="l"/>
                <a:pathLst>
                  <a:path h="454724" w="553256">
                    <a:moveTo>
                      <a:pt x="0" y="0"/>
                    </a:moveTo>
                    <a:lnTo>
                      <a:pt x="0" y="454724"/>
                    </a:lnTo>
                    <a:lnTo>
                      <a:pt x="553256" y="454724"/>
                    </a:lnTo>
                    <a:lnTo>
                      <a:pt x="553256" y="0"/>
                    </a:lnTo>
                    <a:lnTo>
                      <a:pt x="0" y="0"/>
                    </a:lnTo>
                    <a:close/>
                    <a:moveTo>
                      <a:pt x="492296" y="393764"/>
                    </a:moveTo>
                    <a:lnTo>
                      <a:pt x="59690" y="393764"/>
                    </a:lnTo>
                    <a:lnTo>
                      <a:pt x="59690" y="59690"/>
                    </a:lnTo>
                    <a:lnTo>
                      <a:pt x="492296" y="59690"/>
                    </a:lnTo>
                    <a:lnTo>
                      <a:pt x="492296" y="393764"/>
                    </a:lnTo>
                    <a:close/>
                  </a:path>
                </a:pathLst>
              </a:custGeom>
              <a:solidFill>
                <a:srgbClr val="100F0D"/>
              </a:solidFill>
            </p:spPr>
          </p:sp>
        </p:grpSp>
        <p:sp>
          <p:nvSpPr>
            <p:cNvPr name="AutoShape 17" id="17"/>
            <p:cNvSpPr/>
            <p:nvPr/>
          </p:nvSpPr>
          <p:spPr>
            <a:xfrm rot="0">
              <a:off x="16830735" y="407829"/>
              <a:ext cx="244476" cy="0"/>
            </a:xfrm>
            <a:prstGeom prst="line">
              <a:avLst/>
            </a:prstGeom>
            <a:ln cap="rnd" w="38100">
              <a:solidFill>
                <a:srgbClr val="000000"/>
              </a:solidFill>
              <a:prstDash val="solid"/>
              <a:headEnd type="none" len="sm" w="sm"/>
              <a:tailEnd type="none" len="sm" w="sm"/>
            </a:ln>
          </p:spPr>
        </p:sp>
      </p:grpSp>
      <p:grpSp>
        <p:nvGrpSpPr>
          <p:cNvPr name="Group 18" id="18"/>
          <p:cNvGrpSpPr/>
          <p:nvPr/>
        </p:nvGrpSpPr>
        <p:grpSpPr>
          <a:xfrm rot="0">
            <a:off x="3240683" y="1929041"/>
            <a:ext cx="8791404" cy="557067"/>
            <a:chOff x="0" y="0"/>
            <a:chExt cx="2315432" cy="146717"/>
          </a:xfrm>
        </p:grpSpPr>
        <p:sp>
          <p:nvSpPr>
            <p:cNvPr name="Freeform 19" id="19"/>
            <p:cNvSpPr/>
            <p:nvPr/>
          </p:nvSpPr>
          <p:spPr>
            <a:xfrm flipH="false" flipV="false" rot="0">
              <a:off x="0" y="0"/>
              <a:ext cx="2315432" cy="146717"/>
            </a:xfrm>
            <a:custGeom>
              <a:avLst/>
              <a:gdLst/>
              <a:ahLst/>
              <a:cxnLst/>
              <a:rect r="r" b="b" t="t" l="l"/>
              <a:pathLst>
                <a:path h="146717" w="2315432">
                  <a:moveTo>
                    <a:pt x="0" y="0"/>
                  </a:moveTo>
                  <a:lnTo>
                    <a:pt x="2315432" y="0"/>
                  </a:lnTo>
                  <a:lnTo>
                    <a:pt x="2315432" y="146717"/>
                  </a:lnTo>
                  <a:lnTo>
                    <a:pt x="0" y="146717"/>
                  </a:lnTo>
                  <a:close/>
                </a:path>
              </a:pathLst>
            </a:custGeom>
            <a:solidFill>
              <a:srgbClr val="FFD501"/>
            </a:solidFill>
          </p:spPr>
        </p:sp>
        <p:sp>
          <p:nvSpPr>
            <p:cNvPr name="TextBox 20" id="20"/>
            <p:cNvSpPr txBox="true"/>
            <p:nvPr/>
          </p:nvSpPr>
          <p:spPr>
            <a:xfrm>
              <a:off x="0" y="-19050"/>
              <a:ext cx="2315432" cy="165767"/>
            </a:xfrm>
            <a:prstGeom prst="rect">
              <a:avLst/>
            </a:prstGeom>
          </p:spPr>
          <p:txBody>
            <a:bodyPr anchor="ctr" rtlCol="false" tIns="50800" lIns="50800" bIns="50800" rIns="50800"/>
            <a:lstStyle/>
            <a:p>
              <a:pPr algn="ctr">
                <a:lnSpc>
                  <a:spcPts val="3249"/>
                </a:lnSpc>
              </a:pPr>
            </a:p>
          </p:txBody>
        </p:sp>
      </p:grpSp>
      <p:sp>
        <p:nvSpPr>
          <p:cNvPr name="Freeform 21" id="21"/>
          <p:cNvSpPr/>
          <p:nvPr/>
        </p:nvSpPr>
        <p:spPr>
          <a:xfrm flipH="false" flipV="false" rot="0">
            <a:off x="1210830" y="3576582"/>
            <a:ext cx="6487246" cy="4473575"/>
          </a:xfrm>
          <a:custGeom>
            <a:avLst/>
            <a:gdLst/>
            <a:ahLst/>
            <a:cxnLst/>
            <a:rect r="r" b="b" t="t" l="l"/>
            <a:pathLst>
              <a:path h="4473575" w="6487246">
                <a:moveTo>
                  <a:pt x="0" y="0"/>
                </a:moveTo>
                <a:lnTo>
                  <a:pt x="6487245" y="0"/>
                </a:lnTo>
                <a:lnTo>
                  <a:pt x="6487245" y="4473575"/>
                </a:lnTo>
                <a:lnTo>
                  <a:pt x="0" y="4473575"/>
                </a:lnTo>
                <a:lnTo>
                  <a:pt x="0" y="0"/>
                </a:lnTo>
                <a:close/>
              </a:path>
            </a:pathLst>
          </a:custGeom>
          <a:blipFill>
            <a:blip r:embed="rId4"/>
            <a:stretch>
              <a:fillRect l="-3960" t="0" r="-50041" b="-18468"/>
            </a:stretch>
          </a:blipFill>
        </p:spPr>
      </p:sp>
      <p:sp>
        <p:nvSpPr>
          <p:cNvPr name="TextBox 22" id="22"/>
          <p:cNvSpPr txBox="true"/>
          <p:nvPr/>
        </p:nvSpPr>
        <p:spPr>
          <a:xfrm rot="0">
            <a:off x="8155578" y="3352745"/>
            <a:ext cx="5754612" cy="4902200"/>
          </a:xfrm>
          <a:prstGeom prst="rect">
            <a:avLst/>
          </a:prstGeom>
        </p:spPr>
        <p:txBody>
          <a:bodyPr anchor="t" rtlCol="false" tIns="0" lIns="0" bIns="0" rIns="0">
            <a:spAutoFit/>
          </a:bodyPr>
          <a:lstStyle/>
          <a:p>
            <a:pPr algn="l">
              <a:lnSpc>
                <a:spcPts val="3249"/>
              </a:lnSpc>
            </a:pPr>
            <a:r>
              <a:rPr lang="en-US" sz="2499">
                <a:solidFill>
                  <a:srgbClr val="1A1A1A"/>
                </a:solidFill>
                <a:latin typeface="Montserrat Medium"/>
              </a:rPr>
              <a:t>Khi test sơ qua hai mô hình thì em thấy độ chính xác khá cao nên làm tiếp phần phát ra âm thanh và cộng tiền.</a:t>
            </a:r>
          </a:p>
          <a:p>
            <a:pPr algn="l">
              <a:lnSpc>
                <a:spcPts val="3249"/>
              </a:lnSpc>
            </a:pPr>
            <a:r>
              <a:rPr lang="en-US" sz="2499">
                <a:solidFill>
                  <a:srgbClr val="1A1A1A"/>
                </a:solidFill>
                <a:latin typeface="Montserrat Medium"/>
              </a:rPr>
              <a:t>T</a:t>
            </a:r>
            <a:r>
              <a:rPr lang="en-US" sz="2499">
                <a:solidFill>
                  <a:srgbClr val="1A1A1A"/>
                </a:solidFill>
                <a:latin typeface="Montserrat Medium"/>
              </a:rPr>
              <a:t>ụi em lại gặp khó khăn đó chính âm thanh phát ra liên tục khi nhận diện làm cho bị lag, nên tụi em dùng đa luồng để cho phần phát âm thanh phần xử lý ảnh, phần lắng nghe chạy song song để không bị lag. Tụi em dùng thư viện threading để làm</a:t>
            </a:r>
          </a:p>
        </p:txBody>
      </p:sp>
      <p:sp>
        <p:nvSpPr>
          <p:cNvPr name="TextBox 23" id="23"/>
          <p:cNvSpPr txBox="true"/>
          <p:nvPr/>
        </p:nvSpPr>
        <p:spPr>
          <a:xfrm rot="0">
            <a:off x="1210830" y="1542042"/>
            <a:ext cx="12912802" cy="1028700"/>
          </a:xfrm>
          <a:prstGeom prst="rect">
            <a:avLst/>
          </a:prstGeom>
        </p:spPr>
        <p:txBody>
          <a:bodyPr anchor="t" rtlCol="false" tIns="0" lIns="0" bIns="0" rIns="0">
            <a:spAutoFit/>
          </a:bodyPr>
          <a:lstStyle/>
          <a:p>
            <a:pPr algn="ctr" marL="0" indent="0" lvl="0">
              <a:lnSpc>
                <a:spcPts val="8400"/>
              </a:lnSpc>
              <a:spcBef>
                <a:spcPct val="0"/>
              </a:spcBef>
            </a:pPr>
            <a:r>
              <a:rPr lang="en-US" sz="6000">
                <a:solidFill>
                  <a:srgbClr val="101010"/>
                </a:solidFill>
                <a:latin typeface="Saira Bold"/>
              </a:rPr>
              <a:t>QUÁ TRÌNH LÀM ĐỒ ÁN</a:t>
            </a:r>
          </a:p>
        </p:txBody>
      </p:sp>
      <p:sp>
        <p:nvSpPr>
          <p:cNvPr name="Freeform 24" id="24"/>
          <p:cNvSpPr/>
          <p:nvPr/>
        </p:nvSpPr>
        <p:spPr>
          <a:xfrm flipH="false" flipV="false" rot="0">
            <a:off x="13541751" y="5327481"/>
            <a:ext cx="5818721" cy="5445353"/>
          </a:xfrm>
          <a:custGeom>
            <a:avLst/>
            <a:gdLst/>
            <a:ahLst/>
            <a:cxnLst/>
            <a:rect r="r" b="b" t="t" l="l"/>
            <a:pathLst>
              <a:path h="5445353" w="5818721">
                <a:moveTo>
                  <a:pt x="0" y="0"/>
                </a:moveTo>
                <a:lnTo>
                  <a:pt x="5818721" y="0"/>
                </a:lnTo>
                <a:lnTo>
                  <a:pt x="5818721" y="5445353"/>
                </a:lnTo>
                <a:lnTo>
                  <a:pt x="0" y="5445353"/>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DAGHITeSX9k</dc:identifier>
  <dcterms:modified xsi:type="dcterms:W3CDTF">2011-08-01T06:04:30Z</dcterms:modified>
  <cp:revision>1</cp:revision>
  <dc:title>Báo cáo Lập trình ứng dụng Đa phương tiện_Thầy Sáu</dc:title>
</cp:coreProperties>
</file>