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23"/>
  </p:notesMasterIdLst>
  <p:sldIdLst>
    <p:sldId id="257" r:id="rId2"/>
    <p:sldId id="264" r:id="rId3"/>
    <p:sldId id="282" r:id="rId4"/>
    <p:sldId id="283" r:id="rId5"/>
    <p:sldId id="266" r:id="rId6"/>
    <p:sldId id="260" r:id="rId7"/>
    <p:sldId id="279" r:id="rId8"/>
    <p:sldId id="269" r:id="rId9"/>
    <p:sldId id="270" r:id="rId10"/>
    <p:sldId id="278" r:id="rId11"/>
    <p:sldId id="272" r:id="rId12"/>
    <p:sldId id="274" r:id="rId13"/>
    <p:sldId id="273" r:id="rId14"/>
    <p:sldId id="275" r:id="rId15"/>
    <p:sldId id="276" r:id="rId16"/>
    <p:sldId id="284" r:id="rId17"/>
    <p:sldId id="285" r:id="rId18"/>
    <p:sldId id="287" r:id="rId19"/>
    <p:sldId id="288" r:id="rId20"/>
    <p:sldId id="289" r:id="rId21"/>
    <p:sldId id="262" r:id="rId22"/>
  </p:sldIdLst>
  <p:sldSz cx="12192000" cy="6858000"/>
  <p:notesSz cx="6858000" cy="9144000"/>
  <p:embeddedFontLst>
    <p:embeddedFont>
      <p:font typeface="맑은 고딕" panose="020B0503020000020004" pitchFamily="50" charset="-127"/>
      <p:regular r:id="rId24"/>
      <p:bold r:id="rId2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74DB"/>
    <a:srgbClr val="8EBAE2"/>
    <a:srgbClr val="F4F7FC"/>
    <a:srgbClr val="5A95E4"/>
    <a:srgbClr val="4085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2" autoAdjust="0"/>
    <p:restoredTop sz="80151" autoAdjust="0"/>
  </p:normalViewPr>
  <p:slideViewPr>
    <p:cSldViewPr snapToGrid="0">
      <p:cViewPr>
        <p:scale>
          <a:sx n="75" d="100"/>
          <a:sy n="75" d="100"/>
        </p:scale>
        <p:origin x="1050" y="3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2F3BE2-904C-4E1B-9ECD-099E0C702194}" type="datetimeFigureOut">
              <a:rPr lang="ko-KR" altLang="en-US" smtClean="0"/>
              <a:t>2020-05-25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FEFC79-43A7-4656-9422-9928E083499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0598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안녕하십니까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마스크 구매 내역 프로시저 발표자  </a:t>
            </a:r>
            <a:r>
              <a:rPr lang="ko-KR" altLang="en-US" dirty="0" err="1"/>
              <a:t>양동욱입니다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발표 시작하겠습니다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FEFC79-43A7-4656-9422-9928E083499B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41558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각각의 예외처리 시 호출할 예외처리 변수들 입니다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FEFC79-43A7-4656-9422-9928E083499B}" type="slidenum">
              <a:rPr lang="ko-KR" altLang="en-US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41255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마스크 구매 </a:t>
            </a:r>
            <a:r>
              <a:rPr lang="en-US" altLang="ko-KR" dirty="0"/>
              <a:t>5</a:t>
            </a:r>
            <a:r>
              <a:rPr lang="ko-KR" altLang="en-US" dirty="0"/>
              <a:t>부제 확인 부분 입니다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5</a:t>
            </a:r>
            <a:r>
              <a:rPr lang="ko-KR" altLang="en-US" dirty="0"/>
              <a:t>부제는 생년 끝자리가  각각 월요일은 </a:t>
            </a:r>
            <a:r>
              <a:rPr lang="en-US" altLang="ko-KR" dirty="0"/>
              <a:t>1,6 </a:t>
            </a:r>
            <a:r>
              <a:rPr lang="ko-KR" altLang="en-US" dirty="0"/>
              <a:t>화요일 </a:t>
            </a:r>
            <a:r>
              <a:rPr lang="en-US" altLang="ko-KR" dirty="0"/>
              <a:t>2,7 </a:t>
            </a:r>
            <a:r>
              <a:rPr lang="ko-KR" altLang="en-US" dirty="0"/>
              <a:t>수요일</a:t>
            </a:r>
            <a:r>
              <a:rPr lang="en-US" altLang="ko-KR" dirty="0"/>
              <a:t> 3,8, </a:t>
            </a:r>
            <a:r>
              <a:rPr lang="ko-KR" altLang="en-US" dirty="0"/>
              <a:t>목요일 </a:t>
            </a:r>
            <a:r>
              <a:rPr lang="en-US" altLang="ko-KR" dirty="0"/>
              <a:t>4,9 </a:t>
            </a:r>
            <a:r>
              <a:rPr lang="ko-KR" altLang="en-US" dirty="0"/>
              <a:t>금요일 </a:t>
            </a:r>
            <a:r>
              <a:rPr lang="en-US" altLang="ko-KR" dirty="0"/>
              <a:t>5,0 </a:t>
            </a:r>
            <a:r>
              <a:rPr lang="ko-KR" altLang="en-US" dirty="0"/>
              <a:t>인 경우 구매가 가능합니다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INPUT </a:t>
            </a:r>
            <a:r>
              <a:rPr lang="ko-KR" altLang="en-US" dirty="0"/>
              <a:t>값으로 받은 구매자의 주민번호 생년 끝자리와 오늘 요일을 비교하고</a:t>
            </a:r>
            <a:endParaRPr lang="en-US" altLang="ko-KR" dirty="0"/>
          </a:p>
          <a:p>
            <a:r>
              <a:rPr lang="ko-KR" altLang="en-US" dirty="0"/>
              <a:t>구매 가능한 날짜가 아닐 경우 </a:t>
            </a:r>
            <a:r>
              <a:rPr lang="en-US" altLang="ko-KR" dirty="0"/>
              <a:t>EX_NO_PURCHASE_DAY EXCEPTION </a:t>
            </a:r>
            <a:r>
              <a:rPr lang="ko-KR" altLang="en-US" dirty="0"/>
              <a:t>을 통해서 해당 메시지를 출력합니다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FEFC79-43A7-4656-9422-9928E083499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8333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마스크 구매 개수를 확인하는 부분입니다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커서를 통해서 구매 내역 테이블에 현재 날짜 주 동안 구매자의 구매한 마스크 개수를 조회합니다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총 구매 개수가 </a:t>
            </a:r>
            <a:r>
              <a:rPr lang="en-US" altLang="ko-KR" dirty="0"/>
              <a:t>3</a:t>
            </a:r>
            <a:r>
              <a:rPr lang="ko-KR" altLang="en-US" dirty="0"/>
              <a:t>장 이상이면 해당 메시지를 출력하고 </a:t>
            </a:r>
            <a:endParaRPr lang="en-US" altLang="ko-KR" dirty="0"/>
          </a:p>
          <a:p>
            <a:r>
              <a:rPr lang="ko-KR" altLang="en-US" dirty="0"/>
              <a:t>처음부터 최대 구매 가능 개수보다 많이 사려는 경우 해당 메시지를 출력합니다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남은 구매 가능 개수 보다 많게 구매하려는 경우 해당 메시지를 출력하고 종료합니다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FEFC79-43A7-4656-9422-9928E083499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7249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INPUT</a:t>
            </a:r>
            <a:r>
              <a:rPr lang="ko-KR" altLang="en-US" dirty="0"/>
              <a:t> 값으로 받은 대리 구매자 정보가 있을 경우 대리 구매 조건을 확인하는 부분입니다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각각의  </a:t>
            </a:r>
            <a:r>
              <a:rPr lang="en-US" altLang="ko-KR" dirty="0"/>
              <a:t>SELECT </a:t>
            </a:r>
            <a:r>
              <a:rPr lang="ko-KR" altLang="en-US" dirty="0"/>
              <a:t>쿼리문으로 대리 구매 대상자의 만 나이와 장애 여부를 조회합니다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조회한 만 나이와 장애 여부를 로컬 변수에 저장하고 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FEFC79-43A7-4656-9422-9928E083499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5904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대리 구매 대상자가 </a:t>
            </a:r>
            <a:r>
              <a:rPr lang="en-US" altLang="ko-KR" dirty="0"/>
              <a:t>10</a:t>
            </a:r>
            <a:r>
              <a:rPr lang="ko-KR" altLang="en-US" dirty="0"/>
              <a:t>세 이하 또는 </a:t>
            </a:r>
            <a:r>
              <a:rPr lang="en-US" altLang="ko-KR" dirty="0"/>
              <a:t>80</a:t>
            </a:r>
            <a:r>
              <a:rPr lang="ko-KR" altLang="en-US" dirty="0"/>
              <a:t>세 이상이 아니거나</a:t>
            </a:r>
            <a:r>
              <a:rPr lang="en-US" altLang="ko-KR" dirty="0"/>
              <a:t> </a:t>
            </a:r>
            <a:r>
              <a:rPr lang="ko-KR" altLang="en-US" dirty="0"/>
              <a:t>장애인이 아닐 경우 </a:t>
            </a:r>
            <a:endParaRPr lang="en-US" altLang="ko-KR" dirty="0"/>
          </a:p>
          <a:p>
            <a:r>
              <a:rPr lang="ko-KR" altLang="en-US" dirty="0"/>
              <a:t>해당 메시지를 출력 후 종료되고</a:t>
            </a:r>
            <a:endParaRPr lang="en-US" altLang="ko-KR" dirty="0"/>
          </a:p>
          <a:p>
            <a:r>
              <a:rPr lang="ko-KR" altLang="en-US" dirty="0"/>
              <a:t>대리 구매 조건이 맞는 경우 구매 대상자의 세대주를 조회하고 </a:t>
            </a:r>
            <a:endParaRPr lang="en-US" altLang="ko-KR" dirty="0"/>
          </a:p>
          <a:p>
            <a:r>
              <a:rPr lang="ko-KR" altLang="en-US" dirty="0"/>
              <a:t>대리 구매자와 동일하지 않을 경우 해당 메시지를 출력하고</a:t>
            </a:r>
            <a:endParaRPr lang="en-US" altLang="ko-KR" dirty="0"/>
          </a:p>
          <a:p>
            <a:r>
              <a:rPr lang="ko-KR" altLang="en-US" dirty="0"/>
              <a:t>동일한 경우 대리 구매 상태 변수에 ‘</a:t>
            </a:r>
            <a:r>
              <a:rPr lang="en-US" altLang="ko-KR" dirty="0"/>
              <a:t>O’</a:t>
            </a:r>
            <a:r>
              <a:rPr lang="ko-KR" altLang="en-US" dirty="0"/>
              <a:t>를 저장합니다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FEFC79-43A7-4656-9422-9928E083499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32124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앞선 조건들을 만족했을 경우 마스크 구매가 가능하며 인서트문으로 구매 내역 데이터를 추가하고 </a:t>
            </a:r>
            <a:endParaRPr lang="en-US" altLang="ko-KR" dirty="0"/>
          </a:p>
          <a:p>
            <a:r>
              <a:rPr lang="ko-KR" altLang="en-US" dirty="0"/>
              <a:t>구매 내역이 추가되면 업데이트문을 통해서 구매 날짜 주에 구매한 총 구매 개수를 갱신하고 트랜잭션이 종료됩니다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FEFC79-43A7-4656-9422-9928E083499B}" type="slidenum">
              <a:rPr lang="ko-KR" altLang="en-US" smtClean="0"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10471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테스트 결과입니다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테스트는 </a:t>
            </a:r>
            <a:r>
              <a:rPr lang="en-US" altLang="ko-KR" dirty="0"/>
              <a:t>2020</a:t>
            </a:r>
            <a:r>
              <a:rPr lang="ko-KR" altLang="en-US" dirty="0"/>
              <a:t>년 </a:t>
            </a:r>
            <a:r>
              <a:rPr lang="en-US" altLang="ko-KR" dirty="0"/>
              <a:t>5</a:t>
            </a:r>
            <a:r>
              <a:rPr lang="ko-KR" altLang="en-US" dirty="0"/>
              <a:t>월 </a:t>
            </a:r>
            <a:r>
              <a:rPr lang="en-US" altLang="ko-KR" dirty="0"/>
              <a:t>20</a:t>
            </a:r>
            <a:r>
              <a:rPr lang="ko-KR" altLang="en-US" dirty="0"/>
              <a:t>일 수요일에 구매한다고 가정했습니다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구매 날짜가 수요일이기 때문에 </a:t>
            </a:r>
            <a:r>
              <a:rPr lang="en-US" altLang="ko-KR" dirty="0"/>
              <a:t>88</a:t>
            </a:r>
            <a:r>
              <a:rPr lang="ko-KR" altLang="en-US" dirty="0"/>
              <a:t>년생인 김태연씨는 마스크 구매가 가능하지만</a:t>
            </a:r>
            <a:endParaRPr lang="en-US" altLang="ko-KR" dirty="0"/>
          </a:p>
          <a:p>
            <a:r>
              <a:rPr lang="en-US" altLang="ko-KR" dirty="0"/>
              <a:t>89</a:t>
            </a:r>
            <a:r>
              <a:rPr lang="ko-KR" altLang="en-US" dirty="0"/>
              <a:t>년생인 김수연씨는 마스크 구매가 불가능합니다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FEFC79-43A7-4656-9422-9928E083499B}" type="slidenum">
              <a:rPr lang="ko-KR" altLang="en-US" smtClean="0"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02938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 테스트는 마스크 구매 개수로 구매 가능 여부 테스트 중 </a:t>
            </a:r>
            <a:endParaRPr lang="en-US" altLang="ko-KR" dirty="0"/>
          </a:p>
          <a:p>
            <a:r>
              <a:rPr lang="ko-KR" altLang="en-US" dirty="0"/>
              <a:t>구매 가능 최대 개수 보다 많이 사려는 경우 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현재 마스크는 총 </a:t>
            </a:r>
            <a:r>
              <a:rPr lang="en-US" altLang="ko-KR" dirty="0"/>
              <a:t>3</a:t>
            </a:r>
            <a:r>
              <a:rPr lang="ko-KR" altLang="en-US" dirty="0"/>
              <a:t>개까지 구매 가능하기 때문에 </a:t>
            </a:r>
            <a:r>
              <a:rPr lang="en-US" altLang="ko-KR" dirty="0"/>
              <a:t>4</a:t>
            </a:r>
            <a:r>
              <a:rPr lang="ko-KR" altLang="en-US" dirty="0"/>
              <a:t>개 이상은 구매 할 수 없습니다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또 다른 경우로 이번주에 </a:t>
            </a:r>
            <a:r>
              <a:rPr lang="en-US" altLang="ko-KR" dirty="0"/>
              <a:t>3</a:t>
            </a:r>
            <a:r>
              <a:rPr lang="ko-KR" altLang="en-US" dirty="0"/>
              <a:t>장 다 구매한 경우 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테스트 주는 </a:t>
            </a:r>
            <a:r>
              <a:rPr lang="en-US" altLang="ko-KR" dirty="0"/>
              <a:t>20</a:t>
            </a:r>
            <a:r>
              <a:rPr lang="ko-KR" altLang="en-US" dirty="0"/>
              <a:t>년 </a:t>
            </a:r>
            <a:r>
              <a:rPr lang="en-US" altLang="ko-KR" dirty="0"/>
              <a:t>5</a:t>
            </a:r>
            <a:r>
              <a:rPr lang="ko-KR" altLang="en-US" dirty="0"/>
              <a:t>월 </a:t>
            </a:r>
            <a:r>
              <a:rPr lang="en-US" altLang="ko-KR" dirty="0"/>
              <a:t>18</a:t>
            </a:r>
            <a:r>
              <a:rPr lang="ko-KR" altLang="en-US" dirty="0"/>
              <a:t>일 월요일 부터 </a:t>
            </a:r>
            <a:r>
              <a:rPr lang="en-US" altLang="ko-KR" dirty="0"/>
              <a:t>24</a:t>
            </a:r>
            <a:r>
              <a:rPr lang="ko-KR" altLang="en-US" dirty="0"/>
              <a:t>일 일요일 까지로 가정했고 </a:t>
            </a:r>
            <a:endParaRPr lang="en-US" altLang="ko-KR" dirty="0"/>
          </a:p>
          <a:p>
            <a:r>
              <a:rPr lang="ko-KR" altLang="en-US" dirty="0" err="1"/>
              <a:t>양동욱씨는</a:t>
            </a:r>
            <a:r>
              <a:rPr lang="ko-KR" altLang="en-US" dirty="0"/>
              <a:t> 이 주에 이미 총 </a:t>
            </a:r>
            <a:r>
              <a:rPr lang="en-US" altLang="ko-KR" dirty="0"/>
              <a:t>3</a:t>
            </a:r>
            <a:r>
              <a:rPr lang="ko-KR" altLang="en-US" dirty="0"/>
              <a:t>장을 구매했기 때문에 추가 구매를 할 수 없습니다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FEFC79-43A7-4656-9422-9928E083499B}" type="slidenum">
              <a:rPr lang="ko-KR" altLang="en-US" smtClean="0"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38953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남은 구매 가능 개수보다 많게 구매하려는 경우입니다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김태연씨는 해당 주에 마스크 </a:t>
            </a:r>
            <a:r>
              <a:rPr lang="en-US" altLang="ko-KR" dirty="0"/>
              <a:t>2</a:t>
            </a:r>
            <a:r>
              <a:rPr lang="ko-KR" altLang="en-US" dirty="0"/>
              <a:t>장을 구매한 상태이고 추가로 </a:t>
            </a:r>
            <a:r>
              <a:rPr lang="en-US" altLang="ko-KR" dirty="0"/>
              <a:t>2</a:t>
            </a:r>
            <a:r>
              <a:rPr lang="ko-KR" altLang="en-US" dirty="0"/>
              <a:t>장을 더 구매할 경우 </a:t>
            </a:r>
            <a:endParaRPr lang="en-US" altLang="ko-KR" dirty="0"/>
          </a:p>
          <a:p>
            <a:r>
              <a:rPr lang="ko-KR" altLang="en-US" dirty="0"/>
              <a:t>해당 메시지를 출력합니다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FEFC79-43A7-4656-9422-9928E083499B}" type="slidenum">
              <a:rPr lang="ko-KR" altLang="en-US" smtClean="0"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27208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대리 구매 가능 확인 테스트입니다</a:t>
            </a:r>
            <a:r>
              <a:rPr lang="en-US" altLang="ko-KR" dirty="0"/>
              <a:t>. </a:t>
            </a:r>
          </a:p>
          <a:p>
            <a:r>
              <a:rPr lang="ko-KR" altLang="en-US" dirty="0" err="1"/>
              <a:t>박보검씨의</a:t>
            </a:r>
            <a:r>
              <a:rPr lang="ko-KR" altLang="en-US" dirty="0"/>
              <a:t> 나이는 만 </a:t>
            </a:r>
            <a:r>
              <a:rPr lang="en-US" altLang="ko-KR" dirty="0"/>
              <a:t>31</a:t>
            </a:r>
            <a:r>
              <a:rPr lang="ko-KR" altLang="en-US" dirty="0"/>
              <a:t>세로 대리 구매 대상자가 아니기 때문에 대리 구매가 불가능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그러나 이순희씨는 만 </a:t>
            </a:r>
            <a:r>
              <a:rPr lang="en-US" altLang="ko-KR" dirty="0"/>
              <a:t>85</a:t>
            </a:r>
            <a:r>
              <a:rPr lang="ko-KR" altLang="en-US" dirty="0"/>
              <a:t>세로 대리 구매 대상자이며 대리 구매자가 주민등록등본상의 세대주와 일치하기 때문에 대리 구매가 가능합니다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하지만 대리 구매자가 주민등록등본상의 세대주와 일치하지 않을 경우 대리 구매가 불가능 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FEFC79-43A7-4656-9422-9928E083499B}" type="slidenum">
              <a:rPr lang="ko-KR" altLang="en-US" smtClean="0"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3630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발표는 요구사항 분석</a:t>
            </a:r>
            <a:r>
              <a:rPr lang="en-US" altLang="ko-KR" dirty="0"/>
              <a:t>, </a:t>
            </a:r>
            <a:r>
              <a:rPr lang="ko-KR" altLang="en-US" dirty="0"/>
              <a:t>테이블 설계</a:t>
            </a:r>
            <a:r>
              <a:rPr lang="en-US" altLang="ko-KR" dirty="0"/>
              <a:t>, </a:t>
            </a:r>
            <a:r>
              <a:rPr lang="ko-KR" altLang="en-US" dirty="0"/>
              <a:t>프로시저 설계</a:t>
            </a:r>
            <a:r>
              <a:rPr lang="en-US" altLang="ko-KR" dirty="0"/>
              <a:t>, </a:t>
            </a:r>
            <a:r>
              <a:rPr lang="ko-KR" altLang="en-US" dirty="0"/>
              <a:t>테스트 결과 순으로 발표하겠습니다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FEFC79-43A7-4656-9422-9928E083499B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72048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대리 구매 대상자가 장애인이 아닌 경우 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김수연씨는 장애 여부 표시가 없는 일반인이기 때문에 대리 구매가 불가능합니다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홍길동씨는 장애 여부 표시가 있기 때문에 대리 구매 대상자이며 대리 구매자가 주민등록등본상의 세대주와 동일 하기 때문에 </a:t>
            </a:r>
            <a:endParaRPr lang="en-US" altLang="ko-KR" dirty="0"/>
          </a:p>
          <a:p>
            <a:r>
              <a:rPr lang="ko-KR" altLang="en-US" dirty="0"/>
              <a:t>대리 구매가 가능합니다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FEFC79-43A7-4656-9422-9928E083499B}" type="slidenum">
              <a:rPr lang="ko-KR" altLang="en-US" smtClean="0"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5207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마지막으로 앞서 발표한 내용에 대한 질문과 답변 시간을 갖겠습니다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이상으로 발표를 마치겠습니다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감사합니다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FEFC79-43A7-4656-9422-9928E083499B}" type="slidenum">
              <a:rPr lang="ko-KR" altLang="en-US" smtClean="0"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5028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요구사항 목록에는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첫 째</a:t>
            </a:r>
            <a:r>
              <a:rPr lang="en-US" altLang="ko-KR" dirty="0"/>
              <a:t>, </a:t>
            </a:r>
            <a:r>
              <a:rPr lang="ko-KR" altLang="en-US" dirty="0">
                <a:solidFill>
                  <a:schemeClr val="bg1"/>
                </a:solidFill>
              </a:rPr>
              <a:t>월요일</a:t>
            </a:r>
            <a:r>
              <a:rPr lang="en-US" altLang="ko-KR" dirty="0">
                <a:solidFill>
                  <a:schemeClr val="bg1"/>
                </a:solidFill>
              </a:rPr>
              <a:t> ~ </a:t>
            </a:r>
            <a:r>
              <a:rPr lang="ko-KR" altLang="en-US" dirty="0">
                <a:solidFill>
                  <a:schemeClr val="bg1"/>
                </a:solidFill>
              </a:rPr>
              <a:t>금요일까지 출생년도 끝자리 기준 </a:t>
            </a:r>
            <a:r>
              <a:rPr lang="en-US" altLang="ko-KR" dirty="0">
                <a:solidFill>
                  <a:schemeClr val="bg1"/>
                </a:solidFill>
              </a:rPr>
              <a:t>5</a:t>
            </a:r>
            <a:r>
              <a:rPr lang="ko-KR" altLang="en-US" dirty="0">
                <a:solidFill>
                  <a:schemeClr val="bg1"/>
                </a:solidFill>
              </a:rPr>
              <a:t>부제를 통해서 마스크 구매가 가능합니다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  <a:p>
            <a:r>
              <a:rPr lang="ko-KR" altLang="en-US" dirty="0"/>
              <a:t>예외사항으로 구매 가능 요일이 아닐 경우 오류 메시지 출력 후 종료됩니다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둘 째</a:t>
            </a:r>
            <a:r>
              <a:rPr lang="en-US" altLang="ko-KR" dirty="0"/>
              <a:t>, </a:t>
            </a:r>
            <a:r>
              <a:rPr lang="ko-KR" altLang="en-US" dirty="0"/>
              <a:t>대리 구매 조건에 맞을 경우 대리 구매가 가능합니다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대리 구매 조건은 만 </a:t>
            </a:r>
            <a:r>
              <a:rPr lang="en-US" altLang="ko-KR" dirty="0"/>
              <a:t>10</a:t>
            </a:r>
            <a:r>
              <a:rPr lang="ko-KR" altLang="en-US" dirty="0"/>
              <a:t>세 이하 어린이</a:t>
            </a:r>
            <a:r>
              <a:rPr lang="en-US" altLang="ko-KR" dirty="0"/>
              <a:t>, </a:t>
            </a:r>
            <a:r>
              <a:rPr lang="ko-KR" altLang="en-US" dirty="0"/>
              <a:t>만 </a:t>
            </a:r>
            <a:r>
              <a:rPr lang="en-US" altLang="ko-KR" dirty="0"/>
              <a:t>80</a:t>
            </a:r>
            <a:r>
              <a:rPr lang="ko-KR" altLang="en-US" dirty="0"/>
              <a:t>세 이상 노인</a:t>
            </a:r>
            <a:r>
              <a:rPr lang="en-US" altLang="ko-KR" dirty="0"/>
              <a:t>, </a:t>
            </a:r>
            <a:r>
              <a:rPr lang="ko-KR" altLang="en-US" dirty="0"/>
              <a:t>장애인인 경우 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그리고 대리 구매인 경우 매수자 정보를 저장하고 </a:t>
            </a:r>
            <a:endParaRPr lang="en-US" altLang="ko-KR" dirty="0"/>
          </a:p>
          <a:p>
            <a:r>
              <a:rPr lang="ko-KR" altLang="en-US" dirty="0"/>
              <a:t>가족 증명이 되지 않는 경우 오류 메시지 출력 후 종료됩니다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FEFC79-43A7-4656-9422-9928E083499B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63163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셋 째</a:t>
            </a:r>
            <a:r>
              <a:rPr lang="en-US" altLang="ko-KR" dirty="0"/>
              <a:t>, </a:t>
            </a:r>
            <a:r>
              <a:rPr lang="ko-KR" altLang="en-US" dirty="0"/>
              <a:t>대리 구매 자격은 주민등록등본에 의해서 대리 구매자가 세대주로 지정된 경우입니다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가족관계 증명은 대리 구매자가 구매 대상자의 주민등록등본의 세대주일 경우입니다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넷 째</a:t>
            </a:r>
            <a:r>
              <a:rPr lang="en-US" altLang="ko-KR" dirty="0"/>
              <a:t>, </a:t>
            </a:r>
            <a:r>
              <a:rPr lang="ko-KR" altLang="en-US" dirty="0"/>
              <a:t>일주일에 마스크는 총 </a:t>
            </a:r>
            <a:r>
              <a:rPr lang="en-US" altLang="ko-KR" dirty="0"/>
              <a:t>3</a:t>
            </a:r>
            <a:r>
              <a:rPr lang="ko-KR" altLang="en-US" dirty="0"/>
              <a:t>장 구매 가능하며</a:t>
            </a:r>
            <a:r>
              <a:rPr lang="en-US" altLang="ko-KR" dirty="0"/>
              <a:t>, </a:t>
            </a:r>
            <a:r>
              <a:rPr lang="ko-KR" altLang="en-US" dirty="0"/>
              <a:t>주중</a:t>
            </a:r>
            <a:r>
              <a:rPr lang="en-US" altLang="ko-KR" dirty="0"/>
              <a:t>, </a:t>
            </a:r>
            <a:r>
              <a:rPr lang="ko-KR" altLang="en-US" dirty="0"/>
              <a:t>주말 분해 구매가 가능합니다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다섯 째</a:t>
            </a:r>
            <a:r>
              <a:rPr lang="en-US" altLang="ko-KR" dirty="0"/>
              <a:t>, </a:t>
            </a:r>
            <a:r>
              <a:rPr lang="ko-KR" altLang="en-US" dirty="0"/>
              <a:t>주중에 구매하지 못한 경우 주말에 </a:t>
            </a:r>
            <a:r>
              <a:rPr lang="ko-KR" altLang="en-US" dirty="0" err="1"/>
              <a:t>출생년도에</a:t>
            </a:r>
            <a:r>
              <a:rPr lang="ko-KR" altLang="en-US" dirty="0"/>
              <a:t> 관계없이 구매 가능합니다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FEFC79-43A7-4656-9422-9928E083499B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199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테이블 설계 시 필요한 엔티티 추출 결과입니다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전 국민 정보 테이블은 이미 존재한다고 가정하고 이름</a:t>
            </a:r>
            <a:r>
              <a:rPr lang="en-US" altLang="ko-KR" dirty="0"/>
              <a:t>, </a:t>
            </a:r>
            <a:r>
              <a:rPr lang="ko-KR" altLang="en-US" dirty="0"/>
              <a:t>주민번호</a:t>
            </a:r>
            <a:r>
              <a:rPr lang="en-US" altLang="ko-KR" dirty="0"/>
              <a:t>, </a:t>
            </a:r>
            <a:r>
              <a:rPr lang="ko-KR" altLang="en-US" dirty="0"/>
              <a:t>주소</a:t>
            </a:r>
            <a:r>
              <a:rPr lang="en-US" altLang="ko-KR" dirty="0"/>
              <a:t>, </a:t>
            </a:r>
            <a:r>
              <a:rPr lang="ko-KR" altLang="en-US" dirty="0"/>
              <a:t>장애 여부</a:t>
            </a:r>
            <a:r>
              <a:rPr lang="en-US" altLang="ko-KR" dirty="0"/>
              <a:t>, </a:t>
            </a:r>
            <a:r>
              <a:rPr lang="ko-KR" altLang="en-US" dirty="0"/>
              <a:t>세대주 이름</a:t>
            </a:r>
            <a:r>
              <a:rPr lang="en-US" altLang="ko-KR" dirty="0"/>
              <a:t>, </a:t>
            </a:r>
            <a:r>
              <a:rPr lang="ko-KR" altLang="en-US" dirty="0"/>
              <a:t>세대주 주민번호 엔티티를 배치했고</a:t>
            </a:r>
            <a:endParaRPr lang="en-US" altLang="ko-KR" dirty="0"/>
          </a:p>
          <a:p>
            <a:r>
              <a:rPr lang="ko-KR" altLang="en-US" dirty="0"/>
              <a:t>구매 내역 정보 테이블엔 이름</a:t>
            </a:r>
            <a:r>
              <a:rPr lang="en-US" altLang="ko-KR" dirty="0"/>
              <a:t>, </a:t>
            </a:r>
            <a:r>
              <a:rPr lang="ko-KR" altLang="en-US" dirty="0"/>
              <a:t>주민번호</a:t>
            </a:r>
            <a:r>
              <a:rPr lang="en-US" altLang="ko-KR" dirty="0"/>
              <a:t>, </a:t>
            </a:r>
            <a:r>
              <a:rPr lang="ko-KR" altLang="en-US" dirty="0"/>
              <a:t>주소</a:t>
            </a:r>
            <a:r>
              <a:rPr lang="en-US" altLang="ko-KR" dirty="0"/>
              <a:t>, </a:t>
            </a:r>
            <a:r>
              <a:rPr lang="ko-KR" altLang="en-US" dirty="0"/>
              <a:t>구매 날짜</a:t>
            </a:r>
            <a:r>
              <a:rPr lang="en-US" altLang="ko-KR" dirty="0"/>
              <a:t>, </a:t>
            </a:r>
            <a:r>
              <a:rPr lang="ko-KR" altLang="en-US" dirty="0"/>
              <a:t>주중에 구매한 개수</a:t>
            </a:r>
            <a:r>
              <a:rPr lang="en-US" altLang="ko-KR" dirty="0"/>
              <a:t>, </a:t>
            </a:r>
            <a:r>
              <a:rPr lang="ko-KR" altLang="en-US" dirty="0"/>
              <a:t>주말에 구매한 개수</a:t>
            </a:r>
            <a:r>
              <a:rPr lang="en-US" altLang="ko-KR" dirty="0"/>
              <a:t>, </a:t>
            </a:r>
            <a:r>
              <a:rPr lang="ko-KR" altLang="en-US" dirty="0"/>
              <a:t>총 구매 개수</a:t>
            </a:r>
            <a:r>
              <a:rPr lang="en-US" altLang="ko-KR" dirty="0"/>
              <a:t>, </a:t>
            </a:r>
            <a:r>
              <a:rPr lang="ko-KR" altLang="en-US" dirty="0"/>
              <a:t>주중</a:t>
            </a:r>
            <a:r>
              <a:rPr lang="en-US" altLang="ko-KR" dirty="0"/>
              <a:t>, </a:t>
            </a:r>
            <a:r>
              <a:rPr lang="ko-KR" altLang="en-US" dirty="0"/>
              <a:t>주말에 구매한 개수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대리 구매 상태</a:t>
            </a:r>
            <a:r>
              <a:rPr lang="en-US" altLang="ko-KR" dirty="0"/>
              <a:t>, </a:t>
            </a:r>
            <a:r>
              <a:rPr lang="ko-KR" altLang="en-US" dirty="0"/>
              <a:t>대리 구매자 이름 및 주민번호 엔티티를 배치했습니다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FEFC79-43A7-4656-9422-9928E083499B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43300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배치한 엔티티를 바탕으로 작성한 국민 정보 테이블입니다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각각 </a:t>
            </a:r>
            <a:r>
              <a:rPr lang="en-US" altLang="ko-KR" dirty="0"/>
              <a:t>~~ </a:t>
            </a:r>
            <a:r>
              <a:rPr lang="ko-KR" altLang="en-US" dirty="0"/>
              <a:t> 컬럼들로 </a:t>
            </a:r>
            <a:r>
              <a:rPr lang="ko-KR" altLang="en-US" dirty="0" err="1"/>
              <a:t>구성되어있습니다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FEFC79-43A7-4656-9422-9928E083499B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08084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구매 내역 테이블은 다음과 같이 설계했습니다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FEFC79-43A7-4656-9422-9928E083499B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18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프로시저 설계 내용입니다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프로시저 이름은 </a:t>
            </a:r>
            <a:r>
              <a:rPr lang="en-US" altLang="ko-KR" dirty="0"/>
              <a:t>PROC_INS_PURCHASE_HISTORY_TB </a:t>
            </a:r>
            <a:r>
              <a:rPr lang="ko-KR" altLang="en-US" dirty="0"/>
              <a:t>이며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구매 내역 테이블에 구매 내역 데이터 값을 저장하기 위한 목적입니다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기능은 구매자의 출생년도 끝자리가 구매 날짜 조건인 </a:t>
            </a:r>
            <a:r>
              <a:rPr lang="en-US" altLang="ko-KR" dirty="0"/>
              <a:t>5</a:t>
            </a:r>
            <a:r>
              <a:rPr lang="ko-KR" altLang="en-US" dirty="0"/>
              <a:t>부제에 맞는지 확인하고</a:t>
            </a:r>
            <a:endParaRPr lang="en-US" altLang="ko-KR" dirty="0"/>
          </a:p>
          <a:p>
            <a:r>
              <a:rPr lang="ko-KR" altLang="en-US" dirty="0"/>
              <a:t>해당 주에 구매했던 총 마스크 개수 확인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대리 구매인 경우 대리 구매 조건 확인입니다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FEFC79-43A7-4656-9422-9928E083499B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11847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프로시저 로컬 변수로는 각각</a:t>
            </a:r>
            <a:endParaRPr lang="en-US" altLang="ko-KR" dirty="0"/>
          </a:p>
          <a:p>
            <a:r>
              <a:rPr lang="ko-KR" altLang="en-US" dirty="0"/>
              <a:t>출생년도 끝자리</a:t>
            </a:r>
            <a:r>
              <a:rPr lang="en-US" altLang="ko-KR" dirty="0"/>
              <a:t>, </a:t>
            </a:r>
            <a:r>
              <a:rPr lang="ko-KR" altLang="en-US" dirty="0"/>
              <a:t>현재 날자</a:t>
            </a:r>
            <a:r>
              <a:rPr lang="en-US" altLang="ko-KR" dirty="0"/>
              <a:t>, </a:t>
            </a:r>
            <a:r>
              <a:rPr lang="ko-KR" altLang="en-US" dirty="0"/>
              <a:t>만 나이</a:t>
            </a:r>
            <a:r>
              <a:rPr lang="en-US" altLang="ko-KR" dirty="0"/>
              <a:t>, </a:t>
            </a:r>
            <a:r>
              <a:rPr lang="ko-KR" altLang="en-US" dirty="0"/>
              <a:t>장애 여부</a:t>
            </a:r>
            <a:r>
              <a:rPr lang="en-US" altLang="ko-KR" dirty="0"/>
              <a:t>, </a:t>
            </a:r>
            <a:r>
              <a:rPr lang="ko-KR" altLang="en-US" dirty="0"/>
              <a:t>최대 구입 가능 개수를 </a:t>
            </a:r>
            <a:r>
              <a:rPr lang="en-US" altLang="ko-KR" dirty="0"/>
              <a:t>3</a:t>
            </a:r>
            <a:r>
              <a:rPr lang="ko-KR" altLang="en-US" dirty="0"/>
              <a:t>으로 초기화 하고</a:t>
            </a:r>
            <a:r>
              <a:rPr lang="en-US" altLang="ko-KR" dirty="0"/>
              <a:t>, </a:t>
            </a:r>
            <a:r>
              <a:rPr lang="ko-KR" altLang="en-US" dirty="0"/>
              <a:t>구입 가능한 개수</a:t>
            </a:r>
            <a:r>
              <a:rPr lang="en-US" altLang="ko-KR" dirty="0"/>
              <a:t>, </a:t>
            </a:r>
            <a:r>
              <a:rPr lang="ko-KR" altLang="en-US" dirty="0"/>
              <a:t>대리 구매 여부가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FEFC79-43A7-4656-9422-9928E083499B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8109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2983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349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320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9220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6398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164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266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812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3041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6736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872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4705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4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15.png"/><Relationship Id="rId9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2360770" y="3076947"/>
            <a:ext cx="7475413" cy="1389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400" b="1" i="1" kern="0" dirty="0">
                <a:solidFill>
                  <a:srgbClr val="2574DB"/>
                </a:solidFill>
              </a:rPr>
              <a:t>마스크 구매 내역 프로시저</a:t>
            </a:r>
            <a:endParaRPr lang="en-US" altLang="ko-KR" sz="4400" b="1" i="1" kern="0" dirty="0">
              <a:solidFill>
                <a:srgbClr val="2574DB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1400" b="1" kern="0" dirty="0">
                <a:solidFill>
                  <a:srgbClr val="5793E3"/>
                </a:solidFill>
              </a:rPr>
              <a:t>발표 날짜 </a:t>
            </a:r>
            <a:r>
              <a:rPr lang="en-US" altLang="ko-KR" sz="1400" b="1" kern="0" dirty="0">
                <a:solidFill>
                  <a:srgbClr val="5793E3"/>
                </a:solidFill>
              </a:rPr>
              <a:t>: 2020.05.25   </a:t>
            </a:r>
            <a:r>
              <a:rPr lang="ko-KR" altLang="en-US" sz="1400" b="1" kern="0" dirty="0">
                <a:solidFill>
                  <a:srgbClr val="5793E3"/>
                </a:solidFill>
              </a:rPr>
              <a:t>발표자 </a:t>
            </a:r>
            <a:r>
              <a:rPr lang="en-US" altLang="ko-KR" sz="1400" b="1" kern="0" dirty="0">
                <a:solidFill>
                  <a:srgbClr val="5793E3"/>
                </a:solidFill>
              </a:rPr>
              <a:t>: </a:t>
            </a:r>
            <a:r>
              <a:rPr lang="ko-KR" altLang="en-US" sz="1400" b="1" kern="0" dirty="0">
                <a:solidFill>
                  <a:srgbClr val="5793E3"/>
                </a:solidFill>
              </a:rPr>
              <a:t>양동욱</a:t>
            </a:r>
            <a:endParaRPr lang="ko-KR" altLang="en-US" sz="9600" b="1" kern="0" dirty="0">
              <a:solidFill>
                <a:srgbClr val="5793E3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5536163" y="1759110"/>
            <a:ext cx="1167761" cy="1248700"/>
            <a:chOff x="304800" y="908050"/>
            <a:chExt cx="819150" cy="875926"/>
          </a:xfrm>
        </p:grpSpPr>
        <p:sp>
          <p:nvSpPr>
            <p:cNvPr id="54" name="대각선 방향의 모서리가 둥근 사각형 53"/>
            <p:cNvSpPr/>
            <p:nvPr/>
          </p:nvSpPr>
          <p:spPr>
            <a:xfrm>
              <a:off x="304800" y="995082"/>
              <a:ext cx="788894" cy="788894"/>
            </a:xfrm>
            <a:prstGeom prst="round2DiagRect">
              <a:avLst>
                <a:gd name="adj1" fmla="val 26286"/>
                <a:gd name="adj2" fmla="val 0"/>
              </a:avLst>
            </a:prstGeom>
            <a:solidFill>
              <a:srgbClr val="2574DB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700" b="1" dirty="0">
                  <a:solidFill>
                    <a:prstClr val="white"/>
                  </a:solidFill>
                </a:rPr>
                <a:t>11</a:t>
              </a:r>
              <a:r>
                <a:rPr lang="ko-KR" altLang="en-US" sz="1700" b="1" dirty="0">
                  <a:solidFill>
                    <a:prstClr val="white"/>
                  </a:solidFill>
                </a:rPr>
                <a:t>차 과제</a:t>
              </a:r>
            </a:p>
          </p:txBody>
        </p:sp>
        <p:sp>
          <p:nvSpPr>
            <p:cNvPr id="55" name="타원 54"/>
            <p:cNvSpPr/>
            <p:nvPr/>
          </p:nvSpPr>
          <p:spPr>
            <a:xfrm>
              <a:off x="908050" y="908050"/>
              <a:ext cx="215900" cy="2159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56" name="자유형 55"/>
            <p:cNvSpPr>
              <a:spLocks/>
            </p:cNvSpPr>
            <p:nvPr/>
          </p:nvSpPr>
          <p:spPr bwMode="auto">
            <a:xfrm>
              <a:off x="972835" y="980794"/>
              <a:ext cx="86329" cy="75555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FF66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</a:pPr>
              <a:endParaRPr lang="ko-KR" altLang="en-US" sz="1400">
                <a:solidFill>
                  <a:srgbClr val="FF66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9915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 flipV="1">
            <a:off x="0" y="0"/>
            <a:ext cx="1425388" cy="1486460"/>
          </a:xfrm>
          <a:prstGeom prst="round1Rect">
            <a:avLst/>
          </a:pr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04800" y="995082"/>
            <a:ext cx="788894" cy="788894"/>
          </a:xfrm>
          <a:prstGeom prst="roundRect">
            <a:avLst>
              <a:gd name="adj" fmla="val 11033"/>
            </a:avLst>
          </a:prstGeom>
          <a:solidFill>
            <a:schemeClr val="bg1"/>
          </a:solidFill>
          <a:ln>
            <a:noFill/>
          </a:ln>
          <a:effectLst>
            <a:outerShdw blurRad="317500" dist="381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400" b="1" dirty="0">
                <a:solidFill>
                  <a:srgbClr val="2574DB"/>
                </a:solidFill>
              </a:rPr>
              <a:t>9P</a:t>
            </a:r>
            <a:endParaRPr lang="ko-KR" altLang="en-US" sz="2400" b="1" dirty="0">
              <a:solidFill>
                <a:srgbClr val="2574DB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908050" y="908050"/>
            <a:ext cx="215900" cy="2159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>
            <a:spLocks/>
          </p:cNvSpPr>
          <p:nvPr/>
        </p:nvSpPr>
        <p:spPr bwMode="auto">
          <a:xfrm>
            <a:off x="972835" y="980794"/>
            <a:ext cx="86329" cy="7555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96944" y="85204"/>
            <a:ext cx="6096000" cy="735842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srgbClr val="2574DB"/>
                </a:solidFill>
              </a:rPr>
              <a:t>프로시저 설계</a:t>
            </a:r>
            <a:endParaRPr lang="en-US" altLang="ko-KR" sz="3200" b="1" i="1" kern="0" dirty="0">
              <a:solidFill>
                <a:srgbClr val="2574DB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5601D4A-209A-456C-A26F-E7F62685E0FF}"/>
              </a:ext>
            </a:extLst>
          </p:cNvPr>
          <p:cNvSpPr/>
          <p:nvPr/>
        </p:nvSpPr>
        <p:spPr>
          <a:xfrm>
            <a:off x="1696944" y="1783976"/>
            <a:ext cx="4453118" cy="37388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2574DB"/>
                </a:solidFill>
              </a:rPr>
              <a:t>프로시저 로컬 변수</a:t>
            </a:r>
            <a:endParaRPr lang="en-US" altLang="ko-KR" sz="1400" b="1" dirty="0">
              <a:solidFill>
                <a:srgbClr val="2574DB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6FD7673-54F1-4D8C-8476-E0485A948B0E}"/>
              </a:ext>
            </a:extLst>
          </p:cNvPr>
          <p:cNvSpPr/>
          <p:nvPr/>
        </p:nvSpPr>
        <p:spPr>
          <a:xfrm>
            <a:off x="1696943" y="2516819"/>
            <a:ext cx="9728529" cy="198971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EX_NO_PURCHASE_DAY </a:t>
            </a:r>
            <a:r>
              <a:rPr lang="en-US" altLang="ko-KR" sz="1400" b="1" dirty="0">
                <a:solidFill>
                  <a:srgbClr val="2574DB"/>
                </a:solidFill>
              </a:rPr>
              <a:t>EXCEPTION</a:t>
            </a:r>
            <a:r>
              <a:rPr lang="en-US" altLang="ko-KR" sz="1400" b="1" dirty="0"/>
              <a:t>;		</a:t>
            </a:r>
            <a:r>
              <a:rPr lang="en-US" altLang="ko-KR" sz="1400" b="1" dirty="0">
                <a:solidFill>
                  <a:schemeClr val="accent6">
                    <a:lumMod val="75000"/>
                  </a:schemeClr>
                </a:solidFill>
              </a:rPr>
              <a:t>--5</a:t>
            </a:r>
            <a:r>
              <a:rPr lang="ko-KR" altLang="en-US" sz="1400" b="1" dirty="0">
                <a:solidFill>
                  <a:schemeClr val="accent6">
                    <a:lumMod val="75000"/>
                  </a:schemeClr>
                </a:solidFill>
              </a:rPr>
              <a:t>부제 중 구매 날짜가 아닐 경우 처리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EX_NO_PURCHASE_CNT </a:t>
            </a:r>
            <a:r>
              <a:rPr lang="en-US" altLang="ko-KR" sz="1400" b="1" dirty="0">
                <a:solidFill>
                  <a:srgbClr val="2574DB"/>
                </a:solidFill>
              </a:rPr>
              <a:t>EXCEPTION</a:t>
            </a:r>
            <a:r>
              <a:rPr lang="en-US" altLang="ko-KR" sz="1400" b="1" dirty="0"/>
              <a:t>;		</a:t>
            </a:r>
            <a:r>
              <a:rPr lang="en-US" altLang="ko-KR" sz="1400" b="1" dirty="0">
                <a:solidFill>
                  <a:schemeClr val="accent6">
                    <a:lumMod val="75000"/>
                  </a:schemeClr>
                </a:solidFill>
              </a:rPr>
              <a:t>--</a:t>
            </a:r>
            <a:r>
              <a:rPr lang="ko-KR" altLang="en-US" sz="1400" b="1" dirty="0">
                <a:solidFill>
                  <a:schemeClr val="accent6">
                    <a:lumMod val="75000"/>
                  </a:schemeClr>
                </a:solidFill>
              </a:rPr>
              <a:t>현재 날짜 주에 구매 가능한 개수를 구입한 경우 처리</a:t>
            </a:r>
            <a:endParaRPr lang="en-US" altLang="ko-KR" sz="1400" b="1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EX_NO_PURCHASE_POSSIBLE_CNT </a:t>
            </a:r>
            <a:r>
              <a:rPr lang="en-US" altLang="ko-KR" sz="1400" b="1" dirty="0">
                <a:solidFill>
                  <a:srgbClr val="2574DB"/>
                </a:solidFill>
              </a:rPr>
              <a:t>EXCEPTION</a:t>
            </a:r>
            <a:r>
              <a:rPr lang="en-US" altLang="ko-KR" sz="1400" b="1" dirty="0"/>
              <a:t>;	</a:t>
            </a:r>
            <a:r>
              <a:rPr lang="en-US" altLang="ko-KR" sz="1400" b="1" dirty="0">
                <a:solidFill>
                  <a:schemeClr val="accent6">
                    <a:lumMod val="75000"/>
                  </a:schemeClr>
                </a:solidFill>
              </a:rPr>
              <a:t>--</a:t>
            </a:r>
            <a:r>
              <a:rPr lang="ko-KR" altLang="en-US" sz="1400" b="1" dirty="0">
                <a:solidFill>
                  <a:schemeClr val="accent6">
                    <a:lumMod val="75000"/>
                  </a:schemeClr>
                </a:solidFill>
              </a:rPr>
              <a:t>남은 구매 가능 개수보다 더 구매 하려는 경우 처리</a:t>
            </a:r>
            <a:endParaRPr lang="en-US" altLang="ko-KR" sz="1400" b="1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EX_NO_PURCHASE_POSSIBLE_MAX </a:t>
            </a:r>
            <a:r>
              <a:rPr lang="en-US" altLang="ko-KR" sz="1400" b="1" dirty="0">
                <a:solidFill>
                  <a:srgbClr val="2574DB"/>
                </a:solidFill>
              </a:rPr>
              <a:t>EXCEPTION</a:t>
            </a:r>
            <a:r>
              <a:rPr lang="en-US" altLang="ko-KR" sz="1400" b="1" dirty="0"/>
              <a:t>;	</a:t>
            </a:r>
            <a:r>
              <a:rPr lang="en-US" altLang="ko-KR" sz="1400" b="1" dirty="0">
                <a:solidFill>
                  <a:schemeClr val="accent6">
                    <a:lumMod val="75000"/>
                  </a:schemeClr>
                </a:solidFill>
              </a:rPr>
              <a:t>--</a:t>
            </a:r>
            <a:r>
              <a:rPr lang="ko-KR" altLang="en-US" sz="1400" b="1" dirty="0">
                <a:solidFill>
                  <a:schemeClr val="accent6">
                    <a:lumMod val="75000"/>
                  </a:schemeClr>
                </a:solidFill>
              </a:rPr>
              <a:t>총 구매 가능한 개수보다 더 구매 하려는 경우 처리</a:t>
            </a:r>
            <a:endParaRPr lang="en-US" altLang="ko-KR" sz="1400" b="1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EX_NO_RESIDENT </a:t>
            </a:r>
            <a:r>
              <a:rPr lang="en-US" altLang="ko-KR" sz="1400" b="1" dirty="0">
                <a:solidFill>
                  <a:srgbClr val="2574DB"/>
                </a:solidFill>
              </a:rPr>
              <a:t>EXCEPTION</a:t>
            </a:r>
            <a:r>
              <a:rPr lang="en-US" altLang="ko-KR" sz="1400" b="1" dirty="0"/>
              <a:t>;			</a:t>
            </a:r>
            <a:r>
              <a:rPr lang="en-US" altLang="ko-KR" sz="1400" b="1" dirty="0">
                <a:solidFill>
                  <a:schemeClr val="accent6">
                    <a:lumMod val="75000"/>
                  </a:schemeClr>
                </a:solidFill>
              </a:rPr>
              <a:t>--</a:t>
            </a:r>
            <a:r>
              <a:rPr lang="ko-KR" altLang="en-US" sz="1400" b="1" dirty="0">
                <a:solidFill>
                  <a:schemeClr val="accent6">
                    <a:lumMod val="75000"/>
                  </a:schemeClr>
                </a:solidFill>
              </a:rPr>
              <a:t>대리 구매자가 주민등록등본의 세대주가 아닐 경우 처리</a:t>
            </a:r>
            <a:endParaRPr lang="en-US" altLang="ko-KR" sz="1400" b="1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EX_NO_PROXY_PURCHASE </a:t>
            </a:r>
            <a:r>
              <a:rPr lang="en-US" altLang="ko-KR" sz="1400" b="1" dirty="0">
                <a:solidFill>
                  <a:srgbClr val="2574DB"/>
                </a:solidFill>
              </a:rPr>
              <a:t>EXCEPTION</a:t>
            </a:r>
            <a:r>
              <a:rPr lang="en-US" altLang="ko-KR" sz="1400" b="1" dirty="0"/>
              <a:t>;		</a:t>
            </a:r>
            <a:r>
              <a:rPr lang="en-US" altLang="ko-KR" sz="1400" b="1" dirty="0">
                <a:solidFill>
                  <a:schemeClr val="accent6">
                    <a:lumMod val="75000"/>
                  </a:schemeClr>
                </a:solidFill>
              </a:rPr>
              <a:t>--</a:t>
            </a:r>
            <a:r>
              <a:rPr lang="ko-KR" altLang="en-US" sz="1400" b="1" dirty="0">
                <a:solidFill>
                  <a:schemeClr val="accent6">
                    <a:lumMod val="75000"/>
                  </a:schemeClr>
                </a:solidFill>
              </a:rPr>
              <a:t>대리 구매 조건이 맞지 않는 경우 처리</a:t>
            </a:r>
            <a:endParaRPr lang="en-US" altLang="ko-KR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21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2ACFC80-3292-455F-9161-F020D7914E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6944" y="2370310"/>
            <a:ext cx="6162675" cy="3971925"/>
          </a:xfrm>
          <a:prstGeom prst="rect">
            <a:avLst/>
          </a:prstGeom>
        </p:spPr>
      </p:pic>
      <p:sp>
        <p:nvSpPr>
          <p:cNvPr id="5" name="한쪽 모서리가 둥근 사각형 4"/>
          <p:cNvSpPr/>
          <p:nvPr/>
        </p:nvSpPr>
        <p:spPr>
          <a:xfrm flipV="1">
            <a:off x="0" y="0"/>
            <a:ext cx="1425388" cy="1486460"/>
          </a:xfrm>
          <a:prstGeom prst="round1Rect">
            <a:avLst/>
          </a:pr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04800" y="995082"/>
            <a:ext cx="788894" cy="788894"/>
          </a:xfrm>
          <a:prstGeom prst="roundRect">
            <a:avLst>
              <a:gd name="adj" fmla="val 11033"/>
            </a:avLst>
          </a:prstGeom>
          <a:solidFill>
            <a:schemeClr val="bg1"/>
          </a:solidFill>
          <a:ln>
            <a:noFill/>
          </a:ln>
          <a:effectLst>
            <a:outerShdw blurRad="317500" dist="381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400" b="1" dirty="0">
                <a:solidFill>
                  <a:srgbClr val="2574DB"/>
                </a:solidFill>
              </a:rPr>
              <a:t>10P</a:t>
            </a:r>
            <a:endParaRPr lang="ko-KR" altLang="en-US" sz="2400" b="1" dirty="0">
              <a:solidFill>
                <a:srgbClr val="2574DB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908050" y="908050"/>
            <a:ext cx="215900" cy="2159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>
            <a:spLocks/>
          </p:cNvSpPr>
          <p:nvPr/>
        </p:nvSpPr>
        <p:spPr bwMode="auto">
          <a:xfrm>
            <a:off x="972835" y="980794"/>
            <a:ext cx="86329" cy="7555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96944" y="85204"/>
            <a:ext cx="6096000" cy="735842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srgbClr val="2574DB"/>
                </a:solidFill>
              </a:rPr>
              <a:t>프로시저 설계</a:t>
            </a:r>
            <a:endParaRPr lang="en-US" altLang="ko-KR" sz="3200" b="1" i="1" kern="0" dirty="0">
              <a:solidFill>
                <a:srgbClr val="2574DB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5601D4A-209A-456C-A26F-E7F62685E0FF}"/>
              </a:ext>
            </a:extLst>
          </p:cNvPr>
          <p:cNvSpPr/>
          <p:nvPr/>
        </p:nvSpPr>
        <p:spPr>
          <a:xfrm>
            <a:off x="1696944" y="1597033"/>
            <a:ext cx="4453118" cy="37388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2574DB"/>
                </a:solidFill>
              </a:rPr>
              <a:t>마스크 구매 </a:t>
            </a:r>
            <a:r>
              <a:rPr lang="en-US" altLang="ko-KR" sz="1400" b="1" dirty="0">
                <a:solidFill>
                  <a:srgbClr val="2574DB"/>
                </a:solidFill>
              </a:rPr>
              <a:t>5</a:t>
            </a:r>
            <a:r>
              <a:rPr lang="ko-KR" altLang="en-US" sz="1400" b="1" dirty="0">
                <a:solidFill>
                  <a:srgbClr val="2574DB"/>
                </a:solidFill>
              </a:rPr>
              <a:t>부제 확인</a:t>
            </a:r>
            <a:endParaRPr lang="en-US" altLang="ko-KR" sz="1400" b="1" dirty="0">
              <a:solidFill>
                <a:srgbClr val="2574DB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D82809D-4010-4E9B-BB56-958354ADA2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1288" y="2240201"/>
            <a:ext cx="6683494" cy="26021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73FA878-6D2C-456F-864E-57880D2CDD7C}"/>
              </a:ext>
            </a:extLst>
          </p:cNvPr>
          <p:cNvSpPr/>
          <p:nvPr/>
        </p:nvSpPr>
        <p:spPr>
          <a:xfrm>
            <a:off x="2148944" y="3141233"/>
            <a:ext cx="1613647" cy="27754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5AFA232-031F-42A1-A40A-2EA6BB87732F}"/>
              </a:ext>
            </a:extLst>
          </p:cNvPr>
          <p:cNvSpPr/>
          <p:nvPr/>
        </p:nvSpPr>
        <p:spPr>
          <a:xfrm>
            <a:off x="4030779" y="3141233"/>
            <a:ext cx="3092283" cy="27754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101ACC7-1A5F-4F2E-B084-3B732BF0AB0E}"/>
              </a:ext>
            </a:extLst>
          </p:cNvPr>
          <p:cNvCxnSpPr/>
          <p:nvPr/>
        </p:nvCxnSpPr>
        <p:spPr>
          <a:xfrm>
            <a:off x="1786062" y="2603351"/>
            <a:ext cx="307333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18B3179-FF5E-46B7-9265-0D6B8EEE404D}"/>
              </a:ext>
            </a:extLst>
          </p:cNvPr>
          <p:cNvCxnSpPr>
            <a:cxnSpLocks/>
          </p:cNvCxnSpPr>
          <p:nvPr/>
        </p:nvCxnSpPr>
        <p:spPr>
          <a:xfrm>
            <a:off x="1786062" y="2807747"/>
            <a:ext cx="495898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01AAF52-BAF9-4904-9BD5-7ADE4B9085AE}"/>
              </a:ext>
            </a:extLst>
          </p:cNvPr>
          <p:cNvSpPr txBox="1"/>
          <p:nvPr/>
        </p:nvSpPr>
        <p:spPr>
          <a:xfrm>
            <a:off x="7967269" y="3141233"/>
            <a:ext cx="4017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월요일 </a:t>
            </a:r>
            <a:r>
              <a:rPr lang="en-US" altLang="ko-K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-&gt; </a:t>
            </a:r>
            <a:r>
              <a:rPr lang="ko-KR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생년 끝자리 </a:t>
            </a:r>
            <a:r>
              <a:rPr lang="en-US" altLang="ko-K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1 , 6</a:t>
            </a:r>
            <a:r>
              <a:rPr lang="ko-KR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ko-KR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7C2ED90-8E6F-40EB-B431-25CB0EAB70F9}"/>
              </a:ext>
            </a:extLst>
          </p:cNvPr>
          <p:cNvSpPr txBox="1"/>
          <p:nvPr/>
        </p:nvSpPr>
        <p:spPr>
          <a:xfrm>
            <a:off x="7967269" y="3700183"/>
            <a:ext cx="4366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화요일 </a:t>
            </a:r>
            <a:r>
              <a:rPr lang="en-US" altLang="ko-K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-&gt; </a:t>
            </a:r>
            <a:r>
              <a:rPr lang="ko-KR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생년 끝자리 </a:t>
            </a:r>
            <a:r>
              <a:rPr lang="en-US" altLang="ko-K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2 , 7</a:t>
            </a:r>
            <a:endParaRPr lang="ko-KR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619F0E-E243-408F-B2A7-BA4B1024B75A}"/>
              </a:ext>
            </a:extLst>
          </p:cNvPr>
          <p:cNvSpPr txBox="1"/>
          <p:nvPr/>
        </p:nvSpPr>
        <p:spPr>
          <a:xfrm>
            <a:off x="7967268" y="4259133"/>
            <a:ext cx="3927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수요일 </a:t>
            </a:r>
            <a:r>
              <a:rPr lang="en-US" altLang="ko-K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-&gt; </a:t>
            </a:r>
            <a:r>
              <a:rPr lang="ko-KR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생년 끝자리 </a:t>
            </a:r>
            <a:r>
              <a:rPr lang="en-US" altLang="ko-K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3 , 8 </a:t>
            </a:r>
            <a:endParaRPr lang="ko-KR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96241AD-43C5-4180-A8F4-33BCE09E2093}"/>
              </a:ext>
            </a:extLst>
          </p:cNvPr>
          <p:cNvSpPr txBox="1"/>
          <p:nvPr/>
        </p:nvSpPr>
        <p:spPr>
          <a:xfrm>
            <a:off x="7967269" y="4818083"/>
            <a:ext cx="3745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목요일 </a:t>
            </a:r>
            <a:r>
              <a:rPr lang="en-US" altLang="ko-K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-&gt; </a:t>
            </a:r>
            <a:r>
              <a:rPr lang="ko-KR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생년 끝자리 </a:t>
            </a:r>
            <a:r>
              <a:rPr lang="en-US" altLang="ko-K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4 , 9</a:t>
            </a:r>
            <a:endParaRPr lang="ko-KR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4C9CB7C-4A5F-4B65-8842-C871482957B6}"/>
              </a:ext>
            </a:extLst>
          </p:cNvPr>
          <p:cNvSpPr txBox="1"/>
          <p:nvPr/>
        </p:nvSpPr>
        <p:spPr>
          <a:xfrm>
            <a:off x="7967269" y="5377033"/>
            <a:ext cx="4137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금요일 </a:t>
            </a:r>
            <a:r>
              <a:rPr lang="en-US" altLang="ko-K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-&gt; </a:t>
            </a:r>
            <a:r>
              <a:rPr lang="ko-KR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생년 끝자리 </a:t>
            </a:r>
            <a:r>
              <a:rPr lang="en-US" altLang="ko-K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5 , 0  </a:t>
            </a:r>
            <a:endParaRPr lang="ko-KR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60704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5530D510-0334-43D9-9204-150AF007B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6944" y="2365169"/>
            <a:ext cx="8082769" cy="4141284"/>
          </a:xfrm>
          <a:prstGeom prst="rect">
            <a:avLst/>
          </a:prstGeom>
        </p:spPr>
      </p:pic>
      <p:sp>
        <p:nvSpPr>
          <p:cNvPr id="5" name="한쪽 모서리가 둥근 사각형 4"/>
          <p:cNvSpPr/>
          <p:nvPr/>
        </p:nvSpPr>
        <p:spPr>
          <a:xfrm flipV="1">
            <a:off x="0" y="0"/>
            <a:ext cx="1425388" cy="1486460"/>
          </a:xfrm>
          <a:prstGeom prst="round1Rect">
            <a:avLst/>
          </a:pr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04800" y="995082"/>
            <a:ext cx="788894" cy="788894"/>
          </a:xfrm>
          <a:prstGeom prst="roundRect">
            <a:avLst>
              <a:gd name="adj" fmla="val 11033"/>
            </a:avLst>
          </a:prstGeom>
          <a:solidFill>
            <a:schemeClr val="bg1"/>
          </a:solidFill>
          <a:ln>
            <a:noFill/>
          </a:ln>
          <a:effectLst>
            <a:outerShdw blurRad="317500" dist="381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400" b="1" dirty="0">
                <a:solidFill>
                  <a:srgbClr val="2574DB"/>
                </a:solidFill>
              </a:rPr>
              <a:t>11P</a:t>
            </a:r>
            <a:endParaRPr lang="ko-KR" altLang="en-US" sz="2400" b="1" dirty="0">
              <a:solidFill>
                <a:srgbClr val="2574DB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908050" y="908050"/>
            <a:ext cx="215900" cy="2159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>
            <a:spLocks/>
          </p:cNvSpPr>
          <p:nvPr/>
        </p:nvSpPr>
        <p:spPr bwMode="auto">
          <a:xfrm>
            <a:off x="972835" y="980794"/>
            <a:ext cx="86329" cy="7555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96944" y="85204"/>
            <a:ext cx="6096000" cy="735842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srgbClr val="2574DB"/>
                </a:solidFill>
              </a:rPr>
              <a:t>프로시저 설계</a:t>
            </a:r>
            <a:endParaRPr lang="en-US" altLang="ko-KR" sz="3200" b="1" i="1" kern="0" dirty="0">
              <a:solidFill>
                <a:srgbClr val="2574DB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5601D4A-209A-456C-A26F-E7F62685E0FF}"/>
              </a:ext>
            </a:extLst>
          </p:cNvPr>
          <p:cNvSpPr/>
          <p:nvPr/>
        </p:nvSpPr>
        <p:spPr>
          <a:xfrm>
            <a:off x="1696944" y="1597033"/>
            <a:ext cx="4453118" cy="37388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2574DB"/>
                </a:solidFill>
              </a:rPr>
              <a:t>마스크 구매 개수</a:t>
            </a:r>
            <a:r>
              <a:rPr lang="en-US" altLang="ko-KR" sz="1400" b="1" dirty="0">
                <a:solidFill>
                  <a:srgbClr val="2574DB"/>
                </a:solidFill>
              </a:rPr>
              <a:t> </a:t>
            </a:r>
            <a:r>
              <a:rPr lang="ko-KR" altLang="en-US" sz="1400" b="1" dirty="0">
                <a:solidFill>
                  <a:srgbClr val="2574DB"/>
                </a:solidFill>
              </a:rPr>
              <a:t>확인</a:t>
            </a:r>
            <a:endParaRPr lang="en-US" altLang="ko-KR" sz="1400" b="1" dirty="0">
              <a:solidFill>
                <a:srgbClr val="2574DB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8AFCBE2-B84D-4B3D-A5AD-295FFF3DEC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9788" y="4416325"/>
            <a:ext cx="3467100" cy="1905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C98B621-194D-4C37-9544-23857E201D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4331" y="5140090"/>
            <a:ext cx="3209925" cy="18097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EA055E45-F5E0-4642-9F40-B506742E61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61745" y="3617454"/>
            <a:ext cx="6181725" cy="238125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75CA9C2-9E6F-4845-B6E6-0B2F481073B4}"/>
              </a:ext>
            </a:extLst>
          </p:cNvPr>
          <p:cNvCxnSpPr>
            <a:cxnSpLocks/>
          </p:cNvCxnSpPr>
          <p:nvPr/>
        </p:nvCxnSpPr>
        <p:spPr>
          <a:xfrm>
            <a:off x="3300684" y="3348957"/>
            <a:ext cx="633317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5EB9891-1A6C-45EC-8047-B775BFF1CEF3}"/>
              </a:ext>
            </a:extLst>
          </p:cNvPr>
          <p:cNvCxnSpPr>
            <a:cxnSpLocks/>
          </p:cNvCxnSpPr>
          <p:nvPr/>
        </p:nvCxnSpPr>
        <p:spPr>
          <a:xfrm>
            <a:off x="3536998" y="3155321"/>
            <a:ext cx="261306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0248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1AB48461-1E06-43D5-B577-2DC8A7B313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6944" y="2339283"/>
            <a:ext cx="9049083" cy="2547800"/>
          </a:xfrm>
          <a:prstGeom prst="rect">
            <a:avLst/>
          </a:prstGeom>
        </p:spPr>
      </p:pic>
      <p:sp>
        <p:nvSpPr>
          <p:cNvPr id="5" name="한쪽 모서리가 둥근 사각형 4"/>
          <p:cNvSpPr/>
          <p:nvPr/>
        </p:nvSpPr>
        <p:spPr>
          <a:xfrm flipV="1">
            <a:off x="0" y="0"/>
            <a:ext cx="1425388" cy="1486460"/>
          </a:xfrm>
          <a:prstGeom prst="round1Rect">
            <a:avLst/>
          </a:pr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04800" y="995082"/>
            <a:ext cx="788894" cy="788894"/>
          </a:xfrm>
          <a:prstGeom prst="roundRect">
            <a:avLst>
              <a:gd name="adj" fmla="val 11033"/>
            </a:avLst>
          </a:prstGeom>
          <a:solidFill>
            <a:schemeClr val="bg1"/>
          </a:solidFill>
          <a:ln>
            <a:noFill/>
          </a:ln>
          <a:effectLst>
            <a:outerShdw blurRad="317500" dist="381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400" b="1" dirty="0">
                <a:solidFill>
                  <a:srgbClr val="2574DB"/>
                </a:solidFill>
              </a:rPr>
              <a:t>12P</a:t>
            </a:r>
            <a:endParaRPr lang="ko-KR" altLang="en-US" sz="2400" b="1" dirty="0">
              <a:solidFill>
                <a:srgbClr val="2574DB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908050" y="908050"/>
            <a:ext cx="215900" cy="2159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>
            <a:spLocks/>
          </p:cNvSpPr>
          <p:nvPr/>
        </p:nvSpPr>
        <p:spPr bwMode="auto">
          <a:xfrm>
            <a:off x="972835" y="980794"/>
            <a:ext cx="86329" cy="7555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96944" y="85204"/>
            <a:ext cx="6096000" cy="735842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srgbClr val="2574DB"/>
                </a:solidFill>
              </a:rPr>
              <a:t>프로시저 설계</a:t>
            </a:r>
            <a:endParaRPr lang="en-US" altLang="ko-KR" sz="3200" b="1" i="1" kern="0" dirty="0">
              <a:solidFill>
                <a:srgbClr val="2574DB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5601D4A-209A-456C-A26F-E7F62685E0FF}"/>
              </a:ext>
            </a:extLst>
          </p:cNvPr>
          <p:cNvSpPr/>
          <p:nvPr/>
        </p:nvSpPr>
        <p:spPr>
          <a:xfrm>
            <a:off x="1696944" y="1597033"/>
            <a:ext cx="4453118" cy="37388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2574DB"/>
                </a:solidFill>
              </a:rPr>
              <a:t>대리 구매인 경우 </a:t>
            </a:r>
            <a:r>
              <a:rPr lang="en-US" altLang="ko-KR" sz="1400" b="1" dirty="0">
                <a:solidFill>
                  <a:srgbClr val="2574DB"/>
                </a:solidFill>
              </a:rPr>
              <a:t>-</a:t>
            </a:r>
            <a:r>
              <a:rPr lang="ko-KR" altLang="en-US" sz="1400" b="1" dirty="0">
                <a:solidFill>
                  <a:srgbClr val="2574DB"/>
                </a:solidFill>
              </a:rPr>
              <a:t> 구매 가능 확인 </a:t>
            </a:r>
            <a:endParaRPr lang="en-US" altLang="ko-KR" sz="1400" b="1" dirty="0">
              <a:solidFill>
                <a:srgbClr val="2574DB"/>
              </a:solidFill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AC52E2D-2DEE-4221-A83D-DD35CFEDDB90}"/>
              </a:ext>
            </a:extLst>
          </p:cNvPr>
          <p:cNvCxnSpPr>
            <a:cxnSpLocks/>
          </p:cNvCxnSpPr>
          <p:nvPr/>
        </p:nvCxnSpPr>
        <p:spPr>
          <a:xfrm>
            <a:off x="2086984" y="3130475"/>
            <a:ext cx="605553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24BEA05-3B0E-451A-8C68-E9E95464E3E5}"/>
              </a:ext>
            </a:extLst>
          </p:cNvPr>
          <p:cNvCxnSpPr>
            <a:cxnSpLocks/>
          </p:cNvCxnSpPr>
          <p:nvPr/>
        </p:nvCxnSpPr>
        <p:spPr>
          <a:xfrm>
            <a:off x="2086984" y="4753727"/>
            <a:ext cx="428115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0696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B83EF389-3A62-4C0C-B8CA-5547F71C4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6943" y="2350129"/>
            <a:ext cx="8408276" cy="3352800"/>
          </a:xfrm>
          <a:prstGeom prst="rect">
            <a:avLst/>
          </a:prstGeom>
        </p:spPr>
      </p:pic>
      <p:sp>
        <p:nvSpPr>
          <p:cNvPr id="5" name="한쪽 모서리가 둥근 사각형 4"/>
          <p:cNvSpPr/>
          <p:nvPr/>
        </p:nvSpPr>
        <p:spPr>
          <a:xfrm flipV="1">
            <a:off x="0" y="0"/>
            <a:ext cx="1425388" cy="1486460"/>
          </a:xfrm>
          <a:prstGeom prst="round1Rect">
            <a:avLst/>
          </a:pr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04800" y="995082"/>
            <a:ext cx="788894" cy="788894"/>
          </a:xfrm>
          <a:prstGeom prst="roundRect">
            <a:avLst>
              <a:gd name="adj" fmla="val 11033"/>
            </a:avLst>
          </a:prstGeom>
          <a:solidFill>
            <a:schemeClr val="bg1"/>
          </a:solidFill>
          <a:ln>
            <a:noFill/>
          </a:ln>
          <a:effectLst>
            <a:outerShdw blurRad="317500" dist="381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400" b="1" dirty="0">
                <a:solidFill>
                  <a:srgbClr val="2574DB"/>
                </a:solidFill>
              </a:rPr>
              <a:t>13P</a:t>
            </a:r>
            <a:endParaRPr lang="ko-KR" altLang="en-US" sz="2400" b="1" dirty="0">
              <a:solidFill>
                <a:srgbClr val="2574DB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908050" y="908050"/>
            <a:ext cx="215900" cy="2159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>
            <a:spLocks/>
          </p:cNvSpPr>
          <p:nvPr/>
        </p:nvSpPr>
        <p:spPr bwMode="auto">
          <a:xfrm>
            <a:off x="972835" y="980794"/>
            <a:ext cx="86329" cy="7555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96944" y="85204"/>
            <a:ext cx="6096000" cy="735842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srgbClr val="2574DB"/>
                </a:solidFill>
              </a:rPr>
              <a:t>프로시저 설계</a:t>
            </a:r>
            <a:endParaRPr lang="en-US" altLang="ko-KR" sz="3200" b="1" i="1" kern="0" dirty="0">
              <a:solidFill>
                <a:srgbClr val="2574DB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5601D4A-209A-456C-A26F-E7F62685E0FF}"/>
              </a:ext>
            </a:extLst>
          </p:cNvPr>
          <p:cNvSpPr/>
          <p:nvPr/>
        </p:nvSpPr>
        <p:spPr>
          <a:xfrm>
            <a:off x="1696944" y="1597033"/>
            <a:ext cx="8900952" cy="37388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2574DB"/>
                </a:solidFill>
              </a:rPr>
              <a:t>대리 구매인 경우 </a:t>
            </a:r>
            <a:r>
              <a:rPr lang="en-US" altLang="ko-KR" sz="1400" b="1" dirty="0">
                <a:solidFill>
                  <a:srgbClr val="2574DB"/>
                </a:solidFill>
              </a:rPr>
              <a:t>– </a:t>
            </a:r>
            <a:r>
              <a:rPr lang="ko-KR" altLang="en-US" sz="1400" b="1" dirty="0">
                <a:solidFill>
                  <a:srgbClr val="2574DB"/>
                </a:solidFill>
              </a:rPr>
              <a:t>구매 대상자의 나이가 </a:t>
            </a:r>
            <a:r>
              <a:rPr lang="en-US" altLang="ko-KR" sz="1400" b="1" dirty="0">
                <a:solidFill>
                  <a:srgbClr val="2574DB"/>
                </a:solidFill>
              </a:rPr>
              <a:t>10</a:t>
            </a:r>
            <a:r>
              <a:rPr lang="ko-KR" altLang="en-US" sz="1400" b="1" dirty="0">
                <a:solidFill>
                  <a:srgbClr val="2574DB"/>
                </a:solidFill>
              </a:rPr>
              <a:t>살 이하 또는 </a:t>
            </a:r>
            <a:r>
              <a:rPr lang="en-US" altLang="ko-KR" sz="1400" b="1" dirty="0">
                <a:solidFill>
                  <a:srgbClr val="2574DB"/>
                </a:solidFill>
              </a:rPr>
              <a:t>80</a:t>
            </a:r>
            <a:r>
              <a:rPr lang="ko-KR" altLang="en-US" sz="1400" b="1" dirty="0">
                <a:solidFill>
                  <a:srgbClr val="2574DB"/>
                </a:solidFill>
              </a:rPr>
              <a:t>살 이상</a:t>
            </a:r>
            <a:r>
              <a:rPr lang="en-US" altLang="ko-KR" sz="1400" b="1" dirty="0">
                <a:solidFill>
                  <a:srgbClr val="2574DB"/>
                </a:solidFill>
              </a:rPr>
              <a:t>, </a:t>
            </a:r>
            <a:r>
              <a:rPr lang="ko-KR" altLang="en-US" sz="1400" b="1" dirty="0">
                <a:solidFill>
                  <a:srgbClr val="2574DB"/>
                </a:solidFill>
              </a:rPr>
              <a:t>장애 여부 확인</a:t>
            </a:r>
            <a:endParaRPr lang="en-US" altLang="ko-KR" sz="1400" b="1" dirty="0">
              <a:solidFill>
                <a:srgbClr val="2574DB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72C6B96-ACCC-4527-BE90-A2B9B7BD6BE3}"/>
              </a:ext>
            </a:extLst>
          </p:cNvPr>
          <p:cNvCxnSpPr>
            <a:cxnSpLocks/>
          </p:cNvCxnSpPr>
          <p:nvPr/>
        </p:nvCxnSpPr>
        <p:spPr>
          <a:xfrm>
            <a:off x="3026223" y="3896445"/>
            <a:ext cx="436517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607B754D-9624-498A-92BB-9AF23C9B177E}"/>
              </a:ext>
            </a:extLst>
          </p:cNvPr>
          <p:cNvCxnSpPr>
            <a:cxnSpLocks/>
          </p:cNvCxnSpPr>
          <p:nvPr/>
        </p:nvCxnSpPr>
        <p:spPr>
          <a:xfrm>
            <a:off x="3026223" y="4096448"/>
            <a:ext cx="630283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654F39A-DE29-4234-87AE-3D6CF3D16327}"/>
              </a:ext>
            </a:extLst>
          </p:cNvPr>
          <p:cNvSpPr/>
          <p:nvPr/>
        </p:nvSpPr>
        <p:spPr>
          <a:xfrm>
            <a:off x="3373339" y="2842602"/>
            <a:ext cx="4616775" cy="6964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0ED8D96C-6193-485D-801C-65E51191DF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6050" y="4147029"/>
            <a:ext cx="5857875" cy="20002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2205EB94-4D23-4F54-871C-72CCFD3C03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2355" y="5171025"/>
            <a:ext cx="6800850" cy="228600"/>
          </a:xfrm>
          <a:prstGeom prst="rect">
            <a:avLst/>
          </a:prstGeom>
        </p:spPr>
      </p:pic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B55236F8-B3CE-4A8B-965A-92C5C60BC930}"/>
              </a:ext>
            </a:extLst>
          </p:cNvPr>
          <p:cNvCxnSpPr>
            <a:cxnSpLocks/>
          </p:cNvCxnSpPr>
          <p:nvPr/>
        </p:nvCxnSpPr>
        <p:spPr>
          <a:xfrm>
            <a:off x="2264223" y="2842602"/>
            <a:ext cx="539932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8FE18028-AFB2-4DE3-9425-8F7307C5740A}"/>
              </a:ext>
            </a:extLst>
          </p:cNvPr>
          <p:cNvCxnSpPr>
            <a:cxnSpLocks/>
          </p:cNvCxnSpPr>
          <p:nvPr/>
        </p:nvCxnSpPr>
        <p:spPr>
          <a:xfrm>
            <a:off x="3373339" y="4515548"/>
            <a:ext cx="324336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3683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084E6F4E-F043-4F23-8CE9-63648157D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6944" y="2367303"/>
            <a:ext cx="7358438" cy="4047141"/>
          </a:xfrm>
          <a:prstGeom prst="rect">
            <a:avLst/>
          </a:prstGeom>
        </p:spPr>
      </p:pic>
      <p:sp>
        <p:nvSpPr>
          <p:cNvPr id="5" name="한쪽 모서리가 둥근 사각형 4"/>
          <p:cNvSpPr/>
          <p:nvPr/>
        </p:nvSpPr>
        <p:spPr>
          <a:xfrm flipV="1">
            <a:off x="0" y="0"/>
            <a:ext cx="1425388" cy="1486460"/>
          </a:xfrm>
          <a:prstGeom prst="round1Rect">
            <a:avLst/>
          </a:pr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04800" y="995082"/>
            <a:ext cx="788894" cy="788894"/>
          </a:xfrm>
          <a:prstGeom prst="roundRect">
            <a:avLst>
              <a:gd name="adj" fmla="val 11033"/>
            </a:avLst>
          </a:prstGeom>
          <a:solidFill>
            <a:schemeClr val="bg1"/>
          </a:solidFill>
          <a:ln>
            <a:noFill/>
          </a:ln>
          <a:effectLst>
            <a:outerShdw blurRad="317500" dist="381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400" b="1" dirty="0">
                <a:solidFill>
                  <a:srgbClr val="2574DB"/>
                </a:solidFill>
              </a:rPr>
              <a:t>14P</a:t>
            </a:r>
            <a:endParaRPr lang="ko-KR" altLang="en-US" sz="2400" b="1" dirty="0">
              <a:solidFill>
                <a:srgbClr val="2574DB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908050" y="908050"/>
            <a:ext cx="215900" cy="2159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>
            <a:spLocks/>
          </p:cNvSpPr>
          <p:nvPr/>
        </p:nvSpPr>
        <p:spPr bwMode="auto">
          <a:xfrm>
            <a:off x="972835" y="980794"/>
            <a:ext cx="86329" cy="7555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96944" y="85204"/>
            <a:ext cx="6096000" cy="735842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srgbClr val="2574DB"/>
                </a:solidFill>
              </a:rPr>
              <a:t>프로시저 설계</a:t>
            </a:r>
            <a:endParaRPr lang="en-US" altLang="ko-KR" sz="3200" b="1" i="1" kern="0" dirty="0">
              <a:solidFill>
                <a:srgbClr val="2574DB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5601D4A-209A-456C-A26F-E7F62685E0FF}"/>
              </a:ext>
            </a:extLst>
          </p:cNvPr>
          <p:cNvSpPr/>
          <p:nvPr/>
        </p:nvSpPr>
        <p:spPr>
          <a:xfrm>
            <a:off x="1696944" y="1597033"/>
            <a:ext cx="4453118" cy="37388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2574DB"/>
                </a:solidFill>
              </a:rPr>
              <a:t>마스크 구매 내역 데이터 저장</a:t>
            </a:r>
            <a:endParaRPr lang="en-US" altLang="ko-KR" sz="1400" b="1" dirty="0">
              <a:solidFill>
                <a:srgbClr val="2574DB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BFA82AB-96D5-4E28-8DF0-03629E7E66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2672" y="1973812"/>
            <a:ext cx="7014880" cy="190834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7020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7C120174-1CA6-4B14-A798-D95602C482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6944" y="4837055"/>
            <a:ext cx="10190256" cy="31041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C2E8F41-8C60-4724-9760-8F03755FEE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6945" y="4299391"/>
            <a:ext cx="10043716" cy="33805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24A575A-659A-4152-AFEA-1F4DD80695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8837" y="2018635"/>
            <a:ext cx="5707019" cy="2085669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6EBE2B1A-877F-4A9E-91B5-23B19ACD38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96944" y="5401575"/>
            <a:ext cx="10067925" cy="292619"/>
          </a:xfrm>
          <a:prstGeom prst="rect">
            <a:avLst/>
          </a:prstGeom>
        </p:spPr>
      </p:pic>
      <p:sp>
        <p:nvSpPr>
          <p:cNvPr id="5" name="한쪽 모서리가 둥근 사각형 4"/>
          <p:cNvSpPr/>
          <p:nvPr/>
        </p:nvSpPr>
        <p:spPr>
          <a:xfrm flipV="1">
            <a:off x="0" y="0"/>
            <a:ext cx="1425388" cy="1486460"/>
          </a:xfrm>
          <a:prstGeom prst="round1Rect">
            <a:avLst/>
          </a:pr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04800" y="995082"/>
            <a:ext cx="788894" cy="788894"/>
          </a:xfrm>
          <a:prstGeom prst="roundRect">
            <a:avLst>
              <a:gd name="adj" fmla="val 11033"/>
            </a:avLst>
          </a:prstGeom>
          <a:solidFill>
            <a:schemeClr val="bg1"/>
          </a:solidFill>
          <a:ln>
            <a:noFill/>
          </a:ln>
          <a:effectLst>
            <a:outerShdw blurRad="317500" dist="381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400" b="1" dirty="0">
                <a:solidFill>
                  <a:srgbClr val="2574DB"/>
                </a:solidFill>
              </a:rPr>
              <a:t>15P</a:t>
            </a:r>
            <a:endParaRPr lang="ko-KR" altLang="en-US" sz="2400" b="1" dirty="0">
              <a:solidFill>
                <a:srgbClr val="2574DB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908050" y="908050"/>
            <a:ext cx="215900" cy="2159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>
            <a:spLocks/>
          </p:cNvSpPr>
          <p:nvPr/>
        </p:nvSpPr>
        <p:spPr bwMode="auto">
          <a:xfrm>
            <a:off x="972835" y="980794"/>
            <a:ext cx="86329" cy="7555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96944" y="85204"/>
            <a:ext cx="6096000" cy="735842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srgbClr val="2574DB"/>
                </a:solidFill>
              </a:rPr>
              <a:t>테스트 결과</a:t>
            </a:r>
            <a:endParaRPr lang="en-US" altLang="ko-KR" sz="3200" b="1" i="1" kern="0" dirty="0">
              <a:solidFill>
                <a:srgbClr val="2574DB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5601D4A-209A-456C-A26F-E7F62685E0FF}"/>
              </a:ext>
            </a:extLst>
          </p:cNvPr>
          <p:cNvSpPr/>
          <p:nvPr/>
        </p:nvSpPr>
        <p:spPr>
          <a:xfrm>
            <a:off x="1696944" y="1597033"/>
            <a:ext cx="7076666" cy="37388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2574DB"/>
                </a:solidFill>
              </a:rPr>
              <a:t>마스크 구매 </a:t>
            </a:r>
            <a:r>
              <a:rPr lang="en-US" altLang="ko-KR" sz="1400" b="1" dirty="0">
                <a:solidFill>
                  <a:srgbClr val="2574DB"/>
                </a:solidFill>
              </a:rPr>
              <a:t>5</a:t>
            </a:r>
            <a:r>
              <a:rPr lang="ko-KR" altLang="en-US" sz="1400" b="1" dirty="0">
                <a:solidFill>
                  <a:srgbClr val="2574DB"/>
                </a:solidFill>
              </a:rPr>
              <a:t>부제 확인 테스트</a:t>
            </a:r>
            <a:r>
              <a:rPr lang="en-US" altLang="ko-KR" sz="1400" b="1" dirty="0">
                <a:solidFill>
                  <a:srgbClr val="2574DB"/>
                </a:solidFill>
              </a:rPr>
              <a:t>(</a:t>
            </a:r>
            <a:r>
              <a:rPr lang="ko-KR" altLang="en-US" sz="1400" b="1" dirty="0">
                <a:solidFill>
                  <a:srgbClr val="2574DB"/>
                </a:solidFill>
              </a:rPr>
              <a:t> </a:t>
            </a:r>
            <a:r>
              <a:rPr lang="en-US" altLang="ko-KR" sz="1400" b="1" dirty="0">
                <a:solidFill>
                  <a:srgbClr val="2574DB"/>
                </a:solidFill>
              </a:rPr>
              <a:t>2020.05.20 </a:t>
            </a:r>
            <a:r>
              <a:rPr lang="ko-KR" altLang="en-US" sz="1400" b="1" dirty="0">
                <a:solidFill>
                  <a:srgbClr val="2574DB"/>
                </a:solidFill>
              </a:rPr>
              <a:t>수요일 </a:t>
            </a:r>
            <a:r>
              <a:rPr lang="en-US" altLang="ko-KR" sz="1400" b="1" dirty="0">
                <a:solidFill>
                  <a:srgbClr val="2574DB"/>
                </a:solidFill>
              </a:rPr>
              <a:t>)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834EA70-E0DC-44E9-A506-96976BE7565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48176" y="5958274"/>
            <a:ext cx="6936576" cy="305821"/>
          </a:xfrm>
          <a:prstGeom prst="rect">
            <a:avLst/>
          </a:prstGeom>
        </p:spPr>
      </p:pic>
      <p:sp>
        <p:nvSpPr>
          <p:cNvPr id="17" name="타원 16">
            <a:extLst>
              <a:ext uri="{FF2B5EF4-FFF2-40B4-BE49-F238E27FC236}">
                <a16:creationId xmlns:a16="http://schemas.microsoft.com/office/drawing/2014/main" id="{4FAABF51-445D-489B-982C-E5827CBFA978}"/>
              </a:ext>
            </a:extLst>
          </p:cNvPr>
          <p:cNvSpPr/>
          <p:nvPr/>
        </p:nvSpPr>
        <p:spPr>
          <a:xfrm>
            <a:off x="5698659" y="4241676"/>
            <a:ext cx="395230" cy="39523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E45D8152-397D-49CB-9A36-79626E554A9E}"/>
              </a:ext>
            </a:extLst>
          </p:cNvPr>
          <p:cNvSpPr/>
          <p:nvPr/>
        </p:nvSpPr>
        <p:spPr>
          <a:xfrm>
            <a:off x="5785744" y="5315358"/>
            <a:ext cx="395230" cy="39523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78DB760-419B-4925-B057-BB5AFE0FB50E}"/>
              </a:ext>
            </a:extLst>
          </p:cNvPr>
          <p:cNvSpPr txBox="1"/>
          <p:nvPr/>
        </p:nvSpPr>
        <p:spPr>
          <a:xfrm>
            <a:off x="7792944" y="2073065"/>
            <a:ext cx="3843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월요일 </a:t>
            </a:r>
            <a:r>
              <a:rPr lang="en-US" altLang="ko-K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-&gt; </a:t>
            </a:r>
            <a:r>
              <a:rPr lang="ko-KR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생년 끝자리 </a:t>
            </a:r>
            <a:r>
              <a:rPr lang="en-US" altLang="ko-K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1 , 6</a:t>
            </a:r>
            <a:endParaRPr lang="ko-KR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569319E-0A1B-481B-BEED-71DBD9247229}"/>
              </a:ext>
            </a:extLst>
          </p:cNvPr>
          <p:cNvSpPr txBox="1"/>
          <p:nvPr/>
        </p:nvSpPr>
        <p:spPr>
          <a:xfrm>
            <a:off x="7803830" y="2440091"/>
            <a:ext cx="3832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화요일 </a:t>
            </a:r>
            <a:r>
              <a:rPr lang="en-US" altLang="ko-K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-&gt; </a:t>
            </a:r>
            <a:r>
              <a:rPr lang="ko-KR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생년 끝자리 </a:t>
            </a:r>
            <a:r>
              <a:rPr lang="en-US" altLang="ko-K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2 , 7</a:t>
            </a:r>
            <a:endParaRPr lang="ko-KR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BF036E0-15DB-474C-88D8-B0834F38DAEF}"/>
              </a:ext>
            </a:extLst>
          </p:cNvPr>
          <p:cNvSpPr txBox="1"/>
          <p:nvPr/>
        </p:nvSpPr>
        <p:spPr>
          <a:xfrm>
            <a:off x="7803829" y="2785345"/>
            <a:ext cx="3936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수요일 </a:t>
            </a:r>
            <a:r>
              <a:rPr lang="en-US" altLang="ko-K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-&gt; </a:t>
            </a:r>
            <a:r>
              <a:rPr lang="ko-KR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생년 끝자리 </a:t>
            </a:r>
            <a:r>
              <a:rPr lang="en-US" altLang="ko-K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3 , 8</a:t>
            </a:r>
            <a:endParaRPr lang="ko-KR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59EF09B-60A4-49EA-AF4D-707EA9DF2E8A}"/>
              </a:ext>
            </a:extLst>
          </p:cNvPr>
          <p:cNvSpPr txBox="1"/>
          <p:nvPr/>
        </p:nvSpPr>
        <p:spPr>
          <a:xfrm>
            <a:off x="7803830" y="3162520"/>
            <a:ext cx="3936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목요일 </a:t>
            </a:r>
            <a:r>
              <a:rPr lang="en-US" altLang="ko-K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-&gt; </a:t>
            </a:r>
            <a:r>
              <a:rPr lang="ko-KR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생년 끝자리 </a:t>
            </a:r>
            <a:r>
              <a:rPr lang="en-US" altLang="ko-K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4 , 9</a:t>
            </a:r>
            <a:endParaRPr lang="ko-KR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05F3D1D-CDB5-4287-8A08-A9FD5150FF97}"/>
              </a:ext>
            </a:extLst>
          </p:cNvPr>
          <p:cNvSpPr txBox="1"/>
          <p:nvPr/>
        </p:nvSpPr>
        <p:spPr>
          <a:xfrm>
            <a:off x="7792944" y="3529045"/>
            <a:ext cx="3843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금요일 </a:t>
            </a:r>
            <a:r>
              <a:rPr lang="en-US" altLang="ko-K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-&gt; </a:t>
            </a:r>
            <a:r>
              <a:rPr lang="ko-KR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생년 끝자리 </a:t>
            </a:r>
            <a:r>
              <a:rPr lang="en-US" altLang="ko-K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5 , 0</a:t>
            </a:r>
            <a:endParaRPr lang="ko-KR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45076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>
            <a:extLst>
              <a:ext uri="{FF2B5EF4-FFF2-40B4-BE49-F238E27FC236}">
                <a16:creationId xmlns:a16="http://schemas.microsoft.com/office/drawing/2014/main" id="{9D700665-AF4C-4E60-813E-49CE2FF509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500" y="5372502"/>
            <a:ext cx="9744808" cy="301563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87B0C552-85F9-442B-B8C6-1650F7BC72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5499" y="4695064"/>
            <a:ext cx="9852660" cy="433538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0540FD04-DE0D-469F-A752-73F7DDC930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5499" y="2711815"/>
            <a:ext cx="9744808" cy="278423"/>
          </a:xfrm>
          <a:prstGeom prst="rect">
            <a:avLst/>
          </a:prstGeom>
        </p:spPr>
      </p:pic>
      <p:sp>
        <p:nvSpPr>
          <p:cNvPr id="5" name="한쪽 모서리가 둥근 사각형 4"/>
          <p:cNvSpPr/>
          <p:nvPr/>
        </p:nvSpPr>
        <p:spPr>
          <a:xfrm flipV="1">
            <a:off x="0" y="0"/>
            <a:ext cx="1425388" cy="1486460"/>
          </a:xfrm>
          <a:prstGeom prst="round1Rect">
            <a:avLst/>
          </a:pr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04800" y="995082"/>
            <a:ext cx="788894" cy="788894"/>
          </a:xfrm>
          <a:prstGeom prst="roundRect">
            <a:avLst>
              <a:gd name="adj" fmla="val 11033"/>
            </a:avLst>
          </a:prstGeom>
          <a:solidFill>
            <a:schemeClr val="bg1"/>
          </a:solidFill>
          <a:ln>
            <a:noFill/>
          </a:ln>
          <a:effectLst>
            <a:outerShdw blurRad="317500" dist="381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400" b="1" dirty="0">
                <a:solidFill>
                  <a:srgbClr val="2574DB"/>
                </a:solidFill>
              </a:rPr>
              <a:t>16P</a:t>
            </a:r>
            <a:endParaRPr lang="ko-KR" altLang="en-US" sz="2400" b="1" dirty="0">
              <a:solidFill>
                <a:srgbClr val="2574DB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908050" y="908050"/>
            <a:ext cx="215900" cy="2159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>
            <a:spLocks/>
          </p:cNvSpPr>
          <p:nvPr/>
        </p:nvSpPr>
        <p:spPr bwMode="auto">
          <a:xfrm>
            <a:off x="972835" y="980794"/>
            <a:ext cx="86329" cy="7555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96944" y="85204"/>
            <a:ext cx="6096000" cy="735842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srgbClr val="2574DB"/>
                </a:solidFill>
              </a:rPr>
              <a:t>테스트 결과</a:t>
            </a:r>
            <a:endParaRPr lang="en-US" altLang="ko-KR" sz="3200" b="1" i="1" kern="0" dirty="0">
              <a:solidFill>
                <a:srgbClr val="2574DB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5601D4A-209A-456C-A26F-E7F62685E0FF}"/>
              </a:ext>
            </a:extLst>
          </p:cNvPr>
          <p:cNvSpPr/>
          <p:nvPr/>
        </p:nvSpPr>
        <p:spPr>
          <a:xfrm>
            <a:off x="1696944" y="1597033"/>
            <a:ext cx="4453118" cy="37388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2574DB"/>
                </a:solidFill>
              </a:rPr>
              <a:t>마스크 구매 개수</a:t>
            </a:r>
            <a:r>
              <a:rPr lang="en-US" altLang="ko-KR" sz="1400" b="1" dirty="0">
                <a:solidFill>
                  <a:srgbClr val="2574DB"/>
                </a:solidFill>
              </a:rPr>
              <a:t> </a:t>
            </a:r>
            <a:r>
              <a:rPr lang="ko-KR" altLang="en-US" sz="1400" b="1" dirty="0">
                <a:solidFill>
                  <a:srgbClr val="2574DB"/>
                </a:solidFill>
              </a:rPr>
              <a:t>확인 테스트</a:t>
            </a:r>
            <a:endParaRPr lang="en-US" altLang="ko-KR" sz="1400" b="1" dirty="0">
              <a:solidFill>
                <a:srgbClr val="2574DB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273C4FD-9D6A-4A41-8167-A9431E2E39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95499" y="3281104"/>
            <a:ext cx="4500063" cy="303375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4C64A99-BE28-4257-8988-1DA053DABB3E}"/>
              </a:ext>
            </a:extLst>
          </p:cNvPr>
          <p:cNvSpPr/>
          <p:nvPr/>
        </p:nvSpPr>
        <p:spPr>
          <a:xfrm>
            <a:off x="1991111" y="2143298"/>
            <a:ext cx="4453118" cy="37388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2574DB"/>
                </a:solidFill>
              </a:rPr>
              <a:t>1. </a:t>
            </a:r>
            <a:r>
              <a:rPr lang="ko-KR" altLang="en-US" sz="1400" b="1" dirty="0">
                <a:solidFill>
                  <a:srgbClr val="2574DB"/>
                </a:solidFill>
              </a:rPr>
              <a:t>최대 구매 가능한 개수 보다 많이 사려는 경우 </a:t>
            </a:r>
            <a:endParaRPr lang="en-US" altLang="ko-KR" sz="1400" b="1" dirty="0">
              <a:solidFill>
                <a:srgbClr val="2574DB"/>
              </a:solidFill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2EA9BF0-F68B-4487-B7E3-57EF54AC1059}"/>
              </a:ext>
            </a:extLst>
          </p:cNvPr>
          <p:cNvSpPr/>
          <p:nvPr/>
        </p:nvSpPr>
        <p:spPr>
          <a:xfrm>
            <a:off x="9639721" y="2655236"/>
            <a:ext cx="395230" cy="39523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31EC338-9EC9-453B-B5C5-CFC9C826CDD9}"/>
              </a:ext>
            </a:extLst>
          </p:cNvPr>
          <p:cNvSpPr/>
          <p:nvPr/>
        </p:nvSpPr>
        <p:spPr>
          <a:xfrm>
            <a:off x="1991110" y="4122633"/>
            <a:ext cx="8454151" cy="37388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2574DB"/>
                </a:solidFill>
              </a:rPr>
              <a:t>2. </a:t>
            </a:r>
            <a:r>
              <a:rPr lang="ko-KR" altLang="en-US" sz="1400" b="1" dirty="0">
                <a:solidFill>
                  <a:srgbClr val="2574DB"/>
                </a:solidFill>
              </a:rPr>
              <a:t>이번주에 </a:t>
            </a:r>
            <a:r>
              <a:rPr lang="en-US" altLang="ko-KR" sz="1400" b="1" dirty="0">
                <a:solidFill>
                  <a:srgbClr val="2574DB"/>
                </a:solidFill>
              </a:rPr>
              <a:t>3</a:t>
            </a:r>
            <a:r>
              <a:rPr lang="ko-KR" altLang="en-US" sz="1400" b="1" dirty="0">
                <a:solidFill>
                  <a:srgbClr val="2574DB"/>
                </a:solidFill>
              </a:rPr>
              <a:t>장 다 구매한 경우 </a:t>
            </a:r>
            <a:r>
              <a:rPr lang="en-US" altLang="ko-KR" sz="1400" b="1" dirty="0">
                <a:solidFill>
                  <a:srgbClr val="2574DB"/>
                </a:solidFill>
              </a:rPr>
              <a:t>(</a:t>
            </a:r>
            <a:r>
              <a:rPr lang="ko-KR" altLang="en-US" sz="1400" b="1" dirty="0">
                <a:solidFill>
                  <a:srgbClr val="2574DB"/>
                </a:solidFill>
              </a:rPr>
              <a:t> 테스트 주 </a:t>
            </a:r>
            <a:r>
              <a:rPr lang="en-US" altLang="ko-KR" sz="1400" b="1" dirty="0">
                <a:solidFill>
                  <a:srgbClr val="2574DB"/>
                </a:solidFill>
              </a:rPr>
              <a:t>: 2020.05.18(</a:t>
            </a:r>
            <a:r>
              <a:rPr lang="ko-KR" altLang="en-US" sz="1400" b="1" dirty="0">
                <a:solidFill>
                  <a:srgbClr val="2574DB"/>
                </a:solidFill>
              </a:rPr>
              <a:t>월</a:t>
            </a:r>
            <a:r>
              <a:rPr lang="en-US" altLang="ko-KR" sz="1400" b="1" dirty="0">
                <a:solidFill>
                  <a:srgbClr val="2574DB"/>
                </a:solidFill>
              </a:rPr>
              <a:t>) ~ 2020.05.24(</a:t>
            </a:r>
            <a:r>
              <a:rPr lang="ko-KR" altLang="en-US" sz="1400" b="1" dirty="0">
                <a:solidFill>
                  <a:srgbClr val="2574DB"/>
                </a:solidFill>
              </a:rPr>
              <a:t>일</a:t>
            </a:r>
            <a:r>
              <a:rPr lang="en-US" altLang="ko-KR" sz="1400" b="1" dirty="0">
                <a:solidFill>
                  <a:srgbClr val="2574DB"/>
                </a:solidFill>
              </a:rPr>
              <a:t>) 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160E929-4433-409E-8632-918AABBE606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95500" y="5944472"/>
            <a:ext cx="8519945" cy="260151"/>
          </a:xfrm>
          <a:prstGeom prst="rect">
            <a:avLst/>
          </a:prstGeom>
        </p:spPr>
      </p:pic>
      <p:sp>
        <p:nvSpPr>
          <p:cNvPr id="17" name="타원 16">
            <a:extLst>
              <a:ext uri="{FF2B5EF4-FFF2-40B4-BE49-F238E27FC236}">
                <a16:creationId xmlns:a16="http://schemas.microsoft.com/office/drawing/2014/main" id="{3961939F-4F41-48F5-88A5-44BF88783B9A}"/>
              </a:ext>
            </a:extLst>
          </p:cNvPr>
          <p:cNvSpPr/>
          <p:nvPr/>
        </p:nvSpPr>
        <p:spPr>
          <a:xfrm>
            <a:off x="7409906" y="4758326"/>
            <a:ext cx="395230" cy="39523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F0FD6E0C-AC5F-4535-9804-741DBA77F4D9}"/>
              </a:ext>
            </a:extLst>
          </p:cNvPr>
          <p:cNvSpPr/>
          <p:nvPr/>
        </p:nvSpPr>
        <p:spPr>
          <a:xfrm>
            <a:off x="9621149" y="5313912"/>
            <a:ext cx="395230" cy="39523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37128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E47CF1A-8758-4841-9853-931E80927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4455" y="3228063"/>
            <a:ext cx="9744808" cy="30156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DFC1AB6-B133-4382-A05B-BCBE894877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4454" y="2752031"/>
            <a:ext cx="9744808" cy="296848"/>
          </a:xfrm>
          <a:prstGeom prst="rect">
            <a:avLst/>
          </a:prstGeom>
        </p:spPr>
      </p:pic>
      <p:sp>
        <p:nvSpPr>
          <p:cNvPr id="5" name="한쪽 모서리가 둥근 사각형 4"/>
          <p:cNvSpPr/>
          <p:nvPr/>
        </p:nvSpPr>
        <p:spPr>
          <a:xfrm flipV="1">
            <a:off x="0" y="0"/>
            <a:ext cx="1425388" cy="1486460"/>
          </a:xfrm>
          <a:prstGeom prst="round1Rect">
            <a:avLst/>
          </a:pr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04800" y="995082"/>
            <a:ext cx="788894" cy="788894"/>
          </a:xfrm>
          <a:prstGeom prst="roundRect">
            <a:avLst>
              <a:gd name="adj" fmla="val 11033"/>
            </a:avLst>
          </a:prstGeom>
          <a:solidFill>
            <a:schemeClr val="bg1"/>
          </a:solidFill>
          <a:ln>
            <a:noFill/>
          </a:ln>
          <a:effectLst>
            <a:outerShdw blurRad="317500" dist="381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400" b="1" dirty="0">
                <a:solidFill>
                  <a:srgbClr val="2574DB"/>
                </a:solidFill>
              </a:rPr>
              <a:t>17P</a:t>
            </a:r>
            <a:endParaRPr lang="ko-KR" altLang="en-US" sz="2400" b="1" dirty="0">
              <a:solidFill>
                <a:srgbClr val="2574DB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908050" y="908050"/>
            <a:ext cx="215900" cy="2159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>
            <a:spLocks/>
          </p:cNvSpPr>
          <p:nvPr/>
        </p:nvSpPr>
        <p:spPr bwMode="auto">
          <a:xfrm>
            <a:off x="972835" y="980794"/>
            <a:ext cx="86329" cy="7555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96944" y="85204"/>
            <a:ext cx="6096000" cy="735842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srgbClr val="2574DB"/>
                </a:solidFill>
              </a:rPr>
              <a:t>테스트 결과</a:t>
            </a:r>
            <a:endParaRPr lang="en-US" altLang="ko-KR" sz="3200" b="1" i="1" kern="0" dirty="0">
              <a:solidFill>
                <a:srgbClr val="2574DB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5601D4A-209A-456C-A26F-E7F62685E0FF}"/>
              </a:ext>
            </a:extLst>
          </p:cNvPr>
          <p:cNvSpPr/>
          <p:nvPr/>
        </p:nvSpPr>
        <p:spPr>
          <a:xfrm>
            <a:off x="1696944" y="1597033"/>
            <a:ext cx="4453118" cy="37388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2574DB"/>
                </a:solidFill>
              </a:rPr>
              <a:t>마스크 구매 개수 확인 테스트</a:t>
            </a:r>
            <a:endParaRPr lang="en-US" altLang="ko-KR" sz="1400" b="1" dirty="0">
              <a:solidFill>
                <a:srgbClr val="2574DB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4C64A99-BE28-4257-8988-1DA053DABB3E}"/>
              </a:ext>
            </a:extLst>
          </p:cNvPr>
          <p:cNvSpPr/>
          <p:nvPr/>
        </p:nvSpPr>
        <p:spPr>
          <a:xfrm>
            <a:off x="1991111" y="2144734"/>
            <a:ext cx="4453118" cy="37388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2574DB"/>
                </a:solidFill>
              </a:rPr>
              <a:t>3.</a:t>
            </a:r>
            <a:r>
              <a:rPr lang="ko-KR" altLang="en-US" sz="1400" b="1" dirty="0">
                <a:solidFill>
                  <a:srgbClr val="2574DB"/>
                </a:solidFill>
              </a:rPr>
              <a:t> 구매 가능한 남은 개수보다 많게 구매하려는 경우</a:t>
            </a:r>
            <a:endParaRPr lang="en-US" altLang="ko-KR" sz="1400" b="1" dirty="0">
              <a:solidFill>
                <a:srgbClr val="2574DB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60DBFDE-2BC9-4CB6-AB20-5C2693A93E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4454" y="3792002"/>
            <a:ext cx="4417675" cy="290116"/>
          </a:xfrm>
          <a:prstGeom prst="rect">
            <a:avLst/>
          </a:prstGeom>
        </p:spPr>
      </p:pic>
      <p:sp>
        <p:nvSpPr>
          <p:cNvPr id="17" name="타원 16">
            <a:extLst>
              <a:ext uri="{FF2B5EF4-FFF2-40B4-BE49-F238E27FC236}">
                <a16:creationId xmlns:a16="http://schemas.microsoft.com/office/drawing/2014/main" id="{F122430D-DD31-4BE9-97DB-647F53735A36}"/>
              </a:ext>
            </a:extLst>
          </p:cNvPr>
          <p:cNvSpPr/>
          <p:nvPr/>
        </p:nvSpPr>
        <p:spPr>
          <a:xfrm>
            <a:off x="7503833" y="2763623"/>
            <a:ext cx="395230" cy="39523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8B5B0B5C-D884-46DA-9F4F-9DAD9FDB0BE0}"/>
              </a:ext>
            </a:extLst>
          </p:cNvPr>
          <p:cNvSpPr/>
          <p:nvPr/>
        </p:nvSpPr>
        <p:spPr>
          <a:xfrm>
            <a:off x="9735364" y="3177884"/>
            <a:ext cx="395230" cy="39523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2476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45D32A7-DA0F-4D40-8634-C529750E78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2513" y="5198778"/>
            <a:ext cx="9537456" cy="24455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21BFAAA8-3D5D-4D39-BF80-C0365C3ED0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5051" y="2564565"/>
            <a:ext cx="5707019" cy="2085669"/>
          </a:xfrm>
          <a:prstGeom prst="rect">
            <a:avLst/>
          </a:prstGeom>
        </p:spPr>
      </p:pic>
      <p:sp>
        <p:nvSpPr>
          <p:cNvPr id="5" name="한쪽 모서리가 둥근 사각형 4"/>
          <p:cNvSpPr/>
          <p:nvPr/>
        </p:nvSpPr>
        <p:spPr>
          <a:xfrm flipV="1">
            <a:off x="0" y="0"/>
            <a:ext cx="1425388" cy="1486460"/>
          </a:xfrm>
          <a:prstGeom prst="round1Rect">
            <a:avLst/>
          </a:pr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04800" y="995082"/>
            <a:ext cx="788894" cy="788894"/>
          </a:xfrm>
          <a:prstGeom prst="roundRect">
            <a:avLst>
              <a:gd name="adj" fmla="val 11033"/>
            </a:avLst>
          </a:prstGeom>
          <a:solidFill>
            <a:schemeClr val="bg1"/>
          </a:solidFill>
          <a:ln>
            <a:noFill/>
          </a:ln>
          <a:effectLst>
            <a:outerShdw blurRad="317500" dist="381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400" b="1" dirty="0">
                <a:solidFill>
                  <a:srgbClr val="2574DB"/>
                </a:solidFill>
              </a:rPr>
              <a:t>18P</a:t>
            </a:r>
            <a:endParaRPr lang="ko-KR" altLang="en-US" sz="2400" b="1" dirty="0">
              <a:solidFill>
                <a:srgbClr val="2574DB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908050" y="908050"/>
            <a:ext cx="215900" cy="2159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>
            <a:spLocks/>
          </p:cNvSpPr>
          <p:nvPr/>
        </p:nvSpPr>
        <p:spPr bwMode="auto">
          <a:xfrm>
            <a:off x="972835" y="980794"/>
            <a:ext cx="86329" cy="7555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96944" y="85204"/>
            <a:ext cx="6096000" cy="735842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srgbClr val="2574DB"/>
                </a:solidFill>
              </a:rPr>
              <a:t>테스트 결과</a:t>
            </a:r>
            <a:endParaRPr lang="en-US" altLang="ko-KR" sz="3200" b="1" i="1" kern="0" dirty="0">
              <a:solidFill>
                <a:srgbClr val="2574DB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5601D4A-209A-456C-A26F-E7F62685E0FF}"/>
              </a:ext>
            </a:extLst>
          </p:cNvPr>
          <p:cNvSpPr/>
          <p:nvPr/>
        </p:nvSpPr>
        <p:spPr>
          <a:xfrm>
            <a:off x="1696944" y="1597033"/>
            <a:ext cx="4453118" cy="37388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2574DB"/>
                </a:solidFill>
              </a:rPr>
              <a:t>대리 구매 가능 확인 테스트</a:t>
            </a:r>
            <a:endParaRPr lang="en-US" altLang="ko-KR" sz="1400" b="1" dirty="0">
              <a:solidFill>
                <a:srgbClr val="2574DB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4C64A99-BE28-4257-8988-1DA053DABB3E}"/>
              </a:ext>
            </a:extLst>
          </p:cNvPr>
          <p:cNvSpPr/>
          <p:nvPr/>
        </p:nvSpPr>
        <p:spPr>
          <a:xfrm>
            <a:off x="1991110" y="2144734"/>
            <a:ext cx="5921047" cy="37388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2574DB"/>
                </a:solidFill>
              </a:rPr>
              <a:t>1.</a:t>
            </a:r>
            <a:r>
              <a:rPr lang="ko-KR" altLang="en-US" sz="1400" b="1" dirty="0">
                <a:solidFill>
                  <a:srgbClr val="2574DB"/>
                </a:solidFill>
              </a:rPr>
              <a:t> 대리 구매 대상자 나이가 만 </a:t>
            </a:r>
            <a:r>
              <a:rPr lang="en-US" altLang="ko-KR" sz="1400" b="1" dirty="0">
                <a:solidFill>
                  <a:srgbClr val="2574DB"/>
                </a:solidFill>
              </a:rPr>
              <a:t>10</a:t>
            </a:r>
            <a:r>
              <a:rPr lang="ko-KR" altLang="en-US" sz="1400" b="1" dirty="0">
                <a:solidFill>
                  <a:srgbClr val="2574DB"/>
                </a:solidFill>
              </a:rPr>
              <a:t>세 이하 또는 </a:t>
            </a:r>
            <a:r>
              <a:rPr lang="en-US" altLang="ko-KR" sz="1400" b="1" dirty="0">
                <a:solidFill>
                  <a:srgbClr val="2574DB"/>
                </a:solidFill>
              </a:rPr>
              <a:t>80</a:t>
            </a:r>
            <a:r>
              <a:rPr lang="ko-KR" altLang="en-US" sz="1400" b="1" dirty="0">
                <a:solidFill>
                  <a:srgbClr val="2574DB"/>
                </a:solidFill>
              </a:rPr>
              <a:t>세 이상이 아닌 경우 </a:t>
            </a:r>
            <a:endParaRPr lang="en-US" altLang="ko-KR" sz="1400" b="1" dirty="0">
              <a:solidFill>
                <a:srgbClr val="2574DB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F54CC23-27AE-46B4-A326-B05A60EEF9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2513" y="5671231"/>
            <a:ext cx="8497611" cy="27182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BE63AA3-C07F-4C43-BC8C-3F661ED4E6DD}"/>
              </a:ext>
            </a:extLst>
          </p:cNvPr>
          <p:cNvSpPr txBox="1"/>
          <p:nvPr/>
        </p:nvSpPr>
        <p:spPr>
          <a:xfrm>
            <a:off x="4541112" y="4728223"/>
            <a:ext cx="3818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박보검</a:t>
            </a:r>
            <a:r>
              <a:rPr lang="ko-KR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만 </a:t>
            </a:r>
            <a:r>
              <a:rPr lang="en-US" altLang="ko-KR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31</a:t>
            </a:r>
            <a:r>
              <a:rPr lang="ko-KR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세 </a:t>
            </a:r>
            <a:r>
              <a:rPr lang="en-US" altLang="ko-KR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대리 구매 불가능</a:t>
            </a:r>
            <a:r>
              <a:rPr lang="en-US" altLang="ko-KR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ko-KR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60CC867-E6A2-4B28-AEB4-B739C2A65BCB}"/>
              </a:ext>
            </a:extLst>
          </p:cNvPr>
          <p:cNvSpPr txBox="1"/>
          <p:nvPr/>
        </p:nvSpPr>
        <p:spPr>
          <a:xfrm>
            <a:off x="4534910" y="4743865"/>
            <a:ext cx="3818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이순희 </a:t>
            </a:r>
            <a:r>
              <a:rPr lang="en-US" altLang="ko-KR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만 </a:t>
            </a:r>
            <a:r>
              <a:rPr lang="en-US" altLang="ko-KR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85</a:t>
            </a:r>
            <a:r>
              <a:rPr lang="ko-KR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세 </a:t>
            </a:r>
            <a:r>
              <a:rPr lang="en-US" altLang="ko-KR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대리 구매 가능</a:t>
            </a:r>
            <a:r>
              <a:rPr lang="en-US" altLang="ko-KR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ko-KR" alt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3E01DDF-774A-4303-95D5-4D0AEB6D6E6B}"/>
              </a:ext>
            </a:extLst>
          </p:cNvPr>
          <p:cNvSpPr/>
          <p:nvPr/>
        </p:nvSpPr>
        <p:spPr>
          <a:xfrm>
            <a:off x="2532478" y="3741055"/>
            <a:ext cx="5371976" cy="13071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2B27E5C-865E-424E-92DE-3DF9B108B1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32513" y="5165365"/>
            <a:ext cx="9537456" cy="248676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91D89EB6-7E7B-4946-9B83-6F46090BDF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32513" y="5677016"/>
            <a:ext cx="9537456" cy="578935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D89D0039-2986-4906-9E5C-CB4036D685B9}"/>
              </a:ext>
            </a:extLst>
          </p:cNvPr>
          <p:cNvSpPr/>
          <p:nvPr/>
        </p:nvSpPr>
        <p:spPr>
          <a:xfrm>
            <a:off x="2328672" y="5806240"/>
            <a:ext cx="993648" cy="14260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4EFE343-75D8-488F-AB4B-9C02DC659B28}"/>
              </a:ext>
            </a:extLst>
          </p:cNvPr>
          <p:cNvSpPr/>
          <p:nvPr/>
        </p:nvSpPr>
        <p:spPr>
          <a:xfrm>
            <a:off x="7344660" y="5806240"/>
            <a:ext cx="3315720" cy="14260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95A96C9-C35C-490A-9386-EF6DF2511F83}"/>
              </a:ext>
            </a:extLst>
          </p:cNvPr>
          <p:cNvSpPr/>
          <p:nvPr/>
        </p:nvSpPr>
        <p:spPr>
          <a:xfrm>
            <a:off x="9002520" y="5160792"/>
            <a:ext cx="1962660" cy="20911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D1E06F6D-19CA-4FA7-8469-0B3021AA57F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32513" y="5227874"/>
            <a:ext cx="9537456" cy="283143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8C3E1181-F76F-449A-9470-D8EABC5F3547}"/>
              </a:ext>
            </a:extLst>
          </p:cNvPr>
          <p:cNvSpPr/>
          <p:nvPr/>
        </p:nvSpPr>
        <p:spPr>
          <a:xfrm>
            <a:off x="9105717" y="5258440"/>
            <a:ext cx="2027536" cy="20125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3C47D942-2609-47B5-8BA1-2E7356127CF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32513" y="5682694"/>
            <a:ext cx="8802609" cy="28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550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25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1"/>
      <p:bldP spid="22" grpId="2"/>
      <p:bldP spid="22" grpId="3"/>
      <p:bldP spid="27" grpId="0"/>
      <p:bldP spid="27" grpId="1"/>
      <p:bldP spid="27" grpId="2"/>
      <p:bldP spid="21" grpId="0" animBg="1"/>
      <p:bldP spid="28" grpId="0" animBg="1"/>
      <p:bldP spid="28" grpId="1" animBg="1"/>
      <p:bldP spid="31" grpId="0" animBg="1"/>
      <p:bldP spid="31" grpId="1" animBg="1"/>
      <p:bldP spid="32" grpId="0" animBg="1"/>
      <p:bldP spid="32" grpId="1" animBg="1"/>
      <p:bldP spid="2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 flipV="1">
            <a:off x="0" y="-757"/>
            <a:ext cx="1425388" cy="1486460"/>
          </a:xfrm>
          <a:prstGeom prst="round1Rect">
            <a:avLst/>
          </a:pr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04800" y="995082"/>
            <a:ext cx="788894" cy="788894"/>
          </a:xfrm>
          <a:prstGeom prst="roundRect">
            <a:avLst>
              <a:gd name="adj" fmla="val 11033"/>
            </a:avLst>
          </a:prstGeom>
          <a:solidFill>
            <a:schemeClr val="bg1"/>
          </a:solidFill>
          <a:ln>
            <a:noFill/>
          </a:ln>
          <a:effectLst>
            <a:outerShdw blurRad="317500" dist="381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400" b="1" dirty="0">
                <a:solidFill>
                  <a:srgbClr val="2574DB"/>
                </a:solidFill>
              </a:rPr>
              <a:t>1P</a:t>
            </a:r>
            <a:endParaRPr lang="ko-KR" altLang="en-US" sz="2400" b="1" dirty="0">
              <a:solidFill>
                <a:srgbClr val="2574DB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908050" y="908050"/>
            <a:ext cx="215900" cy="2159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>
            <a:spLocks/>
          </p:cNvSpPr>
          <p:nvPr/>
        </p:nvSpPr>
        <p:spPr bwMode="auto">
          <a:xfrm>
            <a:off x="972835" y="980794"/>
            <a:ext cx="86329" cy="7555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96944" y="85204"/>
            <a:ext cx="6096000" cy="735842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srgbClr val="2574DB"/>
                </a:solidFill>
              </a:rPr>
              <a:t>목차</a:t>
            </a:r>
            <a:endParaRPr lang="ko-KR" altLang="en-US" sz="6000" b="1" kern="0" dirty="0">
              <a:solidFill>
                <a:srgbClr val="5793E3"/>
              </a:solidFill>
            </a:endParaRPr>
          </a:p>
        </p:txBody>
      </p:sp>
      <p:sp>
        <p:nvSpPr>
          <p:cNvPr id="48" name="모서리가 둥근 직사각형 42">
            <a:extLst>
              <a:ext uri="{FF2B5EF4-FFF2-40B4-BE49-F238E27FC236}">
                <a16:creationId xmlns:a16="http://schemas.microsoft.com/office/drawing/2014/main" id="{5B52E38B-71C4-4B7A-A839-F76D07D86C7F}"/>
              </a:ext>
            </a:extLst>
          </p:cNvPr>
          <p:cNvSpPr/>
          <p:nvPr/>
        </p:nvSpPr>
        <p:spPr>
          <a:xfrm>
            <a:off x="1950489" y="2048578"/>
            <a:ext cx="5912824" cy="565149"/>
          </a:xfrm>
          <a:prstGeom prst="roundRect">
            <a:avLst>
              <a:gd name="adj" fmla="val 50000"/>
            </a:avLst>
          </a:prstGeom>
          <a:solidFill>
            <a:srgbClr val="2574D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prstClr val="white"/>
                </a:solidFill>
              </a:rPr>
              <a:t>요구사항 분석 </a:t>
            </a:r>
            <a:endParaRPr lang="en-US" altLang="ko-KR" sz="2400" b="1" dirty="0">
              <a:solidFill>
                <a:prstClr val="white"/>
              </a:solidFill>
            </a:endParaRPr>
          </a:p>
        </p:txBody>
      </p:sp>
      <p:sp>
        <p:nvSpPr>
          <p:cNvPr id="50" name="모서리가 둥근 직사각형 42">
            <a:extLst>
              <a:ext uri="{FF2B5EF4-FFF2-40B4-BE49-F238E27FC236}">
                <a16:creationId xmlns:a16="http://schemas.microsoft.com/office/drawing/2014/main" id="{7A2525A7-77F5-4DAD-8D06-90317C67CC75}"/>
              </a:ext>
            </a:extLst>
          </p:cNvPr>
          <p:cNvSpPr/>
          <p:nvPr/>
        </p:nvSpPr>
        <p:spPr>
          <a:xfrm>
            <a:off x="1950489" y="2985722"/>
            <a:ext cx="5912824" cy="565149"/>
          </a:xfrm>
          <a:prstGeom prst="roundRect">
            <a:avLst>
              <a:gd name="adj" fmla="val 50000"/>
            </a:avLst>
          </a:prstGeom>
          <a:solidFill>
            <a:srgbClr val="2574D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prstClr val="white"/>
                </a:solidFill>
              </a:rPr>
              <a:t>테이블 설계</a:t>
            </a:r>
            <a:endParaRPr lang="en-US" altLang="ko-KR" sz="2400" b="1" dirty="0">
              <a:solidFill>
                <a:prstClr val="white"/>
              </a:solidFill>
            </a:endParaRPr>
          </a:p>
        </p:txBody>
      </p:sp>
      <p:sp>
        <p:nvSpPr>
          <p:cNvPr id="10" name="모서리가 둥근 직사각형 42">
            <a:extLst>
              <a:ext uri="{FF2B5EF4-FFF2-40B4-BE49-F238E27FC236}">
                <a16:creationId xmlns:a16="http://schemas.microsoft.com/office/drawing/2014/main" id="{98736C03-3C8F-4FA0-B013-B2F44D3466C1}"/>
              </a:ext>
            </a:extLst>
          </p:cNvPr>
          <p:cNvSpPr/>
          <p:nvPr/>
        </p:nvSpPr>
        <p:spPr>
          <a:xfrm>
            <a:off x="1950489" y="3922866"/>
            <a:ext cx="5912824" cy="565149"/>
          </a:xfrm>
          <a:prstGeom prst="roundRect">
            <a:avLst>
              <a:gd name="adj" fmla="val 50000"/>
            </a:avLst>
          </a:prstGeom>
          <a:solidFill>
            <a:srgbClr val="2574D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prstClr val="white"/>
                </a:solidFill>
              </a:rPr>
              <a:t>프로시저 설계</a:t>
            </a:r>
            <a:endParaRPr lang="en-US" altLang="ko-KR" sz="2400" b="1" dirty="0">
              <a:solidFill>
                <a:prstClr val="white"/>
              </a:solidFill>
            </a:endParaRPr>
          </a:p>
        </p:txBody>
      </p:sp>
      <p:sp>
        <p:nvSpPr>
          <p:cNvPr id="12" name="모서리가 둥근 직사각형 42">
            <a:extLst>
              <a:ext uri="{FF2B5EF4-FFF2-40B4-BE49-F238E27FC236}">
                <a16:creationId xmlns:a16="http://schemas.microsoft.com/office/drawing/2014/main" id="{0B67DBB9-31B4-4ECC-ADA5-28CE457CB5B2}"/>
              </a:ext>
            </a:extLst>
          </p:cNvPr>
          <p:cNvSpPr/>
          <p:nvPr/>
        </p:nvSpPr>
        <p:spPr>
          <a:xfrm>
            <a:off x="1950489" y="4860010"/>
            <a:ext cx="5912824" cy="565149"/>
          </a:xfrm>
          <a:prstGeom prst="roundRect">
            <a:avLst>
              <a:gd name="adj" fmla="val 50000"/>
            </a:avLst>
          </a:prstGeom>
          <a:solidFill>
            <a:srgbClr val="2574D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prstClr val="white"/>
                </a:solidFill>
              </a:rPr>
              <a:t>테스트 결과</a:t>
            </a:r>
            <a:endParaRPr lang="en-US" altLang="ko-KR" sz="24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60168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7187EDD-3C09-4FCA-B1EA-D51933C602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2378" y="5155326"/>
            <a:ext cx="9450264" cy="238242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CD0F9733-FFB1-4C4B-840A-6E3D3FC6DC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5051" y="2564565"/>
            <a:ext cx="5707019" cy="2085669"/>
          </a:xfrm>
          <a:prstGeom prst="rect">
            <a:avLst/>
          </a:prstGeom>
        </p:spPr>
      </p:pic>
      <p:sp>
        <p:nvSpPr>
          <p:cNvPr id="5" name="한쪽 모서리가 둥근 사각형 4"/>
          <p:cNvSpPr/>
          <p:nvPr/>
        </p:nvSpPr>
        <p:spPr>
          <a:xfrm flipV="1">
            <a:off x="0" y="0"/>
            <a:ext cx="1425388" cy="1486460"/>
          </a:xfrm>
          <a:prstGeom prst="round1Rect">
            <a:avLst/>
          </a:pr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04800" y="995082"/>
            <a:ext cx="788894" cy="788894"/>
          </a:xfrm>
          <a:prstGeom prst="roundRect">
            <a:avLst>
              <a:gd name="adj" fmla="val 11033"/>
            </a:avLst>
          </a:prstGeom>
          <a:solidFill>
            <a:schemeClr val="bg1"/>
          </a:solidFill>
          <a:ln>
            <a:noFill/>
          </a:ln>
          <a:effectLst>
            <a:outerShdw blurRad="317500" dist="381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400" b="1" dirty="0">
                <a:solidFill>
                  <a:srgbClr val="2574DB"/>
                </a:solidFill>
              </a:rPr>
              <a:t>19P</a:t>
            </a:r>
            <a:endParaRPr lang="ko-KR" altLang="en-US" sz="2400" b="1" dirty="0">
              <a:solidFill>
                <a:srgbClr val="2574DB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908050" y="908050"/>
            <a:ext cx="215900" cy="2159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>
            <a:spLocks/>
          </p:cNvSpPr>
          <p:nvPr/>
        </p:nvSpPr>
        <p:spPr bwMode="auto">
          <a:xfrm>
            <a:off x="972835" y="980794"/>
            <a:ext cx="86329" cy="7555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96944" y="85204"/>
            <a:ext cx="6096000" cy="735842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srgbClr val="2574DB"/>
                </a:solidFill>
              </a:rPr>
              <a:t>테스트 결과</a:t>
            </a:r>
            <a:endParaRPr lang="en-US" altLang="ko-KR" sz="3200" b="1" i="1" kern="0" dirty="0">
              <a:solidFill>
                <a:srgbClr val="2574DB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5601D4A-209A-456C-A26F-E7F62685E0FF}"/>
              </a:ext>
            </a:extLst>
          </p:cNvPr>
          <p:cNvSpPr/>
          <p:nvPr/>
        </p:nvSpPr>
        <p:spPr>
          <a:xfrm>
            <a:off x="1696944" y="1597033"/>
            <a:ext cx="4453118" cy="37388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2574DB"/>
                </a:solidFill>
              </a:rPr>
              <a:t>대리 구매 가능 확인 테스트</a:t>
            </a:r>
            <a:endParaRPr lang="en-US" altLang="ko-KR" sz="1400" b="1" dirty="0">
              <a:solidFill>
                <a:srgbClr val="2574DB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4C64A99-BE28-4257-8988-1DA053DABB3E}"/>
              </a:ext>
            </a:extLst>
          </p:cNvPr>
          <p:cNvSpPr/>
          <p:nvPr/>
        </p:nvSpPr>
        <p:spPr>
          <a:xfrm>
            <a:off x="1991111" y="2144734"/>
            <a:ext cx="4453118" cy="37388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2574DB"/>
                </a:solidFill>
              </a:rPr>
              <a:t>2. </a:t>
            </a:r>
            <a:r>
              <a:rPr lang="ko-KR" altLang="en-US" sz="1400" b="1" dirty="0">
                <a:solidFill>
                  <a:srgbClr val="2574DB"/>
                </a:solidFill>
              </a:rPr>
              <a:t>대리 구매 대상자가 장애인이 아닌 경우  </a:t>
            </a:r>
            <a:endParaRPr lang="en-US" altLang="ko-KR" sz="1400" b="1" dirty="0">
              <a:solidFill>
                <a:srgbClr val="2574DB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4979DC4-B58C-4572-9BC8-7BABD2EAEB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2378" y="5660205"/>
            <a:ext cx="8694456" cy="25500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8B6A076-EFA4-4A68-BD49-354D04A29323}"/>
              </a:ext>
            </a:extLst>
          </p:cNvPr>
          <p:cNvSpPr txBox="1"/>
          <p:nvPr/>
        </p:nvSpPr>
        <p:spPr>
          <a:xfrm>
            <a:off x="4534910" y="4677063"/>
            <a:ext cx="3818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김수연 </a:t>
            </a:r>
            <a:r>
              <a:rPr lang="en-US" altLang="ko-KR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일반인 </a:t>
            </a:r>
            <a:r>
              <a:rPr lang="en-US" altLang="ko-KR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대리 구매 불가능</a:t>
            </a:r>
            <a:r>
              <a:rPr lang="en-US" altLang="ko-KR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ko-KR" alt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52CAD35-BC0F-4067-98C1-BF4B69986BA0}"/>
              </a:ext>
            </a:extLst>
          </p:cNvPr>
          <p:cNvSpPr txBox="1"/>
          <p:nvPr/>
        </p:nvSpPr>
        <p:spPr>
          <a:xfrm>
            <a:off x="4534909" y="4677063"/>
            <a:ext cx="4354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홍길동 </a:t>
            </a:r>
            <a:r>
              <a:rPr lang="en-US" altLang="ko-KR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장애인 </a:t>
            </a:r>
            <a:r>
              <a:rPr lang="en-US" altLang="ko-KR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대리 구매 가능</a:t>
            </a:r>
            <a:r>
              <a:rPr lang="en-US" altLang="ko-KR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ko-KR" alt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2DE1CD4-9B6E-47FB-BC01-B2AE0C87B92D}"/>
              </a:ext>
            </a:extLst>
          </p:cNvPr>
          <p:cNvSpPr/>
          <p:nvPr/>
        </p:nvSpPr>
        <p:spPr>
          <a:xfrm>
            <a:off x="2491740" y="3500107"/>
            <a:ext cx="1379220" cy="2152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40903A5-3C8C-4DF5-A944-E681ECD3EB5A}"/>
              </a:ext>
            </a:extLst>
          </p:cNvPr>
          <p:cNvSpPr/>
          <p:nvPr/>
        </p:nvSpPr>
        <p:spPr>
          <a:xfrm>
            <a:off x="4534909" y="3483863"/>
            <a:ext cx="1035311" cy="2152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8CF5DA1-635D-43DC-93A0-FD9ED233EAF5}"/>
              </a:ext>
            </a:extLst>
          </p:cNvPr>
          <p:cNvSpPr/>
          <p:nvPr/>
        </p:nvSpPr>
        <p:spPr>
          <a:xfrm>
            <a:off x="2491740" y="3133250"/>
            <a:ext cx="1379220" cy="2152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A9B6F07-C32B-4DB0-B6FB-99A4783D1E69}"/>
              </a:ext>
            </a:extLst>
          </p:cNvPr>
          <p:cNvSpPr/>
          <p:nvPr/>
        </p:nvSpPr>
        <p:spPr>
          <a:xfrm>
            <a:off x="4534909" y="3128412"/>
            <a:ext cx="3351791" cy="20993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6C48B86-AE82-4517-BC49-0CDDB60349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03469" y="5155326"/>
            <a:ext cx="9457592" cy="27728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541F956-09D1-47C8-9A72-73A5CC7BFE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12378" y="5612642"/>
            <a:ext cx="9586397" cy="695828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0B105AC0-BF47-4A7C-B981-5BAB833975FA}"/>
              </a:ext>
            </a:extLst>
          </p:cNvPr>
          <p:cNvSpPr/>
          <p:nvPr/>
        </p:nvSpPr>
        <p:spPr>
          <a:xfrm>
            <a:off x="2303469" y="5758794"/>
            <a:ext cx="9586397" cy="15508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8B4C14F-37AB-4DD5-A4DD-C90E382B0909}"/>
              </a:ext>
            </a:extLst>
          </p:cNvPr>
          <p:cNvSpPr/>
          <p:nvPr/>
        </p:nvSpPr>
        <p:spPr>
          <a:xfrm>
            <a:off x="9119609" y="5155326"/>
            <a:ext cx="1887225" cy="27728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083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5" grpId="1"/>
      <p:bldP spid="25" grpId="2"/>
      <p:bldP spid="29" grpId="0"/>
      <p:bldP spid="29" grpId="1"/>
      <p:bldP spid="30" grpId="0" animBg="1"/>
      <p:bldP spid="30" grpId="1" animBg="1"/>
      <p:bldP spid="33" grpId="0" animBg="1"/>
      <p:bldP spid="33" grpId="1" animBg="1"/>
      <p:bldP spid="35" grpId="0" animBg="1"/>
      <p:bldP spid="36" grpId="0" animBg="1"/>
      <p:bldP spid="37" grpId="0" animBg="1"/>
      <p:bldP spid="2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74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타원 6"/>
          <p:cNvSpPr/>
          <p:nvPr/>
        </p:nvSpPr>
        <p:spPr>
          <a:xfrm>
            <a:off x="4400650" y="1892806"/>
            <a:ext cx="2854910" cy="2854910"/>
          </a:xfrm>
          <a:prstGeom prst="ellipse">
            <a:avLst/>
          </a:pr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solidFill>
                  <a:prstClr val="white"/>
                </a:solidFill>
              </a:rPr>
              <a:t>THANK YOU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AD0997C-D637-48A9-BEAB-81EC6102A11A}"/>
              </a:ext>
            </a:extLst>
          </p:cNvPr>
          <p:cNvSpPr/>
          <p:nvPr/>
        </p:nvSpPr>
        <p:spPr>
          <a:xfrm>
            <a:off x="2780105" y="85204"/>
            <a:ext cx="6096000" cy="117820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5400" b="1" i="1" kern="0" dirty="0">
                <a:solidFill>
                  <a:srgbClr val="2574DB"/>
                </a:solidFill>
              </a:rPr>
              <a:t>Q &amp; 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F9FFCD-8477-4F12-B636-CF79D01B560A}"/>
              </a:ext>
            </a:extLst>
          </p:cNvPr>
          <p:cNvSpPr txBox="1"/>
          <p:nvPr/>
        </p:nvSpPr>
        <p:spPr>
          <a:xfrm>
            <a:off x="1721224" y="580913"/>
            <a:ext cx="25250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solidFill>
                  <a:srgbClr val="F4F7F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 &amp; A</a:t>
            </a:r>
            <a:endParaRPr lang="ko-KR" altLang="en-US" sz="6000" b="1" dirty="0">
              <a:solidFill>
                <a:srgbClr val="F4F7F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75412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모서리가 둥근 직사각형 42">
            <a:extLst>
              <a:ext uri="{FF2B5EF4-FFF2-40B4-BE49-F238E27FC236}">
                <a16:creationId xmlns:a16="http://schemas.microsoft.com/office/drawing/2014/main" id="{6286B5AE-294E-4070-A5E8-B9D084E3EA88}"/>
              </a:ext>
            </a:extLst>
          </p:cNvPr>
          <p:cNvSpPr/>
          <p:nvPr/>
        </p:nvSpPr>
        <p:spPr>
          <a:xfrm>
            <a:off x="1996776" y="2067164"/>
            <a:ext cx="8396601" cy="1125598"/>
          </a:xfrm>
          <a:prstGeom prst="roundRect">
            <a:avLst>
              <a:gd name="adj" fmla="val 13126"/>
            </a:avLst>
          </a:prstGeom>
          <a:noFill/>
          <a:ln w="28575">
            <a:solidFill>
              <a:srgbClr val="5A95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" name="한쪽 모서리가 둥근 사각형 4"/>
          <p:cNvSpPr/>
          <p:nvPr/>
        </p:nvSpPr>
        <p:spPr>
          <a:xfrm flipV="1">
            <a:off x="0" y="0"/>
            <a:ext cx="1425388" cy="1486460"/>
          </a:xfrm>
          <a:prstGeom prst="round1Rect">
            <a:avLst/>
          </a:pr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04800" y="995082"/>
            <a:ext cx="788894" cy="788894"/>
          </a:xfrm>
          <a:prstGeom prst="roundRect">
            <a:avLst>
              <a:gd name="adj" fmla="val 11033"/>
            </a:avLst>
          </a:prstGeom>
          <a:solidFill>
            <a:schemeClr val="bg1"/>
          </a:solidFill>
          <a:ln>
            <a:noFill/>
          </a:ln>
          <a:effectLst>
            <a:outerShdw blurRad="317500" dist="381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400" b="1" dirty="0">
                <a:solidFill>
                  <a:srgbClr val="2574DB"/>
                </a:solidFill>
              </a:rPr>
              <a:t>2P</a:t>
            </a:r>
            <a:endParaRPr lang="ko-KR" altLang="en-US" sz="2400" b="1" dirty="0">
              <a:solidFill>
                <a:srgbClr val="2574DB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908050" y="908050"/>
            <a:ext cx="215900" cy="2159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>
            <a:spLocks/>
          </p:cNvSpPr>
          <p:nvPr/>
        </p:nvSpPr>
        <p:spPr bwMode="auto">
          <a:xfrm>
            <a:off x="972835" y="980794"/>
            <a:ext cx="86329" cy="7555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96944" y="85204"/>
            <a:ext cx="6096000" cy="735842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srgbClr val="2574DB"/>
                </a:solidFill>
              </a:rPr>
              <a:t>요구사항 분석</a:t>
            </a:r>
            <a:endParaRPr lang="ko-KR" altLang="en-US" sz="6000" b="1" kern="0" dirty="0">
              <a:solidFill>
                <a:srgbClr val="5793E3"/>
              </a:solidFill>
            </a:endParaRPr>
          </a:p>
        </p:txBody>
      </p:sp>
      <p:sp>
        <p:nvSpPr>
          <p:cNvPr id="19" name="모서리가 둥근 직사각형 42">
            <a:extLst>
              <a:ext uri="{FF2B5EF4-FFF2-40B4-BE49-F238E27FC236}">
                <a16:creationId xmlns:a16="http://schemas.microsoft.com/office/drawing/2014/main" id="{EF7190F2-6F2B-4DEA-B09A-1001BCBC4539}"/>
              </a:ext>
            </a:extLst>
          </p:cNvPr>
          <p:cNvSpPr/>
          <p:nvPr/>
        </p:nvSpPr>
        <p:spPr>
          <a:xfrm>
            <a:off x="1696944" y="1798470"/>
            <a:ext cx="8604524" cy="565149"/>
          </a:xfrm>
          <a:prstGeom prst="roundRect">
            <a:avLst>
              <a:gd name="adj" fmla="val 50000"/>
            </a:avLst>
          </a:prstGeom>
          <a:solidFill>
            <a:srgbClr val="2574D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200" b="1" dirty="0">
              <a:solidFill>
                <a:prstClr val="white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87E5CE06-2212-4F4F-8965-5FB04B75EDDD}"/>
              </a:ext>
            </a:extLst>
          </p:cNvPr>
          <p:cNvSpPr/>
          <p:nvPr/>
        </p:nvSpPr>
        <p:spPr>
          <a:xfrm>
            <a:off x="1696944" y="1783976"/>
            <a:ext cx="594136" cy="594136"/>
          </a:xfrm>
          <a:prstGeom prst="ellipse">
            <a:avLst/>
          </a:prstGeom>
          <a:solidFill>
            <a:schemeClr val="bg1"/>
          </a:solidFill>
          <a:ln>
            <a:solidFill>
              <a:srgbClr val="2574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1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1F1671-0297-473F-AF29-D64668538BF0}"/>
              </a:ext>
            </a:extLst>
          </p:cNvPr>
          <p:cNvSpPr txBox="1"/>
          <p:nvPr/>
        </p:nvSpPr>
        <p:spPr>
          <a:xfrm>
            <a:off x="2291080" y="1896378"/>
            <a:ext cx="8052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월요일</a:t>
            </a:r>
            <a:r>
              <a:rPr lang="en-US" altLang="ko-KR" dirty="0">
                <a:solidFill>
                  <a:schemeClr val="bg1"/>
                </a:solidFill>
              </a:rPr>
              <a:t>~</a:t>
            </a:r>
            <a:r>
              <a:rPr lang="ko-KR" altLang="en-US" dirty="0">
                <a:solidFill>
                  <a:schemeClr val="bg1"/>
                </a:solidFill>
              </a:rPr>
              <a:t>금요일까지 출생년도 끝자리 기준 </a:t>
            </a:r>
            <a:r>
              <a:rPr lang="en-US" altLang="ko-KR" dirty="0">
                <a:solidFill>
                  <a:schemeClr val="bg1"/>
                </a:solidFill>
              </a:rPr>
              <a:t>5</a:t>
            </a:r>
            <a:r>
              <a:rPr lang="ko-KR" altLang="en-US" dirty="0">
                <a:solidFill>
                  <a:schemeClr val="bg1"/>
                </a:solidFill>
              </a:rPr>
              <a:t>부제를 통해서 마스크 구매 가능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8B10089-F189-49BB-8458-B4A3206C5E66}"/>
              </a:ext>
            </a:extLst>
          </p:cNvPr>
          <p:cNvSpPr txBox="1"/>
          <p:nvPr/>
        </p:nvSpPr>
        <p:spPr>
          <a:xfrm>
            <a:off x="2154547" y="2546430"/>
            <a:ext cx="80810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본인 혹은 대리 구매 시 해당 요일이 아닐 경우 오류 메시지 출력 후 종료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27" name="모서리가 둥근 직사각형 42">
            <a:extLst>
              <a:ext uri="{FF2B5EF4-FFF2-40B4-BE49-F238E27FC236}">
                <a16:creationId xmlns:a16="http://schemas.microsoft.com/office/drawing/2014/main" id="{51784F7E-023E-49E8-B272-55985AC01879}"/>
              </a:ext>
            </a:extLst>
          </p:cNvPr>
          <p:cNvSpPr/>
          <p:nvPr/>
        </p:nvSpPr>
        <p:spPr>
          <a:xfrm>
            <a:off x="1996776" y="3731456"/>
            <a:ext cx="8396601" cy="2669343"/>
          </a:xfrm>
          <a:prstGeom prst="roundRect">
            <a:avLst>
              <a:gd name="adj" fmla="val 13126"/>
            </a:avLst>
          </a:prstGeom>
          <a:noFill/>
          <a:ln w="28575">
            <a:solidFill>
              <a:srgbClr val="5A95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8" name="모서리가 둥근 직사각형 42">
            <a:extLst>
              <a:ext uri="{FF2B5EF4-FFF2-40B4-BE49-F238E27FC236}">
                <a16:creationId xmlns:a16="http://schemas.microsoft.com/office/drawing/2014/main" id="{87D7FAAD-9405-4B7D-8C01-F713F9630BCF}"/>
              </a:ext>
            </a:extLst>
          </p:cNvPr>
          <p:cNvSpPr/>
          <p:nvPr/>
        </p:nvSpPr>
        <p:spPr>
          <a:xfrm>
            <a:off x="1696944" y="3462763"/>
            <a:ext cx="8604524" cy="565149"/>
          </a:xfrm>
          <a:prstGeom prst="roundRect">
            <a:avLst>
              <a:gd name="adj" fmla="val 50000"/>
            </a:avLst>
          </a:prstGeom>
          <a:solidFill>
            <a:srgbClr val="2574D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200" b="1" dirty="0">
              <a:solidFill>
                <a:prstClr val="white"/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478F3117-B81C-4DC0-9AB1-478B7D608F87}"/>
              </a:ext>
            </a:extLst>
          </p:cNvPr>
          <p:cNvSpPr/>
          <p:nvPr/>
        </p:nvSpPr>
        <p:spPr>
          <a:xfrm>
            <a:off x="1696944" y="3448269"/>
            <a:ext cx="594136" cy="594136"/>
          </a:xfrm>
          <a:prstGeom prst="ellipse">
            <a:avLst/>
          </a:prstGeom>
          <a:solidFill>
            <a:schemeClr val="bg1"/>
          </a:solidFill>
          <a:ln>
            <a:solidFill>
              <a:srgbClr val="2574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2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BBD0F1E-89D2-4852-BBF4-7D1643F26469}"/>
              </a:ext>
            </a:extLst>
          </p:cNvPr>
          <p:cNvSpPr txBox="1"/>
          <p:nvPr/>
        </p:nvSpPr>
        <p:spPr>
          <a:xfrm>
            <a:off x="2291080" y="3560671"/>
            <a:ext cx="4681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대리 구매 조건에 맞을 경우 대리 구매 가능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46169FD-E109-42CB-8C9B-19DF95AECDA0}"/>
              </a:ext>
            </a:extLst>
          </p:cNvPr>
          <p:cNvSpPr txBox="1"/>
          <p:nvPr/>
        </p:nvSpPr>
        <p:spPr>
          <a:xfrm>
            <a:off x="2154547" y="4210723"/>
            <a:ext cx="2587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만 </a:t>
            </a:r>
            <a:r>
              <a:rPr lang="en-US" altLang="ko-KR" dirty="0"/>
              <a:t>10</a:t>
            </a:r>
            <a:r>
              <a:rPr lang="ko-KR" altLang="en-US" dirty="0"/>
              <a:t>세 이하 어린이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FA23086-1971-453D-9D64-F56C050EF146}"/>
              </a:ext>
            </a:extLst>
          </p:cNvPr>
          <p:cNvSpPr txBox="1"/>
          <p:nvPr/>
        </p:nvSpPr>
        <p:spPr>
          <a:xfrm>
            <a:off x="2154547" y="4661389"/>
            <a:ext cx="24384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만 </a:t>
            </a:r>
            <a:r>
              <a:rPr lang="en-US" altLang="ko-KR" dirty="0"/>
              <a:t>80</a:t>
            </a:r>
            <a:r>
              <a:rPr lang="ko-KR" altLang="en-US" dirty="0"/>
              <a:t>세 이상 노인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CAFADE3-AF9C-40E6-9AA1-360D774B7FBA}"/>
              </a:ext>
            </a:extLst>
          </p:cNvPr>
          <p:cNvSpPr txBox="1"/>
          <p:nvPr/>
        </p:nvSpPr>
        <p:spPr>
          <a:xfrm>
            <a:off x="2154547" y="5112055"/>
            <a:ext cx="67104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장애인 </a:t>
            </a:r>
            <a:r>
              <a:rPr lang="en-US" altLang="ko-KR" dirty="0"/>
              <a:t>(</a:t>
            </a:r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장애인의 경우 연령에 관계없이 대리 구매 가능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23FE7B2-FA4E-4B24-99B0-BA2A19807E24}"/>
              </a:ext>
            </a:extLst>
          </p:cNvPr>
          <p:cNvSpPr txBox="1"/>
          <p:nvPr/>
        </p:nvSpPr>
        <p:spPr>
          <a:xfrm>
            <a:off x="2154546" y="5516554"/>
            <a:ext cx="4113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대리 구매인 경우 매수자 정보 저장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F25D974-F512-4AB5-8037-1114AA1CA7C6}"/>
              </a:ext>
            </a:extLst>
          </p:cNvPr>
          <p:cNvSpPr txBox="1"/>
          <p:nvPr/>
        </p:nvSpPr>
        <p:spPr>
          <a:xfrm>
            <a:off x="2154545" y="5921053"/>
            <a:ext cx="79993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대리 구매인 경우 가족 증명이 되지 않는 경우 오류 메시지 출력 후 종료 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518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모서리가 둥근 직사각형 42">
            <a:extLst>
              <a:ext uri="{FF2B5EF4-FFF2-40B4-BE49-F238E27FC236}">
                <a16:creationId xmlns:a16="http://schemas.microsoft.com/office/drawing/2014/main" id="{6286B5AE-294E-4070-A5E8-B9D084E3EA88}"/>
              </a:ext>
            </a:extLst>
          </p:cNvPr>
          <p:cNvSpPr/>
          <p:nvPr/>
        </p:nvSpPr>
        <p:spPr>
          <a:xfrm>
            <a:off x="1996776" y="2067164"/>
            <a:ext cx="8396601" cy="1125598"/>
          </a:xfrm>
          <a:prstGeom prst="roundRect">
            <a:avLst>
              <a:gd name="adj" fmla="val 13126"/>
            </a:avLst>
          </a:prstGeom>
          <a:noFill/>
          <a:ln w="28575">
            <a:solidFill>
              <a:srgbClr val="5A95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" name="한쪽 모서리가 둥근 사각형 4"/>
          <p:cNvSpPr/>
          <p:nvPr/>
        </p:nvSpPr>
        <p:spPr>
          <a:xfrm flipV="1">
            <a:off x="0" y="0"/>
            <a:ext cx="1425388" cy="1486460"/>
          </a:xfrm>
          <a:prstGeom prst="round1Rect">
            <a:avLst/>
          </a:pr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04800" y="995082"/>
            <a:ext cx="788894" cy="788894"/>
          </a:xfrm>
          <a:prstGeom prst="roundRect">
            <a:avLst>
              <a:gd name="adj" fmla="val 11033"/>
            </a:avLst>
          </a:prstGeom>
          <a:solidFill>
            <a:schemeClr val="bg1"/>
          </a:solidFill>
          <a:ln>
            <a:noFill/>
          </a:ln>
          <a:effectLst>
            <a:outerShdw blurRad="317500" dist="381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400" b="1" dirty="0">
                <a:solidFill>
                  <a:srgbClr val="2574DB"/>
                </a:solidFill>
              </a:rPr>
              <a:t>3P</a:t>
            </a:r>
            <a:endParaRPr lang="ko-KR" altLang="en-US" sz="2400" b="1" dirty="0">
              <a:solidFill>
                <a:srgbClr val="2574DB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908050" y="908050"/>
            <a:ext cx="215900" cy="2159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>
            <a:spLocks/>
          </p:cNvSpPr>
          <p:nvPr/>
        </p:nvSpPr>
        <p:spPr bwMode="auto">
          <a:xfrm>
            <a:off x="972835" y="980794"/>
            <a:ext cx="86329" cy="7555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96944" y="85204"/>
            <a:ext cx="6096000" cy="735842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srgbClr val="2574DB"/>
                </a:solidFill>
              </a:rPr>
              <a:t>요구사항 분석</a:t>
            </a:r>
            <a:endParaRPr lang="ko-KR" altLang="en-US" sz="6000" b="1" kern="0" dirty="0">
              <a:solidFill>
                <a:srgbClr val="5793E3"/>
              </a:solidFill>
            </a:endParaRPr>
          </a:p>
        </p:txBody>
      </p:sp>
      <p:sp>
        <p:nvSpPr>
          <p:cNvPr id="19" name="모서리가 둥근 직사각형 42">
            <a:extLst>
              <a:ext uri="{FF2B5EF4-FFF2-40B4-BE49-F238E27FC236}">
                <a16:creationId xmlns:a16="http://schemas.microsoft.com/office/drawing/2014/main" id="{EF7190F2-6F2B-4DEA-B09A-1001BCBC4539}"/>
              </a:ext>
            </a:extLst>
          </p:cNvPr>
          <p:cNvSpPr/>
          <p:nvPr/>
        </p:nvSpPr>
        <p:spPr>
          <a:xfrm>
            <a:off x="1696944" y="1798470"/>
            <a:ext cx="8604524" cy="565149"/>
          </a:xfrm>
          <a:prstGeom prst="roundRect">
            <a:avLst>
              <a:gd name="adj" fmla="val 50000"/>
            </a:avLst>
          </a:prstGeom>
          <a:solidFill>
            <a:srgbClr val="2574D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200" b="1" dirty="0">
              <a:solidFill>
                <a:prstClr val="white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87E5CE06-2212-4F4F-8965-5FB04B75EDDD}"/>
              </a:ext>
            </a:extLst>
          </p:cNvPr>
          <p:cNvSpPr/>
          <p:nvPr/>
        </p:nvSpPr>
        <p:spPr>
          <a:xfrm>
            <a:off x="1696944" y="1783976"/>
            <a:ext cx="594136" cy="594136"/>
          </a:xfrm>
          <a:prstGeom prst="ellipse">
            <a:avLst/>
          </a:prstGeom>
          <a:solidFill>
            <a:schemeClr val="bg1"/>
          </a:solidFill>
          <a:ln>
            <a:solidFill>
              <a:srgbClr val="2574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3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1F1671-0297-473F-AF29-D64668538BF0}"/>
              </a:ext>
            </a:extLst>
          </p:cNvPr>
          <p:cNvSpPr txBox="1"/>
          <p:nvPr/>
        </p:nvSpPr>
        <p:spPr>
          <a:xfrm>
            <a:off x="2291080" y="1896378"/>
            <a:ext cx="7614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대리 구매 자격은 주민등록등본에 의해서 가족관계가 증명된 경우 가능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8B10089-F189-49BB-8458-B4A3206C5E66}"/>
              </a:ext>
            </a:extLst>
          </p:cNvPr>
          <p:cNvSpPr txBox="1"/>
          <p:nvPr/>
        </p:nvSpPr>
        <p:spPr>
          <a:xfrm>
            <a:off x="2154547" y="2546430"/>
            <a:ext cx="6503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대리 구매자가 구매 대상자 주민등록등본의 세대주인 경우</a:t>
            </a:r>
          </a:p>
        </p:txBody>
      </p:sp>
      <p:sp>
        <p:nvSpPr>
          <p:cNvPr id="28" name="모서리가 둥근 직사각형 42">
            <a:extLst>
              <a:ext uri="{FF2B5EF4-FFF2-40B4-BE49-F238E27FC236}">
                <a16:creationId xmlns:a16="http://schemas.microsoft.com/office/drawing/2014/main" id="{87D7FAAD-9405-4B7D-8C01-F713F9630BCF}"/>
              </a:ext>
            </a:extLst>
          </p:cNvPr>
          <p:cNvSpPr/>
          <p:nvPr/>
        </p:nvSpPr>
        <p:spPr>
          <a:xfrm>
            <a:off x="1696944" y="5660662"/>
            <a:ext cx="8604524" cy="565149"/>
          </a:xfrm>
          <a:prstGeom prst="roundRect">
            <a:avLst>
              <a:gd name="adj" fmla="val 50000"/>
            </a:avLst>
          </a:prstGeom>
          <a:solidFill>
            <a:srgbClr val="2574D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200" b="1" dirty="0">
              <a:solidFill>
                <a:prstClr val="white"/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478F3117-B81C-4DC0-9AB1-478B7D608F87}"/>
              </a:ext>
            </a:extLst>
          </p:cNvPr>
          <p:cNvSpPr/>
          <p:nvPr/>
        </p:nvSpPr>
        <p:spPr>
          <a:xfrm>
            <a:off x="1696944" y="5646168"/>
            <a:ext cx="594136" cy="594136"/>
          </a:xfrm>
          <a:prstGeom prst="ellipse">
            <a:avLst/>
          </a:prstGeom>
          <a:solidFill>
            <a:schemeClr val="bg1"/>
          </a:solidFill>
          <a:ln>
            <a:solidFill>
              <a:srgbClr val="2574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5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BBD0F1E-89D2-4852-BBF4-7D1643F26469}"/>
              </a:ext>
            </a:extLst>
          </p:cNvPr>
          <p:cNvSpPr txBox="1"/>
          <p:nvPr/>
        </p:nvSpPr>
        <p:spPr>
          <a:xfrm>
            <a:off x="2291080" y="5758570"/>
            <a:ext cx="7234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주중에 구매하지 못한 경우 주말에 </a:t>
            </a:r>
            <a:r>
              <a:rPr lang="ko-KR" altLang="en-US" dirty="0" err="1">
                <a:solidFill>
                  <a:schemeClr val="bg1"/>
                </a:solidFill>
              </a:rPr>
              <a:t>출생년도에</a:t>
            </a:r>
            <a:r>
              <a:rPr lang="ko-KR" altLang="en-US" dirty="0">
                <a:solidFill>
                  <a:schemeClr val="bg1"/>
                </a:solidFill>
              </a:rPr>
              <a:t> 관계없이 구매 가능 </a:t>
            </a:r>
          </a:p>
        </p:txBody>
      </p:sp>
      <p:sp>
        <p:nvSpPr>
          <p:cNvPr id="39" name="모서리가 둥근 직사각형 42">
            <a:extLst>
              <a:ext uri="{FF2B5EF4-FFF2-40B4-BE49-F238E27FC236}">
                <a16:creationId xmlns:a16="http://schemas.microsoft.com/office/drawing/2014/main" id="{97FF83C0-921B-424E-88CD-C8F84DD3B161}"/>
              </a:ext>
            </a:extLst>
          </p:cNvPr>
          <p:cNvSpPr/>
          <p:nvPr/>
        </p:nvSpPr>
        <p:spPr>
          <a:xfrm>
            <a:off x="1996776" y="3856665"/>
            <a:ext cx="8396601" cy="1409815"/>
          </a:xfrm>
          <a:prstGeom prst="roundRect">
            <a:avLst>
              <a:gd name="adj" fmla="val 13126"/>
            </a:avLst>
          </a:prstGeom>
          <a:noFill/>
          <a:ln w="28575">
            <a:solidFill>
              <a:srgbClr val="5A95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42">
            <a:extLst>
              <a:ext uri="{FF2B5EF4-FFF2-40B4-BE49-F238E27FC236}">
                <a16:creationId xmlns:a16="http://schemas.microsoft.com/office/drawing/2014/main" id="{B9C664E1-E604-427D-9D85-F2CE523167A1}"/>
              </a:ext>
            </a:extLst>
          </p:cNvPr>
          <p:cNvSpPr/>
          <p:nvPr/>
        </p:nvSpPr>
        <p:spPr>
          <a:xfrm>
            <a:off x="1696944" y="3587972"/>
            <a:ext cx="8604524" cy="565149"/>
          </a:xfrm>
          <a:prstGeom prst="roundRect">
            <a:avLst>
              <a:gd name="adj" fmla="val 50000"/>
            </a:avLst>
          </a:prstGeom>
          <a:solidFill>
            <a:srgbClr val="2574D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200" b="1" dirty="0">
              <a:solidFill>
                <a:prstClr val="white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42DF043B-4814-4E18-9BD1-6D062891FB4B}"/>
              </a:ext>
            </a:extLst>
          </p:cNvPr>
          <p:cNvSpPr/>
          <p:nvPr/>
        </p:nvSpPr>
        <p:spPr>
          <a:xfrm>
            <a:off x="1696944" y="3573478"/>
            <a:ext cx="594136" cy="594136"/>
          </a:xfrm>
          <a:prstGeom prst="ellipse">
            <a:avLst/>
          </a:prstGeom>
          <a:solidFill>
            <a:schemeClr val="bg1"/>
          </a:solidFill>
          <a:ln>
            <a:solidFill>
              <a:srgbClr val="2574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4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BBEE4CD-607F-42FE-953B-9BB7BA2BF21D}"/>
              </a:ext>
            </a:extLst>
          </p:cNvPr>
          <p:cNvSpPr txBox="1"/>
          <p:nvPr/>
        </p:nvSpPr>
        <p:spPr>
          <a:xfrm>
            <a:off x="2291080" y="3685880"/>
            <a:ext cx="7233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일주일에 마스크는 총 </a:t>
            </a:r>
            <a:r>
              <a:rPr lang="en-US" altLang="ko-KR" dirty="0">
                <a:solidFill>
                  <a:schemeClr val="bg1"/>
                </a:solidFill>
              </a:rPr>
              <a:t>3</a:t>
            </a:r>
            <a:r>
              <a:rPr lang="ko-KR" altLang="en-US" dirty="0">
                <a:solidFill>
                  <a:schemeClr val="bg1"/>
                </a:solidFill>
              </a:rPr>
              <a:t>장 구매 가능하며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주중</a:t>
            </a:r>
            <a:r>
              <a:rPr lang="en-US" altLang="ko-KR" dirty="0">
                <a:solidFill>
                  <a:schemeClr val="bg1"/>
                </a:solidFill>
              </a:rPr>
              <a:t>,</a:t>
            </a:r>
            <a:r>
              <a:rPr lang="ko-KR" altLang="en-US" dirty="0">
                <a:solidFill>
                  <a:schemeClr val="bg1"/>
                </a:solidFill>
              </a:rPr>
              <a:t> 주말 분할 구매 가능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A6BAF75-2486-48DA-9539-C7FDC6A64EB8}"/>
              </a:ext>
            </a:extLst>
          </p:cNvPr>
          <p:cNvSpPr txBox="1"/>
          <p:nvPr/>
        </p:nvSpPr>
        <p:spPr>
          <a:xfrm>
            <a:off x="2154547" y="4335932"/>
            <a:ext cx="6264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이번주 </a:t>
            </a:r>
            <a:r>
              <a:rPr lang="en-US" altLang="ko-KR" dirty="0"/>
              <a:t>3</a:t>
            </a:r>
            <a:r>
              <a:rPr lang="ko-KR" altLang="en-US" dirty="0"/>
              <a:t>장 모두 구매한 경우 오류 메시지 출력 후 종료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0C056C7-654D-4A5E-96DD-3F6EFA20197B}"/>
              </a:ext>
            </a:extLst>
          </p:cNvPr>
          <p:cNvSpPr txBox="1"/>
          <p:nvPr/>
        </p:nvSpPr>
        <p:spPr>
          <a:xfrm>
            <a:off x="2154547" y="4717689"/>
            <a:ext cx="4190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예시 </a:t>
            </a:r>
            <a:r>
              <a:rPr lang="en-US" altLang="ko-KR" dirty="0"/>
              <a:t>) </a:t>
            </a:r>
            <a:r>
              <a:rPr lang="ko-KR" altLang="en-US" dirty="0"/>
              <a:t>주중 </a:t>
            </a:r>
            <a:r>
              <a:rPr lang="en-US" altLang="ko-KR" dirty="0"/>
              <a:t>2</a:t>
            </a:r>
            <a:r>
              <a:rPr lang="ko-KR" altLang="en-US" dirty="0"/>
              <a:t>장 구매</a:t>
            </a:r>
            <a:r>
              <a:rPr lang="en-US" altLang="ko-KR" dirty="0"/>
              <a:t>, </a:t>
            </a:r>
            <a:r>
              <a:rPr lang="ko-KR" altLang="en-US" dirty="0"/>
              <a:t>주말 </a:t>
            </a:r>
            <a:r>
              <a:rPr lang="en-US" altLang="ko-KR" dirty="0"/>
              <a:t>1</a:t>
            </a:r>
            <a:r>
              <a:rPr lang="ko-KR" altLang="en-US" dirty="0"/>
              <a:t>장 구매</a:t>
            </a:r>
          </a:p>
        </p:txBody>
      </p:sp>
    </p:spTree>
    <p:extLst>
      <p:ext uri="{BB962C8B-B14F-4D97-AF65-F5344CB8AC3E}">
        <p14:creationId xmlns:p14="http://schemas.microsoft.com/office/powerpoint/2010/main" val="190001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C3D8E2CA-4D8B-4425-BACC-6B3E99AC346A}"/>
              </a:ext>
            </a:extLst>
          </p:cNvPr>
          <p:cNvGrpSpPr/>
          <p:nvPr/>
        </p:nvGrpSpPr>
        <p:grpSpPr>
          <a:xfrm>
            <a:off x="6250676" y="1428209"/>
            <a:ext cx="4831854" cy="4831854"/>
            <a:chOff x="6822133" y="1999666"/>
            <a:chExt cx="3688939" cy="3688939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A5A9150E-444D-4C49-9F59-9863081A4A79}"/>
                </a:ext>
              </a:extLst>
            </p:cNvPr>
            <p:cNvSpPr/>
            <p:nvPr/>
          </p:nvSpPr>
          <p:spPr>
            <a:xfrm>
              <a:off x="6822133" y="1999666"/>
              <a:ext cx="3688939" cy="3688939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54A2C12-BBAC-4E5C-B1C4-F02A22410D6D}"/>
                </a:ext>
              </a:extLst>
            </p:cNvPr>
            <p:cNvSpPr txBox="1"/>
            <p:nvPr/>
          </p:nvSpPr>
          <p:spPr>
            <a:xfrm>
              <a:off x="7999597" y="2284152"/>
              <a:ext cx="1325656" cy="3054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/>
                <a:t>전 국민 정보 </a:t>
              </a: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EE50D81F-6127-43A1-A237-B551C3CF0CD3}"/>
              </a:ext>
            </a:extLst>
          </p:cNvPr>
          <p:cNvGrpSpPr/>
          <p:nvPr/>
        </p:nvGrpSpPr>
        <p:grpSpPr>
          <a:xfrm>
            <a:off x="6250676" y="1428208"/>
            <a:ext cx="4831854" cy="4831854"/>
            <a:chOff x="6822133" y="1999666"/>
            <a:chExt cx="3688939" cy="3688939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7F29A57D-E732-4940-BEB0-A8461732DE2A}"/>
                </a:ext>
              </a:extLst>
            </p:cNvPr>
            <p:cNvSpPr/>
            <p:nvPr/>
          </p:nvSpPr>
          <p:spPr>
            <a:xfrm>
              <a:off x="6822133" y="1999666"/>
              <a:ext cx="3688939" cy="3688939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DAADC53-DE7A-462F-BA17-CD60585EFD0C}"/>
                </a:ext>
              </a:extLst>
            </p:cNvPr>
            <p:cNvSpPr txBox="1"/>
            <p:nvPr/>
          </p:nvSpPr>
          <p:spPr>
            <a:xfrm>
              <a:off x="7946199" y="2301433"/>
              <a:ext cx="1452934" cy="3054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/>
                <a:t>구매 내역 정보</a:t>
              </a:r>
            </a:p>
          </p:txBody>
        </p:sp>
      </p:grpSp>
      <p:sp>
        <p:nvSpPr>
          <p:cNvPr id="5" name="한쪽 모서리가 둥근 사각형 4"/>
          <p:cNvSpPr/>
          <p:nvPr/>
        </p:nvSpPr>
        <p:spPr>
          <a:xfrm flipV="1">
            <a:off x="0" y="0"/>
            <a:ext cx="1425388" cy="1486460"/>
          </a:xfrm>
          <a:prstGeom prst="round1Rect">
            <a:avLst/>
          </a:pr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04800" y="995082"/>
            <a:ext cx="788894" cy="788894"/>
          </a:xfrm>
          <a:prstGeom prst="roundRect">
            <a:avLst>
              <a:gd name="adj" fmla="val 11033"/>
            </a:avLst>
          </a:prstGeom>
          <a:solidFill>
            <a:schemeClr val="bg1"/>
          </a:solidFill>
          <a:ln>
            <a:noFill/>
          </a:ln>
          <a:effectLst>
            <a:outerShdw blurRad="317500" dist="381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400" b="1" dirty="0">
                <a:solidFill>
                  <a:srgbClr val="2574DB"/>
                </a:solidFill>
              </a:rPr>
              <a:t>4P</a:t>
            </a:r>
            <a:endParaRPr lang="ko-KR" altLang="en-US" sz="2400" b="1" dirty="0">
              <a:solidFill>
                <a:srgbClr val="2574DB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908050" y="908050"/>
            <a:ext cx="215900" cy="2159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>
            <a:spLocks/>
          </p:cNvSpPr>
          <p:nvPr/>
        </p:nvSpPr>
        <p:spPr bwMode="auto">
          <a:xfrm>
            <a:off x="972835" y="980794"/>
            <a:ext cx="86329" cy="7555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96944" y="85204"/>
            <a:ext cx="6096000" cy="735842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srgbClr val="2574DB"/>
                </a:solidFill>
              </a:rPr>
              <a:t>테이블 설계 </a:t>
            </a:r>
            <a:r>
              <a:rPr lang="en-US" altLang="ko-KR" sz="3200" b="1" i="1" kern="0" dirty="0">
                <a:solidFill>
                  <a:srgbClr val="2574DB"/>
                </a:solidFill>
              </a:rPr>
              <a:t>(ENTITY </a:t>
            </a:r>
            <a:r>
              <a:rPr lang="ko-KR" altLang="en-US" sz="3200" b="1" i="1" kern="0" dirty="0">
                <a:solidFill>
                  <a:srgbClr val="2574DB"/>
                </a:solidFill>
              </a:rPr>
              <a:t>추출</a:t>
            </a:r>
            <a:r>
              <a:rPr lang="en-US" altLang="ko-KR" sz="3200" b="1" i="1" kern="0" dirty="0">
                <a:solidFill>
                  <a:srgbClr val="2574DB"/>
                </a:solidFill>
              </a:rPr>
              <a:t>)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5601D4A-209A-456C-A26F-E7F62685E0FF}"/>
              </a:ext>
            </a:extLst>
          </p:cNvPr>
          <p:cNvSpPr/>
          <p:nvPr/>
        </p:nvSpPr>
        <p:spPr>
          <a:xfrm>
            <a:off x="689241" y="2070420"/>
            <a:ext cx="2285154" cy="37388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/>
              <a:t>이름</a:t>
            </a:r>
            <a:endParaRPr lang="en-US" altLang="ko-KR" sz="1400" b="1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6454B61-8407-4018-9579-96BE51043A73}"/>
              </a:ext>
            </a:extLst>
          </p:cNvPr>
          <p:cNvSpPr/>
          <p:nvPr/>
        </p:nvSpPr>
        <p:spPr>
          <a:xfrm>
            <a:off x="689241" y="2636527"/>
            <a:ext cx="2285154" cy="37388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/>
              <a:t>주민번호</a:t>
            </a:r>
            <a:endParaRPr lang="en-US" altLang="ko-KR" sz="1400" b="1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0699FE6-7EAF-455B-BF68-37D2D21E8939}"/>
              </a:ext>
            </a:extLst>
          </p:cNvPr>
          <p:cNvSpPr/>
          <p:nvPr/>
        </p:nvSpPr>
        <p:spPr>
          <a:xfrm>
            <a:off x="689241" y="3202634"/>
            <a:ext cx="2285154" cy="37388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/>
              <a:t>주소</a:t>
            </a:r>
            <a:endParaRPr lang="en-US" altLang="ko-KR" sz="1400" b="1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0C8EA6E-5228-4DA9-81ED-6461F3ED2C42}"/>
              </a:ext>
            </a:extLst>
          </p:cNvPr>
          <p:cNvSpPr/>
          <p:nvPr/>
        </p:nvSpPr>
        <p:spPr>
          <a:xfrm>
            <a:off x="689241" y="3611270"/>
            <a:ext cx="2285154" cy="37388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/>
              <a:t>장애 여부</a:t>
            </a:r>
            <a:endParaRPr lang="en-US" altLang="ko-KR" sz="1400" b="1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85904F8-DF99-4259-9D88-23E61C8B286B}"/>
              </a:ext>
            </a:extLst>
          </p:cNvPr>
          <p:cNvSpPr/>
          <p:nvPr/>
        </p:nvSpPr>
        <p:spPr>
          <a:xfrm>
            <a:off x="689241" y="4334848"/>
            <a:ext cx="2285154" cy="37388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/>
              <a:t>세대주 이름</a:t>
            </a:r>
            <a:endParaRPr lang="en-US" altLang="ko-KR" sz="1400" b="1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54C73BB-A9D1-4033-88C7-E77BEBE26788}"/>
              </a:ext>
            </a:extLst>
          </p:cNvPr>
          <p:cNvSpPr/>
          <p:nvPr/>
        </p:nvSpPr>
        <p:spPr>
          <a:xfrm>
            <a:off x="689241" y="4900955"/>
            <a:ext cx="2285154" cy="37388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/>
              <a:t>세대주 주민번호</a:t>
            </a:r>
            <a:endParaRPr lang="en-US" altLang="ko-KR" sz="1400" b="1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5A14D02-2868-437D-909F-6F080BE4ED60}"/>
              </a:ext>
            </a:extLst>
          </p:cNvPr>
          <p:cNvSpPr/>
          <p:nvPr/>
        </p:nvSpPr>
        <p:spPr>
          <a:xfrm>
            <a:off x="3296639" y="2070420"/>
            <a:ext cx="2285154" cy="37388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/>
              <a:t>구매 날짜</a:t>
            </a:r>
            <a:endParaRPr lang="en-US" altLang="ko-KR" sz="1400" b="1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34BF89E-0291-4A9D-805E-8876211A15C6}"/>
              </a:ext>
            </a:extLst>
          </p:cNvPr>
          <p:cNvSpPr/>
          <p:nvPr/>
        </p:nvSpPr>
        <p:spPr>
          <a:xfrm>
            <a:off x="3296639" y="3202634"/>
            <a:ext cx="2285154" cy="37388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/>
              <a:t>주중에 구매한 개수</a:t>
            </a:r>
            <a:endParaRPr lang="en-US" altLang="ko-KR" sz="1400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B2A028F-D7A0-4EE1-931B-F69CF46A2BAB}"/>
              </a:ext>
            </a:extLst>
          </p:cNvPr>
          <p:cNvSpPr/>
          <p:nvPr/>
        </p:nvSpPr>
        <p:spPr>
          <a:xfrm>
            <a:off x="3296639" y="3768741"/>
            <a:ext cx="2285154" cy="37388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/>
              <a:t>주말에 구매한 개수</a:t>
            </a:r>
            <a:endParaRPr lang="en-US" altLang="ko-KR" sz="1400" b="1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5A8D97F-5ED3-4F6D-A60E-C479F678FA80}"/>
              </a:ext>
            </a:extLst>
          </p:cNvPr>
          <p:cNvSpPr/>
          <p:nvPr/>
        </p:nvSpPr>
        <p:spPr>
          <a:xfrm>
            <a:off x="3296639" y="4334848"/>
            <a:ext cx="2285154" cy="37388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/>
              <a:t>대리 구매 상태</a:t>
            </a:r>
            <a:endParaRPr lang="en-US" altLang="ko-KR" sz="1400" b="1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482DDA0-1DA9-4594-A1C8-1466E2FADF54}"/>
              </a:ext>
            </a:extLst>
          </p:cNvPr>
          <p:cNvSpPr/>
          <p:nvPr/>
        </p:nvSpPr>
        <p:spPr>
          <a:xfrm>
            <a:off x="3296639" y="4900955"/>
            <a:ext cx="2285154" cy="37388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/>
              <a:t>대리 구매자 이름</a:t>
            </a:r>
            <a:endParaRPr lang="en-US" altLang="ko-KR" sz="1400" b="1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E960CF6-F594-45D4-98EE-88E4E02D73A2}"/>
              </a:ext>
            </a:extLst>
          </p:cNvPr>
          <p:cNvSpPr/>
          <p:nvPr/>
        </p:nvSpPr>
        <p:spPr>
          <a:xfrm>
            <a:off x="3296639" y="5470092"/>
            <a:ext cx="2285154" cy="37388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/>
              <a:t>대리 구매자 주민번호</a:t>
            </a:r>
            <a:endParaRPr lang="en-US" altLang="ko-KR" sz="1400" b="1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E3EBFA1-D38C-4FBB-BC12-863C05C88AC9}"/>
              </a:ext>
            </a:extLst>
          </p:cNvPr>
          <p:cNvSpPr/>
          <p:nvPr/>
        </p:nvSpPr>
        <p:spPr>
          <a:xfrm>
            <a:off x="689241" y="5467062"/>
            <a:ext cx="2285154" cy="37388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/>
              <a:t>구매 장소</a:t>
            </a:r>
            <a:endParaRPr lang="en-US" altLang="ko-KR" sz="1400" b="1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76B4155-FCC7-4535-9F52-D289B52ABE17}"/>
              </a:ext>
            </a:extLst>
          </p:cNvPr>
          <p:cNvSpPr/>
          <p:nvPr/>
        </p:nvSpPr>
        <p:spPr>
          <a:xfrm>
            <a:off x="3296639" y="2632136"/>
            <a:ext cx="2285154" cy="37388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/>
              <a:t>총 구매 개수</a:t>
            </a:r>
            <a:endParaRPr lang="en-US" altLang="ko-KR" sz="1400" b="1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9AA1A7C2-907A-4EFF-994B-AFE8342CC04E}"/>
              </a:ext>
            </a:extLst>
          </p:cNvPr>
          <p:cNvSpPr/>
          <p:nvPr/>
        </p:nvSpPr>
        <p:spPr>
          <a:xfrm>
            <a:off x="685082" y="2065349"/>
            <a:ext cx="2285154" cy="37388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/>
              <a:t>이름</a:t>
            </a:r>
            <a:endParaRPr lang="en-US" altLang="ko-KR" sz="1400" b="1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577D982-B3C6-4D4C-8938-B5D054F7CA22}"/>
              </a:ext>
            </a:extLst>
          </p:cNvPr>
          <p:cNvSpPr/>
          <p:nvPr/>
        </p:nvSpPr>
        <p:spPr>
          <a:xfrm>
            <a:off x="685082" y="2631456"/>
            <a:ext cx="2285154" cy="37388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/>
              <a:t>주민번호</a:t>
            </a:r>
            <a:endParaRPr lang="en-US" altLang="ko-KR" sz="1400" b="1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C1C5CC8D-0A4A-4292-9A21-167C269F9FFA}"/>
              </a:ext>
            </a:extLst>
          </p:cNvPr>
          <p:cNvSpPr/>
          <p:nvPr/>
        </p:nvSpPr>
        <p:spPr>
          <a:xfrm>
            <a:off x="685082" y="3197563"/>
            <a:ext cx="2285154" cy="37388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/>
              <a:t>주소</a:t>
            </a:r>
            <a:endParaRPr lang="en-US" altLang="ko-KR" sz="1400" b="1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D4810649-E9F3-4FA3-A192-99976CC4499C}"/>
              </a:ext>
            </a:extLst>
          </p:cNvPr>
          <p:cNvSpPr/>
          <p:nvPr/>
        </p:nvSpPr>
        <p:spPr>
          <a:xfrm>
            <a:off x="688767" y="4339631"/>
            <a:ext cx="2285154" cy="37388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/>
              <a:t>세대주 이름</a:t>
            </a:r>
            <a:endParaRPr lang="en-US" altLang="ko-KR" sz="1400" b="1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97A5A26F-6F08-48DD-B6A1-3458A8235144}"/>
              </a:ext>
            </a:extLst>
          </p:cNvPr>
          <p:cNvSpPr/>
          <p:nvPr/>
        </p:nvSpPr>
        <p:spPr>
          <a:xfrm>
            <a:off x="685082" y="4906000"/>
            <a:ext cx="2285154" cy="37388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/>
              <a:t>세대주 주민번호</a:t>
            </a:r>
            <a:endParaRPr lang="en-US" altLang="ko-KR" sz="1400" b="1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DD2F951-8347-45B2-98E3-DA19191725D0}"/>
              </a:ext>
            </a:extLst>
          </p:cNvPr>
          <p:cNvSpPr/>
          <p:nvPr/>
        </p:nvSpPr>
        <p:spPr>
          <a:xfrm>
            <a:off x="685082" y="5899871"/>
            <a:ext cx="2285154" cy="37388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/>
              <a:t>구매 방법</a:t>
            </a: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1037661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3.33333E-6 L 0.47669 0.13773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828" y="6875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4.07407E-6 L 0.47969 0.14954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984" y="7477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2.96296E-6 L 0.48125 0.19908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062" y="9954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3.7037E-6 L 0.63112 -0.08819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549" y="-4421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7.40741E-7 L 0.63112 -0.09815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549" y="-4907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1.85185E-6 L 0.61888 -0.04861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937" y="-2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2.22222E-6 L 0.48359 0.07824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180" y="3912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3.7037E-7 L 0.48359 0.04954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180" y="2477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1.48148E-6 L 0.48359 0.02454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180" y="1227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0.0037 L 0.48333 -0.08819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167" y="-4236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0.0037 L 0.48359 -0.11828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180" y="-5741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4.44444E-6 L 0.4832 -0.14862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154" y="-7431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1.48148E-6 L 0.41758 -0.41736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72" y="-20880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0.00139 L 0.41758 -0.275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72" y="-13681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7.40741E-7 L 0.41758 -0.13264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72" y="-6644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85185E-6 L 0.41758 0.00417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72" y="208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96296E-6 L 0.41758 0.13797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72" y="6898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11111E-6 L 0.41758 0.275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72" y="13750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33333E-6 L 0.2694 0.40231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64" y="20116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0 L 0.63177 -0.14861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589" y="-7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0" grpId="1"/>
      <p:bldP spid="29" grpId="0"/>
      <p:bldP spid="29" grpId="1"/>
      <p:bldP spid="30" grpId="0"/>
      <p:bldP spid="30" grpId="1"/>
      <p:bldP spid="31" grpId="0"/>
      <p:bldP spid="31" grpId="1"/>
      <p:bldP spid="32" grpId="0"/>
      <p:bldP spid="32" grpId="1"/>
      <p:bldP spid="33" grpId="0"/>
      <p:bldP spid="33" grpId="1"/>
      <p:bldP spid="34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57" grpId="0"/>
      <p:bldP spid="58" grpId="0"/>
      <p:bldP spid="59" grpId="0"/>
      <p:bldP spid="61" grpId="0"/>
      <p:bldP spid="62" grpId="0"/>
      <p:bldP spid="3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 flipV="1">
            <a:off x="0" y="0"/>
            <a:ext cx="1425388" cy="1486460"/>
          </a:xfrm>
          <a:prstGeom prst="round1Rect">
            <a:avLst/>
          </a:pr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04800" y="995082"/>
            <a:ext cx="788894" cy="788894"/>
          </a:xfrm>
          <a:prstGeom prst="roundRect">
            <a:avLst>
              <a:gd name="adj" fmla="val 11033"/>
            </a:avLst>
          </a:prstGeom>
          <a:solidFill>
            <a:schemeClr val="bg1"/>
          </a:solidFill>
          <a:ln>
            <a:noFill/>
          </a:ln>
          <a:effectLst>
            <a:outerShdw blurRad="317500" dist="381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400" b="1" dirty="0">
                <a:solidFill>
                  <a:srgbClr val="2574DB"/>
                </a:solidFill>
              </a:rPr>
              <a:t>5P</a:t>
            </a:r>
            <a:endParaRPr lang="ko-KR" altLang="en-US" sz="2400" b="1" dirty="0">
              <a:solidFill>
                <a:srgbClr val="2574DB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908050" y="908050"/>
            <a:ext cx="215900" cy="2159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>
            <a:spLocks/>
          </p:cNvSpPr>
          <p:nvPr/>
        </p:nvSpPr>
        <p:spPr bwMode="auto">
          <a:xfrm>
            <a:off x="972835" y="980794"/>
            <a:ext cx="86329" cy="7555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96944" y="85204"/>
            <a:ext cx="6096000" cy="735842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srgbClr val="2574DB"/>
                </a:solidFill>
              </a:rPr>
              <a:t>테이블 설계</a:t>
            </a:r>
            <a:endParaRPr lang="en-US" altLang="ko-KR" sz="3200" b="1" i="1" kern="0" dirty="0">
              <a:solidFill>
                <a:srgbClr val="2574DB"/>
              </a:solidFill>
            </a:endParaRPr>
          </a:p>
        </p:txBody>
      </p:sp>
      <p:sp>
        <p:nvSpPr>
          <p:cNvPr id="22" name="모서리가 둥근 직사각형 42">
            <a:extLst>
              <a:ext uri="{FF2B5EF4-FFF2-40B4-BE49-F238E27FC236}">
                <a16:creationId xmlns:a16="http://schemas.microsoft.com/office/drawing/2014/main" id="{BD18729D-CB15-4FA4-A239-109E3D5BDB70}"/>
              </a:ext>
            </a:extLst>
          </p:cNvPr>
          <p:cNvSpPr/>
          <p:nvPr/>
        </p:nvSpPr>
        <p:spPr>
          <a:xfrm>
            <a:off x="1996776" y="2067163"/>
            <a:ext cx="8396601" cy="3540989"/>
          </a:xfrm>
          <a:prstGeom prst="roundRect">
            <a:avLst>
              <a:gd name="adj" fmla="val 13126"/>
            </a:avLst>
          </a:prstGeom>
          <a:noFill/>
          <a:ln w="28575">
            <a:solidFill>
              <a:srgbClr val="5A95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300" b="1" dirty="0">
                <a:solidFill>
                  <a:srgbClr val="2574DB"/>
                </a:solidFill>
              </a:rPr>
              <a:t>CREATE</a:t>
            </a:r>
            <a:r>
              <a:rPr lang="en-US" altLang="ko-KR" sz="1300" b="1" dirty="0">
                <a:solidFill>
                  <a:schemeClr val="tx1"/>
                </a:solidFill>
              </a:rPr>
              <a:t> </a:t>
            </a:r>
            <a:r>
              <a:rPr lang="en-US" altLang="ko-KR" sz="1300" b="1" dirty="0">
                <a:solidFill>
                  <a:srgbClr val="2574DB"/>
                </a:solidFill>
              </a:rPr>
              <a:t>TABLE</a:t>
            </a:r>
            <a:r>
              <a:rPr lang="en-US" altLang="ko-KR" sz="1300" b="1" dirty="0">
                <a:solidFill>
                  <a:schemeClr val="tx1"/>
                </a:solidFill>
              </a:rPr>
              <a:t> PERSON_INFO_TB(</a:t>
            </a:r>
          </a:p>
          <a:p>
            <a:pPr lvl="1">
              <a:lnSpc>
                <a:spcPct val="150000"/>
              </a:lnSpc>
            </a:pPr>
            <a:r>
              <a:rPr lang="en-US" altLang="ko-KR" sz="1300" b="1" dirty="0">
                <a:solidFill>
                  <a:schemeClr val="tx1"/>
                </a:solidFill>
              </a:rPr>
              <a:t>NAME </a:t>
            </a:r>
            <a:r>
              <a:rPr lang="en-US" altLang="ko-KR" sz="1300" b="1" dirty="0">
                <a:solidFill>
                  <a:srgbClr val="2574DB"/>
                </a:solidFill>
              </a:rPr>
              <a:t>VARCHAR2</a:t>
            </a:r>
            <a:r>
              <a:rPr lang="en-US" altLang="ko-KR" sz="1300" b="1" dirty="0">
                <a:solidFill>
                  <a:schemeClr val="tx1"/>
                </a:solidFill>
              </a:rPr>
              <a:t>(</a:t>
            </a:r>
            <a:r>
              <a:rPr lang="en-US" altLang="ko-KR" sz="1300" b="1" dirty="0">
                <a:solidFill>
                  <a:srgbClr val="FF0000"/>
                </a:solidFill>
              </a:rPr>
              <a:t>50</a:t>
            </a:r>
            <a:r>
              <a:rPr lang="en-US" altLang="ko-KR" sz="1300" b="1" dirty="0">
                <a:solidFill>
                  <a:schemeClr val="tx1"/>
                </a:solidFill>
              </a:rPr>
              <a:t>) </a:t>
            </a:r>
            <a:r>
              <a:rPr lang="en-US" altLang="ko-KR" sz="1300" b="1" dirty="0">
                <a:solidFill>
                  <a:srgbClr val="2574DB"/>
                </a:solidFill>
              </a:rPr>
              <a:t>NOT NULL</a:t>
            </a:r>
            <a:r>
              <a:rPr lang="en-US" altLang="ko-KR" sz="1300" b="1" dirty="0">
                <a:solidFill>
                  <a:schemeClr val="tx1"/>
                </a:solidFill>
              </a:rPr>
              <a:t>,			</a:t>
            </a:r>
            <a:r>
              <a:rPr lang="en-US" altLang="ko-KR" sz="1300" b="1" dirty="0">
                <a:solidFill>
                  <a:schemeClr val="accent6">
                    <a:lumMod val="75000"/>
                  </a:schemeClr>
                </a:solidFill>
              </a:rPr>
              <a:t>-- </a:t>
            </a:r>
            <a:r>
              <a:rPr lang="ko-KR" altLang="en-US" sz="1300" b="1" dirty="0">
                <a:solidFill>
                  <a:schemeClr val="accent6">
                    <a:lumMod val="75000"/>
                  </a:schemeClr>
                </a:solidFill>
              </a:rPr>
              <a:t>이름</a:t>
            </a:r>
            <a:endParaRPr lang="en-US" altLang="ko-KR" sz="1300" b="1" dirty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300" b="1" dirty="0">
                <a:solidFill>
                  <a:schemeClr val="tx1"/>
                </a:solidFill>
              </a:rPr>
              <a:t>JUMIN_NUMBER</a:t>
            </a:r>
            <a:r>
              <a:rPr lang="en-US" altLang="ko-KR" sz="1300" b="1" dirty="0">
                <a:solidFill>
                  <a:srgbClr val="2574DB"/>
                </a:solidFill>
              </a:rPr>
              <a:t> VARCHAR2</a:t>
            </a:r>
            <a:r>
              <a:rPr lang="en-US" altLang="ko-KR" sz="1300" b="1" dirty="0">
                <a:solidFill>
                  <a:schemeClr val="tx1"/>
                </a:solidFill>
              </a:rPr>
              <a:t>(</a:t>
            </a:r>
            <a:r>
              <a:rPr lang="en-US" altLang="ko-KR" sz="1300" b="1" dirty="0">
                <a:solidFill>
                  <a:srgbClr val="FF0000"/>
                </a:solidFill>
              </a:rPr>
              <a:t>50</a:t>
            </a:r>
            <a:r>
              <a:rPr lang="en-US" altLang="ko-KR" sz="1300" b="1" dirty="0">
                <a:solidFill>
                  <a:schemeClr val="tx1"/>
                </a:solidFill>
              </a:rPr>
              <a:t>) </a:t>
            </a:r>
            <a:r>
              <a:rPr lang="en-US" altLang="ko-KR" sz="1300" b="1" dirty="0">
                <a:solidFill>
                  <a:srgbClr val="2574DB"/>
                </a:solidFill>
              </a:rPr>
              <a:t>PRIMARY KEY NOT NULL</a:t>
            </a:r>
            <a:r>
              <a:rPr lang="en-US" altLang="ko-KR" sz="1300" b="1" dirty="0">
                <a:solidFill>
                  <a:schemeClr val="tx1"/>
                </a:solidFill>
              </a:rPr>
              <a:t>,	</a:t>
            </a:r>
            <a:r>
              <a:rPr lang="en-US" altLang="ko-KR" sz="1300" b="1" dirty="0">
                <a:solidFill>
                  <a:schemeClr val="accent6">
                    <a:lumMod val="75000"/>
                  </a:schemeClr>
                </a:solidFill>
              </a:rPr>
              <a:t>-- </a:t>
            </a:r>
            <a:r>
              <a:rPr lang="ko-KR" altLang="en-US" sz="1300" b="1" dirty="0">
                <a:solidFill>
                  <a:schemeClr val="accent6">
                    <a:lumMod val="75000"/>
                  </a:schemeClr>
                </a:solidFill>
              </a:rPr>
              <a:t>주민번호</a:t>
            </a:r>
            <a:endParaRPr lang="en-US" altLang="ko-KR" sz="1300" b="1" dirty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300" b="1" dirty="0">
                <a:solidFill>
                  <a:schemeClr val="tx1"/>
                </a:solidFill>
              </a:rPr>
              <a:t>ADDRESS </a:t>
            </a:r>
            <a:r>
              <a:rPr lang="en-US" altLang="ko-KR" sz="1300" b="1" dirty="0">
                <a:solidFill>
                  <a:srgbClr val="2574DB"/>
                </a:solidFill>
              </a:rPr>
              <a:t>VARCHAR2</a:t>
            </a:r>
            <a:r>
              <a:rPr lang="en-US" altLang="ko-KR" sz="1300" b="1" dirty="0">
                <a:solidFill>
                  <a:schemeClr val="tx1"/>
                </a:solidFill>
              </a:rPr>
              <a:t>(</a:t>
            </a:r>
            <a:r>
              <a:rPr lang="en-US" altLang="ko-KR" sz="1300" b="1" dirty="0">
                <a:solidFill>
                  <a:srgbClr val="FF0000"/>
                </a:solidFill>
              </a:rPr>
              <a:t>500</a:t>
            </a:r>
            <a:r>
              <a:rPr lang="en-US" altLang="ko-KR" sz="1300" b="1" dirty="0">
                <a:solidFill>
                  <a:schemeClr val="tx1"/>
                </a:solidFill>
              </a:rPr>
              <a:t>) </a:t>
            </a:r>
            <a:r>
              <a:rPr lang="en-US" altLang="ko-KR" sz="1300" b="1" dirty="0">
                <a:solidFill>
                  <a:srgbClr val="2574DB"/>
                </a:solidFill>
              </a:rPr>
              <a:t>NOT NULL</a:t>
            </a:r>
            <a:r>
              <a:rPr lang="en-US" altLang="ko-KR" sz="1300" b="1" dirty="0">
                <a:solidFill>
                  <a:schemeClr val="tx1"/>
                </a:solidFill>
              </a:rPr>
              <a:t>, 			</a:t>
            </a:r>
            <a:r>
              <a:rPr lang="en-US" altLang="ko-KR" sz="1300" b="1" dirty="0">
                <a:solidFill>
                  <a:schemeClr val="accent6">
                    <a:lumMod val="75000"/>
                  </a:schemeClr>
                </a:solidFill>
              </a:rPr>
              <a:t>--</a:t>
            </a:r>
            <a:r>
              <a:rPr lang="ko-KR" altLang="en-US" sz="1300" b="1" dirty="0">
                <a:solidFill>
                  <a:schemeClr val="accent6">
                    <a:lumMod val="75000"/>
                  </a:schemeClr>
                </a:solidFill>
              </a:rPr>
              <a:t> 주소</a:t>
            </a:r>
            <a:endParaRPr lang="en-US" altLang="ko-KR" sz="1300" b="1" dirty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300" b="1" dirty="0">
                <a:solidFill>
                  <a:schemeClr val="tx1"/>
                </a:solidFill>
              </a:rPr>
              <a:t>DISABLED_STATUS </a:t>
            </a:r>
            <a:r>
              <a:rPr lang="en-US" altLang="ko-KR" sz="1300" b="1" dirty="0">
                <a:solidFill>
                  <a:srgbClr val="2574DB"/>
                </a:solidFill>
              </a:rPr>
              <a:t>VARCHAR2</a:t>
            </a:r>
            <a:r>
              <a:rPr lang="en-US" altLang="ko-KR" sz="1300" b="1" dirty="0">
                <a:solidFill>
                  <a:schemeClr val="tx1"/>
                </a:solidFill>
              </a:rPr>
              <a:t>(</a:t>
            </a:r>
            <a:r>
              <a:rPr lang="en-US" altLang="ko-KR" sz="1300" b="1" dirty="0">
                <a:solidFill>
                  <a:srgbClr val="FF0000"/>
                </a:solidFill>
              </a:rPr>
              <a:t>10</a:t>
            </a:r>
            <a:r>
              <a:rPr lang="en-US" altLang="ko-KR" sz="1300" b="1" dirty="0">
                <a:solidFill>
                  <a:schemeClr val="tx1"/>
                </a:solidFill>
              </a:rPr>
              <a:t>) </a:t>
            </a:r>
            <a:r>
              <a:rPr lang="en-US" altLang="ko-KR" sz="1300" b="1" dirty="0">
                <a:solidFill>
                  <a:srgbClr val="2574DB"/>
                </a:solidFill>
              </a:rPr>
              <a:t>DEFAULT NULL</a:t>
            </a:r>
            <a:r>
              <a:rPr lang="en-US" altLang="ko-KR" sz="1300" b="1" dirty="0">
                <a:solidFill>
                  <a:schemeClr val="tx1"/>
                </a:solidFill>
              </a:rPr>
              <a:t>,		</a:t>
            </a:r>
            <a:r>
              <a:rPr lang="en-US" altLang="ko-KR" sz="1300" b="1" dirty="0">
                <a:solidFill>
                  <a:schemeClr val="accent6">
                    <a:lumMod val="75000"/>
                  </a:schemeClr>
                </a:solidFill>
              </a:rPr>
              <a:t>-- </a:t>
            </a:r>
            <a:r>
              <a:rPr lang="ko-KR" altLang="en-US" sz="1300" b="1" dirty="0">
                <a:solidFill>
                  <a:schemeClr val="accent6">
                    <a:lumMod val="75000"/>
                  </a:schemeClr>
                </a:solidFill>
              </a:rPr>
              <a:t>장애 여부 </a:t>
            </a:r>
            <a:endParaRPr lang="en-US" altLang="ko-KR" sz="1300" b="1" dirty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300" b="1" dirty="0">
                <a:solidFill>
                  <a:schemeClr val="tx1"/>
                </a:solidFill>
              </a:rPr>
              <a:t>RESIDENT_NAME </a:t>
            </a:r>
            <a:r>
              <a:rPr lang="en-US" altLang="ko-KR" sz="1300" b="1" dirty="0">
                <a:solidFill>
                  <a:srgbClr val="2574DB"/>
                </a:solidFill>
              </a:rPr>
              <a:t>VARCHAR2</a:t>
            </a:r>
            <a:r>
              <a:rPr lang="en-US" altLang="ko-KR" sz="1300" b="1" dirty="0">
                <a:solidFill>
                  <a:schemeClr val="tx1"/>
                </a:solidFill>
              </a:rPr>
              <a:t>(</a:t>
            </a:r>
            <a:r>
              <a:rPr lang="en-US" altLang="ko-KR" sz="1300" b="1" dirty="0">
                <a:solidFill>
                  <a:srgbClr val="FF0000"/>
                </a:solidFill>
              </a:rPr>
              <a:t>50</a:t>
            </a:r>
            <a:r>
              <a:rPr lang="en-US" altLang="ko-KR" sz="1300" b="1" dirty="0">
                <a:solidFill>
                  <a:schemeClr val="tx1"/>
                </a:solidFill>
              </a:rPr>
              <a:t>), 			</a:t>
            </a:r>
            <a:r>
              <a:rPr lang="en-US" altLang="ko-KR" sz="1300" b="1" dirty="0">
                <a:solidFill>
                  <a:schemeClr val="accent6">
                    <a:lumMod val="75000"/>
                  </a:schemeClr>
                </a:solidFill>
              </a:rPr>
              <a:t>-- </a:t>
            </a:r>
            <a:r>
              <a:rPr lang="ko-KR" altLang="en-US" sz="1300" b="1" dirty="0">
                <a:solidFill>
                  <a:schemeClr val="accent6">
                    <a:lumMod val="75000"/>
                  </a:schemeClr>
                </a:solidFill>
              </a:rPr>
              <a:t>세대주 이름</a:t>
            </a:r>
            <a:endParaRPr lang="en-US" altLang="ko-KR" sz="1300" b="1" dirty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300" b="1" dirty="0">
                <a:solidFill>
                  <a:schemeClr val="tx1"/>
                </a:solidFill>
              </a:rPr>
              <a:t>RESIDENT_JUMIN_NUMBER </a:t>
            </a:r>
            <a:r>
              <a:rPr lang="en-US" altLang="ko-KR" sz="1300" b="1" dirty="0">
                <a:solidFill>
                  <a:srgbClr val="2574DB"/>
                </a:solidFill>
              </a:rPr>
              <a:t>VARCHAR2</a:t>
            </a:r>
            <a:r>
              <a:rPr lang="en-US" altLang="ko-KR" sz="1300" b="1" dirty="0">
                <a:solidFill>
                  <a:schemeClr val="tx1"/>
                </a:solidFill>
              </a:rPr>
              <a:t>(</a:t>
            </a:r>
            <a:r>
              <a:rPr lang="en-US" altLang="ko-KR" sz="1300" b="1" dirty="0">
                <a:solidFill>
                  <a:srgbClr val="FF0000"/>
                </a:solidFill>
              </a:rPr>
              <a:t>50</a:t>
            </a:r>
            <a:r>
              <a:rPr lang="en-US" altLang="ko-KR" sz="1300" b="1" dirty="0">
                <a:solidFill>
                  <a:schemeClr val="tx1"/>
                </a:solidFill>
              </a:rPr>
              <a:t>)		</a:t>
            </a:r>
            <a:r>
              <a:rPr lang="en-US" altLang="ko-KR" sz="1300" b="1" dirty="0">
                <a:solidFill>
                  <a:schemeClr val="accent6">
                    <a:lumMod val="75000"/>
                  </a:schemeClr>
                </a:solidFill>
              </a:rPr>
              <a:t>-- </a:t>
            </a:r>
            <a:r>
              <a:rPr lang="ko-KR" altLang="en-US" sz="1300" b="1" dirty="0">
                <a:solidFill>
                  <a:schemeClr val="accent6">
                    <a:lumMod val="75000"/>
                  </a:schemeClr>
                </a:solidFill>
              </a:rPr>
              <a:t>세대주 주민번호</a:t>
            </a:r>
            <a:endParaRPr lang="en-US" altLang="ko-KR" sz="1300" b="1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300" b="1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50000"/>
              </a:lnSpc>
            </a:pPr>
            <a:endParaRPr lang="en-US" altLang="ko-KR" sz="13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모서리가 둥근 직사각형 42">
            <a:extLst>
              <a:ext uri="{FF2B5EF4-FFF2-40B4-BE49-F238E27FC236}">
                <a16:creationId xmlns:a16="http://schemas.microsoft.com/office/drawing/2014/main" id="{C39CD02E-34A8-4E1D-9981-E5D12889C7F9}"/>
              </a:ext>
            </a:extLst>
          </p:cNvPr>
          <p:cNvSpPr/>
          <p:nvPr/>
        </p:nvSpPr>
        <p:spPr>
          <a:xfrm>
            <a:off x="1996776" y="1784588"/>
            <a:ext cx="4340650" cy="565149"/>
          </a:xfrm>
          <a:prstGeom prst="roundRect">
            <a:avLst>
              <a:gd name="adj" fmla="val 50000"/>
            </a:avLst>
          </a:prstGeom>
          <a:solidFill>
            <a:srgbClr val="2574D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prstClr val="white"/>
                </a:solidFill>
              </a:rPr>
              <a:t>국민 정보 테이블</a:t>
            </a:r>
            <a:endParaRPr lang="en-US" altLang="ko-KR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101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 flipV="1">
            <a:off x="0" y="0"/>
            <a:ext cx="1425388" cy="1486460"/>
          </a:xfrm>
          <a:prstGeom prst="round1Rect">
            <a:avLst/>
          </a:pr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04800" y="995082"/>
            <a:ext cx="788894" cy="788894"/>
          </a:xfrm>
          <a:prstGeom prst="roundRect">
            <a:avLst>
              <a:gd name="adj" fmla="val 11033"/>
            </a:avLst>
          </a:prstGeom>
          <a:solidFill>
            <a:schemeClr val="bg1"/>
          </a:solidFill>
          <a:ln>
            <a:noFill/>
          </a:ln>
          <a:effectLst>
            <a:outerShdw blurRad="317500" dist="381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400" b="1" dirty="0">
                <a:solidFill>
                  <a:srgbClr val="2574DB"/>
                </a:solidFill>
              </a:rPr>
              <a:t>6P</a:t>
            </a:r>
            <a:endParaRPr lang="ko-KR" altLang="en-US" sz="2400" b="1" dirty="0">
              <a:solidFill>
                <a:srgbClr val="2574DB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908050" y="908050"/>
            <a:ext cx="215900" cy="2159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>
            <a:spLocks/>
          </p:cNvSpPr>
          <p:nvPr/>
        </p:nvSpPr>
        <p:spPr bwMode="auto">
          <a:xfrm>
            <a:off x="972835" y="980794"/>
            <a:ext cx="86329" cy="7555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96944" y="85204"/>
            <a:ext cx="6096000" cy="735842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srgbClr val="2574DB"/>
                </a:solidFill>
              </a:rPr>
              <a:t>테이블 설계</a:t>
            </a:r>
            <a:endParaRPr lang="en-US" altLang="ko-KR" sz="3200" b="1" i="1" kern="0" dirty="0">
              <a:solidFill>
                <a:srgbClr val="2574DB"/>
              </a:solidFill>
            </a:endParaRPr>
          </a:p>
        </p:txBody>
      </p:sp>
      <p:sp>
        <p:nvSpPr>
          <p:cNvPr id="22" name="모서리가 둥근 직사각형 42">
            <a:extLst>
              <a:ext uri="{FF2B5EF4-FFF2-40B4-BE49-F238E27FC236}">
                <a16:creationId xmlns:a16="http://schemas.microsoft.com/office/drawing/2014/main" id="{BD18729D-CB15-4FA4-A239-109E3D5BDB70}"/>
              </a:ext>
            </a:extLst>
          </p:cNvPr>
          <p:cNvSpPr/>
          <p:nvPr/>
        </p:nvSpPr>
        <p:spPr>
          <a:xfrm>
            <a:off x="1996776" y="2067163"/>
            <a:ext cx="8396601" cy="4487549"/>
          </a:xfrm>
          <a:prstGeom prst="roundRect">
            <a:avLst>
              <a:gd name="adj" fmla="val 10100"/>
            </a:avLst>
          </a:prstGeom>
          <a:noFill/>
          <a:ln w="28575">
            <a:solidFill>
              <a:srgbClr val="5A95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2574DB"/>
                </a:solidFill>
              </a:rPr>
              <a:t>CREATE TABLE</a:t>
            </a:r>
            <a:r>
              <a:rPr lang="en-US" altLang="ko-KR" sz="1200" b="1" dirty="0">
                <a:solidFill>
                  <a:schemeClr val="tx1"/>
                </a:solidFill>
              </a:rPr>
              <a:t> PURCHASE_HISTORY_TB(</a:t>
            </a:r>
          </a:p>
          <a:p>
            <a:pPr lvl="1">
              <a:lnSpc>
                <a:spcPct val="150000"/>
              </a:lnSpc>
            </a:pPr>
            <a:r>
              <a:rPr lang="en-US" altLang="ko-KR" sz="1200" b="1" dirty="0">
                <a:solidFill>
                  <a:schemeClr val="tx1"/>
                </a:solidFill>
              </a:rPr>
              <a:t>NAME </a:t>
            </a:r>
            <a:r>
              <a:rPr lang="en-US" altLang="ko-KR" sz="1200" b="1" dirty="0">
                <a:solidFill>
                  <a:srgbClr val="2574DB"/>
                </a:solidFill>
              </a:rPr>
              <a:t>VARCHAR2(</a:t>
            </a:r>
            <a:r>
              <a:rPr lang="en-US" altLang="ko-KR" sz="1200" b="1" dirty="0">
                <a:solidFill>
                  <a:srgbClr val="FF0000"/>
                </a:solidFill>
              </a:rPr>
              <a:t>50</a:t>
            </a:r>
            <a:r>
              <a:rPr lang="en-US" altLang="ko-KR" sz="1200" b="1" dirty="0">
                <a:solidFill>
                  <a:schemeClr val="tx1"/>
                </a:solidFill>
              </a:rPr>
              <a:t>) </a:t>
            </a:r>
            <a:r>
              <a:rPr lang="en-US" altLang="ko-KR" sz="1200" b="1" dirty="0">
                <a:solidFill>
                  <a:srgbClr val="2574DB"/>
                </a:solidFill>
              </a:rPr>
              <a:t>NOT NULL</a:t>
            </a:r>
            <a:r>
              <a:rPr lang="en-US" altLang="ko-KR" sz="1200" b="1" dirty="0">
                <a:solidFill>
                  <a:schemeClr val="tx1"/>
                </a:solidFill>
              </a:rPr>
              <a:t>,			</a:t>
            </a:r>
            <a:r>
              <a:rPr lang="en-US" altLang="ko-KR" sz="1200" b="1" dirty="0">
                <a:solidFill>
                  <a:schemeClr val="accent6">
                    <a:lumMod val="75000"/>
                  </a:schemeClr>
                </a:solidFill>
              </a:rPr>
              <a:t>-- </a:t>
            </a:r>
            <a:r>
              <a:rPr lang="ko-KR" altLang="en-US" sz="1200" b="1" dirty="0">
                <a:solidFill>
                  <a:schemeClr val="accent6">
                    <a:lumMod val="75000"/>
                  </a:schemeClr>
                </a:solidFill>
              </a:rPr>
              <a:t>이름</a:t>
            </a:r>
            <a:endParaRPr lang="en-US" altLang="ko-KR" sz="1200" b="1" dirty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200" b="1" dirty="0">
                <a:solidFill>
                  <a:schemeClr val="tx1"/>
                </a:solidFill>
              </a:rPr>
              <a:t>JUMIN_NUMBER </a:t>
            </a:r>
            <a:r>
              <a:rPr lang="en-US" altLang="ko-KR" sz="1200" b="1" dirty="0">
                <a:solidFill>
                  <a:srgbClr val="2574DB"/>
                </a:solidFill>
              </a:rPr>
              <a:t>VARCHAR2</a:t>
            </a:r>
            <a:r>
              <a:rPr lang="en-US" altLang="ko-KR" sz="1200" b="1" dirty="0">
                <a:solidFill>
                  <a:schemeClr val="tx1"/>
                </a:solidFill>
              </a:rPr>
              <a:t>(</a:t>
            </a:r>
            <a:r>
              <a:rPr lang="en-US" altLang="ko-KR" sz="1200" b="1" dirty="0">
                <a:solidFill>
                  <a:srgbClr val="FF0000"/>
                </a:solidFill>
              </a:rPr>
              <a:t>50</a:t>
            </a:r>
            <a:r>
              <a:rPr lang="en-US" altLang="ko-KR" sz="1200" b="1" dirty="0">
                <a:solidFill>
                  <a:schemeClr val="tx1"/>
                </a:solidFill>
              </a:rPr>
              <a:t>) </a:t>
            </a:r>
            <a:r>
              <a:rPr lang="en-US" altLang="ko-KR" sz="1200" b="1" dirty="0">
                <a:solidFill>
                  <a:srgbClr val="2574DB"/>
                </a:solidFill>
              </a:rPr>
              <a:t>PRIMARY KEY NOT NULL</a:t>
            </a:r>
            <a:r>
              <a:rPr lang="en-US" altLang="ko-KR" sz="1200" b="1" dirty="0">
                <a:solidFill>
                  <a:schemeClr val="tx1"/>
                </a:solidFill>
              </a:rPr>
              <a:t>,	</a:t>
            </a:r>
            <a:r>
              <a:rPr lang="en-US" altLang="ko-KR" sz="1200" b="1" dirty="0">
                <a:solidFill>
                  <a:schemeClr val="accent6">
                    <a:lumMod val="75000"/>
                  </a:schemeClr>
                </a:solidFill>
              </a:rPr>
              <a:t>-- </a:t>
            </a:r>
            <a:r>
              <a:rPr lang="ko-KR" altLang="en-US" sz="1200" b="1" dirty="0">
                <a:solidFill>
                  <a:schemeClr val="accent6">
                    <a:lumMod val="75000"/>
                  </a:schemeClr>
                </a:solidFill>
              </a:rPr>
              <a:t>주민번호</a:t>
            </a:r>
            <a:endParaRPr lang="en-US" altLang="ko-KR" sz="1200" b="1" dirty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200" b="1" dirty="0">
                <a:solidFill>
                  <a:schemeClr val="tx1"/>
                </a:solidFill>
              </a:rPr>
              <a:t>ADDRESS </a:t>
            </a:r>
            <a:r>
              <a:rPr lang="en-US" altLang="ko-KR" sz="1200" b="1" dirty="0">
                <a:solidFill>
                  <a:srgbClr val="2574DB"/>
                </a:solidFill>
              </a:rPr>
              <a:t>VARCHAR2(</a:t>
            </a:r>
            <a:r>
              <a:rPr lang="en-US" altLang="ko-KR" sz="1200" b="1" dirty="0">
                <a:solidFill>
                  <a:srgbClr val="FF0000"/>
                </a:solidFill>
              </a:rPr>
              <a:t>500</a:t>
            </a:r>
            <a:r>
              <a:rPr lang="en-US" altLang="ko-KR" sz="1200" b="1" dirty="0">
                <a:solidFill>
                  <a:schemeClr val="tx1"/>
                </a:solidFill>
              </a:rPr>
              <a:t>) </a:t>
            </a:r>
            <a:r>
              <a:rPr lang="en-US" altLang="ko-KR" sz="1200" b="1" dirty="0">
                <a:solidFill>
                  <a:srgbClr val="2574DB"/>
                </a:solidFill>
              </a:rPr>
              <a:t>NOT NULL</a:t>
            </a:r>
            <a:r>
              <a:rPr lang="en-US" altLang="ko-KR" sz="1200" b="1" dirty="0">
                <a:solidFill>
                  <a:schemeClr val="tx1"/>
                </a:solidFill>
              </a:rPr>
              <a:t>, 			</a:t>
            </a:r>
            <a:r>
              <a:rPr lang="en-US" altLang="ko-KR" sz="1200" b="1" dirty="0">
                <a:solidFill>
                  <a:schemeClr val="accent6">
                    <a:lumMod val="75000"/>
                  </a:schemeClr>
                </a:solidFill>
              </a:rPr>
              <a:t>--</a:t>
            </a:r>
            <a:r>
              <a:rPr lang="ko-KR" altLang="en-US" sz="1200" b="1" dirty="0">
                <a:solidFill>
                  <a:schemeClr val="accent6">
                    <a:lumMod val="75000"/>
                  </a:schemeClr>
                </a:solidFill>
              </a:rPr>
              <a:t> 주소</a:t>
            </a:r>
            <a:endParaRPr lang="en-US" altLang="ko-KR" sz="1200" b="1" dirty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200" b="1" dirty="0">
                <a:solidFill>
                  <a:schemeClr val="tx1"/>
                </a:solidFill>
              </a:rPr>
              <a:t>PURCHASE_DATE </a:t>
            </a:r>
            <a:r>
              <a:rPr lang="en-US" altLang="ko-KR" sz="1200" b="1" dirty="0">
                <a:solidFill>
                  <a:srgbClr val="2574DB"/>
                </a:solidFill>
              </a:rPr>
              <a:t>DATE</a:t>
            </a:r>
            <a:r>
              <a:rPr lang="en-US" altLang="ko-KR" sz="1200" b="1" dirty="0">
                <a:solidFill>
                  <a:schemeClr val="tx1"/>
                </a:solidFill>
              </a:rPr>
              <a:t>,				</a:t>
            </a:r>
            <a:r>
              <a:rPr lang="en-US" altLang="ko-KR" sz="1200" b="1" dirty="0">
                <a:solidFill>
                  <a:schemeClr val="accent6">
                    <a:lumMod val="75000"/>
                  </a:schemeClr>
                </a:solidFill>
              </a:rPr>
              <a:t>--</a:t>
            </a:r>
            <a:r>
              <a:rPr lang="ko-KR" altLang="en-US" sz="1200" b="1" dirty="0">
                <a:solidFill>
                  <a:schemeClr val="accent6">
                    <a:lumMod val="75000"/>
                  </a:schemeClr>
                </a:solidFill>
              </a:rPr>
              <a:t>구매 날짜</a:t>
            </a:r>
            <a:endParaRPr lang="en-US" altLang="ko-KR" sz="1200" b="1" dirty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200" b="1" dirty="0">
                <a:solidFill>
                  <a:schemeClr val="tx1"/>
                </a:solidFill>
              </a:rPr>
              <a:t>WEEKDAY_PURCHASE_CNT </a:t>
            </a:r>
            <a:r>
              <a:rPr lang="en-US" altLang="ko-KR" sz="1200" b="1" dirty="0">
                <a:solidFill>
                  <a:srgbClr val="2574DB"/>
                </a:solidFill>
              </a:rPr>
              <a:t>NUMBER</a:t>
            </a:r>
            <a:r>
              <a:rPr lang="en-US" altLang="ko-KR" sz="1200" b="1" dirty="0">
                <a:solidFill>
                  <a:schemeClr val="tx1"/>
                </a:solidFill>
              </a:rPr>
              <a:t>,			</a:t>
            </a:r>
            <a:r>
              <a:rPr lang="en-US" altLang="ko-KR" sz="1200" b="1" dirty="0">
                <a:solidFill>
                  <a:schemeClr val="accent6">
                    <a:lumMod val="75000"/>
                  </a:schemeClr>
                </a:solidFill>
              </a:rPr>
              <a:t>--</a:t>
            </a:r>
            <a:r>
              <a:rPr lang="ko-KR" altLang="en-US" sz="1200" b="1" dirty="0">
                <a:solidFill>
                  <a:schemeClr val="accent6">
                    <a:lumMod val="75000"/>
                  </a:schemeClr>
                </a:solidFill>
              </a:rPr>
              <a:t>주중에 구매한 개수</a:t>
            </a:r>
            <a:endParaRPr lang="en-US" altLang="ko-KR" sz="1200" b="1" dirty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200" b="1" dirty="0">
                <a:solidFill>
                  <a:schemeClr val="tx1"/>
                </a:solidFill>
              </a:rPr>
              <a:t>WEEKEND_PURCHASE_CNT </a:t>
            </a:r>
            <a:r>
              <a:rPr lang="en-US" altLang="ko-KR" sz="1200" b="1" dirty="0">
                <a:solidFill>
                  <a:srgbClr val="2574DB"/>
                </a:solidFill>
              </a:rPr>
              <a:t>NUMBER</a:t>
            </a:r>
            <a:r>
              <a:rPr lang="en-US" altLang="ko-KR" sz="1200" b="1" dirty="0">
                <a:solidFill>
                  <a:schemeClr val="tx1"/>
                </a:solidFill>
              </a:rPr>
              <a:t>,			</a:t>
            </a:r>
            <a:r>
              <a:rPr lang="en-US" altLang="ko-KR" sz="1200" b="1" dirty="0">
                <a:solidFill>
                  <a:schemeClr val="accent6">
                    <a:lumMod val="75000"/>
                  </a:schemeClr>
                </a:solidFill>
              </a:rPr>
              <a:t>--</a:t>
            </a:r>
            <a:r>
              <a:rPr lang="ko-KR" altLang="en-US" sz="1200" b="1" dirty="0">
                <a:solidFill>
                  <a:schemeClr val="accent6">
                    <a:lumMod val="75000"/>
                  </a:schemeClr>
                </a:solidFill>
              </a:rPr>
              <a:t>주말에 구매한 개수</a:t>
            </a:r>
            <a:endParaRPr lang="en-US" altLang="ko-KR" sz="1200" b="1" dirty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200" b="1" dirty="0">
                <a:solidFill>
                  <a:schemeClr val="tx1"/>
                </a:solidFill>
              </a:rPr>
              <a:t>TOTAL_PURCHASE_CNT </a:t>
            </a:r>
            <a:r>
              <a:rPr lang="en-US" altLang="ko-KR" sz="1200" b="1" dirty="0">
                <a:solidFill>
                  <a:srgbClr val="2574DB"/>
                </a:solidFill>
              </a:rPr>
              <a:t>NUMBER</a:t>
            </a:r>
            <a:r>
              <a:rPr lang="en-US" altLang="ko-KR" sz="1200" b="1" dirty="0">
                <a:solidFill>
                  <a:schemeClr val="tx1"/>
                </a:solidFill>
              </a:rPr>
              <a:t>,			</a:t>
            </a:r>
            <a:r>
              <a:rPr lang="en-US" altLang="ko-KR" sz="1200" b="1" dirty="0">
                <a:solidFill>
                  <a:schemeClr val="accent6">
                    <a:lumMod val="75000"/>
                  </a:schemeClr>
                </a:solidFill>
              </a:rPr>
              <a:t>--</a:t>
            </a:r>
            <a:r>
              <a:rPr lang="ko-KR" altLang="en-US" sz="1200" b="1" dirty="0">
                <a:solidFill>
                  <a:schemeClr val="accent6">
                    <a:lumMod val="75000"/>
                  </a:schemeClr>
                </a:solidFill>
              </a:rPr>
              <a:t>총 구매한 개수</a:t>
            </a:r>
            <a:endParaRPr lang="en-US" altLang="ko-KR" sz="1200" b="1" dirty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200" b="1" dirty="0">
                <a:solidFill>
                  <a:schemeClr val="tx1"/>
                </a:solidFill>
              </a:rPr>
              <a:t>PROXY_PURCHASE_STATUS </a:t>
            </a:r>
            <a:r>
              <a:rPr lang="en-US" altLang="ko-KR" sz="1200" b="1" dirty="0">
                <a:solidFill>
                  <a:srgbClr val="2574DB"/>
                </a:solidFill>
              </a:rPr>
              <a:t>VARCHAR2</a:t>
            </a:r>
            <a:r>
              <a:rPr lang="en-US" altLang="ko-KR" sz="1200" b="1" dirty="0">
                <a:solidFill>
                  <a:schemeClr val="tx1"/>
                </a:solidFill>
              </a:rPr>
              <a:t>(</a:t>
            </a:r>
            <a:r>
              <a:rPr lang="en-US" altLang="ko-KR" sz="1200" b="1" dirty="0">
                <a:solidFill>
                  <a:srgbClr val="FF0000"/>
                </a:solidFill>
              </a:rPr>
              <a:t>10</a:t>
            </a:r>
            <a:r>
              <a:rPr lang="en-US" altLang="ko-KR" sz="1200" b="1" dirty="0">
                <a:solidFill>
                  <a:schemeClr val="tx1"/>
                </a:solidFill>
              </a:rPr>
              <a:t>) </a:t>
            </a:r>
            <a:r>
              <a:rPr lang="en-US" altLang="ko-KR" sz="1200" b="1" dirty="0">
                <a:solidFill>
                  <a:srgbClr val="2574DB"/>
                </a:solidFill>
              </a:rPr>
              <a:t>DEFAULT NULL</a:t>
            </a:r>
            <a:r>
              <a:rPr lang="en-US" altLang="ko-KR" sz="1200" b="1" dirty="0">
                <a:solidFill>
                  <a:schemeClr val="tx1"/>
                </a:solidFill>
              </a:rPr>
              <a:t>, 	</a:t>
            </a:r>
            <a:r>
              <a:rPr lang="en-US" altLang="ko-KR" sz="1200" b="1" dirty="0">
                <a:solidFill>
                  <a:schemeClr val="accent6">
                    <a:lumMod val="75000"/>
                  </a:schemeClr>
                </a:solidFill>
              </a:rPr>
              <a:t>--</a:t>
            </a:r>
            <a:r>
              <a:rPr lang="ko-KR" altLang="en-US" sz="1200" b="1" dirty="0">
                <a:solidFill>
                  <a:schemeClr val="accent6">
                    <a:lumMod val="75000"/>
                  </a:schemeClr>
                </a:solidFill>
              </a:rPr>
              <a:t>대리 구매 상태</a:t>
            </a:r>
            <a:endParaRPr lang="en-US" altLang="ko-KR" sz="1200" b="1" dirty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200" b="1" dirty="0">
                <a:solidFill>
                  <a:schemeClr val="tx1"/>
                </a:solidFill>
              </a:rPr>
              <a:t>PROXY_PURCHASE_NAME </a:t>
            </a:r>
            <a:r>
              <a:rPr lang="en-US" altLang="ko-KR" sz="1200" b="1" dirty="0">
                <a:solidFill>
                  <a:srgbClr val="2574DB"/>
                </a:solidFill>
              </a:rPr>
              <a:t>VARCHAR2</a:t>
            </a:r>
            <a:r>
              <a:rPr lang="en-US" altLang="ko-KR" sz="1200" b="1" dirty="0">
                <a:solidFill>
                  <a:schemeClr val="tx1"/>
                </a:solidFill>
              </a:rPr>
              <a:t>(</a:t>
            </a:r>
            <a:r>
              <a:rPr lang="en-US" altLang="ko-KR" sz="1200" b="1" dirty="0">
                <a:solidFill>
                  <a:srgbClr val="FF0000"/>
                </a:solidFill>
              </a:rPr>
              <a:t>50</a:t>
            </a:r>
            <a:r>
              <a:rPr lang="en-US" altLang="ko-KR" sz="1200" b="1" dirty="0">
                <a:solidFill>
                  <a:schemeClr val="tx1"/>
                </a:solidFill>
              </a:rPr>
              <a:t>),			</a:t>
            </a:r>
            <a:r>
              <a:rPr lang="en-US" altLang="ko-KR" sz="1200" b="1" dirty="0">
                <a:solidFill>
                  <a:schemeClr val="accent6">
                    <a:lumMod val="75000"/>
                  </a:schemeClr>
                </a:solidFill>
              </a:rPr>
              <a:t>--</a:t>
            </a:r>
            <a:r>
              <a:rPr lang="ko-KR" altLang="en-US" sz="1200" b="1" dirty="0">
                <a:solidFill>
                  <a:schemeClr val="accent6">
                    <a:lumMod val="75000"/>
                  </a:schemeClr>
                </a:solidFill>
              </a:rPr>
              <a:t>대리 구매자 이름</a:t>
            </a:r>
            <a:endParaRPr lang="en-US" altLang="ko-KR" sz="1200" b="1" dirty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200" b="1" dirty="0">
                <a:solidFill>
                  <a:schemeClr val="tx1"/>
                </a:solidFill>
              </a:rPr>
              <a:t>PROXY_PURCHASE_JUMIN_NUMBER </a:t>
            </a:r>
            <a:r>
              <a:rPr lang="en-US" altLang="ko-KR" sz="1200" b="1" dirty="0">
                <a:solidFill>
                  <a:srgbClr val="2574DB"/>
                </a:solidFill>
              </a:rPr>
              <a:t>VARCHAR2</a:t>
            </a:r>
            <a:r>
              <a:rPr lang="en-US" altLang="ko-KR" sz="1200" b="1" dirty="0">
                <a:solidFill>
                  <a:schemeClr val="tx1"/>
                </a:solidFill>
              </a:rPr>
              <a:t>(</a:t>
            </a:r>
            <a:r>
              <a:rPr lang="en-US" altLang="ko-KR" sz="1200" b="1" dirty="0">
                <a:solidFill>
                  <a:srgbClr val="FF0000"/>
                </a:solidFill>
              </a:rPr>
              <a:t>50</a:t>
            </a:r>
            <a:r>
              <a:rPr lang="en-US" altLang="ko-KR" sz="1200" b="1" dirty="0">
                <a:solidFill>
                  <a:schemeClr val="tx1"/>
                </a:solidFill>
              </a:rPr>
              <a:t>),		</a:t>
            </a:r>
            <a:r>
              <a:rPr lang="en-US" altLang="ko-KR" sz="1200" b="1" dirty="0">
                <a:solidFill>
                  <a:schemeClr val="accent6">
                    <a:lumMod val="75000"/>
                  </a:schemeClr>
                </a:solidFill>
              </a:rPr>
              <a:t>--</a:t>
            </a:r>
            <a:r>
              <a:rPr lang="ko-KR" altLang="en-US" sz="1200" b="1" dirty="0">
                <a:solidFill>
                  <a:schemeClr val="accent6">
                    <a:lumMod val="75000"/>
                  </a:schemeClr>
                </a:solidFill>
              </a:rPr>
              <a:t>대리 구매자 주민번호</a:t>
            </a:r>
            <a:endParaRPr lang="en-US" altLang="ko-KR" sz="1200" b="1" dirty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200" b="1" dirty="0">
                <a:solidFill>
                  <a:schemeClr val="tx1"/>
                </a:solidFill>
              </a:rPr>
              <a:t>PURCHASE_ADDRESS </a:t>
            </a:r>
            <a:r>
              <a:rPr lang="en-US" altLang="ko-KR" sz="1200" b="1" dirty="0">
                <a:solidFill>
                  <a:srgbClr val="2574DB"/>
                </a:solidFill>
              </a:rPr>
              <a:t>VARCHAR2</a:t>
            </a:r>
            <a:r>
              <a:rPr lang="en-US" altLang="ko-KR" sz="1200" b="1" dirty="0">
                <a:solidFill>
                  <a:schemeClr val="tx1"/>
                </a:solidFill>
              </a:rPr>
              <a:t>(</a:t>
            </a:r>
            <a:r>
              <a:rPr lang="en-US" altLang="ko-KR" sz="1200" b="1" dirty="0">
                <a:solidFill>
                  <a:srgbClr val="FF0000"/>
                </a:solidFill>
              </a:rPr>
              <a:t>500</a:t>
            </a:r>
            <a:r>
              <a:rPr lang="en-US" altLang="ko-KR" sz="1200" b="1" dirty="0">
                <a:solidFill>
                  <a:schemeClr val="tx1"/>
                </a:solidFill>
              </a:rPr>
              <a:t>) </a:t>
            </a:r>
            <a:r>
              <a:rPr lang="en-US" altLang="ko-KR" sz="1200" b="1" dirty="0">
                <a:solidFill>
                  <a:srgbClr val="2574DB"/>
                </a:solidFill>
              </a:rPr>
              <a:t>NOT NULL</a:t>
            </a:r>
            <a:r>
              <a:rPr lang="en-US" altLang="ko-KR" sz="1200" b="1" dirty="0">
                <a:solidFill>
                  <a:schemeClr val="tx1"/>
                </a:solidFill>
              </a:rPr>
              <a:t>,		</a:t>
            </a:r>
            <a:r>
              <a:rPr lang="en-US" altLang="ko-KR" sz="1200" b="1" dirty="0">
                <a:solidFill>
                  <a:schemeClr val="accent6">
                    <a:lumMod val="75000"/>
                  </a:schemeClr>
                </a:solidFill>
              </a:rPr>
              <a:t>--</a:t>
            </a:r>
            <a:r>
              <a:rPr lang="ko-KR" altLang="en-US" sz="1200" b="1" dirty="0">
                <a:solidFill>
                  <a:schemeClr val="accent6">
                    <a:lumMod val="75000"/>
                  </a:schemeClr>
                </a:solidFill>
              </a:rPr>
              <a:t>구매 장소</a:t>
            </a:r>
            <a:endParaRPr lang="en-US" altLang="ko-KR" sz="1200" b="1" dirty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200" b="1" dirty="0">
                <a:solidFill>
                  <a:schemeClr val="tx1"/>
                </a:solidFill>
              </a:rPr>
              <a:t>PAY </a:t>
            </a:r>
            <a:r>
              <a:rPr lang="en-US" altLang="ko-KR" sz="1200" b="1" dirty="0">
                <a:solidFill>
                  <a:srgbClr val="2574DB"/>
                </a:solidFill>
              </a:rPr>
              <a:t>VARCHAR2</a:t>
            </a:r>
            <a:r>
              <a:rPr lang="en-US" altLang="ko-KR" sz="1200" b="1" dirty="0">
                <a:solidFill>
                  <a:schemeClr val="tx1"/>
                </a:solidFill>
              </a:rPr>
              <a:t>(</a:t>
            </a:r>
            <a:r>
              <a:rPr lang="en-US" altLang="ko-KR" sz="1200" b="1" dirty="0">
                <a:solidFill>
                  <a:srgbClr val="FF0000"/>
                </a:solidFill>
              </a:rPr>
              <a:t>30</a:t>
            </a:r>
            <a:r>
              <a:rPr lang="en-US" altLang="ko-KR" sz="1200" b="1" dirty="0">
                <a:solidFill>
                  <a:schemeClr val="tx1"/>
                </a:solidFill>
              </a:rPr>
              <a:t>) </a:t>
            </a:r>
            <a:r>
              <a:rPr lang="en-US" altLang="ko-KR" sz="1200" b="1" dirty="0">
                <a:solidFill>
                  <a:srgbClr val="2574DB"/>
                </a:solidFill>
              </a:rPr>
              <a:t>NOT NULL				</a:t>
            </a:r>
            <a:r>
              <a:rPr lang="en-US" altLang="ko-KR" sz="1200" b="1" dirty="0">
                <a:solidFill>
                  <a:schemeClr val="accent6">
                    <a:lumMod val="75000"/>
                  </a:schemeClr>
                </a:solidFill>
              </a:rPr>
              <a:t>--</a:t>
            </a:r>
            <a:r>
              <a:rPr lang="ko-KR" altLang="en-US" sz="1200" b="1" dirty="0">
                <a:solidFill>
                  <a:schemeClr val="accent6">
                    <a:lumMod val="75000"/>
                  </a:schemeClr>
                </a:solidFill>
              </a:rPr>
              <a:t>구매 방법</a:t>
            </a:r>
            <a:endParaRPr lang="en-US" altLang="ko-KR" sz="1200" b="1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24" name="모서리가 둥근 직사각형 42">
            <a:extLst>
              <a:ext uri="{FF2B5EF4-FFF2-40B4-BE49-F238E27FC236}">
                <a16:creationId xmlns:a16="http://schemas.microsoft.com/office/drawing/2014/main" id="{2F96A97C-C86F-4B31-AAC4-0B2071F3A497}"/>
              </a:ext>
            </a:extLst>
          </p:cNvPr>
          <p:cNvSpPr/>
          <p:nvPr/>
        </p:nvSpPr>
        <p:spPr>
          <a:xfrm>
            <a:off x="1996776" y="1784588"/>
            <a:ext cx="4340650" cy="565149"/>
          </a:xfrm>
          <a:prstGeom prst="roundRect">
            <a:avLst>
              <a:gd name="adj" fmla="val 50000"/>
            </a:avLst>
          </a:prstGeom>
          <a:solidFill>
            <a:srgbClr val="2574D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prstClr val="white"/>
                </a:solidFill>
              </a:rPr>
              <a:t>구매 내역 테이블 </a:t>
            </a:r>
            <a:endParaRPr lang="en-US" altLang="ko-KR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0764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 flipV="1">
            <a:off x="0" y="0"/>
            <a:ext cx="1425388" cy="1486460"/>
          </a:xfrm>
          <a:prstGeom prst="round1Rect">
            <a:avLst/>
          </a:pr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04800" y="995082"/>
            <a:ext cx="788894" cy="788894"/>
          </a:xfrm>
          <a:prstGeom prst="roundRect">
            <a:avLst>
              <a:gd name="adj" fmla="val 11033"/>
            </a:avLst>
          </a:prstGeom>
          <a:solidFill>
            <a:schemeClr val="bg1"/>
          </a:solidFill>
          <a:ln>
            <a:noFill/>
          </a:ln>
          <a:effectLst>
            <a:outerShdw blurRad="317500" dist="381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400" b="1" dirty="0">
                <a:solidFill>
                  <a:srgbClr val="2574DB"/>
                </a:solidFill>
              </a:rPr>
              <a:t>7P</a:t>
            </a:r>
            <a:endParaRPr lang="ko-KR" altLang="en-US" sz="2400" b="1" dirty="0">
              <a:solidFill>
                <a:srgbClr val="2574DB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908050" y="908050"/>
            <a:ext cx="215900" cy="2159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>
            <a:spLocks/>
          </p:cNvSpPr>
          <p:nvPr/>
        </p:nvSpPr>
        <p:spPr bwMode="auto">
          <a:xfrm>
            <a:off x="972835" y="980794"/>
            <a:ext cx="86329" cy="7555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96944" y="85204"/>
            <a:ext cx="6096000" cy="735842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srgbClr val="2574DB"/>
                </a:solidFill>
              </a:rPr>
              <a:t>프로시저 설계</a:t>
            </a:r>
            <a:endParaRPr lang="en-US" altLang="ko-KR" sz="3200" b="1" i="1" kern="0" dirty="0">
              <a:solidFill>
                <a:srgbClr val="2574DB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5601D4A-209A-456C-A26F-E7F62685E0FF}"/>
              </a:ext>
            </a:extLst>
          </p:cNvPr>
          <p:cNvSpPr/>
          <p:nvPr/>
        </p:nvSpPr>
        <p:spPr>
          <a:xfrm>
            <a:off x="1696944" y="1559204"/>
            <a:ext cx="4453118" cy="69705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2574DB"/>
                </a:solidFill>
              </a:rPr>
              <a:t>프로시저 이름 </a:t>
            </a:r>
            <a:endParaRPr lang="en-US" altLang="ko-KR" sz="1400" b="1" dirty="0">
              <a:solidFill>
                <a:srgbClr val="2574DB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2574DB"/>
                </a:solidFill>
              </a:rPr>
              <a:t>	</a:t>
            </a:r>
            <a:r>
              <a:rPr lang="en-US" altLang="ko-KR" sz="1400" b="1" dirty="0"/>
              <a:t>PROC_INS_PURCHASE_HISTORY_TB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6FD7673-54F1-4D8C-8476-E0485A948B0E}"/>
              </a:ext>
            </a:extLst>
          </p:cNvPr>
          <p:cNvSpPr/>
          <p:nvPr/>
        </p:nvSpPr>
        <p:spPr>
          <a:xfrm>
            <a:off x="1696944" y="2257191"/>
            <a:ext cx="6185184" cy="69705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2574DB"/>
                </a:solidFill>
              </a:rPr>
              <a:t>프로시저 목적 </a:t>
            </a:r>
            <a:endParaRPr lang="en-US" altLang="ko-KR" sz="1400" b="1" dirty="0">
              <a:solidFill>
                <a:srgbClr val="2574DB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2574DB"/>
                </a:solidFill>
              </a:rPr>
              <a:t>	</a:t>
            </a:r>
            <a:r>
              <a:rPr lang="ko-KR" altLang="en-US" sz="1400" b="1" dirty="0"/>
              <a:t>구매 내역 테이블에 구매 내역 데이터 값 저장</a:t>
            </a:r>
            <a:endParaRPr lang="en-US" altLang="ko-KR" sz="1400" b="1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9EAD82A-724A-430C-AF27-12672570924B}"/>
              </a:ext>
            </a:extLst>
          </p:cNvPr>
          <p:cNvSpPr/>
          <p:nvPr/>
        </p:nvSpPr>
        <p:spPr>
          <a:xfrm>
            <a:off x="1696943" y="2955178"/>
            <a:ext cx="9221535" cy="360553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2574DB"/>
                </a:solidFill>
              </a:rPr>
              <a:t>프로시저 기능</a:t>
            </a:r>
            <a:endParaRPr lang="en-US" altLang="ko-KR" sz="1400" b="1" dirty="0">
              <a:solidFill>
                <a:srgbClr val="2574DB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/>
              <a:t>구매자의 출생년도 끝자리가 구매 날짜 조건인 </a:t>
            </a:r>
            <a:r>
              <a:rPr lang="en-US" altLang="ko-KR" sz="1400" b="1" dirty="0"/>
              <a:t>5</a:t>
            </a:r>
            <a:r>
              <a:rPr lang="ko-KR" altLang="en-US" sz="1400" b="1" dirty="0"/>
              <a:t>부제에 맞는지 확인</a:t>
            </a:r>
            <a:endParaRPr lang="en-US" altLang="ko-KR" sz="1400" b="1" dirty="0"/>
          </a:p>
          <a:p>
            <a:pPr marL="1200150" lvl="2" indent="-285750">
              <a:lnSpc>
                <a:spcPct val="150000"/>
              </a:lnSpc>
              <a:buFont typeface="맑은 고딕" panose="020B0503020000020004" pitchFamily="50" charset="-127"/>
              <a:buChar char="-"/>
            </a:pPr>
            <a:r>
              <a:rPr lang="ko-KR" altLang="en-US" sz="1400" b="1" dirty="0">
                <a:solidFill>
                  <a:srgbClr val="FF0000"/>
                </a:solidFill>
              </a:rPr>
              <a:t>맞지 않을 경우 오류 메시지 출력 후 종료</a:t>
            </a:r>
            <a:r>
              <a:rPr lang="en-US" altLang="ko-KR" sz="1400" b="1" dirty="0">
                <a:solidFill>
                  <a:srgbClr val="FF0000"/>
                </a:solidFill>
              </a:rPr>
              <a:t> </a:t>
            </a:r>
          </a:p>
          <a:p>
            <a:pPr marL="1200150" lvl="2" indent="-285750">
              <a:lnSpc>
                <a:spcPct val="150000"/>
              </a:lnSpc>
              <a:buFont typeface="맑은 고딕" panose="020B0503020000020004" pitchFamily="50" charset="-127"/>
              <a:buChar char="-"/>
            </a:pPr>
            <a:endParaRPr lang="en-US" altLang="ko-KR" sz="1400" b="1" dirty="0">
              <a:solidFill>
                <a:srgbClr val="FF0000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/>
              <a:t>해당 주에 구매했던 총 마스크 개수 확인</a:t>
            </a:r>
            <a:endParaRPr lang="en-US" altLang="ko-KR" sz="1400" b="1" dirty="0"/>
          </a:p>
          <a:p>
            <a:pPr marL="1200150" lvl="2" indent="-285750">
              <a:lnSpc>
                <a:spcPct val="150000"/>
              </a:lnSpc>
              <a:buFont typeface="맑은 고딕" panose="020B0503020000020004" pitchFamily="50" charset="-127"/>
              <a:buChar char="-"/>
            </a:pPr>
            <a:r>
              <a:rPr lang="ko-KR" altLang="en-US" sz="1400" b="1" dirty="0">
                <a:solidFill>
                  <a:srgbClr val="FF0000"/>
                </a:solidFill>
              </a:rPr>
              <a:t>이미 </a:t>
            </a:r>
            <a:r>
              <a:rPr lang="en-US" altLang="ko-KR" sz="1400" b="1" dirty="0">
                <a:solidFill>
                  <a:srgbClr val="FF0000"/>
                </a:solidFill>
              </a:rPr>
              <a:t>3</a:t>
            </a:r>
            <a:r>
              <a:rPr lang="ko-KR" altLang="en-US" sz="1400" b="1" dirty="0">
                <a:solidFill>
                  <a:srgbClr val="FF0000"/>
                </a:solidFill>
              </a:rPr>
              <a:t>장 구매한 경우 오류 메시지 출력 후 종료</a:t>
            </a:r>
            <a:r>
              <a:rPr lang="en-US" altLang="ko-KR" sz="1400" b="1" dirty="0">
                <a:solidFill>
                  <a:srgbClr val="FF0000"/>
                </a:solidFill>
              </a:rPr>
              <a:t> </a:t>
            </a:r>
          </a:p>
          <a:p>
            <a:pPr marL="1200150" lvl="2" indent="-285750">
              <a:lnSpc>
                <a:spcPct val="150000"/>
              </a:lnSpc>
              <a:buFont typeface="맑은 고딕" panose="020B0503020000020004" pitchFamily="50" charset="-127"/>
              <a:buChar char="-"/>
            </a:pPr>
            <a:endParaRPr lang="en-US" altLang="ko-KR" sz="1400" b="1" dirty="0">
              <a:solidFill>
                <a:srgbClr val="FF0000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/>
              <a:t>대리 구매인 경우 대리 구매 조건 확인</a:t>
            </a:r>
            <a:endParaRPr lang="en-US" altLang="ko-KR" sz="1400" b="1" dirty="0"/>
          </a:p>
          <a:p>
            <a:pPr marL="1200150" lvl="2" indent="-285750">
              <a:lnSpc>
                <a:spcPct val="150000"/>
              </a:lnSpc>
              <a:buFont typeface="맑은 고딕" panose="020B0503020000020004" pitchFamily="50" charset="-127"/>
              <a:buChar char="-"/>
            </a:pPr>
            <a:r>
              <a:rPr lang="ko-KR" altLang="en-US" sz="1400" b="1" dirty="0"/>
              <a:t>대리구매 대상자가 만 </a:t>
            </a:r>
            <a:r>
              <a:rPr lang="en-US" altLang="ko-KR" sz="1400" b="1" dirty="0"/>
              <a:t>10</a:t>
            </a:r>
            <a:r>
              <a:rPr lang="ko-KR" altLang="en-US" sz="1400" b="1" dirty="0"/>
              <a:t>세 이하 또는 만 </a:t>
            </a:r>
            <a:r>
              <a:rPr lang="en-US" altLang="ko-KR" sz="1400" b="1" dirty="0"/>
              <a:t>80</a:t>
            </a:r>
            <a:r>
              <a:rPr lang="ko-KR" altLang="en-US" sz="1400" b="1" dirty="0"/>
              <a:t>세 이상 인지 확인</a:t>
            </a:r>
            <a:endParaRPr lang="en-US" altLang="ko-KR" sz="1400" b="1" dirty="0"/>
          </a:p>
          <a:p>
            <a:pPr marL="1200150" lvl="2" indent="-285750">
              <a:lnSpc>
                <a:spcPct val="150000"/>
              </a:lnSpc>
              <a:buFont typeface="맑은 고딕" panose="020B0503020000020004" pitchFamily="50" charset="-127"/>
              <a:buChar char="-"/>
            </a:pPr>
            <a:r>
              <a:rPr lang="ko-KR" altLang="en-US" sz="1400" b="1" dirty="0"/>
              <a:t>대리구매 대상자가 장애인 인지 확인</a:t>
            </a:r>
            <a:endParaRPr lang="en-US" altLang="ko-KR" sz="1400" b="1" dirty="0"/>
          </a:p>
          <a:p>
            <a:pPr marL="1200150" lvl="2" indent="-285750">
              <a:lnSpc>
                <a:spcPct val="150000"/>
              </a:lnSpc>
              <a:buFont typeface="맑은 고딕" panose="020B0503020000020004" pitchFamily="50" charset="-127"/>
              <a:buChar char="-"/>
            </a:pPr>
            <a:r>
              <a:rPr lang="ko-KR" altLang="en-US" sz="1400" b="1" dirty="0">
                <a:solidFill>
                  <a:srgbClr val="FF0000"/>
                </a:solidFill>
              </a:rPr>
              <a:t>조건 확인 실패 시 오류 메시지 출력 후 종료</a:t>
            </a:r>
            <a:endParaRPr lang="en-US" altLang="ko-KR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597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 flipV="1">
            <a:off x="0" y="0"/>
            <a:ext cx="1425388" cy="1486460"/>
          </a:xfrm>
          <a:prstGeom prst="round1Rect">
            <a:avLst/>
          </a:pr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04800" y="995082"/>
            <a:ext cx="788894" cy="788894"/>
          </a:xfrm>
          <a:prstGeom prst="roundRect">
            <a:avLst>
              <a:gd name="adj" fmla="val 11033"/>
            </a:avLst>
          </a:prstGeom>
          <a:solidFill>
            <a:schemeClr val="bg1"/>
          </a:solidFill>
          <a:ln>
            <a:noFill/>
          </a:ln>
          <a:effectLst>
            <a:outerShdw blurRad="317500" dist="381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400" b="1" dirty="0">
                <a:solidFill>
                  <a:srgbClr val="2574DB"/>
                </a:solidFill>
              </a:rPr>
              <a:t>8P</a:t>
            </a:r>
            <a:endParaRPr lang="ko-KR" altLang="en-US" sz="2400" b="1" dirty="0">
              <a:solidFill>
                <a:srgbClr val="2574DB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908050" y="908050"/>
            <a:ext cx="215900" cy="2159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>
            <a:spLocks/>
          </p:cNvSpPr>
          <p:nvPr/>
        </p:nvSpPr>
        <p:spPr bwMode="auto">
          <a:xfrm>
            <a:off x="972835" y="980794"/>
            <a:ext cx="86329" cy="7555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96944" y="85204"/>
            <a:ext cx="6096000" cy="735842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srgbClr val="2574DB"/>
                </a:solidFill>
              </a:rPr>
              <a:t>프로시저 설계</a:t>
            </a:r>
            <a:endParaRPr lang="en-US" altLang="ko-KR" sz="3200" b="1" i="1" kern="0" dirty="0">
              <a:solidFill>
                <a:srgbClr val="2574DB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5601D4A-209A-456C-A26F-E7F62685E0FF}"/>
              </a:ext>
            </a:extLst>
          </p:cNvPr>
          <p:cNvSpPr/>
          <p:nvPr/>
        </p:nvSpPr>
        <p:spPr>
          <a:xfrm>
            <a:off x="1696944" y="1783976"/>
            <a:ext cx="4453118" cy="37388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2574DB"/>
                </a:solidFill>
              </a:rPr>
              <a:t>프로시저 로컬 변수</a:t>
            </a:r>
            <a:endParaRPr lang="en-US" altLang="ko-KR" sz="1400" b="1" dirty="0">
              <a:solidFill>
                <a:srgbClr val="2574DB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6FD7673-54F1-4D8C-8476-E0485A948B0E}"/>
              </a:ext>
            </a:extLst>
          </p:cNvPr>
          <p:cNvSpPr/>
          <p:nvPr/>
        </p:nvSpPr>
        <p:spPr>
          <a:xfrm>
            <a:off x="1696943" y="2516819"/>
            <a:ext cx="9728529" cy="295920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L_YEAR </a:t>
            </a:r>
            <a:r>
              <a:rPr lang="en-US" altLang="ko-KR" sz="1400" b="1" dirty="0">
                <a:solidFill>
                  <a:srgbClr val="2574DB"/>
                </a:solidFill>
              </a:rPr>
              <a:t>VARCHAR2</a:t>
            </a:r>
            <a:r>
              <a:rPr lang="en-US" altLang="ko-KR" sz="1400" b="1" dirty="0"/>
              <a:t>(</a:t>
            </a:r>
            <a:r>
              <a:rPr lang="en-US" altLang="ko-KR" sz="1400" b="1" dirty="0">
                <a:solidFill>
                  <a:srgbClr val="FF0000"/>
                </a:solidFill>
              </a:rPr>
              <a:t>10</a:t>
            </a:r>
            <a:r>
              <a:rPr lang="en-US" altLang="ko-KR" sz="1400" b="1" dirty="0"/>
              <a:t>);				</a:t>
            </a:r>
            <a:r>
              <a:rPr lang="en-US" altLang="ko-KR" sz="1400" b="1" dirty="0">
                <a:solidFill>
                  <a:schemeClr val="accent6">
                    <a:lumMod val="75000"/>
                  </a:schemeClr>
                </a:solidFill>
              </a:rPr>
              <a:t>--</a:t>
            </a:r>
            <a:r>
              <a:rPr lang="ko-KR" altLang="en-US" sz="1400" b="1" dirty="0">
                <a:solidFill>
                  <a:schemeClr val="accent6">
                    <a:lumMod val="75000"/>
                  </a:schemeClr>
                </a:solidFill>
              </a:rPr>
              <a:t>출생년도 끝자리 </a:t>
            </a:r>
            <a:endParaRPr lang="en-US" altLang="ko-KR" sz="1400" b="1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L_TODAY </a:t>
            </a:r>
            <a:r>
              <a:rPr lang="en-US" altLang="ko-KR" sz="1400" b="1" dirty="0">
                <a:solidFill>
                  <a:srgbClr val="2574DB"/>
                </a:solidFill>
              </a:rPr>
              <a:t>VARCHAR2</a:t>
            </a:r>
            <a:r>
              <a:rPr lang="en-US" altLang="ko-KR" sz="1400" b="1" dirty="0"/>
              <a:t>(</a:t>
            </a:r>
            <a:r>
              <a:rPr lang="en-US" altLang="ko-KR" sz="1400" b="1" dirty="0">
                <a:solidFill>
                  <a:srgbClr val="FF0000"/>
                </a:solidFill>
              </a:rPr>
              <a:t>10</a:t>
            </a:r>
            <a:r>
              <a:rPr lang="en-US" altLang="ko-KR" sz="1400" b="1" dirty="0"/>
              <a:t>);				</a:t>
            </a:r>
            <a:r>
              <a:rPr lang="en-US" altLang="ko-KR" sz="1400" b="1" dirty="0">
                <a:solidFill>
                  <a:schemeClr val="accent6">
                    <a:lumMod val="75000"/>
                  </a:schemeClr>
                </a:solidFill>
              </a:rPr>
              <a:t>--</a:t>
            </a:r>
            <a:r>
              <a:rPr lang="ko-KR" altLang="en-US" sz="1400" b="1" dirty="0">
                <a:solidFill>
                  <a:schemeClr val="accent6">
                    <a:lumMod val="75000"/>
                  </a:schemeClr>
                </a:solidFill>
              </a:rPr>
              <a:t>현재 날짜</a:t>
            </a:r>
            <a:endParaRPr lang="en-US" altLang="ko-KR" sz="1400" b="1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L_AGE </a:t>
            </a:r>
            <a:r>
              <a:rPr lang="en-US" altLang="ko-KR" sz="1400" b="1" dirty="0">
                <a:solidFill>
                  <a:srgbClr val="2574DB"/>
                </a:solidFill>
              </a:rPr>
              <a:t>NUMBER</a:t>
            </a:r>
            <a:r>
              <a:rPr lang="en-US" altLang="ko-KR" sz="1400" b="1" dirty="0"/>
              <a:t>;					</a:t>
            </a:r>
            <a:r>
              <a:rPr lang="en-US" altLang="ko-KR" sz="1400" b="1" dirty="0">
                <a:solidFill>
                  <a:schemeClr val="accent6">
                    <a:lumMod val="75000"/>
                  </a:schemeClr>
                </a:solidFill>
              </a:rPr>
              <a:t>--</a:t>
            </a:r>
            <a:r>
              <a:rPr lang="ko-KR" altLang="en-US" sz="1400" b="1" dirty="0">
                <a:solidFill>
                  <a:schemeClr val="accent6">
                    <a:lumMod val="75000"/>
                  </a:schemeClr>
                </a:solidFill>
              </a:rPr>
              <a:t>만 나이</a:t>
            </a:r>
            <a:endParaRPr lang="en-US" altLang="ko-KR" sz="1400" b="1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L_DISABLED_STATUS </a:t>
            </a:r>
            <a:r>
              <a:rPr lang="en-US" altLang="ko-KR" sz="1400" b="1" dirty="0">
                <a:solidFill>
                  <a:srgbClr val="2574DB"/>
                </a:solidFill>
              </a:rPr>
              <a:t>VARCHAR2</a:t>
            </a:r>
            <a:r>
              <a:rPr lang="en-US" altLang="ko-KR" sz="1400" b="1" dirty="0"/>
              <a:t>(</a:t>
            </a:r>
            <a:r>
              <a:rPr lang="en-US" altLang="ko-KR" sz="1400" b="1" dirty="0">
                <a:solidFill>
                  <a:srgbClr val="FF0000"/>
                </a:solidFill>
              </a:rPr>
              <a:t>10</a:t>
            </a:r>
            <a:r>
              <a:rPr lang="en-US" altLang="ko-KR" sz="1400" b="1" dirty="0"/>
              <a:t>);			</a:t>
            </a:r>
            <a:r>
              <a:rPr lang="en-US" altLang="ko-KR" sz="1400" b="1" dirty="0">
                <a:solidFill>
                  <a:schemeClr val="accent6">
                    <a:lumMod val="75000"/>
                  </a:schemeClr>
                </a:solidFill>
              </a:rPr>
              <a:t>--</a:t>
            </a:r>
            <a:r>
              <a:rPr lang="ko-KR" altLang="en-US" sz="1400" b="1" dirty="0">
                <a:solidFill>
                  <a:schemeClr val="accent6">
                    <a:lumMod val="75000"/>
                  </a:schemeClr>
                </a:solidFill>
              </a:rPr>
              <a:t>장애 여부</a:t>
            </a:r>
            <a:endParaRPr lang="en-US" altLang="ko-KR" sz="1400" b="1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L_MAX_PURCHASE_CNT </a:t>
            </a:r>
            <a:r>
              <a:rPr lang="en-US" altLang="ko-KR" sz="1400" b="1" dirty="0">
                <a:solidFill>
                  <a:srgbClr val="2574DB"/>
                </a:solidFill>
              </a:rPr>
              <a:t>NUMBER</a:t>
            </a:r>
            <a:r>
              <a:rPr lang="en-US" altLang="ko-KR" sz="1400" b="1" dirty="0"/>
              <a:t> := </a:t>
            </a:r>
            <a:r>
              <a:rPr lang="en-US" altLang="ko-KR" sz="1400" b="1" dirty="0">
                <a:solidFill>
                  <a:srgbClr val="FF0000"/>
                </a:solidFill>
              </a:rPr>
              <a:t>3</a:t>
            </a:r>
            <a:r>
              <a:rPr lang="en-US" altLang="ko-KR" sz="1400" b="1" dirty="0"/>
              <a:t>;			</a:t>
            </a:r>
            <a:r>
              <a:rPr lang="en-US" altLang="ko-KR" sz="1400" b="1" dirty="0">
                <a:solidFill>
                  <a:schemeClr val="accent6">
                    <a:lumMod val="75000"/>
                  </a:schemeClr>
                </a:solidFill>
              </a:rPr>
              <a:t>--</a:t>
            </a:r>
            <a:r>
              <a:rPr lang="ko-KR" altLang="en-US" sz="1400" b="1" dirty="0">
                <a:solidFill>
                  <a:schemeClr val="accent6">
                    <a:lumMod val="75000"/>
                  </a:schemeClr>
                </a:solidFill>
              </a:rPr>
              <a:t>최대 구입 가능 개수</a:t>
            </a:r>
            <a:endParaRPr lang="en-US" altLang="ko-KR" sz="1400" b="1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L_POSSIBLE_PURCHASE_CNT </a:t>
            </a:r>
            <a:r>
              <a:rPr lang="en-US" altLang="ko-KR" sz="1400" b="1" dirty="0">
                <a:solidFill>
                  <a:srgbClr val="2574DB"/>
                </a:solidFill>
              </a:rPr>
              <a:t>NUMBER</a:t>
            </a:r>
            <a:r>
              <a:rPr lang="en-US" altLang="ko-KR" sz="1400" b="1" dirty="0"/>
              <a:t>;			</a:t>
            </a:r>
            <a:r>
              <a:rPr lang="en-US" altLang="ko-KR" sz="1400" b="1" dirty="0">
                <a:solidFill>
                  <a:schemeClr val="accent6">
                    <a:lumMod val="75000"/>
                  </a:schemeClr>
                </a:solidFill>
              </a:rPr>
              <a:t>--</a:t>
            </a:r>
            <a:r>
              <a:rPr lang="ko-KR" altLang="en-US" sz="1400" b="1" dirty="0">
                <a:solidFill>
                  <a:schemeClr val="accent6">
                    <a:lumMod val="75000"/>
                  </a:schemeClr>
                </a:solidFill>
              </a:rPr>
              <a:t>구입 가능한 개수</a:t>
            </a:r>
            <a:endParaRPr lang="en-US" altLang="ko-KR" sz="1400" b="1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L_PROXY_PURCHASE_STATUS </a:t>
            </a:r>
            <a:r>
              <a:rPr lang="en-US" altLang="ko-KR" sz="1400" b="1" dirty="0">
                <a:solidFill>
                  <a:srgbClr val="2574DB"/>
                </a:solidFill>
              </a:rPr>
              <a:t>VARCHAR2</a:t>
            </a:r>
            <a:r>
              <a:rPr lang="en-US" altLang="ko-KR" sz="1400" b="1" dirty="0"/>
              <a:t>(</a:t>
            </a:r>
            <a:r>
              <a:rPr lang="en-US" altLang="ko-KR" sz="1400" b="1" dirty="0">
                <a:solidFill>
                  <a:srgbClr val="FF0000"/>
                </a:solidFill>
              </a:rPr>
              <a:t>10</a:t>
            </a:r>
            <a:r>
              <a:rPr lang="en-US" altLang="ko-KR" sz="1400" b="1" dirty="0"/>
              <a:t>);		</a:t>
            </a:r>
            <a:r>
              <a:rPr lang="en-US" altLang="ko-KR" sz="1400" b="1" dirty="0">
                <a:solidFill>
                  <a:schemeClr val="accent6">
                    <a:lumMod val="75000"/>
                  </a:schemeClr>
                </a:solidFill>
              </a:rPr>
              <a:t>--</a:t>
            </a:r>
            <a:r>
              <a:rPr lang="ko-KR" altLang="en-US" sz="1400" b="1" dirty="0">
                <a:solidFill>
                  <a:schemeClr val="accent6">
                    <a:lumMod val="75000"/>
                  </a:schemeClr>
                </a:solidFill>
              </a:rPr>
              <a:t>대리 구매 여부</a:t>
            </a:r>
            <a:endParaRPr lang="en-US" altLang="ko-KR" sz="1400" b="1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b="1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2457400931"/>
      </p:ext>
    </p:extLst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1688</TotalTime>
  <Words>1944</Words>
  <Application>Microsoft Office PowerPoint</Application>
  <PresentationFormat>와이드스크린</PresentationFormat>
  <Paragraphs>271</Paragraphs>
  <Slides>21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4" baseType="lpstr">
      <vt:lpstr>Arial</vt:lpstr>
      <vt:lpstr>맑은 고딕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양 동욱</cp:lastModifiedBy>
  <cp:revision>109</cp:revision>
  <dcterms:created xsi:type="dcterms:W3CDTF">2020-05-14T14:56:15Z</dcterms:created>
  <dcterms:modified xsi:type="dcterms:W3CDTF">2020-05-25T07:14:22Z</dcterms:modified>
</cp:coreProperties>
</file>