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257" r:id="rId2"/>
    <p:sldId id="264" r:id="rId3"/>
    <p:sldId id="282" r:id="rId4"/>
    <p:sldId id="283" r:id="rId5"/>
    <p:sldId id="266" r:id="rId6"/>
    <p:sldId id="260" r:id="rId7"/>
    <p:sldId id="290" r:id="rId8"/>
    <p:sldId id="279" r:id="rId9"/>
    <p:sldId id="291" r:id="rId10"/>
    <p:sldId id="269" r:id="rId11"/>
    <p:sldId id="270" r:id="rId12"/>
    <p:sldId id="278" r:id="rId13"/>
    <p:sldId id="272" r:id="rId14"/>
    <p:sldId id="274" r:id="rId15"/>
    <p:sldId id="273" r:id="rId16"/>
    <p:sldId id="275" r:id="rId17"/>
    <p:sldId id="276" r:id="rId18"/>
    <p:sldId id="284" r:id="rId19"/>
    <p:sldId id="285" r:id="rId20"/>
    <p:sldId id="287" r:id="rId21"/>
    <p:sldId id="288" r:id="rId22"/>
    <p:sldId id="289" r:id="rId23"/>
    <p:sldId id="262" r:id="rId24"/>
  </p:sldIdLst>
  <p:sldSz cx="12192000" cy="6858000"/>
  <p:notesSz cx="6858000" cy="9144000"/>
  <p:embeddedFontLst>
    <p:embeddedFont>
      <p:font typeface="맑은 고딕" panose="020B0503020000020004" pitchFamily="50" charset="-127"/>
      <p:regular r:id="rId26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4DB"/>
    <a:srgbClr val="8EBAE2"/>
    <a:srgbClr val="F4F7FC"/>
    <a:srgbClr val="5A95E4"/>
    <a:srgbClr val="408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80151" autoAdjust="0"/>
  </p:normalViewPr>
  <p:slideViewPr>
    <p:cSldViewPr snapToGrid="0">
      <p:cViewPr varScale="1">
        <p:scale>
          <a:sx n="88" d="100"/>
          <a:sy n="88" d="100"/>
        </p:scale>
        <p:origin x="147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72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F3BE2-904C-4E1B-9ECD-099E0C702194}" type="datetimeFigureOut">
              <a:rPr lang="ko-KR" altLang="en-US" smtClean="0"/>
              <a:t>2020-05-26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EFC79-43A7-4656-9422-9928E083499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598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마스크 구매 내역 프로시저 발표자  </a:t>
            </a:r>
            <a:r>
              <a:rPr lang="ko-KR" altLang="en-US" dirty="0" err="1"/>
              <a:t>양동욱입니다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발표 시작하겠습니다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155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프로시저 설계 내용입니다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프로시저 이름은 </a:t>
            </a:r>
            <a:r>
              <a:rPr lang="en-US" altLang="ko-KR" dirty="0"/>
              <a:t>PROC_INS_PURCHASE_HISTORY_TB </a:t>
            </a:r>
            <a:r>
              <a:rPr lang="ko-KR" altLang="en-US" dirty="0"/>
              <a:t>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구매 내역 테이블에 구매 내역 데이터 값을 저장하기 위한 목적입니다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기능은 구매자의 출생년도 끝자리가 구매 날짜 조건인 </a:t>
            </a:r>
            <a:r>
              <a:rPr lang="en-US" altLang="ko-KR" dirty="0"/>
              <a:t>5</a:t>
            </a:r>
            <a:r>
              <a:rPr lang="ko-KR" altLang="en-US" dirty="0"/>
              <a:t>부제에 맞는지 확인하고</a:t>
            </a:r>
            <a:endParaRPr lang="en-US" altLang="ko-KR" dirty="0"/>
          </a:p>
          <a:p>
            <a:r>
              <a:rPr lang="ko-KR" altLang="en-US" dirty="0"/>
              <a:t>해당 주에 구매했던 총 마스크 개수 확인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대리 구매인 경우 대리 구매 조건 확인입니다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</a:t>
            </a:r>
            <a:r>
              <a:rPr lang="ko-KR" altLang="en-US" dirty="0"/>
              <a:t>피드백</a:t>
            </a:r>
            <a:r>
              <a:rPr lang="en-US" altLang="ko-KR" dirty="0"/>
              <a:t>-----------------</a:t>
            </a:r>
          </a:p>
          <a:p>
            <a:endParaRPr lang="en-US" altLang="ko-KR" dirty="0"/>
          </a:p>
          <a:p>
            <a:r>
              <a:rPr lang="ko-KR" altLang="en-US" dirty="0"/>
              <a:t>대리 구매는 세대주만 할 수 있는게 아니라 같은 세대주로 묶이고 가족인 경우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 : </a:t>
            </a:r>
            <a:r>
              <a:rPr lang="ko-KR" altLang="en-US" dirty="0"/>
              <a:t>자식이 부모 구매 가능 날짜에 주민등록등본으로 구매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가족 증명은 세대주 동일 칼럼들을 인덱스로 만들고 그 인덱스를 참조해서 자식이 부모 대리 구매</a:t>
            </a:r>
            <a:r>
              <a:rPr lang="en-US" altLang="ko-KR" dirty="0"/>
              <a:t>, </a:t>
            </a:r>
            <a:r>
              <a:rPr lang="ko-KR" altLang="en-US" dirty="0"/>
              <a:t>부모가 자식 대리구매</a:t>
            </a:r>
            <a:r>
              <a:rPr lang="en-US" altLang="ko-KR" dirty="0"/>
              <a:t>, </a:t>
            </a:r>
            <a:r>
              <a:rPr lang="ko-KR" altLang="en-US" dirty="0"/>
              <a:t>부모나 자식끼리 대리 구매 가능하도록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184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프로시저 로컬 변수로는 각각</a:t>
            </a:r>
            <a:endParaRPr lang="en-US" altLang="ko-KR" dirty="0"/>
          </a:p>
          <a:p>
            <a:r>
              <a:rPr lang="ko-KR" altLang="en-US" dirty="0"/>
              <a:t>출생년도 끝자리</a:t>
            </a:r>
            <a:r>
              <a:rPr lang="en-US" altLang="ko-KR" dirty="0"/>
              <a:t>, </a:t>
            </a:r>
            <a:r>
              <a:rPr lang="ko-KR" altLang="en-US" dirty="0"/>
              <a:t>현재 날자</a:t>
            </a:r>
            <a:r>
              <a:rPr lang="en-US" altLang="ko-KR" dirty="0"/>
              <a:t>, </a:t>
            </a:r>
            <a:r>
              <a:rPr lang="ko-KR" altLang="en-US" dirty="0"/>
              <a:t>만 나이</a:t>
            </a:r>
            <a:r>
              <a:rPr lang="en-US" altLang="ko-KR" dirty="0"/>
              <a:t>, </a:t>
            </a:r>
            <a:r>
              <a:rPr lang="ko-KR" altLang="en-US" dirty="0"/>
              <a:t>장애 여부</a:t>
            </a:r>
            <a:r>
              <a:rPr lang="en-US" altLang="ko-KR" dirty="0"/>
              <a:t>, </a:t>
            </a:r>
            <a:r>
              <a:rPr lang="ko-KR" altLang="en-US" dirty="0"/>
              <a:t>최대 구입 가능 개수를 </a:t>
            </a:r>
            <a:r>
              <a:rPr lang="en-US" altLang="ko-KR" dirty="0"/>
              <a:t>3</a:t>
            </a:r>
            <a:r>
              <a:rPr lang="ko-KR" altLang="en-US" dirty="0"/>
              <a:t>으로 초기화 하고</a:t>
            </a:r>
            <a:r>
              <a:rPr lang="en-US" altLang="ko-KR" dirty="0"/>
              <a:t>, </a:t>
            </a:r>
            <a:r>
              <a:rPr lang="ko-KR" altLang="en-US" dirty="0"/>
              <a:t>구입 가능한 개수</a:t>
            </a:r>
            <a:r>
              <a:rPr lang="en-US" altLang="ko-KR" dirty="0"/>
              <a:t>, </a:t>
            </a:r>
            <a:r>
              <a:rPr lang="ko-KR" altLang="en-US" dirty="0"/>
              <a:t>대리 구매 여부가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109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각각의 예외처리 시 호출할 예외처리 변수들 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12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마스크 구매 </a:t>
            </a:r>
            <a:r>
              <a:rPr lang="en-US" altLang="ko-KR" dirty="0"/>
              <a:t>5</a:t>
            </a:r>
            <a:r>
              <a:rPr lang="ko-KR" altLang="en-US" dirty="0"/>
              <a:t>부제 확인 부분 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5</a:t>
            </a:r>
            <a:r>
              <a:rPr lang="ko-KR" altLang="en-US" dirty="0"/>
              <a:t>부제는 생년 끝자리가  각각 월요일은 </a:t>
            </a:r>
            <a:r>
              <a:rPr lang="en-US" altLang="ko-KR" dirty="0"/>
              <a:t>1,6 </a:t>
            </a:r>
            <a:r>
              <a:rPr lang="ko-KR" altLang="en-US" dirty="0"/>
              <a:t>화요일 </a:t>
            </a:r>
            <a:r>
              <a:rPr lang="en-US" altLang="ko-KR" dirty="0"/>
              <a:t>2,7 </a:t>
            </a:r>
            <a:r>
              <a:rPr lang="ko-KR" altLang="en-US" dirty="0"/>
              <a:t>수요일</a:t>
            </a:r>
            <a:r>
              <a:rPr lang="en-US" altLang="ko-KR" dirty="0"/>
              <a:t> 3,8, </a:t>
            </a:r>
            <a:r>
              <a:rPr lang="ko-KR" altLang="en-US" dirty="0"/>
              <a:t>목요일 </a:t>
            </a:r>
            <a:r>
              <a:rPr lang="en-US" altLang="ko-KR" dirty="0"/>
              <a:t>4,9 </a:t>
            </a:r>
            <a:r>
              <a:rPr lang="ko-KR" altLang="en-US" dirty="0"/>
              <a:t>금요일 </a:t>
            </a:r>
            <a:r>
              <a:rPr lang="en-US" altLang="ko-KR" dirty="0"/>
              <a:t>5,0 </a:t>
            </a:r>
            <a:r>
              <a:rPr lang="ko-KR" altLang="en-US" dirty="0"/>
              <a:t>인 경우 구매가 가능합니다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INPUT </a:t>
            </a:r>
            <a:r>
              <a:rPr lang="ko-KR" altLang="en-US" dirty="0"/>
              <a:t>값으로 받은 구매자의 주민번호 생년 끝자리와 오늘 요일을 비교하고</a:t>
            </a:r>
            <a:endParaRPr lang="en-US" altLang="ko-KR" dirty="0"/>
          </a:p>
          <a:p>
            <a:r>
              <a:rPr lang="ko-KR" altLang="en-US" dirty="0"/>
              <a:t>구매 가능한 날짜가 아닐 경우 </a:t>
            </a:r>
            <a:r>
              <a:rPr lang="en-US" altLang="ko-KR" dirty="0"/>
              <a:t>EX_NO_PURCHASE_DAY EXCEPTION </a:t>
            </a:r>
            <a:r>
              <a:rPr lang="ko-KR" altLang="en-US" dirty="0"/>
              <a:t>을 통해서 해당 메시지를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833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마스크 구매 개수를 확인하는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커서를 통해서 구매 내역 테이블에 현재 날짜 주 동안 구매자의 구매한 마스크 개수를 조회합니다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구매 개수가 </a:t>
            </a:r>
            <a:r>
              <a:rPr lang="en-US" altLang="ko-KR" dirty="0"/>
              <a:t>3</a:t>
            </a:r>
            <a:r>
              <a:rPr lang="ko-KR" altLang="en-US" dirty="0"/>
              <a:t>장 이상이면 해당 메시지를 출력하고 </a:t>
            </a:r>
            <a:endParaRPr lang="en-US" altLang="ko-KR" dirty="0"/>
          </a:p>
          <a:p>
            <a:r>
              <a:rPr lang="ko-KR" altLang="en-US" dirty="0"/>
              <a:t>처음부터 최대 구매 가능 개수보다 많이 사려는 경우 해당 메시지를 출력합니다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남은 구매 가능 개수 보다 많게 구매하려는 경우 해당 메시지를 출력하고 종료합니다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724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값으로 받은 대리 구매자 정보가 있을 경우 대리 구매 조건을 확인하는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 </a:t>
            </a:r>
            <a:r>
              <a:rPr lang="en-US" altLang="ko-KR" dirty="0"/>
              <a:t>SELECT </a:t>
            </a:r>
            <a:r>
              <a:rPr lang="ko-KR" altLang="en-US" dirty="0"/>
              <a:t>쿼리문으로 대리 구매 대상자의 만 나이와 장애 여부를 조회합니다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조회한 만 나이와 장애 여부를 로컬 변수에 저장하고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90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대리 구매 대상자가 </a:t>
            </a:r>
            <a:r>
              <a:rPr lang="en-US" altLang="ko-KR" dirty="0"/>
              <a:t>10</a:t>
            </a:r>
            <a:r>
              <a:rPr lang="ko-KR" altLang="en-US" dirty="0"/>
              <a:t>세 이하 또는 </a:t>
            </a:r>
            <a:r>
              <a:rPr lang="en-US" altLang="ko-KR" dirty="0"/>
              <a:t>80</a:t>
            </a:r>
            <a:r>
              <a:rPr lang="ko-KR" altLang="en-US" dirty="0"/>
              <a:t>세 이상이 아니거나</a:t>
            </a:r>
            <a:r>
              <a:rPr lang="en-US" altLang="ko-KR" dirty="0"/>
              <a:t> </a:t>
            </a:r>
            <a:r>
              <a:rPr lang="ko-KR" altLang="en-US" dirty="0"/>
              <a:t>장애인이 아닐 경우 </a:t>
            </a:r>
            <a:endParaRPr lang="en-US" altLang="ko-KR" dirty="0"/>
          </a:p>
          <a:p>
            <a:r>
              <a:rPr lang="ko-KR" altLang="en-US" dirty="0"/>
              <a:t>해당 메시지를 출력 후 종료되고</a:t>
            </a:r>
            <a:endParaRPr lang="en-US" altLang="ko-KR" dirty="0"/>
          </a:p>
          <a:p>
            <a:r>
              <a:rPr lang="ko-KR" altLang="en-US" dirty="0"/>
              <a:t>대리 구매 조건이 맞는 경우 구매 대상자의 세대주를 조회하고 </a:t>
            </a:r>
            <a:endParaRPr lang="en-US" altLang="ko-KR" dirty="0"/>
          </a:p>
          <a:p>
            <a:r>
              <a:rPr lang="ko-KR" altLang="en-US" dirty="0"/>
              <a:t>대리 구매자와 동일하지 않을 경우 해당 메시지를 출력하고</a:t>
            </a:r>
            <a:endParaRPr lang="en-US" altLang="ko-KR" dirty="0"/>
          </a:p>
          <a:p>
            <a:r>
              <a:rPr lang="ko-KR" altLang="en-US" dirty="0"/>
              <a:t>동일한 경우 대리 구매 상태 변수에 ‘</a:t>
            </a:r>
            <a:r>
              <a:rPr lang="en-US" altLang="ko-KR" dirty="0"/>
              <a:t>O’</a:t>
            </a:r>
            <a:r>
              <a:rPr lang="ko-KR" altLang="en-US" dirty="0"/>
              <a:t>를 저장합니다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212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앞선 조건들을 만족했을 경우 마스크 구매가 가능하며 인서트문으로 구매 내역 데이터를 추가하고 </a:t>
            </a:r>
            <a:endParaRPr lang="en-US" altLang="ko-KR" dirty="0"/>
          </a:p>
          <a:p>
            <a:r>
              <a:rPr lang="ko-KR" altLang="en-US" dirty="0"/>
              <a:t>구매 내역이 추가되면 업데이트문을 통해서 구매 날짜 주에 구매한 총 구매 개수를 갱신하고 트랜잭션이 종료됩니다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047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테스트 결과입니다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테스트는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20</a:t>
            </a:r>
            <a:r>
              <a:rPr lang="ko-KR" altLang="en-US" dirty="0"/>
              <a:t>일 수요일에 구매한다고 가정했습니다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구매 날짜가 수요일이기 때문에 </a:t>
            </a:r>
            <a:r>
              <a:rPr lang="en-US" altLang="ko-KR" dirty="0"/>
              <a:t>88</a:t>
            </a:r>
            <a:r>
              <a:rPr lang="ko-KR" altLang="en-US" dirty="0"/>
              <a:t>년생인 김태연씨는 마스크 구매가 가능하지만</a:t>
            </a:r>
            <a:endParaRPr lang="en-US" altLang="ko-KR" dirty="0"/>
          </a:p>
          <a:p>
            <a:r>
              <a:rPr lang="en-US" altLang="ko-KR" dirty="0"/>
              <a:t>89</a:t>
            </a:r>
            <a:r>
              <a:rPr lang="ko-KR" altLang="en-US" dirty="0"/>
              <a:t>년생인 김수연씨는 마스크 구매가 불가능합니다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293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 테스트는 마스크 구매 개수로 구매 가능 여부 테스트 중 </a:t>
            </a:r>
            <a:endParaRPr lang="en-US" altLang="ko-KR" dirty="0"/>
          </a:p>
          <a:p>
            <a:r>
              <a:rPr lang="ko-KR" altLang="en-US" dirty="0"/>
              <a:t>구매 가능 최대 개수 보다 많이 사려는 경우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현재 마스크는 총 </a:t>
            </a:r>
            <a:r>
              <a:rPr lang="en-US" altLang="ko-KR" dirty="0"/>
              <a:t>3</a:t>
            </a:r>
            <a:r>
              <a:rPr lang="ko-KR" altLang="en-US" dirty="0"/>
              <a:t>개까지 구매 가능하기 때문에 </a:t>
            </a:r>
            <a:r>
              <a:rPr lang="en-US" altLang="ko-KR" dirty="0"/>
              <a:t>4</a:t>
            </a:r>
            <a:r>
              <a:rPr lang="ko-KR" altLang="en-US" dirty="0"/>
              <a:t>개 이상은 구매 할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 다른 경우로 이번주에 </a:t>
            </a:r>
            <a:r>
              <a:rPr lang="en-US" altLang="ko-KR" dirty="0"/>
              <a:t>3</a:t>
            </a:r>
            <a:r>
              <a:rPr lang="ko-KR" altLang="en-US" dirty="0"/>
              <a:t>장 다 구매한 경우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테스트 주는 </a:t>
            </a:r>
            <a:r>
              <a:rPr lang="en-US" altLang="ko-KR" dirty="0"/>
              <a:t>20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월요일 부터 </a:t>
            </a:r>
            <a:r>
              <a:rPr lang="en-US" altLang="ko-KR" dirty="0"/>
              <a:t>24</a:t>
            </a:r>
            <a:r>
              <a:rPr lang="ko-KR" altLang="en-US" dirty="0"/>
              <a:t>일 일요일 까지로 가정했고 </a:t>
            </a:r>
            <a:endParaRPr lang="en-US" altLang="ko-KR" dirty="0"/>
          </a:p>
          <a:p>
            <a:r>
              <a:rPr lang="ko-KR" altLang="en-US" dirty="0" err="1"/>
              <a:t>양동욱씨는</a:t>
            </a:r>
            <a:r>
              <a:rPr lang="ko-KR" altLang="en-US" dirty="0"/>
              <a:t> 이 주에 이미 총 </a:t>
            </a:r>
            <a:r>
              <a:rPr lang="en-US" altLang="ko-KR" dirty="0"/>
              <a:t>3</a:t>
            </a:r>
            <a:r>
              <a:rPr lang="ko-KR" altLang="en-US" dirty="0"/>
              <a:t>장을 구매했기 때문에 추가 구매를 할 수 없습니다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895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요구사항 분석</a:t>
            </a:r>
            <a:r>
              <a:rPr lang="en-US" altLang="ko-KR" dirty="0"/>
              <a:t>, </a:t>
            </a:r>
            <a:r>
              <a:rPr lang="ko-KR" altLang="en-US" dirty="0"/>
              <a:t>테이블 설계</a:t>
            </a:r>
            <a:r>
              <a:rPr lang="en-US" altLang="ko-KR" dirty="0"/>
              <a:t>, </a:t>
            </a:r>
            <a:r>
              <a:rPr lang="ko-KR" altLang="en-US" dirty="0"/>
              <a:t>프로시저 설계</a:t>
            </a:r>
            <a:r>
              <a:rPr lang="en-US" altLang="ko-KR" dirty="0"/>
              <a:t>, </a:t>
            </a:r>
            <a:r>
              <a:rPr lang="ko-KR" altLang="en-US" dirty="0"/>
              <a:t>테스트 결과 순으로 발표하겠습니다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2048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남은 구매 가능 개수보다 많게 구매하려는 경우입니다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김태연씨는 해당 주에 마스크 </a:t>
            </a:r>
            <a:r>
              <a:rPr lang="en-US" altLang="ko-KR" dirty="0"/>
              <a:t>2</a:t>
            </a:r>
            <a:r>
              <a:rPr lang="ko-KR" altLang="en-US" dirty="0"/>
              <a:t>장을 구매한 상태이고 추가로 </a:t>
            </a:r>
            <a:r>
              <a:rPr lang="en-US" altLang="ko-KR" dirty="0"/>
              <a:t>2</a:t>
            </a:r>
            <a:r>
              <a:rPr lang="ko-KR" altLang="en-US" dirty="0"/>
              <a:t>장을 더 구매할 경우 </a:t>
            </a:r>
            <a:endParaRPr lang="en-US" altLang="ko-KR" dirty="0"/>
          </a:p>
          <a:p>
            <a:r>
              <a:rPr lang="ko-KR" altLang="en-US" dirty="0"/>
              <a:t>해당 메시지를 출력합니다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7208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대리 구매 가능 확인 테스트입니다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박보검씨의</a:t>
            </a:r>
            <a:r>
              <a:rPr lang="ko-KR" altLang="en-US" dirty="0"/>
              <a:t> 나이는 만 </a:t>
            </a:r>
            <a:r>
              <a:rPr lang="en-US" altLang="ko-KR" dirty="0"/>
              <a:t>31</a:t>
            </a:r>
            <a:r>
              <a:rPr lang="ko-KR" altLang="en-US" dirty="0"/>
              <a:t>세로 대리 구매 대상자가 아니기 때문에 대리 구매가 불가능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그러나 이순희씨는 만 </a:t>
            </a:r>
            <a:r>
              <a:rPr lang="en-US" altLang="ko-KR" dirty="0"/>
              <a:t>85</a:t>
            </a:r>
            <a:r>
              <a:rPr lang="ko-KR" altLang="en-US" dirty="0"/>
              <a:t>세로 대리 구매 대상자이며 대리 구매자가 주민등록등본상의 세대주와 일치하기 때문에 대리 구매가 가능합니다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하지만 대리 구매자가 주민등록등본상의 세대주와 일치하지 않을 경우 대리 구매가 불가능 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3630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대리 구매 대상자가 장애인이 아닌 경우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김수연씨는 장애 여부 표시가 없는 일반인이기 때문에 대리 구매가 불가능합니다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홍길동씨는 장애 여부 표시가 있기 때문에 대리 구매 대상자이며 대리 구매자가 주민등록등본상의 세대주와 동일 하기 때문에 </a:t>
            </a:r>
            <a:endParaRPr lang="en-US" altLang="ko-KR" dirty="0"/>
          </a:p>
          <a:p>
            <a:r>
              <a:rPr lang="ko-KR" altLang="en-US" dirty="0"/>
              <a:t>대리 구매가 가능합니다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20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앞서 발표한 내용에 대한 질문과 답변 시간을 갖겠습니다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02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요구사항 목록에는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첫 째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bg1"/>
                </a:solidFill>
              </a:rPr>
              <a:t>월요일</a:t>
            </a:r>
            <a:r>
              <a:rPr lang="en-US" altLang="ko-KR" dirty="0">
                <a:solidFill>
                  <a:schemeClr val="bg1"/>
                </a:solidFill>
              </a:rPr>
              <a:t> ~ </a:t>
            </a:r>
            <a:r>
              <a:rPr lang="ko-KR" altLang="en-US" dirty="0">
                <a:solidFill>
                  <a:schemeClr val="bg1"/>
                </a:solidFill>
              </a:rPr>
              <a:t>금요일까지 출생년도 끝자리 기준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부제를 통해서 마스크 구매가 가능합니다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/>
              <a:t>예외사항으로 구매 가능 요일이 아닐 경우 오류 메시지 출력 후 종료됩니다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둘 째</a:t>
            </a:r>
            <a:r>
              <a:rPr lang="en-US" altLang="ko-KR" dirty="0"/>
              <a:t>, </a:t>
            </a:r>
            <a:r>
              <a:rPr lang="ko-KR" altLang="en-US" dirty="0"/>
              <a:t>대리 구매 조건에 맞을 경우 대리 구매가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대리 구매 조건은 만 </a:t>
            </a:r>
            <a:r>
              <a:rPr lang="en-US" altLang="ko-KR" dirty="0"/>
              <a:t>10</a:t>
            </a:r>
            <a:r>
              <a:rPr lang="ko-KR" altLang="en-US" dirty="0"/>
              <a:t>세 이하 어린이</a:t>
            </a:r>
            <a:r>
              <a:rPr lang="en-US" altLang="ko-KR" dirty="0"/>
              <a:t>, </a:t>
            </a:r>
            <a:r>
              <a:rPr lang="ko-KR" altLang="en-US" dirty="0"/>
              <a:t>만 </a:t>
            </a:r>
            <a:r>
              <a:rPr lang="en-US" altLang="ko-KR" dirty="0"/>
              <a:t>80</a:t>
            </a:r>
            <a:r>
              <a:rPr lang="ko-KR" altLang="en-US" dirty="0"/>
              <a:t>세 이상 노인</a:t>
            </a:r>
            <a:r>
              <a:rPr lang="en-US" altLang="ko-KR" dirty="0"/>
              <a:t>, </a:t>
            </a:r>
            <a:r>
              <a:rPr lang="ko-KR" altLang="en-US" dirty="0"/>
              <a:t>장애인인 경우 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 대리 구매인 경우 매수자 정보를 저장하고 </a:t>
            </a:r>
            <a:endParaRPr lang="en-US" altLang="ko-KR" dirty="0"/>
          </a:p>
          <a:p>
            <a:r>
              <a:rPr lang="ko-KR" altLang="en-US" dirty="0"/>
              <a:t>가족 증명이 되지 않는 경우 오류 메시지 출력 후 종료됩니다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31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셋 째</a:t>
            </a:r>
            <a:r>
              <a:rPr lang="en-US" altLang="ko-KR" dirty="0"/>
              <a:t>, </a:t>
            </a:r>
            <a:r>
              <a:rPr lang="ko-KR" altLang="en-US" dirty="0"/>
              <a:t>대리 구매 자격은 주민등록등본에 의해서 대리 구매자가 세대주로 지정된 경우입니다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가족관계 증명은 대리 구매자가 구매 대상자의 주민등록등본의 세대주일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넷 째</a:t>
            </a:r>
            <a:r>
              <a:rPr lang="en-US" altLang="ko-KR" dirty="0"/>
              <a:t>, </a:t>
            </a:r>
            <a:r>
              <a:rPr lang="ko-KR" altLang="en-US" dirty="0"/>
              <a:t>일주일에 마스크는 총 </a:t>
            </a:r>
            <a:r>
              <a:rPr lang="en-US" altLang="ko-KR" dirty="0"/>
              <a:t>3</a:t>
            </a:r>
            <a:r>
              <a:rPr lang="ko-KR" altLang="en-US" dirty="0"/>
              <a:t>장 구매 가능하며</a:t>
            </a:r>
            <a:r>
              <a:rPr lang="en-US" altLang="ko-KR" dirty="0"/>
              <a:t>, </a:t>
            </a:r>
            <a:r>
              <a:rPr lang="ko-KR" altLang="en-US" dirty="0"/>
              <a:t>주중</a:t>
            </a:r>
            <a:r>
              <a:rPr lang="en-US" altLang="ko-KR" dirty="0"/>
              <a:t>, </a:t>
            </a:r>
            <a:r>
              <a:rPr lang="ko-KR" altLang="en-US" dirty="0"/>
              <a:t>주말 분해 구매가 가능합니다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다섯 째</a:t>
            </a:r>
            <a:r>
              <a:rPr lang="en-US" altLang="ko-KR" dirty="0"/>
              <a:t>, </a:t>
            </a:r>
            <a:r>
              <a:rPr lang="ko-KR" altLang="en-US" dirty="0"/>
              <a:t>주중에 구매하지 못한 경우 주말에 </a:t>
            </a:r>
            <a:r>
              <a:rPr lang="ko-KR" altLang="en-US" dirty="0" err="1"/>
              <a:t>출생년도에</a:t>
            </a:r>
            <a:r>
              <a:rPr lang="ko-KR" altLang="en-US" dirty="0"/>
              <a:t> 관계없이 구매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테이블 설계 시 필요한 엔티티 추출 결과입니다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 국민 정보 테이블은 이미 존재한다고 가정하고 이름</a:t>
            </a:r>
            <a:r>
              <a:rPr lang="en-US" altLang="ko-KR" dirty="0"/>
              <a:t>, </a:t>
            </a:r>
            <a:r>
              <a:rPr lang="ko-KR" altLang="en-US" dirty="0"/>
              <a:t>주민번호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장애 여부</a:t>
            </a:r>
            <a:r>
              <a:rPr lang="en-US" altLang="ko-KR" dirty="0"/>
              <a:t>, </a:t>
            </a:r>
            <a:r>
              <a:rPr lang="ko-KR" altLang="en-US" dirty="0"/>
              <a:t>세대주 이름</a:t>
            </a:r>
            <a:r>
              <a:rPr lang="en-US" altLang="ko-KR" dirty="0"/>
              <a:t>, </a:t>
            </a:r>
            <a:r>
              <a:rPr lang="ko-KR" altLang="en-US" dirty="0"/>
              <a:t>세대주 주민번호 엔티티를 배치했고</a:t>
            </a:r>
            <a:endParaRPr lang="en-US" altLang="ko-KR" dirty="0"/>
          </a:p>
          <a:p>
            <a:r>
              <a:rPr lang="ko-KR" altLang="en-US" dirty="0"/>
              <a:t>구매 내역 정보 테이블엔 이름</a:t>
            </a:r>
            <a:r>
              <a:rPr lang="en-US" altLang="ko-KR" dirty="0"/>
              <a:t>, </a:t>
            </a:r>
            <a:r>
              <a:rPr lang="ko-KR" altLang="en-US" dirty="0"/>
              <a:t>주민번호</a:t>
            </a:r>
            <a:r>
              <a:rPr lang="en-US" altLang="ko-KR" dirty="0"/>
              <a:t>,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구매 날짜</a:t>
            </a:r>
            <a:r>
              <a:rPr lang="en-US" altLang="ko-KR" dirty="0"/>
              <a:t>, </a:t>
            </a:r>
            <a:r>
              <a:rPr lang="ko-KR" altLang="en-US" dirty="0"/>
              <a:t>주중에 구매한 개수</a:t>
            </a:r>
            <a:r>
              <a:rPr lang="en-US" altLang="ko-KR" dirty="0"/>
              <a:t>, </a:t>
            </a:r>
            <a:r>
              <a:rPr lang="ko-KR" altLang="en-US" dirty="0"/>
              <a:t>주말에 구매한 개수</a:t>
            </a:r>
            <a:r>
              <a:rPr lang="en-US" altLang="ko-KR" dirty="0"/>
              <a:t>, </a:t>
            </a:r>
            <a:r>
              <a:rPr lang="ko-KR" altLang="en-US" dirty="0"/>
              <a:t>총 구매 개수</a:t>
            </a:r>
            <a:r>
              <a:rPr lang="en-US" altLang="ko-KR" dirty="0"/>
              <a:t>, </a:t>
            </a:r>
            <a:r>
              <a:rPr lang="ko-KR" altLang="en-US" dirty="0"/>
              <a:t>주중</a:t>
            </a:r>
            <a:r>
              <a:rPr lang="en-US" altLang="ko-KR" dirty="0"/>
              <a:t>, </a:t>
            </a:r>
            <a:r>
              <a:rPr lang="ko-KR" altLang="en-US" dirty="0"/>
              <a:t>주말에 구매한 개수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대리 구매 상태</a:t>
            </a:r>
            <a:r>
              <a:rPr lang="en-US" altLang="ko-KR" dirty="0"/>
              <a:t>, </a:t>
            </a:r>
            <a:r>
              <a:rPr lang="ko-KR" altLang="en-US" dirty="0"/>
              <a:t>대리 구매자 이름 및 주민번호 엔티티를 배치했습니다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33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배치한 엔티티를 바탕으로 작성한 국민 정보 테이블입니다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</a:t>
            </a:r>
            <a:r>
              <a:rPr lang="en-US" altLang="ko-KR" dirty="0"/>
              <a:t>~~ </a:t>
            </a:r>
            <a:r>
              <a:rPr lang="ko-KR" altLang="en-US" dirty="0"/>
              <a:t> 컬럼들로 </a:t>
            </a:r>
            <a:r>
              <a:rPr lang="ko-KR" altLang="en-US" dirty="0" err="1"/>
              <a:t>구성되어있습니다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-----------</a:t>
            </a:r>
            <a:r>
              <a:rPr lang="ko-KR" altLang="en-US" dirty="0"/>
              <a:t>피드백</a:t>
            </a:r>
            <a:r>
              <a:rPr lang="en-US" altLang="ko-KR" dirty="0"/>
              <a:t>---------------</a:t>
            </a:r>
          </a:p>
          <a:p>
            <a:endParaRPr lang="en-US" altLang="ko-KR" dirty="0"/>
          </a:p>
          <a:p>
            <a:r>
              <a:rPr lang="ko-KR" altLang="en-US" dirty="0"/>
              <a:t>우선 테이블 설계를 위해서 한글 엔티티를 잘 뽑고 영어로 변환</a:t>
            </a:r>
            <a:endParaRPr lang="en-US" altLang="ko-KR" dirty="0"/>
          </a:p>
          <a:p>
            <a:r>
              <a:rPr lang="ko-KR" altLang="en-US" dirty="0"/>
              <a:t>세대주 이름까지 필요 없고 주민번호만 있으면 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0808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배치한 엔티티를 바탕으로 작성한 국민 정보 테이블입니다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</a:t>
            </a:r>
            <a:r>
              <a:rPr lang="en-US" altLang="ko-KR" dirty="0"/>
              <a:t>~~ </a:t>
            </a:r>
            <a:r>
              <a:rPr lang="ko-KR" altLang="en-US" dirty="0"/>
              <a:t> 컬럼들로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-----------</a:t>
            </a:r>
            <a:r>
              <a:rPr lang="ko-KR" altLang="en-US" dirty="0"/>
              <a:t>피드백</a:t>
            </a:r>
            <a:r>
              <a:rPr lang="en-US" altLang="ko-KR" dirty="0"/>
              <a:t>---------------</a:t>
            </a:r>
          </a:p>
          <a:p>
            <a:endParaRPr lang="en-US" altLang="ko-KR" dirty="0"/>
          </a:p>
          <a:p>
            <a:r>
              <a:rPr lang="ko-KR" altLang="en-US" dirty="0"/>
              <a:t>우선 테이블 설계를 위해서 한글 엔티티를 잘 뽑고 영어로 변환</a:t>
            </a:r>
            <a:endParaRPr lang="en-US" altLang="ko-KR" dirty="0"/>
          </a:p>
          <a:p>
            <a:r>
              <a:rPr lang="ko-KR" altLang="en-US" dirty="0"/>
              <a:t>세대주 이름까지 필요 없고 주민번호만 있으면 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71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구매 내역 테이블은 다음과 같이 설계했습니다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</a:t>
            </a:r>
            <a:r>
              <a:rPr lang="ko-KR" altLang="en-US" dirty="0"/>
              <a:t>피드백</a:t>
            </a:r>
            <a:r>
              <a:rPr lang="en-US" altLang="ko-KR" dirty="0"/>
              <a:t>---------------</a:t>
            </a:r>
          </a:p>
          <a:p>
            <a:endParaRPr lang="en-US" altLang="ko-KR" dirty="0"/>
          </a:p>
          <a:p>
            <a:r>
              <a:rPr lang="ko-KR" altLang="en-US" dirty="0"/>
              <a:t>이름 필요 없고 주민번호로 구매 대상자 확인</a:t>
            </a:r>
            <a:endParaRPr lang="en-US" altLang="ko-KR" dirty="0"/>
          </a:p>
          <a:p>
            <a:r>
              <a:rPr lang="ko-KR" altLang="en-US" dirty="0"/>
              <a:t>주소도 </a:t>
            </a:r>
            <a:r>
              <a:rPr lang="en-US" altLang="ko-KR" dirty="0" err="1"/>
              <a:t>person_info_tb</a:t>
            </a:r>
            <a:r>
              <a:rPr lang="ko-KR" altLang="en-US" dirty="0"/>
              <a:t>에 있는걸 참조하면 돼서 필요 없음 </a:t>
            </a:r>
            <a:r>
              <a:rPr lang="en-US" altLang="ko-KR" dirty="0"/>
              <a:t>(</a:t>
            </a:r>
            <a:r>
              <a:rPr lang="ko-KR" altLang="en-US" dirty="0"/>
              <a:t>테이블 설계 단계에선 최대한 중복 데이터 없게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구매 개수도 주중</a:t>
            </a:r>
            <a:r>
              <a:rPr lang="en-US" altLang="ko-KR" dirty="0"/>
              <a:t>, </a:t>
            </a:r>
            <a:r>
              <a:rPr lang="ko-KR" altLang="en-US" dirty="0"/>
              <a:t>주말</a:t>
            </a:r>
            <a:r>
              <a:rPr lang="en-US" altLang="ko-KR" dirty="0"/>
              <a:t>, </a:t>
            </a:r>
            <a:r>
              <a:rPr lang="ko-KR" altLang="en-US" dirty="0"/>
              <a:t>총 구매 개수 필요 없이 구매한 개수만 필요 </a:t>
            </a:r>
            <a:r>
              <a:rPr lang="en-US" altLang="ko-KR" dirty="0"/>
              <a:t>(</a:t>
            </a:r>
            <a:r>
              <a:rPr lang="ko-KR" altLang="en-US" dirty="0"/>
              <a:t>개수 확인할 때 구매한 날짜와 그날 구매 개수</a:t>
            </a:r>
            <a:r>
              <a:rPr lang="en-US" altLang="ko-KR" dirty="0"/>
              <a:t>, </a:t>
            </a:r>
            <a:r>
              <a:rPr lang="ko-KR" altLang="en-US" dirty="0"/>
              <a:t>그 해당 날짜 주를 통해서 검색하면 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대리 구매 상태</a:t>
            </a:r>
            <a:r>
              <a:rPr lang="en-US" altLang="ko-KR" dirty="0"/>
              <a:t>, </a:t>
            </a:r>
            <a:r>
              <a:rPr lang="ko-KR" altLang="en-US" dirty="0"/>
              <a:t>이름도 대리 구매자 주민번호만 있으면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구매 내역 테이블은 다음과 같이 설계했습니다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-----------------</a:t>
            </a:r>
            <a:r>
              <a:rPr lang="ko-KR" altLang="en-US" dirty="0"/>
              <a:t>피드백</a:t>
            </a:r>
            <a:r>
              <a:rPr lang="en-US" altLang="ko-KR" dirty="0"/>
              <a:t>---------------</a:t>
            </a:r>
          </a:p>
          <a:p>
            <a:endParaRPr lang="en-US" altLang="ko-KR" dirty="0"/>
          </a:p>
          <a:p>
            <a:r>
              <a:rPr lang="ko-KR" altLang="en-US" dirty="0"/>
              <a:t>주민번호와 구매날짜를 </a:t>
            </a:r>
            <a:r>
              <a:rPr lang="en-US" altLang="ko-KR" dirty="0"/>
              <a:t>PK</a:t>
            </a:r>
            <a:r>
              <a:rPr lang="ko-KR" altLang="en-US" dirty="0"/>
              <a:t>로 설정 </a:t>
            </a:r>
            <a:r>
              <a:rPr lang="en-US" altLang="ko-KR" dirty="0"/>
              <a:t>-&gt; A</a:t>
            </a:r>
            <a:r>
              <a:rPr lang="ko-KR" altLang="en-US" dirty="0"/>
              <a:t>지역에 내가 마스크 구매 </a:t>
            </a:r>
            <a:r>
              <a:rPr lang="en-US" altLang="ko-KR" dirty="0"/>
              <a:t>/ B</a:t>
            </a:r>
            <a:r>
              <a:rPr lang="ko-KR" altLang="en-US" dirty="0"/>
              <a:t>지역에서 부모가 내 대리구매 할 경우 만약 </a:t>
            </a:r>
            <a:r>
              <a:rPr lang="ko-KR" altLang="en-US" dirty="0" err="1"/>
              <a:t>시분초까지</a:t>
            </a:r>
            <a:r>
              <a:rPr lang="ko-KR" altLang="en-US" dirty="0"/>
              <a:t> 동일하게 구매하려는 경우</a:t>
            </a:r>
            <a:endParaRPr lang="en-US" altLang="ko-KR" dirty="0"/>
          </a:p>
          <a:p>
            <a:r>
              <a:rPr lang="ko-KR" altLang="en-US" dirty="0"/>
              <a:t>먼저 입력된 구매 건 이후 </a:t>
            </a:r>
            <a:r>
              <a:rPr lang="en-US" altLang="ko-KR" dirty="0"/>
              <a:t>COMMIT</a:t>
            </a:r>
            <a:r>
              <a:rPr lang="ko-KR" altLang="en-US" dirty="0"/>
              <a:t>을 하지 않고 </a:t>
            </a:r>
            <a:r>
              <a:rPr lang="en-US" altLang="ko-KR" dirty="0"/>
              <a:t>INSERT </a:t>
            </a:r>
            <a:r>
              <a:rPr lang="ko-KR" altLang="en-US" dirty="0"/>
              <a:t>시도하면 무한 대기가 일어 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동시에 같은 명의로 </a:t>
            </a:r>
            <a:r>
              <a:rPr lang="en-US" altLang="ko-KR" dirty="0"/>
              <a:t>INSERT </a:t>
            </a:r>
            <a:r>
              <a:rPr lang="ko-KR" altLang="en-US" dirty="0"/>
              <a:t>되는 경우는 불가능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이름 필요 없고 주민번호로 구매 대상자 확인</a:t>
            </a:r>
            <a:endParaRPr lang="en-US" altLang="ko-KR" dirty="0"/>
          </a:p>
          <a:p>
            <a:r>
              <a:rPr lang="ko-KR" altLang="en-US" dirty="0"/>
              <a:t>주소도 </a:t>
            </a:r>
            <a:r>
              <a:rPr lang="en-US" altLang="ko-KR" dirty="0" err="1"/>
              <a:t>person_info_tb</a:t>
            </a:r>
            <a:r>
              <a:rPr lang="ko-KR" altLang="en-US" dirty="0"/>
              <a:t>에 있는걸 참조하면 돼서 필요 없음 </a:t>
            </a:r>
            <a:r>
              <a:rPr lang="en-US" altLang="ko-KR" dirty="0"/>
              <a:t>(</a:t>
            </a:r>
            <a:r>
              <a:rPr lang="ko-KR" altLang="en-US" dirty="0"/>
              <a:t>테이블 설계 단계에선 최대한 중복 데이터 없게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구매 개수도 주중</a:t>
            </a:r>
            <a:r>
              <a:rPr lang="en-US" altLang="ko-KR" dirty="0"/>
              <a:t>, </a:t>
            </a:r>
            <a:r>
              <a:rPr lang="ko-KR" altLang="en-US" dirty="0"/>
              <a:t>주말</a:t>
            </a:r>
            <a:r>
              <a:rPr lang="en-US" altLang="ko-KR" dirty="0"/>
              <a:t>, </a:t>
            </a:r>
            <a:r>
              <a:rPr lang="ko-KR" altLang="en-US" dirty="0"/>
              <a:t>총 구매 개수 필요 없이 구매한 개수만 필요 </a:t>
            </a:r>
            <a:r>
              <a:rPr lang="en-US" altLang="ko-KR" dirty="0"/>
              <a:t>(</a:t>
            </a:r>
            <a:r>
              <a:rPr lang="ko-KR" altLang="en-US" dirty="0"/>
              <a:t>개수 확인할 때 구매한 날짜와 그날 구매 개수</a:t>
            </a:r>
            <a:r>
              <a:rPr lang="en-US" altLang="ko-KR" dirty="0"/>
              <a:t>, </a:t>
            </a:r>
            <a:r>
              <a:rPr lang="ko-KR" altLang="en-US" dirty="0"/>
              <a:t>그 해당 날짜 주를 통해서 검색하면 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대리 구매 상태</a:t>
            </a:r>
            <a:r>
              <a:rPr lang="en-US" altLang="ko-KR" dirty="0"/>
              <a:t>, </a:t>
            </a:r>
            <a:r>
              <a:rPr lang="ko-KR" altLang="en-US" dirty="0"/>
              <a:t>이름도 대리 구매자 주민번호만 있으면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구매 방법도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FEFC79-43A7-4656-9422-9928E083499B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3322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9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3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2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12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73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87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70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2360770" y="3076947"/>
            <a:ext cx="7475413" cy="1389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 dirty="0">
                <a:solidFill>
                  <a:srgbClr val="2574DB"/>
                </a:solidFill>
              </a:rPr>
              <a:t>마스크 구매 내역 프로시저</a:t>
            </a:r>
            <a:endParaRPr lang="en-US" altLang="ko-KR" sz="4400" b="1" i="1" kern="0" dirty="0">
              <a:solidFill>
                <a:srgbClr val="2574DB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kern="0" dirty="0">
                <a:solidFill>
                  <a:srgbClr val="5793E3"/>
                </a:solidFill>
              </a:rPr>
              <a:t>발표 날짜 </a:t>
            </a:r>
            <a:r>
              <a:rPr lang="en-US" altLang="ko-KR" sz="1400" b="1" kern="0" dirty="0">
                <a:solidFill>
                  <a:srgbClr val="5793E3"/>
                </a:solidFill>
              </a:rPr>
              <a:t>: 2020.05.25   </a:t>
            </a:r>
            <a:r>
              <a:rPr lang="ko-KR" altLang="en-US" sz="1400" b="1" kern="0" dirty="0">
                <a:solidFill>
                  <a:srgbClr val="5793E3"/>
                </a:solidFill>
              </a:rPr>
              <a:t>발표자 </a:t>
            </a:r>
            <a:r>
              <a:rPr lang="en-US" altLang="ko-KR" sz="1400" b="1" kern="0" dirty="0">
                <a:solidFill>
                  <a:srgbClr val="5793E3"/>
                </a:solidFill>
              </a:rPr>
              <a:t>: </a:t>
            </a:r>
            <a:r>
              <a:rPr lang="ko-KR" altLang="en-US" sz="1400" b="1" kern="0" dirty="0">
                <a:solidFill>
                  <a:srgbClr val="5793E3"/>
                </a:solidFill>
              </a:rPr>
              <a:t>양동욱</a:t>
            </a:r>
            <a:endParaRPr lang="ko-KR" altLang="en-US" sz="9600" b="1" kern="0" dirty="0">
              <a:solidFill>
                <a:srgbClr val="5793E3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536163" y="1759110"/>
            <a:ext cx="1167761" cy="1248700"/>
            <a:chOff x="304800" y="908050"/>
            <a:chExt cx="819150" cy="875926"/>
          </a:xfrm>
        </p:grpSpPr>
        <p:sp>
          <p:nvSpPr>
            <p:cNvPr id="54" name="대각선 방향의 모서리가 둥근 사각형 53"/>
            <p:cNvSpPr/>
            <p:nvPr/>
          </p:nvSpPr>
          <p:spPr>
            <a:xfrm>
              <a:off x="304800" y="995082"/>
              <a:ext cx="788894" cy="788894"/>
            </a:xfrm>
            <a:prstGeom prst="round2DiagRect">
              <a:avLst>
                <a:gd name="adj1" fmla="val 26286"/>
                <a:gd name="adj2" fmla="val 0"/>
              </a:avLst>
            </a:prstGeom>
            <a:solidFill>
              <a:srgbClr val="2574DB"/>
            </a:solidFill>
            <a:ln>
              <a:noFill/>
            </a:ln>
            <a:effectLst>
              <a:outerShdw blurRad="317500" dist="38100" dir="5400000" algn="t" rotWithShape="0">
                <a:prstClr val="black">
                  <a:alpha val="2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700" b="1" dirty="0">
                  <a:solidFill>
                    <a:prstClr val="white"/>
                  </a:solidFill>
                </a:rPr>
                <a:t>11</a:t>
              </a:r>
              <a:r>
                <a:rPr lang="ko-KR" altLang="en-US" sz="1700" b="1" dirty="0">
                  <a:solidFill>
                    <a:prstClr val="white"/>
                  </a:solidFill>
                </a:rPr>
                <a:t>차 과제</a:t>
              </a:r>
            </a:p>
          </p:txBody>
        </p:sp>
        <p:sp>
          <p:nvSpPr>
            <p:cNvPr id="55" name="타원 54"/>
            <p:cNvSpPr/>
            <p:nvPr/>
          </p:nvSpPr>
          <p:spPr>
            <a:xfrm>
              <a:off x="908050" y="908050"/>
              <a:ext cx="215900" cy="2159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56" name="자유형 55"/>
            <p:cNvSpPr>
              <a:spLocks/>
            </p:cNvSpPr>
            <p:nvPr/>
          </p:nvSpPr>
          <p:spPr bwMode="auto">
            <a:xfrm>
              <a:off x="972835" y="980794"/>
              <a:ext cx="86329" cy="75555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140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9915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7P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59204"/>
            <a:ext cx="4453118" cy="6970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프로시저 이름 </a:t>
            </a:r>
            <a:endParaRPr lang="en-US" altLang="ko-KR" sz="1400" b="1" dirty="0">
              <a:solidFill>
                <a:srgbClr val="2574DB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574DB"/>
                </a:solidFill>
              </a:rPr>
              <a:t>	</a:t>
            </a:r>
            <a:r>
              <a:rPr lang="en-US" altLang="ko-KR" sz="1400" b="1" dirty="0"/>
              <a:t>PROC_INS_PURCHASE_HISTORY_TB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FD7673-54F1-4D8C-8476-E0485A948B0E}"/>
              </a:ext>
            </a:extLst>
          </p:cNvPr>
          <p:cNvSpPr/>
          <p:nvPr/>
        </p:nvSpPr>
        <p:spPr>
          <a:xfrm>
            <a:off x="1696944" y="2257191"/>
            <a:ext cx="6185184" cy="6970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프로시저 목적 </a:t>
            </a:r>
            <a:endParaRPr lang="en-US" altLang="ko-KR" sz="1400" b="1" dirty="0">
              <a:solidFill>
                <a:srgbClr val="2574DB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574DB"/>
                </a:solidFill>
              </a:rPr>
              <a:t>	</a:t>
            </a:r>
            <a:r>
              <a:rPr lang="ko-KR" altLang="en-US" sz="1400" b="1" dirty="0"/>
              <a:t>구매 내역 테이블에 구매 내역 데이터 값 저장</a:t>
            </a:r>
            <a:endParaRPr lang="en-US" altLang="ko-KR" sz="14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EAD82A-724A-430C-AF27-12672570924B}"/>
              </a:ext>
            </a:extLst>
          </p:cNvPr>
          <p:cNvSpPr/>
          <p:nvPr/>
        </p:nvSpPr>
        <p:spPr>
          <a:xfrm>
            <a:off x="1696943" y="2955178"/>
            <a:ext cx="9221535" cy="36055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프로시저 기능</a:t>
            </a:r>
            <a:endParaRPr lang="en-US" altLang="ko-KR" sz="1400" b="1" dirty="0">
              <a:solidFill>
                <a:srgbClr val="2574DB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구매자의 출생년도 끝자리가 구매 날짜 조건인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부제에 맞는지 확인</a:t>
            </a:r>
            <a:endParaRPr lang="en-US" altLang="ko-KR" sz="1400" b="1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b="1" dirty="0">
                <a:solidFill>
                  <a:srgbClr val="FF0000"/>
                </a:solidFill>
              </a:rPr>
              <a:t>맞지 않을 경우 오류 메시지 출력 후 종료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해당 주에 구매했던 총 마스크 개수 확인</a:t>
            </a:r>
            <a:endParaRPr lang="en-US" altLang="ko-KR" sz="1400" b="1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b="1" dirty="0">
                <a:solidFill>
                  <a:srgbClr val="FF0000"/>
                </a:solidFill>
              </a:rPr>
              <a:t>이미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ko-KR" altLang="en-US" sz="1400" b="1" dirty="0">
                <a:solidFill>
                  <a:srgbClr val="FF0000"/>
                </a:solidFill>
              </a:rPr>
              <a:t>장 구매한 경우 오류 메시지 출력 후 종료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400" b="1" dirty="0">
              <a:solidFill>
                <a:srgbClr val="FF0000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대리 구매인 경우 대리 구매 조건 확인</a:t>
            </a:r>
            <a:endParaRPr lang="en-US" altLang="ko-KR" sz="1400" b="1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b="1" dirty="0"/>
              <a:t>대리구매 대상자가 만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세 이하 또는 만 </a:t>
            </a:r>
            <a:r>
              <a:rPr lang="en-US" altLang="ko-KR" sz="1400" b="1" dirty="0"/>
              <a:t>80</a:t>
            </a:r>
            <a:r>
              <a:rPr lang="ko-KR" altLang="en-US" sz="1400" b="1" dirty="0"/>
              <a:t>세 이상 인지 확인</a:t>
            </a:r>
            <a:endParaRPr lang="en-US" altLang="ko-KR" sz="1400" b="1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b="1" dirty="0"/>
              <a:t>대리구매 대상자가 장애인 인지 확인</a:t>
            </a:r>
            <a:endParaRPr lang="en-US" altLang="ko-KR" sz="1400" b="1" dirty="0"/>
          </a:p>
          <a:p>
            <a:pPr marL="1200150" lvl="2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b="1" dirty="0">
                <a:solidFill>
                  <a:srgbClr val="FF0000"/>
                </a:solidFill>
              </a:rPr>
              <a:t>조건 확인 실패 시 오류 메시지 출력 후 종료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597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8P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783976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프로시저 로컬 변수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FD7673-54F1-4D8C-8476-E0485A948B0E}"/>
              </a:ext>
            </a:extLst>
          </p:cNvPr>
          <p:cNvSpPr/>
          <p:nvPr/>
        </p:nvSpPr>
        <p:spPr>
          <a:xfrm>
            <a:off x="1696943" y="2516819"/>
            <a:ext cx="9728529" cy="29592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L_YEAR </a:t>
            </a:r>
            <a:r>
              <a:rPr lang="en-US" altLang="ko-KR" sz="1400" b="1" dirty="0">
                <a:solidFill>
                  <a:srgbClr val="2574DB"/>
                </a:solidFill>
              </a:rPr>
              <a:t>VARCHAR2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en-US" altLang="ko-KR" sz="1400" b="1" dirty="0"/>
              <a:t>);		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출생년도 끝자리 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L_TODAY </a:t>
            </a:r>
            <a:r>
              <a:rPr lang="en-US" altLang="ko-KR" sz="1400" b="1" dirty="0">
                <a:solidFill>
                  <a:srgbClr val="2574DB"/>
                </a:solidFill>
              </a:rPr>
              <a:t>VARCHAR2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en-US" altLang="ko-KR" sz="1400" b="1" dirty="0"/>
              <a:t>);		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현재 날짜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L_AGE </a:t>
            </a:r>
            <a:r>
              <a:rPr lang="en-US" altLang="ko-KR" sz="1400" b="1" dirty="0">
                <a:solidFill>
                  <a:srgbClr val="2574DB"/>
                </a:solidFill>
              </a:rPr>
              <a:t>NUMBER</a:t>
            </a:r>
            <a:r>
              <a:rPr lang="en-US" altLang="ko-KR" sz="1400" b="1" dirty="0"/>
              <a:t>;			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만 나이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L_DISABLED_STATUS </a:t>
            </a:r>
            <a:r>
              <a:rPr lang="en-US" altLang="ko-KR" sz="1400" b="1" dirty="0">
                <a:solidFill>
                  <a:srgbClr val="2574DB"/>
                </a:solidFill>
              </a:rPr>
              <a:t>VARCHAR2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en-US" altLang="ko-KR" sz="1400" b="1" dirty="0"/>
              <a:t>);	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장애 여부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L_MAX_PURCHASE_CNT </a:t>
            </a:r>
            <a:r>
              <a:rPr lang="en-US" altLang="ko-KR" sz="1400" b="1" dirty="0">
                <a:solidFill>
                  <a:srgbClr val="2574DB"/>
                </a:solidFill>
              </a:rPr>
              <a:t>NUMBER</a:t>
            </a:r>
            <a:r>
              <a:rPr lang="en-US" altLang="ko-KR" sz="1400" b="1" dirty="0"/>
              <a:t> := </a:t>
            </a:r>
            <a:r>
              <a:rPr lang="en-US" altLang="ko-KR" sz="1400" b="1" dirty="0">
                <a:solidFill>
                  <a:srgbClr val="FF0000"/>
                </a:solidFill>
              </a:rPr>
              <a:t>3</a:t>
            </a:r>
            <a:r>
              <a:rPr lang="en-US" altLang="ko-KR" sz="1400" b="1" dirty="0"/>
              <a:t>;	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최대 구입 가능 개수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L_POSSIBLE_PURCHASE_CNT </a:t>
            </a:r>
            <a:r>
              <a:rPr lang="en-US" altLang="ko-KR" sz="1400" b="1" dirty="0">
                <a:solidFill>
                  <a:srgbClr val="2574DB"/>
                </a:solidFill>
              </a:rPr>
              <a:t>NUMBER</a:t>
            </a:r>
            <a:r>
              <a:rPr lang="en-US" altLang="ko-KR" sz="1400" b="1" dirty="0"/>
              <a:t>;	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구입 가능한 개수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L_PROXY_PURCHASE_STATUS </a:t>
            </a:r>
            <a:r>
              <a:rPr lang="en-US" altLang="ko-KR" sz="1400" b="1" dirty="0">
                <a:solidFill>
                  <a:srgbClr val="2574DB"/>
                </a:solidFill>
              </a:rPr>
              <a:t>VARCHAR2</a:t>
            </a:r>
            <a:r>
              <a:rPr lang="en-US" altLang="ko-KR" sz="1400" b="1" dirty="0"/>
              <a:t>(</a:t>
            </a:r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en-US" altLang="ko-KR" sz="1400" b="1" dirty="0"/>
              <a:t>);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대리 구매 여부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245740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9P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783976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프로시저 로컬 변수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FD7673-54F1-4D8C-8476-E0485A948B0E}"/>
              </a:ext>
            </a:extLst>
          </p:cNvPr>
          <p:cNvSpPr/>
          <p:nvPr/>
        </p:nvSpPr>
        <p:spPr>
          <a:xfrm>
            <a:off x="1696943" y="2516819"/>
            <a:ext cx="9728529" cy="19897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EX_NO_PURCHASE_DAY </a:t>
            </a:r>
            <a:r>
              <a:rPr lang="en-US" altLang="ko-KR" sz="1400" b="1" dirty="0">
                <a:solidFill>
                  <a:srgbClr val="2574DB"/>
                </a:solidFill>
              </a:rPr>
              <a:t>EXCEPTION</a:t>
            </a:r>
            <a:r>
              <a:rPr lang="en-US" altLang="ko-KR" sz="1400" b="1" dirty="0"/>
              <a:t>;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--5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부제 중 구매 날짜가 아닐 경우 처리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EX_NO_PURCHASE_CNT </a:t>
            </a:r>
            <a:r>
              <a:rPr lang="en-US" altLang="ko-KR" sz="1400" b="1" dirty="0">
                <a:solidFill>
                  <a:srgbClr val="2574DB"/>
                </a:solidFill>
              </a:rPr>
              <a:t>EXCEPTION</a:t>
            </a:r>
            <a:r>
              <a:rPr lang="en-US" altLang="ko-KR" sz="1400" b="1" dirty="0"/>
              <a:t>;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현재 날짜 주에 구매 가능한 개수를 구입한 경우 처리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EX_NO_PURCHASE_POSSIBLE_CNT </a:t>
            </a:r>
            <a:r>
              <a:rPr lang="en-US" altLang="ko-KR" sz="1400" b="1" dirty="0">
                <a:solidFill>
                  <a:srgbClr val="2574DB"/>
                </a:solidFill>
              </a:rPr>
              <a:t>EXCEPTION</a:t>
            </a:r>
            <a:r>
              <a:rPr lang="en-US" altLang="ko-KR" sz="1400" b="1" dirty="0"/>
              <a:t>;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남은 구매 가능 개수보다 더 구매 하려는 경우 처리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EX_NO_PURCHASE_POSSIBLE_MAX </a:t>
            </a:r>
            <a:r>
              <a:rPr lang="en-US" altLang="ko-KR" sz="1400" b="1" dirty="0">
                <a:solidFill>
                  <a:srgbClr val="2574DB"/>
                </a:solidFill>
              </a:rPr>
              <a:t>EXCEPTION</a:t>
            </a:r>
            <a:r>
              <a:rPr lang="en-US" altLang="ko-KR" sz="1400" b="1" dirty="0"/>
              <a:t>;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총 구매 가능한 개수보다 더 구매 하려는 경우 처리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EX_NO_RESIDENT </a:t>
            </a:r>
            <a:r>
              <a:rPr lang="en-US" altLang="ko-KR" sz="1400" b="1" dirty="0">
                <a:solidFill>
                  <a:srgbClr val="2574DB"/>
                </a:solidFill>
              </a:rPr>
              <a:t>EXCEPTION</a:t>
            </a:r>
            <a:r>
              <a:rPr lang="en-US" altLang="ko-KR" sz="1400" b="1" dirty="0"/>
              <a:t>;	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대리 구매자가 주민등록등본의 세대주가 아닐 경우 처리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EX_NO_PROXY_PURCHASE </a:t>
            </a:r>
            <a:r>
              <a:rPr lang="en-US" altLang="ko-KR" sz="1400" b="1" dirty="0">
                <a:solidFill>
                  <a:srgbClr val="2574DB"/>
                </a:solidFill>
              </a:rPr>
              <a:t>EXCEPTION</a:t>
            </a:r>
            <a:r>
              <a:rPr lang="en-US" altLang="ko-KR" sz="1400" b="1" dirty="0"/>
              <a:t>;		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</a:rPr>
              <a:t>대리 구매 조건이 맞지 않는 경우 처리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ACFC80-3292-455F-9161-F020D791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44" y="2370310"/>
            <a:ext cx="6162675" cy="3971925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10P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마스크 구매 </a:t>
            </a:r>
            <a:r>
              <a:rPr lang="en-US" altLang="ko-KR" sz="1400" b="1" dirty="0">
                <a:solidFill>
                  <a:srgbClr val="2574DB"/>
                </a:solidFill>
              </a:rPr>
              <a:t>5</a:t>
            </a:r>
            <a:r>
              <a:rPr lang="ko-KR" altLang="en-US" sz="1400" b="1" dirty="0">
                <a:solidFill>
                  <a:srgbClr val="2574DB"/>
                </a:solidFill>
              </a:rPr>
              <a:t>부제 확인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D82809D-4010-4E9B-BB56-958354ADA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288" y="2240201"/>
            <a:ext cx="6683494" cy="26021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3FA878-6D2C-456F-864E-57880D2CDD7C}"/>
              </a:ext>
            </a:extLst>
          </p:cNvPr>
          <p:cNvSpPr/>
          <p:nvPr/>
        </p:nvSpPr>
        <p:spPr>
          <a:xfrm>
            <a:off x="2148944" y="3141233"/>
            <a:ext cx="1613647" cy="2775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FA232-031F-42A1-A40A-2EA6BB87732F}"/>
              </a:ext>
            </a:extLst>
          </p:cNvPr>
          <p:cNvSpPr/>
          <p:nvPr/>
        </p:nvSpPr>
        <p:spPr>
          <a:xfrm>
            <a:off x="4030779" y="3141233"/>
            <a:ext cx="3092283" cy="2775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101ACC7-1A5F-4F2E-B084-3B732BF0AB0E}"/>
              </a:ext>
            </a:extLst>
          </p:cNvPr>
          <p:cNvCxnSpPr/>
          <p:nvPr/>
        </p:nvCxnSpPr>
        <p:spPr>
          <a:xfrm>
            <a:off x="1786062" y="2603351"/>
            <a:ext cx="30733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8B3179-FF5E-46B7-9265-0D6B8EEE404D}"/>
              </a:ext>
            </a:extLst>
          </p:cNvPr>
          <p:cNvCxnSpPr>
            <a:cxnSpLocks/>
          </p:cNvCxnSpPr>
          <p:nvPr/>
        </p:nvCxnSpPr>
        <p:spPr>
          <a:xfrm>
            <a:off x="1786062" y="2807747"/>
            <a:ext cx="49589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01AAF52-BAF9-4904-9BD5-7ADE4B9085AE}"/>
              </a:ext>
            </a:extLst>
          </p:cNvPr>
          <p:cNvSpPr txBox="1"/>
          <p:nvPr/>
        </p:nvSpPr>
        <p:spPr>
          <a:xfrm>
            <a:off x="7967269" y="3141233"/>
            <a:ext cx="401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 , 6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C2ED90-8E6F-40EB-B431-25CB0EAB70F9}"/>
              </a:ext>
            </a:extLst>
          </p:cNvPr>
          <p:cNvSpPr txBox="1"/>
          <p:nvPr/>
        </p:nvSpPr>
        <p:spPr>
          <a:xfrm>
            <a:off x="7967269" y="3700183"/>
            <a:ext cx="436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 , 7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619F0E-E243-408F-B2A7-BA4B1024B75A}"/>
              </a:ext>
            </a:extLst>
          </p:cNvPr>
          <p:cNvSpPr txBox="1"/>
          <p:nvPr/>
        </p:nvSpPr>
        <p:spPr>
          <a:xfrm>
            <a:off x="7967268" y="4259133"/>
            <a:ext cx="392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3 , 8 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6241AD-43C5-4180-A8F4-33BCE09E2093}"/>
              </a:ext>
            </a:extLst>
          </p:cNvPr>
          <p:cNvSpPr txBox="1"/>
          <p:nvPr/>
        </p:nvSpPr>
        <p:spPr>
          <a:xfrm>
            <a:off x="7967269" y="4818083"/>
            <a:ext cx="374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, 9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C9CB7C-4A5F-4B65-8842-C871482957B6}"/>
              </a:ext>
            </a:extLst>
          </p:cNvPr>
          <p:cNvSpPr txBox="1"/>
          <p:nvPr/>
        </p:nvSpPr>
        <p:spPr>
          <a:xfrm>
            <a:off x="7967269" y="5377033"/>
            <a:ext cx="413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금요일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5 , 0  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070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530D510-0334-43D9-9204-150AF007B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44" y="2365169"/>
            <a:ext cx="8082769" cy="4141284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11P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마스크 구매 개수</a:t>
            </a:r>
            <a:r>
              <a:rPr lang="en-US" altLang="ko-KR" sz="1400" b="1" dirty="0">
                <a:solidFill>
                  <a:srgbClr val="2574DB"/>
                </a:solidFill>
              </a:rPr>
              <a:t> </a:t>
            </a:r>
            <a:r>
              <a:rPr lang="ko-KR" altLang="en-US" sz="1400" b="1" dirty="0">
                <a:solidFill>
                  <a:srgbClr val="2574DB"/>
                </a:solidFill>
              </a:rPr>
              <a:t>확인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AFCBE2-B84D-4B3D-A5AD-295FFF3DE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788" y="4416325"/>
            <a:ext cx="3467100" cy="190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98B621-194D-4C37-9544-23857E201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4331" y="5140090"/>
            <a:ext cx="3209925" cy="1809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A055E45-F5E0-4642-9F40-B506742E6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745" y="3617454"/>
            <a:ext cx="6181725" cy="23812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5CA9C2-9E6F-4845-B6E6-0B2F481073B4}"/>
              </a:ext>
            </a:extLst>
          </p:cNvPr>
          <p:cNvCxnSpPr>
            <a:cxnSpLocks/>
          </p:cNvCxnSpPr>
          <p:nvPr/>
        </p:nvCxnSpPr>
        <p:spPr>
          <a:xfrm>
            <a:off x="3300684" y="3348957"/>
            <a:ext cx="63331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5EB9891-1A6C-45EC-8047-B775BFF1CEF3}"/>
              </a:ext>
            </a:extLst>
          </p:cNvPr>
          <p:cNvCxnSpPr>
            <a:cxnSpLocks/>
          </p:cNvCxnSpPr>
          <p:nvPr/>
        </p:nvCxnSpPr>
        <p:spPr>
          <a:xfrm>
            <a:off x="3536998" y="3155321"/>
            <a:ext cx="2613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4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AB48461-1E06-43D5-B577-2DC8A7B31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44" y="2339283"/>
            <a:ext cx="9049083" cy="2547800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12P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대리 구매인 경우 </a:t>
            </a:r>
            <a:r>
              <a:rPr lang="en-US" altLang="ko-KR" sz="1400" b="1" dirty="0">
                <a:solidFill>
                  <a:srgbClr val="2574DB"/>
                </a:solidFill>
              </a:rPr>
              <a:t>-</a:t>
            </a:r>
            <a:r>
              <a:rPr lang="ko-KR" altLang="en-US" sz="1400" b="1" dirty="0">
                <a:solidFill>
                  <a:srgbClr val="2574DB"/>
                </a:solidFill>
              </a:rPr>
              <a:t> 구매 가능 확인 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AC52E2D-2DEE-4221-A83D-DD35CFEDDB90}"/>
              </a:ext>
            </a:extLst>
          </p:cNvPr>
          <p:cNvCxnSpPr>
            <a:cxnSpLocks/>
          </p:cNvCxnSpPr>
          <p:nvPr/>
        </p:nvCxnSpPr>
        <p:spPr>
          <a:xfrm>
            <a:off x="2086984" y="3130475"/>
            <a:ext cx="60555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4BEA05-3B0E-451A-8C68-E9E95464E3E5}"/>
              </a:ext>
            </a:extLst>
          </p:cNvPr>
          <p:cNvCxnSpPr>
            <a:cxnSpLocks/>
          </p:cNvCxnSpPr>
          <p:nvPr/>
        </p:nvCxnSpPr>
        <p:spPr>
          <a:xfrm>
            <a:off x="2086984" y="4753727"/>
            <a:ext cx="42811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9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83EF389-3A62-4C0C-B8CA-5547F71C4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43" y="2350129"/>
            <a:ext cx="8408276" cy="3352800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13P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8900952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대리 구매인 경우 </a:t>
            </a:r>
            <a:r>
              <a:rPr lang="en-US" altLang="ko-KR" sz="1400" b="1" dirty="0">
                <a:solidFill>
                  <a:srgbClr val="2574DB"/>
                </a:solidFill>
              </a:rPr>
              <a:t>– </a:t>
            </a:r>
            <a:r>
              <a:rPr lang="ko-KR" altLang="en-US" sz="1400" b="1" dirty="0">
                <a:solidFill>
                  <a:srgbClr val="2574DB"/>
                </a:solidFill>
              </a:rPr>
              <a:t>구매 대상자의 나이가 </a:t>
            </a:r>
            <a:r>
              <a:rPr lang="en-US" altLang="ko-KR" sz="1400" b="1" dirty="0">
                <a:solidFill>
                  <a:srgbClr val="2574DB"/>
                </a:solidFill>
              </a:rPr>
              <a:t>10</a:t>
            </a:r>
            <a:r>
              <a:rPr lang="ko-KR" altLang="en-US" sz="1400" b="1" dirty="0">
                <a:solidFill>
                  <a:srgbClr val="2574DB"/>
                </a:solidFill>
              </a:rPr>
              <a:t>살 이하 또는 </a:t>
            </a:r>
            <a:r>
              <a:rPr lang="en-US" altLang="ko-KR" sz="1400" b="1" dirty="0">
                <a:solidFill>
                  <a:srgbClr val="2574DB"/>
                </a:solidFill>
              </a:rPr>
              <a:t>80</a:t>
            </a:r>
            <a:r>
              <a:rPr lang="ko-KR" altLang="en-US" sz="1400" b="1" dirty="0">
                <a:solidFill>
                  <a:srgbClr val="2574DB"/>
                </a:solidFill>
              </a:rPr>
              <a:t>살 이상</a:t>
            </a:r>
            <a:r>
              <a:rPr lang="en-US" altLang="ko-KR" sz="1400" b="1" dirty="0">
                <a:solidFill>
                  <a:srgbClr val="2574DB"/>
                </a:solidFill>
              </a:rPr>
              <a:t>, </a:t>
            </a:r>
            <a:r>
              <a:rPr lang="ko-KR" altLang="en-US" sz="1400" b="1" dirty="0">
                <a:solidFill>
                  <a:srgbClr val="2574DB"/>
                </a:solidFill>
              </a:rPr>
              <a:t>장애 여부 확인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72C6B96-ACCC-4527-BE90-A2B9B7BD6BE3}"/>
              </a:ext>
            </a:extLst>
          </p:cNvPr>
          <p:cNvCxnSpPr>
            <a:cxnSpLocks/>
          </p:cNvCxnSpPr>
          <p:nvPr/>
        </p:nvCxnSpPr>
        <p:spPr>
          <a:xfrm>
            <a:off x="3026223" y="3896445"/>
            <a:ext cx="43651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07B754D-9624-498A-92BB-9AF23C9B177E}"/>
              </a:ext>
            </a:extLst>
          </p:cNvPr>
          <p:cNvCxnSpPr>
            <a:cxnSpLocks/>
          </p:cNvCxnSpPr>
          <p:nvPr/>
        </p:nvCxnSpPr>
        <p:spPr>
          <a:xfrm>
            <a:off x="3026223" y="4096448"/>
            <a:ext cx="63028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54F39A-DE29-4234-87AE-3D6CF3D16327}"/>
              </a:ext>
            </a:extLst>
          </p:cNvPr>
          <p:cNvSpPr/>
          <p:nvPr/>
        </p:nvSpPr>
        <p:spPr>
          <a:xfrm>
            <a:off x="3373339" y="2842602"/>
            <a:ext cx="4616775" cy="6964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ED8D96C-6193-485D-801C-65E51191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050" y="4147029"/>
            <a:ext cx="5857875" cy="2000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205EB94-4D23-4F54-871C-72CCFD3C0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355" y="5171025"/>
            <a:ext cx="6800850" cy="22860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55236F8-B3CE-4A8B-965A-92C5C60BC930}"/>
              </a:ext>
            </a:extLst>
          </p:cNvPr>
          <p:cNvCxnSpPr>
            <a:cxnSpLocks/>
          </p:cNvCxnSpPr>
          <p:nvPr/>
        </p:nvCxnSpPr>
        <p:spPr>
          <a:xfrm>
            <a:off x="2264223" y="2842602"/>
            <a:ext cx="53993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FE18028-AFB2-4DE3-9425-8F7307C5740A}"/>
              </a:ext>
            </a:extLst>
          </p:cNvPr>
          <p:cNvCxnSpPr>
            <a:cxnSpLocks/>
          </p:cNvCxnSpPr>
          <p:nvPr/>
        </p:nvCxnSpPr>
        <p:spPr>
          <a:xfrm>
            <a:off x="3373339" y="4515548"/>
            <a:ext cx="32433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68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84E6F4E-F043-4F23-8CE9-63648157D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44" y="2367303"/>
            <a:ext cx="7358438" cy="4047141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프로시저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마스크 구매 내역 데이터 저장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FA82AB-96D5-4E28-8DF0-03629E7E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672" y="1973812"/>
            <a:ext cx="7014880" cy="19083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020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C120174-1CA6-4B14-A798-D95602C48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944" y="4837055"/>
            <a:ext cx="10190256" cy="3104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2E8F41-8C60-4724-9760-8F03755FE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945" y="4299391"/>
            <a:ext cx="10043716" cy="3380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4A575A-659A-4152-AFEA-1F4DD8069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837" y="2018635"/>
            <a:ext cx="5707019" cy="208566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EBE2B1A-877F-4A9E-91B5-23B19ACD3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6944" y="5401575"/>
            <a:ext cx="10067925" cy="292619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15P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테스트 결과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7076666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마스크 구매 </a:t>
            </a:r>
            <a:r>
              <a:rPr lang="en-US" altLang="ko-KR" sz="1400" b="1" dirty="0">
                <a:solidFill>
                  <a:srgbClr val="2574DB"/>
                </a:solidFill>
              </a:rPr>
              <a:t>5</a:t>
            </a:r>
            <a:r>
              <a:rPr lang="ko-KR" altLang="en-US" sz="1400" b="1" dirty="0">
                <a:solidFill>
                  <a:srgbClr val="2574DB"/>
                </a:solidFill>
              </a:rPr>
              <a:t>부제 확인 테스트</a:t>
            </a:r>
            <a:r>
              <a:rPr lang="en-US" altLang="ko-KR" sz="1400" b="1" dirty="0">
                <a:solidFill>
                  <a:srgbClr val="2574DB"/>
                </a:solidFill>
              </a:rPr>
              <a:t>(</a:t>
            </a:r>
            <a:r>
              <a:rPr lang="ko-KR" altLang="en-US" sz="1400" b="1" dirty="0">
                <a:solidFill>
                  <a:srgbClr val="2574DB"/>
                </a:solidFill>
              </a:rPr>
              <a:t> </a:t>
            </a:r>
            <a:r>
              <a:rPr lang="en-US" altLang="ko-KR" sz="1400" b="1" dirty="0">
                <a:solidFill>
                  <a:srgbClr val="2574DB"/>
                </a:solidFill>
              </a:rPr>
              <a:t>2020.05.20 </a:t>
            </a:r>
            <a:r>
              <a:rPr lang="ko-KR" altLang="en-US" sz="1400" b="1" dirty="0">
                <a:solidFill>
                  <a:srgbClr val="2574DB"/>
                </a:solidFill>
              </a:rPr>
              <a:t>수요일 </a:t>
            </a:r>
            <a:r>
              <a:rPr lang="en-US" altLang="ko-KR" sz="1400" b="1" dirty="0">
                <a:solidFill>
                  <a:srgbClr val="2574DB"/>
                </a:solidFill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34EA70-E0DC-44E9-A506-96976BE75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8176" y="5958274"/>
            <a:ext cx="6936576" cy="30582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4FAABF51-445D-489B-982C-E5827CBFA978}"/>
              </a:ext>
            </a:extLst>
          </p:cNvPr>
          <p:cNvSpPr/>
          <p:nvPr/>
        </p:nvSpPr>
        <p:spPr>
          <a:xfrm>
            <a:off x="5698659" y="4241676"/>
            <a:ext cx="395230" cy="3952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45D8152-397D-49CB-9A36-79626E554A9E}"/>
              </a:ext>
            </a:extLst>
          </p:cNvPr>
          <p:cNvSpPr/>
          <p:nvPr/>
        </p:nvSpPr>
        <p:spPr>
          <a:xfrm>
            <a:off x="5785744" y="5315358"/>
            <a:ext cx="395230" cy="3952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8DB760-419B-4925-B057-BB5AFE0FB50E}"/>
              </a:ext>
            </a:extLst>
          </p:cNvPr>
          <p:cNvSpPr txBox="1"/>
          <p:nvPr/>
        </p:nvSpPr>
        <p:spPr>
          <a:xfrm>
            <a:off x="7792944" y="2073065"/>
            <a:ext cx="38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월요일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 , 6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69319E-0A1B-481B-BEED-71DBD9247229}"/>
              </a:ext>
            </a:extLst>
          </p:cNvPr>
          <p:cNvSpPr txBox="1"/>
          <p:nvPr/>
        </p:nvSpPr>
        <p:spPr>
          <a:xfrm>
            <a:off x="7803830" y="2440091"/>
            <a:ext cx="3832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화요일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2 , 7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F036E0-15DB-474C-88D8-B0834F38DAEF}"/>
              </a:ext>
            </a:extLst>
          </p:cNvPr>
          <p:cNvSpPr txBox="1"/>
          <p:nvPr/>
        </p:nvSpPr>
        <p:spPr>
          <a:xfrm>
            <a:off x="7803829" y="2785345"/>
            <a:ext cx="393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3 , 8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9EF09B-60A4-49EA-AF4D-707EA9DF2E8A}"/>
              </a:ext>
            </a:extLst>
          </p:cNvPr>
          <p:cNvSpPr txBox="1"/>
          <p:nvPr/>
        </p:nvSpPr>
        <p:spPr>
          <a:xfrm>
            <a:off x="7803830" y="3162520"/>
            <a:ext cx="393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4 , 9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5F3D1D-CDB5-4287-8A08-A9FD5150FF97}"/>
              </a:ext>
            </a:extLst>
          </p:cNvPr>
          <p:cNvSpPr txBox="1"/>
          <p:nvPr/>
        </p:nvSpPr>
        <p:spPr>
          <a:xfrm>
            <a:off x="7792944" y="3529045"/>
            <a:ext cx="38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금요일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</a:t>
            </a:r>
            <a:r>
              <a:rPr lang="ko-KR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생년 끝자리 </a:t>
            </a:r>
            <a:r>
              <a:rPr lang="en-US" altLang="ko-KR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5 , 0</a:t>
            </a:r>
            <a:endParaRPr lang="ko-KR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07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9D700665-AF4C-4E60-813E-49CE2FF50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5372502"/>
            <a:ext cx="9744808" cy="30156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7B0C552-85F9-442B-B8C6-1650F7BC7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499" y="4695064"/>
            <a:ext cx="9852660" cy="4335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540FD04-DE0D-469F-A752-73F7DDC93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499" y="2711815"/>
            <a:ext cx="9744808" cy="278423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16P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테스트 결과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마스크 구매 개수</a:t>
            </a:r>
            <a:r>
              <a:rPr lang="en-US" altLang="ko-KR" sz="1400" b="1" dirty="0">
                <a:solidFill>
                  <a:srgbClr val="2574DB"/>
                </a:solidFill>
              </a:rPr>
              <a:t> </a:t>
            </a:r>
            <a:r>
              <a:rPr lang="ko-KR" altLang="en-US" sz="1400" b="1" dirty="0">
                <a:solidFill>
                  <a:srgbClr val="2574DB"/>
                </a:solidFill>
              </a:rPr>
              <a:t>확인 테스트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73C4FD-9D6A-4A41-8167-A9431E2E3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5499" y="3281104"/>
            <a:ext cx="4500063" cy="3033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64A99-BE28-4257-8988-1DA053DABB3E}"/>
              </a:ext>
            </a:extLst>
          </p:cNvPr>
          <p:cNvSpPr/>
          <p:nvPr/>
        </p:nvSpPr>
        <p:spPr>
          <a:xfrm>
            <a:off x="1991111" y="2143298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574DB"/>
                </a:solidFill>
              </a:rPr>
              <a:t>1. </a:t>
            </a:r>
            <a:r>
              <a:rPr lang="ko-KR" altLang="en-US" sz="1400" b="1" dirty="0">
                <a:solidFill>
                  <a:srgbClr val="2574DB"/>
                </a:solidFill>
              </a:rPr>
              <a:t>최대 구매 가능한 개수 보다 많이 사려는 경우 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EA9BF0-F68B-4487-B7E3-57EF54AC1059}"/>
              </a:ext>
            </a:extLst>
          </p:cNvPr>
          <p:cNvSpPr/>
          <p:nvPr/>
        </p:nvSpPr>
        <p:spPr>
          <a:xfrm>
            <a:off x="9639721" y="2655236"/>
            <a:ext cx="395230" cy="3952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1EC338-9EC9-453B-B5C5-CFC9C826CDD9}"/>
              </a:ext>
            </a:extLst>
          </p:cNvPr>
          <p:cNvSpPr/>
          <p:nvPr/>
        </p:nvSpPr>
        <p:spPr>
          <a:xfrm>
            <a:off x="1991110" y="4122633"/>
            <a:ext cx="8454151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574DB"/>
                </a:solidFill>
              </a:rPr>
              <a:t>2. </a:t>
            </a:r>
            <a:r>
              <a:rPr lang="ko-KR" altLang="en-US" sz="1400" b="1" dirty="0">
                <a:solidFill>
                  <a:srgbClr val="2574DB"/>
                </a:solidFill>
              </a:rPr>
              <a:t>이번주에 </a:t>
            </a:r>
            <a:r>
              <a:rPr lang="en-US" altLang="ko-KR" sz="1400" b="1" dirty="0">
                <a:solidFill>
                  <a:srgbClr val="2574DB"/>
                </a:solidFill>
              </a:rPr>
              <a:t>3</a:t>
            </a:r>
            <a:r>
              <a:rPr lang="ko-KR" altLang="en-US" sz="1400" b="1" dirty="0">
                <a:solidFill>
                  <a:srgbClr val="2574DB"/>
                </a:solidFill>
              </a:rPr>
              <a:t>장 다 구매한 경우 </a:t>
            </a:r>
            <a:r>
              <a:rPr lang="en-US" altLang="ko-KR" sz="1400" b="1" dirty="0">
                <a:solidFill>
                  <a:srgbClr val="2574DB"/>
                </a:solidFill>
              </a:rPr>
              <a:t>(</a:t>
            </a:r>
            <a:r>
              <a:rPr lang="ko-KR" altLang="en-US" sz="1400" b="1" dirty="0">
                <a:solidFill>
                  <a:srgbClr val="2574DB"/>
                </a:solidFill>
              </a:rPr>
              <a:t> 테스트 주 </a:t>
            </a:r>
            <a:r>
              <a:rPr lang="en-US" altLang="ko-KR" sz="1400" b="1" dirty="0">
                <a:solidFill>
                  <a:srgbClr val="2574DB"/>
                </a:solidFill>
              </a:rPr>
              <a:t>: 2020.05.18(</a:t>
            </a:r>
            <a:r>
              <a:rPr lang="ko-KR" altLang="en-US" sz="1400" b="1" dirty="0">
                <a:solidFill>
                  <a:srgbClr val="2574DB"/>
                </a:solidFill>
              </a:rPr>
              <a:t>월</a:t>
            </a:r>
            <a:r>
              <a:rPr lang="en-US" altLang="ko-KR" sz="1400" b="1" dirty="0">
                <a:solidFill>
                  <a:srgbClr val="2574DB"/>
                </a:solidFill>
              </a:rPr>
              <a:t>) ~ 2020.05.24(</a:t>
            </a:r>
            <a:r>
              <a:rPr lang="ko-KR" altLang="en-US" sz="1400" b="1" dirty="0">
                <a:solidFill>
                  <a:srgbClr val="2574DB"/>
                </a:solidFill>
              </a:rPr>
              <a:t>일</a:t>
            </a:r>
            <a:r>
              <a:rPr lang="en-US" altLang="ko-KR" sz="1400" b="1" dirty="0">
                <a:solidFill>
                  <a:srgbClr val="2574DB"/>
                </a:solidFill>
              </a:rPr>
              <a:t>) 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60E929-4433-409E-8632-918AABBE6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500" y="5944472"/>
            <a:ext cx="8519945" cy="26015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3961939F-4F41-48F5-88A5-44BF88783B9A}"/>
              </a:ext>
            </a:extLst>
          </p:cNvPr>
          <p:cNvSpPr/>
          <p:nvPr/>
        </p:nvSpPr>
        <p:spPr>
          <a:xfrm>
            <a:off x="7409906" y="4758326"/>
            <a:ext cx="395230" cy="3952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0FD6E0C-AC5F-4535-9804-741DBA77F4D9}"/>
              </a:ext>
            </a:extLst>
          </p:cNvPr>
          <p:cNvSpPr/>
          <p:nvPr/>
        </p:nvSpPr>
        <p:spPr>
          <a:xfrm>
            <a:off x="9621149" y="5313912"/>
            <a:ext cx="395230" cy="3952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71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-757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목차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48" name="모서리가 둥근 직사각형 42">
            <a:extLst>
              <a:ext uri="{FF2B5EF4-FFF2-40B4-BE49-F238E27FC236}">
                <a16:creationId xmlns:a16="http://schemas.microsoft.com/office/drawing/2014/main" id="{5B52E38B-71C4-4B7A-A839-F76D07D86C7F}"/>
              </a:ext>
            </a:extLst>
          </p:cNvPr>
          <p:cNvSpPr/>
          <p:nvPr/>
        </p:nvSpPr>
        <p:spPr>
          <a:xfrm>
            <a:off x="1950489" y="2048578"/>
            <a:ext cx="59128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요구사항 분석 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50" name="모서리가 둥근 직사각형 42">
            <a:extLst>
              <a:ext uri="{FF2B5EF4-FFF2-40B4-BE49-F238E27FC236}">
                <a16:creationId xmlns:a16="http://schemas.microsoft.com/office/drawing/2014/main" id="{7A2525A7-77F5-4DAD-8D06-90317C67CC75}"/>
              </a:ext>
            </a:extLst>
          </p:cNvPr>
          <p:cNvSpPr/>
          <p:nvPr/>
        </p:nvSpPr>
        <p:spPr>
          <a:xfrm>
            <a:off x="1950489" y="2985722"/>
            <a:ext cx="59128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테이블 설계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42">
            <a:extLst>
              <a:ext uri="{FF2B5EF4-FFF2-40B4-BE49-F238E27FC236}">
                <a16:creationId xmlns:a16="http://schemas.microsoft.com/office/drawing/2014/main" id="{98736C03-3C8F-4FA0-B013-B2F44D3466C1}"/>
              </a:ext>
            </a:extLst>
          </p:cNvPr>
          <p:cNvSpPr/>
          <p:nvPr/>
        </p:nvSpPr>
        <p:spPr>
          <a:xfrm>
            <a:off x="1950489" y="3922866"/>
            <a:ext cx="59128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프로시저 설계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  <p:sp>
        <p:nvSpPr>
          <p:cNvPr id="12" name="모서리가 둥근 직사각형 42">
            <a:extLst>
              <a:ext uri="{FF2B5EF4-FFF2-40B4-BE49-F238E27FC236}">
                <a16:creationId xmlns:a16="http://schemas.microsoft.com/office/drawing/2014/main" id="{0B67DBB9-31B4-4ECC-ADA5-28CE457CB5B2}"/>
              </a:ext>
            </a:extLst>
          </p:cNvPr>
          <p:cNvSpPr/>
          <p:nvPr/>
        </p:nvSpPr>
        <p:spPr>
          <a:xfrm>
            <a:off x="1950489" y="4860010"/>
            <a:ext cx="59128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prstClr val="white"/>
                </a:solidFill>
              </a:rPr>
              <a:t>테스트 결과</a:t>
            </a:r>
            <a:endParaRPr lang="en-US" altLang="ko-KR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16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E47CF1A-8758-4841-9853-931E80927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455" y="3228063"/>
            <a:ext cx="9744808" cy="30156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DFC1AB6-B133-4382-A05B-BCBE8948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454" y="2752031"/>
            <a:ext cx="9744808" cy="296848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17P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테스트 결과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마스크 구매 개수 확인 테스트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64A99-BE28-4257-8988-1DA053DABB3E}"/>
              </a:ext>
            </a:extLst>
          </p:cNvPr>
          <p:cNvSpPr/>
          <p:nvPr/>
        </p:nvSpPr>
        <p:spPr>
          <a:xfrm>
            <a:off x="1991111" y="2144734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574DB"/>
                </a:solidFill>
              </a:rPr>
              <a:t>3.</a:t>
            </a:r>
            <a:r>
              <a:rPr lang="ko-KR" altLang="en-US" sz="1400" b="1" dirty="0">
                <a:solidFill>
                  <a:srgbClr val="2574DB"/>
                </a:solidFill>
              </a:rPr>
              <a:t> 구매 가능한 남은 개수보다 많게 구매하려는 경우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0DBFDE-2BC9-4CB6-AB20-5C2693A93E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454" y="3792002"/>
            <a:ext cx="4417675" cy="290116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F122430D-DD31-4BE9-97DB-647F53735A36}"/>
              </a:ext>
            </a:extLst>
          </p:cNvPr>
          <p:cNvSpPr/>
          <p:nvPr/>
        </p:nvSpPr>
        <p:spPr>
          <a:xfrm>
            <a:off x="7503833" y="2763623"/>
            <a:ext cx="395230" cy="3952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B5B0B5C-D884-46DA-9F4F-9DAD9FDB0BE0}"/>
              </a:ext>
            </a:extLst>
          </p:cNvPr>
          <p:cNvSpPr/>
          <p:nvPr/>
        </p:nvSpPr>
        <p:spPr>
          <a:xfrm>
            <a:off x="9735364" y="3177884"/>
            <a:ext cx="395230" cy="39523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247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5D32A7-DA0F-4D40-8634-C529750E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513" y="5198778"/>
            <a:ext cx="9537456" cy="24455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1BFAAA8-3D5D-4D39-BF80-C0365C3ED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1" y="2564565"/>
            <a:ext cx="5707019" cy="2085669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18P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테스트 결과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대리 구매 가능 확인 테스트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64A99-BE28-4257-8988-1DA053DABB3E}"/>
              </a:ext>
            </a:extLst>
          </p:cNvPr>
          <p:cNvSpPr/>
          <p:nvPr/>
        </p:nvSpPr>
        <p:spPr>
          <a:xfrm>
            <a:off x="1991110" y="2144734"/>
            <a:ext cx="5921047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574DB"/>
                </a:solidFill>
              </a:rPr>
              <a:t>1.</a:t>
            </a:r>
            <a:r>
              <a:rPr lang="ko-KR" altLang="en-US" sz="1400" b="1" dirty="0">
                <a:solidFill>
                  <a:srgbClr val="2574DB"/>
                </a:solidFill>
              </a:rPr>
              <a:t> 대리 구매 대상자 나이가 만 </a:t>
            </a:r>
            <a:r>
              <a:rPr lang="en-US" altLang="ko-KR" sz="1400" b="1" dirty="0">
                <a:solidFill>
                  <a:srgbClr val="2574DB"/>
                </a:solidFill>
              </a:rPr>
              <a:t>10</a:t>
            </a:r>
            <a:r>
              <a:rPr lang="ko-KR" altLang="en-US" sz="1400" b="1" dirty="0">
                <a:solidFill>
                  <a:srgbClr val="2574DB"/>
                </a:solidFill>
              </a:rPr>
              <a:t>세 이하 또는 </a:t>
            </a:r>
            <a:r>
              <a:rPr lang="en-US" altLang="ko-KR" sz="1400" b="1" dirty="0">
                <a:solidFill>
                  <a:srgbClr val="2574DB"/>
                </a:solidFill>
              </a:rPr>
              <a:t>80</a:t>
            </a:r>
            <a:r>
              <a:rPr lang="ko-KR" altLang="en-US" sz="1400" b="1" dirty="0">
                <a:solidFill>
                  <a:srgbClr val="2574DB"/>
                </a:solidFill>
              </a:rPr>
              <a:t>세 이상이 아닌 경우 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54CC23-27AE-46B4-A326-B05A60EEF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513" y="5671231"/>
            <a:ext cx="8497611" cy="2718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BE63AA3-C07F-4C43-BC8C-3F661ED4E6DD}"/>
              </a:ext>
            </a:extLst>
          </p:cNvPr>
          <p:cNvSpPr txBox="1"/>
          <p:nvPr/>
        </p:nvSpPr>
        <p:spPr>
          <a:xfrm>
            <a:off x="4541112" y="4728223"/>
            <a:ext cx="381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박보검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31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대리 구매 불가능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0CC867-E6A2-4B28-AEB4-B739C2A65BCB}"/>
              </a:ext>
            </a:extLst>
          </p:cNvPr>
          <p:cNvSpPr txBox="1"/>
          <p:nvPr/>
        </p:nvSpPr>
        <p:spPr>
          <a:xfrm>
            <a:off x="4534910" y="4743865"/>
            <a:ext cx="381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이순희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만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85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세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대리 구매 가능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01DDF-774A-4303-95D5-4D0AEB6D6E6B}"/>
              </a:ext>
            </a:extLst>
          </p:cNvPr>
          <p:cNvSpPr/>
          <p:nvPr/>
        </p:nvSpPr>
        <p:spPr>
          <a:xfrm>
            <a:off x="2532478" y="3741055"/>
            <a:ext cx="5371976" cy="130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B27E5C-865E-424E-92DE-3DF9B108B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2513" y="5165365"/>
            <a:ext cx="9537456" cy="24867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1D89EB6-7E7B-4946-9B83-6F46090BD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2513" y="5677016"/>
            <a:ext cx="9537456" cy="578935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9D0039-2986-4906-9E5C-CB4036D685B9}"/>
              </a:ext>
            </a:extLst>
          </p:cNvPr>
          <p:cNvSpPr/>
          <p:nvPr/>
        </p:nvSpPr>
        <p:spPr>
          <a:xfrm>
            <a:off x="2328672" y="5806240"/>
            <a:ext cx="993648" cy="1426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4EFE343-75D8-488F-AB4B-9C02DC659B28}"/>
              </a:ext>
            </a:extLst>
          </p:cNvPr>
          <p:cNvSpPr/>
          <p:nvPr/>
        </p:nvSpPr>
        <p:spPr>
          <a:xfrm>
            <a:off x="7344660" y="5806240"/>
            <a:ext cx="3315720" cy="1426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5A96C9-C35C-490A-9386-EF6DF2511F83}"/>
              </a:ext>
            </a:extLst>
          </p:cNvPr>
          <p:cNvSpPr/>
          <p:nvPr/>
        </p:nvSpPr>
        <p:spPr>
          <a:xfrm>
            <a:off x="9002520" y="5160792"/>
            <a:ext cx="1962660" cy="209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1E06F6D-19CA-4FA7-8469-0B3021AA57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2513" y="5227874"/>
            <a:ext cx="9537456" cy="28314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C3E1181-F76F-449A-9470-D8EABC5F3547}"/>
              </a:ext>
            </a:extLst>
          </p:cNvPr>
          <p:cNvSpPr/>
          <p:nvPr/>
        </p:nvSpPr>
        <p:spPr>
          <a:xfrm>
            <a:off x="9105717" y="5258440"/>
            <a:ext cx="2027536" cy="201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C47D942-2609-47B5-8BA1-2E7356127C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2513" y="5682694"/>
            <a:ext cx="8802609" cy="2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1"/>
      <p:bldP spid="22" grpId="2"/>
      <p:bldP spid="22" grpId="3"/>
      <p:bldP spid="27" grpId="0"/>
      <p:bldP spid="27" grpId="1"/>
      <p:bldP spid="27" grpId="2"/>
      <p:bldP spid="21" grpId="0" animBg="1"/>
      <p:bldP spid="28" grpId="0" animBg="1"/>
      <p:bldP spid="28" grpId="1" animBg="1"/>
      <p:bldP spid="31" grpId="0" animBg="1"/>
      <p:bldP spid="31" grpId="1" animBg="1"/>
      <p:bldP spid="32" grpId="0" animBg="1"/>
      <p:bldP spid="32" grpId="1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187EDD-3C09-4FCA-B1EA-D51933C60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78" y="5155326"/>
            <a:ext cx="9450264" cy="23824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D0F9733-FFB1-4C4B-840A-6E3D3FC6D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1" y="2564565"/>
            <a:ext cx="5707019" cy="2085669"/>
          </a:xfrm>
          <a:prstGeom prst="rect">
            <a:avLst/>
          </a:prstGeom>
        </p:spPr>
      </p:pic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19P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테스트 결과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1696944" y="1597033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rgbClr val="2574DB"/>
                </a:solidFill>
              </a:rPr>
              <a:t>대리 구매 가능 확인 테스트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C64A99-BE28-4257-8988-1DA053DABB3E}"/>
              </a:ext>
            </a:extLst>
          </p:cNvPr>
          <p:cNvSpPr/>
          <p:nvPr/>
        </p:nvSpPr>
        <p:spPr>
          <a:xfrm>
            <a:off x="1991111" y="2144734"/>
            <a:ext cx="4453118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2574DB"/>
                </a:solidFill>
              </a:rPr>
              <a:t>2. </a:t>
            </a:r>
            <a:r>
              <a:rPr lang="ko-KR" altLang="en-US" sz="1400" b="1" dirty="0">
                <a:solidFill>
                  <a:srgbClr val="2574DB"/>
                </a:solidFill>
              </a:rPr>
              <a:t>대리 구매 대상자가 장애인이 아닌 경우  </a:t>
            </a:r>
            <a:endParaRPr lang="en-US" altLang="ko-KR" sz="1400" b="1" dirty="0">
              <a:solidFill>
                <a:srgbClr val="2574DB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979DC4-B58C-4572-9BC8-7BABD2EAE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378" y="5660205"/>
            <a:ext cx="8694456" cy="2550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B6A076-EFA4-4A68-BD49-354D04A29323}"/>
              </a:ext>
            </a:extLst>
          </p:cNvPr>
          <p:cNvSpPr txBox="1"/>
          <p:nvPr/>
        </p:nvSpPr>
        <p:spPr>
          <a:xfrm>
            <a:off x="4534910" y="4677063"/>
            <a:ext cx="381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김수연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일반인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대리 구매 불가능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2CAD35-BC0F-4067-98C1-BF4B69986BA0}"/>
              </a:ext>
            </a:extLst>
          </p:cNvPr>
          <p:cNvSpPr txBox="1"/>
          <p:nvPr/>
        </p:nvSpPr>
        <p:spPr>
          <a:xfrm>
            <a:off x="4534909" y="4677063"/>
            <a:ext cx="4354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홍길동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장애인 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대리 구매 가능</a:t>
            </a:r>
            <a:r>
              <a:rPr lang="en-US" altLang="ko-KR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DE1CD4-9B6E-47FB-BC01-B2AE0C87B92D}"/>
              </a:ext>
            </a:extLst>
          </p:cNvPr>
          <p:cNvSpPr/>
          <p:nvPr/>
        </p:nvSpPr>
        <p:spPr>
          <a:xfrm>
            <a:off x="2491740" y="3500107"/>
            <a:ext cx="1379220" cy="215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0903A5-3C8C-4DF5-A944-E681ECD3EB5A}"/>
              </a:ext>
            </a:extLst>
          </p:cNvPr>
          <p:cNvSpPr/>
          <p:nvPr/>
        </p:nvSpPr>
        <p:spPr>
          <a:xfrm>
            <a:off x="4534909" y="3483863"/>
            <a:ext cx="1035311" cy="215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CF5DA1-635D-43DC-93A0-FD9ED233EAF5}"/>
              </a:ext>
            </a:extLst>
          </p:cNvPr>
          <p:cNvSpPr/>
          <p:nvPr/>
        </p:nvSpPr>
        <p:spPr>
          <a:xfrm>
            <a:off x="2491740" y="3133250"/>
            <a:ext cx="1379220" cy="215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9B6F07-C32B-4DB0-B6FB-99A4783D1E69}"/>
              </a:ext>
            </a:extLst>
          </p:cNvPr>
          <p:cNvSpPr/>
          <p:nvPr/>
        </p:nvSpPr>
        <p:spPr>
          <a:xfrm>
            <a:off x="4534909" y="3128412"/>
            <a:ext cx="3351791" cy="2099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C48B86-AE82-4517-BC49-0CDDB6034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469" y="5155326"/>
            <a:ext cx="9457592" cy="2772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41F956-09D1-47C8-9A72-73A5CC7BFE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2378" y="5612642"/>
            <a:ext cx="9586397" cy="695828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0B105AC0-BF47-4A7C-B981-5BAB833975FA}"/>
              </a:ext>
            </a:extLst>
          </p:cNvPr>
          <p:cNvSpPr/>
          <p:nvPr/>
        </p:nvSpPr>
        <p:spPr>
          <a:xfrm>
            <a:off x="2303469" y="5758794"/>
            <a:ext cx="9586397" cy="1550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8B4C14F-37AB-4DD5-A4DD-C90E382B0909}"/>
              </a:ext>
            </a:extLst>
          </p:cNvPr>
          <p:cNvSpPr/>
          <p:nvPr/>
        </p:nvSpPr>
        <p:spPr>
          <a:xfrm>
            <a:off x="9119609" y="5155326"/>
            <a:ext cx="1887225" cy="2772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8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5" grpId="2"/>
      <p:bldP spid="29" grpId="0"/>
      <p:bldP spid="29" grpId="1"/>
      <p:bldP spid="30" grpId="0" animBg="1"/>
      <p:bldP spid="30" grpId="1" animBg="1"/>
      <p:bldP spid="33" grpId="0" animBg="1"/>
      <p:bldP spid="33" grpId="1" animBg="1"/>
      <p:bldP spid="35" grpId="0" animBg="1"/>
      <p:bldP spid="36" grpId="0" animBg="1"/>
      <p:bldP spid="37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74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4400650" y="1892806"/>
            <a:ext cx="2854910" cy="2854910"/>
          </a:xfrm>
          <a:prstGeom prst="ellipse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solidFill>
                  <a:prstClr val="white"/>
                </a:solidFill>
              </a:rPr>
              <a:t>THANK YOU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D0997C-D637-48A9-BEAB-81EC6102A11A}"/>
              </a:ext>
            </a:extLst>
          </p:cNvPr>
          <p:cNvSpPr/>
          <p:nvPr/>
        </p:nvSpPr>
        <p:spPr>
          <a:xfrm>
            <a:off x="2780105" y="85204"/>
            <a:ext cx="6096000" cy="11782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>
                <a:solidFill>
                  <a:srgbClr val="2574DB"/>
                </a:solidFill>
              </a:rPr>
              <a:t>Q &amp;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9FFCD-8477-4F12-B636-CF79D01B560A}"/>
              </a:ext>
            </a:extLst>
          </p:cNvPr>
          <p:cNvSpPr txBox="1"/>
          <p:nvPr/>
        </p:nvSpPr>
        <p:spPr>
          <a:xfrm>
            <a:off x="1721224" y="580913"/>
            <a:ext cx="25250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rgbClr val="F4F7F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ko-KR" altLang="en-US" sz="6000" b="1" dirty="0">
              <a:solidFill>
                <a:srgbClr val="F4F7F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541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42">
            <a:extLst>
              <a:ext uri="{FF2B5EF4-FFF2-40B4-BE49-F238E27FC236}">
                <a16:creationId xmlns:a16="http://schemas.microsoft.com/office/drawing/2014/main" id="{6286B5AE-294E-4070-A5E8-B9D084E3EA88}"/>
              </a:ext>
            </a:extLst>
          </p:cNvPr>
          <p:cNvSpPr/>
          <p:nvPr/>
        </p:nvSpPr>
        <p:spPr>
          <a:xfrm>
            <a:off x="1996776" y="2067164"/>
            <a:ext cx="8396601" cy="1125598"/>
          </a:xfrm>
          <a:prstGeom prst="roundRect">
            <a:avLst>
              <a:gd name="adj" fmla="val 13126"/>
            </a:avLst>
          </a:prstGeom>
          <a:noFill/>
          <a:ln w="28575">
            <a:solidFill>
              <a:srgbClr val="5A9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2P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요구사항 분석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9" name="모서리가 둥근 직사각형 42">
            <a:extLst>
              <a:ext uri="{FF2B5EF4-FFF2-40B4-BE49-F238E27FC236}">
                <a16:creationId xmlns:a16="http://schemas.microsoft.com/office/drawing/2014/main" id="{EF7190F2-6F2B-4DEA-B09A-1001BCBC4539}"/>
              </a:ext>
            </a:extLst>
          </p:cNvPr>
          <p:cNvSpPr/>
          <p:nvPr/>
        </p:nvSpPr>
        <p:spPr>
          <a:xfrm>
            <a:off x="1696944" y="1798470"/>
            <a:ext cx="86045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7E5CE06-2212-4F4F-8965-5FB04B75EDDD}"/>
              </a:ext>
            </a:extLst>
          </p:cNvPr>
          <p:cNvSpPr/>
          <p:nvPr/>
        </p:nvSpPr>
        <p:spPr>
          <a:xfrm>
            <a:off x="1696944" y="1783976"/>
            <a:ext cx="594136" cy="594136"/>
          </a:xfrm>
          <a:prstGeom prst="ellipse">
            <a:avLst/>
          </a:prstGeom>
          <a:solidFill>
            <a:schemeClr val="bg1"/>
          </a:solidFill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1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F1671-0297-473F-AF29-D64668538BF0}"/>
              </a:ext>
            </a:extLst>
          </p:cNvPr>
          <p:cNvSpPr txBox="1"/>
          <p:nvPr/>
        </p:nvSpPr>
        <p:spPr>
          <a:xfrm>
            <a:off x="2291080" y="1896378"/>
            <a:ext cx="805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월요일</a:t>
            </a:r>
            <a:r>
              <a:rPr lang="en-US" altLang="ko-KR" dirty="0">
                <a:solidFill>
                  <a:schemeClr val="bg1"/>
                </a:solidFill>
              </a:rPr>
              <a:t>~</a:t>
            </a:r>
            <a:r>
              <a:rPr lang="ko-KR" altLang="en-US" dirty="0">
                <a:solidFill>
                  <a:schemeClr val="bg1"/>
                </a:solidFill>
              </a:rPr>
              <a:t>금요일까지 출생년도 끝자리 기준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부제를 통해서 마스크 구매 가능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10089-F189-49BB-8458-B4A3206C5E66}"/>
              </a:ext>
            </a:extLst>
          </p:cNvPr>
          <p:cNvSpPr txBox="1"/>
          <p:nvPr/>
        </p:nvSpPr>
        <p:spPr>
          <a:xfrm>
            <a:off x="2154547" y="2546430"/>
            <a:ext cx="808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본인 혹은 대리 구매 시 해당 요일이 아닐 경우 오류 메시지 출력 후 종료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7" name="모서리가 둥근 직사각형 42">
            <a:extLst>
              <a:ext uri="{FF2B5EF4-FFF2-40B4-BE49-F238E27FC236}">
                <a16:creationId xmlns:a16="http://schemas.microsoft.com/office/drawing/2014/main" id="{51784F7E-023E-49E8-B272-55985AC01879}"/>
              </a:ext>
            </a:extLst>
          </p:cNvPr>
          <p:cNvSpPr/>
          <p:nvPr/>
        </p:nvSpPr>
        <p:spPr>
          <a:xfrm>
            <a:off x="1996776" y="3731456"/>
            <a:ext cx="8396601" cy="2669343"/>
          </a:xfrm>
          <a:prstGeom prst="roundRect">
            <a:avLst>
              <a:gd name="adj" fmla="val 13126"/>
            </a:avLst>
          </a:prstGeom>
          <a:noFill/>
          <a:ln w="28575">
            <a:solidFill>
              <a:srgbClr val="5A9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42">
            <a:extLst>
              <a:ext uri="{FF2B5EF4-FFF2-40B4-BE49-F238E27FC236}">
                <a16:creationId xmlns:a16="http://schemas.microsoft.com/office/drawing/2014/main" id="{87D7FAAD-9405-4B7D-8C01-F713F9630BCF}"/>
              </a:ext>
            </a:extLst>
          </p:cNvPr>
          <p:cNvSpPr/>
          <p:nvPr/>
        </p:nvSpPr>
        <p:spPr>
          <a:xfrm>
            <a:off x="1696944" y="3462763"/>
            <a:ext cx="86045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78F3117-B81C-4DC0-9AB1-478B7D608F87}"/>
              </a:ext>
            </a:extLst>
          </p:cNvPr>
          <p:cNvSpPr/>
          <p:nvPr/>
        </p:nvSpPr>
        <p:spPr>
          <a:xfrm>
            <a:off x="1696944" y="3448269"/>
            <a:ext cx="594136" cy="594136"/>
          </a:xfrm>
          <a:prstGeom prst="ellipse">
            <a:avLst/>
          </a:prstGeom>
          <a:solidFill>
            <a:schemeClr val="bg1"/>
          </a:solidFill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2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BD0F1E-89D2-4852-BBF4-7D1643F26469}"/>
              </a:ext>
            </a:extLst>
          </p:cNvPr>
          <p:cNvSpPr txBox="1"/>
          <p:nvPr/>
        </p:nvSpPr>
        <p:spPr>
          <a:xfrm>
            <a:off x="2291080" y="3560671"/>
            <a:ext cx="468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대리 구매 조건에 맞을 경우 대리 구매 가능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6169FD-E109-42CB-8C9B-19DF95AECDA0}"/>
              </a:ext>
            </a:extLst>
          </p:cNvPr>
          <p:cNvSpPr txBox="1"/>
          <p:nvPr/>
        </p:nvSpPr>
        <p:spPr>
          <a:xfrm>
            <a:off x="2154547" y="4210723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 </a:t>
            </a:r>
            <a:r>
              <a:rPr lang="en-US" altLang="ko-KR" dirty="0"/>
              <a:t>10</a:t>
            </a:r>
            <a:r>
              <a:rPr lang="ko-KR" altLang="en-US" dirty="0"/>
              <a:t>세 이하 어린이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A23086-1971-453D-9D64-F56C050EF146}"/>
              </a:ext>
            </a:extLst>
          </p:cNvPr>
          <p:cNvSpPr txBox="1"/>
          <p:nvPr/>
        </p:nvSpPr>
        <p:spPr>
          <a:xfrm>
            <a:off x="2154547" y="4661389"/>
            <a:ext cx="2438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 </a:t>
            </a:r>
            <a:r>
              <a:rPr lang="en-US" altLang="ko-KR" dirty="0"/>
              <a:t>80</a:t>
            </a:r>
            <a:r>
              <a:rPr lang="ko-KR" altLang="en-US" dirty="0"/>
              <a:t>세 이상 노인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AFADE3-AF9C-40E6-9AA1-360D774B7FBA}"/>
              </a:ext>
            </a:extLst>
          </p:cNvPr>
          <p:cNvSpPr txBox="1"/>
          <p:nvPr/>
        </p:nvSpPr>
        <p:spPr>
          <a:xfrm>
            <a:off x="2154547" y="5112055"/>
            <a:ext cx="6710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장애인 </a:t>
            </a:r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장애인의 경우 연령에 관계없이 대리 구매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3FE7B2-FA4E-4B24-99B0-BA2A19807E24}"/>
              </a:ext>
            </a:extLst>
          </p:cNvPr>
          <p:cNvSpPr txBox="1"/>
          <p:nvPr/>
        </p:nvSpPr>
        <p:spPr>
          <a:xfrm>
            <a:off x="2154546" y="5516554"/>
            <a:ext cx="4113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대리 구매인 경우 매수자 정보 저장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25D974-F512-4AB5-8037-1114AA1CA7C6}"/>
              </a:ext>
            </a:extLst>
          </p:cNvPr>
          <p:cNvSpPr txBox="1"/>
          <p:nvPr/>
        </p:nvSpPr>
        <p:spPr>
          <a:xfrm>
            <a:off x="2154545" y="5921053"/>
            <a:ext cx="7999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대리 구매인 경우 가족 증명이 되지 않는 경우 오류 메시지 출력 후 종료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1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42">
            <a:extLst>
              <a:ext uri="{FF2B5EF4-FFF2-40B4-BE49-F238E27FC236}">
                <a16:creationId xmlns:a16="http://schemas.microsoft.com/office/drawing/2014/main" id="{6286B5AE-294E-4070-A5E8-B9D084E3EA88}"/>
              </a:ext>
            </a:extLst>
          </p:cNvPr>
          <p:cNvSpPr/>
          <p:nvPr/>
        </p:nvSpPr>
        <p:spPr>
          <a:xfrm>
            <a:off x="1996776" y="2067164"/>
            <a:ext cx="8396601" cy="1125598"/>
          </a:xfrm>
          <a:prstGeom prst="roundRect">
            <a:avLst>
              <a:gd name="adj" fmla="val 13126"/>
            </a:avLst>
          </a:prstGeom>
          <a:noFill/>
          <a:ln w="28575">
            <a:solidFill>
              <a:srgbClr val="5A9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3P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요구사항 분석</a:t>
            </a:r>
            <a:endParaRPr lang="ko-KR" altLang="en-US" sz="6000" b="1" kern="0" dirty="0">
              <a:solidFill>
                <a:srgbClr val="5793E3"/>
              </a:solidFill>
            </a:endParaRPr>
          </a:p>
        </p:txBody>
      </p:sp>
      <p:sp>
        <p:nvSpPr>
          <p:cNvPr id="19" name="모서리가 둥근 직사각형 42">
            <a:extLst>
              <a:ext uri="{FF2B5EF4-FFF2-40B4-BE49-F238E27FC236}">
                <a16:creationId xmlns:a16="http://schemas.microsoft.com/office/drawing/2014/main" id="{EF7190F2-6F2B-4DEA-B09A-1001BCBC4539}"/>
              </a:ext>
            </a:extLst>
          </p:cNvPr>
          <p:cNvSpPr/>
          <p:nvPr/>
        </p:nvSpPr>
        <p:spPr>
          <a:xfrm>
            <a:off x="1696944" y="1798470"/>
            <a:ext cx="86045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7E5CE06-2212-4F4F-8965-5FB04B75EDDD}"/>
              </a:ext>
            </a:extLst>
          </p:cNvPr>
          <p:cNvSpPr/>
          <p:nvPr/>
        </p:nvSpPr>
        <p:spPr>
          <a:xfrm>
            <a:off x="1696944" y="1783976"/>
            <a:ext cx="594136" cy="594136"/>
          </a:xfrm>
          <a:prstGeom prst="ellipse">
            <a:avLst/>
          </a:prstGeom>
          <a:solidFill>
            <a:schemeClr val="bg1"/>
          </a:solidFill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3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F1671-0297-473F-AF29-D64668538BF0}"/>
              </a:ext>
            </a:extLst>
          </p:cNvPr>
          <p:cNvSpPr txBox="1"/>
          <p:nvPr/>
        </p:nvSpPr>
        <p:spPr>
          <a:xfrm>
            <a:off x="2291080" y="1896378"/>
            <a:ext cx="761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대리 구매 자격은 주민등록등본에 의해서 가족관계가 증명된 경우 가능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10089-F189-49BB-8458-B4A3206C5E66}"/>
              </a:ext>
            </a:extLst>
          </p:cNvPr>
          <p:cNvSpPr txBox="1"/>
          <p:nvPr/>
        </p:nvSpPr>
        <p:spPr>
          <a:xfrm>
            <a:off x="2154547" y="2546430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대리 구매자가 구매 대상자 주민등록등본의 세대주인 경우</a:t>
            </a:r>
          </a:p>
        </p:txBody>
      </p:sp>
      <p:sp>
        <p:nvSpPr>
          <p:cNvPr id="28" name="모서리가 둥근 직사각형 42">
            <a:extLst>
              <a:ext uri="{FF2B5EF4-FFF2-40B4-BE49-F238E27FC236}">
                <a16:creationId xmlns:a16="http://schemas.microsoft.com/office/drawing/2014/main" id="{87D7FAAD-9405-4B7D-8C01-F713F9630BCF}"/>
              </a:ext>
            </a:extLst>
          </p:cNvPr>
          <p:cNvSpPr/>
          <p:nvPr/>
        </p:nvSpPr>
        <p:spPr>
          <a:xfrm>
            <a:off x="1696944" y="5660662"/>
            <a:ext cx="86045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78F3117-B81C-4DC0-9AB1-478B7D608F87}"/>
              </a:ext>
            </a:extLst>
          </p:cNvPr>
          <p:cNvSpPr/>
          <p:nvPr/>
        </p:nvSpPr>
        <p:spPr>
          <a:xfrm>
            <a:off x="1696944" y="5646168"/>
            <a:ext cx="594136" cy="594136"/>
          </a:xfrm>
          <a:prstGeom prst="ellipse">
            <a:avLst/>
          </a:prstGeom>
          <a:solidFill>
            <a:schemeClr val="bg1"/>
          </a:solidFill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5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BD0F1E-89D2-4852-BBF4-7D1643F26469}"/>
              </a:ext>
            </a:extLst>
          </p:cNvPr>
          <p:cNvSpPr txBox="1"/>
          <p:nvPr/>
        </p:nvSpPr>
        <p:spPr>
          <a:xfrm>
            <a:off x="2291080" y="5758570"/>
            <a:ext cx="7234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주중에 구매하지 못한 경우 주말에 </a:t>
            </a:r>
            <a:r>
              <a:rPr lang="ko-KR" altLang="en-US" dirty="0" err="1">
                <a:solidFill>
                  <a:schemeClr val="bg1"/>
                </a:solidFill>
              </a:rPr>
              <a:t>출생년도에</a:t>
            </a:r>
            <a:r>
              <a:rPr lang="ko-KR" altLang="en-US" dirty="0">
                <a:solidFill>
                  <a:schemeClr val="bg1"/>
                </a:solidFill>
              </a:rPr>
              <a:t> 관계없이 구매 가능 </a:t>
            </a:r>
          </a:p>
        </p:txBody>
      </p:sp>
      <p:sp>
        <p:nvSpPr>
          <p:cNvPr id="39" name="모서리가 둥근 직사각형 42">
            <a:extLst>
              <a:ext uri="{FF2B5EF4-FFF2-40B4-BE49-F238E27FC236}">
                <a16:creationId xmlns:a16="http://schemas.microsoft.com/office/drawing/2014/main" id="{97FF83C0-921B-424E-88CD-C8F84DD3B161}"/>
              </a:ext>
            </a:extLst>
          </p:cNvPr>
          <p:cNvSpPr/>
          <p:nvPr/>
        </p:nvSpPr>
        <p:spPr>
          <a:xfrm>
            <a:off x="1996776" y="3856665"/>
            <a:ext cx="8396601" cy="1409815"/>
          </a:xfrm>
          <a:prstGeom prst="roundRect">
            <a:avLst>
              <a:gd name="adj" fmla="val 13126"/>
            </a:avLst>
          </a:prstGeom>
          <a:noFill/>
          <a:ln w="28575">
            <a:solidFill>
              <a:srgbClr val="5A9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42">
            <a:extLst>
              <a:ext uri="{FF2B5EF4-FFF2-40B4-BE49-F238E27FC236}">
                <a16:creationId xmlns:a16="http://schemas.microsoft.com/office/drawing/2014/main" id="{B9C664E1-E604-427D-9D85-F2CE523167A1}"/>
              </a:ext>
            </a:extLst>
          </p:cNvPr>
          <p:cNvSpPr/>
          <p:nvPr/>
        </p:nvSpPr>
        <p:spPr>
          <a:xfrm>
            <a:off x="1696944" y="3587972"/>
            <a:ext cx="8604524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2DF043B-4814-4E18-9BD1-6D062891FB4B}"/>
              </a:ext>
            </a:extLst>
          </p:cNvPr>
          <p:cNvSpPr/>
          <p:nvPr/>
        </p:nvSpPr>
        <p:spPr>
          <a:xfrm>
            <a:off x="1696944" y="3573478"/>
            <a:ext cx="594136" cy="594136"/>
          </a:xfrm>
          <a:prstGeom prst="ellipse">
            <a:avLst/>
          </a:prstGeom>
          <a:solidFill>
            <a:schemeClr val="bg1"/>
          </a:solidFill>
          <a:ln>
            <a:solidFill>
              <a:srgbClr val="2574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</a:rPr>
              <a:t>4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EE4CD-607F-42FE-953B-9BB7BA2BF21D}"/>
              </a:ext>
            </a:extLst>
          </p:cNvPr>
          <p:cNvSpPr txBox="1"/>
          <p:nvPr/>
        </p:nvSpPr>
        <p:spPr>
          <a:xfrm>
            <a:off x="2291080" y="3685880"/>
            <a:ext cx="723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일주일에 마스크는 총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장 구매 가능하며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주중</a:t>
            </a:r>
            <a:r>
              <a:rPr lang="en-US" altLang="ko-KR" dirty="0">
                <a:solidFill>
                  <a:schemeClr val="bg1"/>
                </a:solidFill>
              </a:rPr>
              <a:t>,</a:t>
            </a:r>
            <a:r>
              <a:rPr lang="ko-KR" altLang="en-US" dirty="0">
                <a:solidFill>
                  <a:schemeClr val="bg1"/>
                </a:solidFill>
              </a:rPr>
              <a:t> 주말 분할 구매 가능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6BAF75-2486-48DA-9539-C7FDC6A64EB8}"/>
              </a:ext>
            </a:extLst>
          </p:cNvPr>
          <p:cNvSpPr txBox="1"/>
          <p:nvPr/>
        </p:nvSpPr>
        <p:spPr>
          <a:xfrm>
            <a:off x="2154547" y="4335932"/>
            <a:ext cx="626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이번주 </a:t>
            </a:r>
            <a:r>
              <a:rPr lang="en-US" altLang="ko-KR" dirty="0"/>
              <a:t>3</a:t>
            </a:r>
            <a:r>
              <a:rPr lang="ko-KR" altLang="en-US" dirty="0"/>
              <a:t>장 모두 구매한 경우 오류 메시지 출력 후 종료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056C7-654D-4A5E-96DD-3F6EFA20197B}"/>
              </a:ext>
            </a:extLst>
          </p:cNvPr>
          <p:cNvSpPr txBox="1"/>
          <p:nvPr/>
        </p:nvSpPr>
        <p:spPr>
          <a:xfrm>
            <a:off x="2154547" y="4717689"/>
            <a:ext cx="419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예시 </a:t>
            </a:r>
            <a:r>
              <a:rPr lang="en-US" altLang="ko-KR" dirty="0"/>
              <a:t>) </a:t>
            </a:r>
            <a:r>
              <a:rPr lang="ko-KR" altLang="en-US" dirty="0"/>
              <a:t>주중 </a:t>
            </a:r>
            <a:r>
              <a:rPr lang="en-US" altLang="ko-KR" dirty="0"/>
              <a:t>2</a:t>
            </a:r>
            <a:r>
              <a:rPr lang="ko-KR" altLang="en-US" dirty="0"/>
              <a:t>장 구매</a:t>
            </a:r>
            <a:r>
              <a:rPr lang="en-US" altLang="ko-KR" dirty="0"/>
              <a:t>, </a:t>
            </a:r>
            <a:r>
              <a:rPr lang="ko-KR" altLang="en-US" dirty="0"/>
              <a:t>주말 </a:t>
            </a:r>
            <a:r>
              <a:rPr lang="en-US" altLang="ko-KR" dirty="0"/>
              <a:t>1</a:t>
            </a:r>
            <a:r>
              <a:rPr lang="ko-KR" altLang="en-US" dirty="0"/>
              <a:t>장 구매</a:t>
            </a:r>
          </a:p>
        </p:txBody>
      </p:sp>
    </p:spTree>
    <p:extLst>
      <p:ext uri="{BB962C8B-B14F-4D97-AF65-F5344CB8AC3E}">
        <p14:creationId xmlns:p14="http://schemas.microsoft.com/office/powerpoint/2010/main" val="19000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3D8E2CA-4D8B-4425-BACC-6B3E99AC346A}"/>
              </a:ext>
            </a:extLst>
          </p:cNvPr>
          <p:cNvGrpSpPr/>
          <p:nvPr/>
        </p:nvGrpSpPr>
        <p:grpSpPr>
          <a:xfrm>
            <a:off x="6250676" y="1428209"/>
            <a:ext cx="4831854" cy="4831854"/>
            <a:chOff x="6822133" y="1999666"/>
            <a:chExt cx="3688939" cy="368893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5A9150E-444D-4C49-9F59-9863081A4A79}"/>
                </a:ext>
              </a:extLst>
            </p:cNvPr>
            <p:cNvSpPr/>
            <p:nvPr/>
          </p:nvSpPr>
          <p:spPr>
            <a:xfrm>
              <a:off x="6822133" y="1999666"/>
              <a:ext cx="3688939" cy="36889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54A2C12-BBAC-4E5C-B1C4-F02A22410D6D}"/>
                </a:ext>
              </a:extLst>
            </p:cNvPr>
            <p:cNvSpPr txBox="1"/>
            <p:nvPr/>
          </p:nvSpPr>
          <p:spPr>
            <a:xfrm>
              <a:off x="7999597" y="2284152"/>
              <a:ext cx="1325656" cy="305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전 국민 정보 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E50D81F-6127-43A1-A237-B551C3CF0CD3}"/>
              </a:ext>
            </a:extLst>
          </p:cNvPr>
          <p:cNvGrpSpPr/>
          <p:nvPr/>
        </p:nvGrpSpPr>
        <p:grpSpPr>
          <a:xfrm>
            <a:off x="6250676" y="1428208"/>
            <a:ext cx="4831854" cy="4831854"/>
            <a:chOff x="6822133" y="1999666"/>
            <a:chExt cx="3688939" cy="3688939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F29A57D-E732-4940-BEB0-A8461732DE2A}"/>
                </a:ext>
              </a:extLst>
            </p:cNvPr>
            <p:cNvSpPr/>
            <p:nvPr/>
          </p:nvSpPr>
          <p:spPr>
            <a:xfrm>
              <a:off x="6822133" y="1999666"/>
              <a:ext cx="3688939" cy="368893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DAADC53-DE7A-462F-BA17-CD60585EFD0C}"/>
                </a:ext>
              </a:extLst>
            </p:cNvPr>
            <p:cNvSpPr txBox="1"/>
            <p:nvPr/>
          </p:nvSpPr>
          <p:spPr>
            <a:xfrm>
              <a:off x="7946199" y="2301433"/>
              <a:ext cx="1452934" cy="3054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/>
                <a:t>구매 내역 정보</a:t>
              </a:r>
            </a:p>
          </p:txBody>
        </p:sp>
      </p:grpSp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4P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테이블 설계 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(ENTITY 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추출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601D4A-209A-456C-A26F-E7F62685E0FF}"/>
              </a:ext>
            </a:extLst>
          </p:cNvPr>
          <p:cNvSpPr/>
          <p:nvPr/>
        </p:nvSpPr>
        <p:spPr>
          <a:xfrm>
            <a:off x="689241" y="2070420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이름</a:t>
            </a:r>
            <a:endParaRPr lang="en-US" altLang="ko-KR" sz="14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6454B61-8407-4018-9579-96BE51043A73}"/>
              </a:ext>
            </a:extLst>
          </p:cNvPr>
          <p:cNvSpPr/>
          <p:nvPr/>
        </p:nvSpPr>
        <p:spPr>
          <a:xfrm>
            <a:off x="689241" y="2636527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주민번호</a:t>
            </a:r>
            <a:endParaRPr lang="en-US" altLang="ko-KR" sz="14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699FE6-7EAF-455B-BF68-37D2D21E8939}"/>
              </a:ext>
            </a:extLst>
          </p:cNvPr>
          <p:cNvSpPr/>
          <p:nvPr/>
        </p:nvSpPr>
        <p:spPr>
          <a:xfrm>
            <a:off x="689241" y="3202634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주소</a:t>
            </a:r>
            <a:endParaRPr lang="en-US" altLang="ko-KR" sz="14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0C8EA6E-5228-4DA9-81ED-6461F3ED2C42}"/>
              </a:ext>
            </a:extLst>
          </p:cNvPr>
          <p:cNvSpPr/>
          <p:nvPr/>
        </p:nvSpPr>
        <p:spPr>
          <a:xfrm>
            <a:off x="689241" y="3611270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장애 여부</a:t>
            </a:r>
            <a:endParaRPr lang="en-US" altLang="ko-KR" sz="14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5904F8-DF99-4259-9D88-23E61C8B286B}"/>
              </a:ext>
            </a:extLst>
          </p:cNvPr>
          <p:cNvSpPr/>
          <p:nvPr/>
        </p:nvSpPr>
        <p:spPr>
          <a:xfrm>
            <a:off x="689241" y="4334848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세대주 이름</a:t>
            </a:r>
            <a:endParaRPr lang="en-US" altLang="ko-KR" sz="14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4C73BB-A9D1-4033-88C7-E77BEBE26788}"/>
              </a:ext>
            </a:extLst>
          </p:cNvPr>
          <p:cNvSpPr/>
          <p:nvPr/>
        </p:nvSpPr>
        <p:spPr>
          <a:xfrm>
            <a:off x="689241" y="4900955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세대주 주민번호</a:t>
            </a:r>
            <a:endParaRPr lang="en-US" altLang="ko-KR" sz="14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5A14D02-2868-437D-909F-6F080BE4ED60}"/>
              </a:ext>
            </a:extLst>
          </p:cNvPr>
          <p:cNvSpPr/>
          <p:nvPr/>
        </p:nvSpPr>
        <p:spPr>
          <a:xfrm>
            <a:off x="3296639" y="2070420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구매 날짜</a:t>
            </a:r>
            <a:endParaRPr lang="en-US" altLang="ko-KR" sz="14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4BF89E-0291-4A9D-805E-8876211A15C6}"/>
              </a:ext>
            </a:extLst>
          </p:cNvPr>
          <p:cNvSpPr/>
          <p:nvPr/>
        </p:nvSpPr>
        <p:spPr>
          <a:xfrm>
            <a:off x="3296639" y="3202634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주중에 구매한 개수</a:t>
            </a:r>
            <a:endParaRPr lang="en-US" altLang="ko-KR" sz="14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B2A028F-D7A0-4EE1-931B-F69CF46A2BAB}"/>
              </a:ext>
            </a:extLst>
          </p:cNvPr>
          <p:cNvSpPr/>
          <p:nvPr/>
        </p:nvSpPr>
        <p:spPr>
          <a:xfrm>
            <a:off x="3296639" y="3768741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주말에 구매한 개수</a:t>
            </a:r>
            <a:endParaRPr lang="en-US" altLang="ko-KR" sz="14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A8D97F-5ED3-4F6D-A60E-C479F678FA80}"/>
              </a:ext>
            </a:extLst>
          </p:cNvPr>
          <p:cNvSpPr/>
          <p:nvPr/>
        </p:nvSpPr>
        <p:spPr>
          <a:xfrm>
            <a:off x="3296639" y="4334848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대리 구매 상태</a:t>
            </a:r>
            <a:endParaRPr lang="en-US" altLang="ko-KR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82DDA0-1DA9-4594-A1C8-1466E2FADF54}"/>
              </a:ext>
            </a:extLst>
          </p:cNvPr>
          <p:cNvSpPr/>
          <p:nvPr/>
        </p:nvSpPr>
        <p:spPr>
          <a:xfrm>
            <a:off x="3296639" y="4900955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/>
              <a:t>대리 구매자 이름</a:t>
            </a:r>
            <a:endParaRPr lang="en-US" altLang="ko-KR" sz="14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960CF6-F594-45D4-98EE-88E4E02D73A2}"/>
              </a:ext>
            </a:extLst>
          </p:cNvPr>
          <p:cNvSpPr/>
          <p:nvPr/>
        </p:nvSpPr>
        <p:spPr>
          <a:xfrm>
            <a:off x="3296639" y="5470092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대리 구매자 주민번호</a:t>
            </a:r>
            <a:endParaRPr lang="en-US" altLang="ko-KR" sz="14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E3EBFA1-D38C-4FBB-BC12-863C05C88AC9}"/>
              </a:ext>
            </a:extLst>
          </p:cNvPr>
          <p:cNvSpPr/>
          <p:nvPr/>
        </p:nvSpPr>
        <p:spPr>
          <a:xfrm>
            <a:off x="689241" y="5467062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구매 장소</a:t>
            </a:r>
            <a:endParaRPr lang="en-US" altLang="ko-KR" sz="14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76B4155-FCC7-4535-9F52-D289B52ABE17}"/>
              </a:ext>
            </a:extLst>
          </p:cNvPr>
          <p:cNvSpPr/>
          <p:nvPr/>
        </p:nvSpPr>
        <p:spPr>
          <a:xfrm>
            <a:off x="3296639" y="2632136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총 구매 개수</a:t>
            </a:r>
            <a:endParaRPr lang="en-US" altLang="ko-KR" sz="1400" b="1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AA1A7C2-907A-4EFF-994B-AFE8342CC04E}"/>
              </a:ext>
            </a:extLst>
          </p:cNvPr>
          <p:cNvSpPr/>
          <p:nvPr/>
        </p:nvSpPr>
        <p:spPr>
          <a:xfrm>
            <a:off x="685082" y="2065349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이름</a:t>
            </a:r>
            <a:endParaRPr lang="en-US" altLang="ko-KR" sz="14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577D982-B3C6-4D4C-8938-B5D054F7CA22}"/>
              </a:ext>
            </a:extLst>
          </p:cNvPr>
          <p:cNvSpPr/>
          <p:nvPr/>
        </p:nvSpPr>
        <p:spPr>
          <a:xfrm>
            <a:off x="685082" y="2631456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주민번호</a:t>
            </a:r>
            <a:endParaRPr lang="en-US" altLang="ko-KR" sz="14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1C5CC8D-0A4A-4292-9A21-167C269F9FFA}"/>
              </a:ext>
            </a:extLst>
          </p:cNvPr>
          <p:cNvSpPr/>
          <p:nvPr/>
        </p:nvSpPr>
        <p:spPr>
          <a:xfrm>
            <a:off x="685082" y="3197563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주소</a:t>
            </a:r>
            <a:endParaRPr lang="en-US" altLang="ko-KR" sz="1400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4810649-E9F3-4FA3-A192-99976CC4499C}"/>
              </a:ext>
            </a:extLst>
          </p:cNvPr>
          <p:cNvSpPr/>
          <p:nvPr/>
        </p:nvSpPr>
        <p:spPr>
          <a:xfrm>
            <a:off x="688767" y="4339631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세대주 이름</a:t>
            </a:r>
            <a:endParaRPr lang="en-US" altLang="ko-KR" sz="1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7A5A26F-6F08-48DD-B6A1-3458A8235144}"/>
              </a:ext>
            </a:extLst>
          </p:cNvPr>
          <p:cNvSpPr/>
          <p:nvPr/>
        </p:nvSpPr>
        <p:spPr>
          <a:xfrm>
            <a:off x="685082" y="4906000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세대주 주민번호</a:t>
            </a:r>
            <a:endParaRPr lang="en-US" altLang="ko-KR" sz="1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DD2F951-8347-45B2-98E3-DA19191725D0}"/>
              </a:ext>
            </a:extLst>
          </p:cNvPr>
          <p:cNvSpPr/>
          <p:nvPr/>
        </p:nvSpPr>
        <p:spPr>
          <a:xfrm>
            <a:off x="685082" y="5899871"/>
            <a:ext cx="2285154" cy="37388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구매 방법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03766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47669 0.1377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28" y="687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47969 0.1495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84" y="74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0.48125 0.199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62" y="995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63112 -0.0881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49" y="-442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63112 -0.0981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49" y="-490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85185E-6 L 0.61888 -0.048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37" y="-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0.48359 0.0782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391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0.48359 0.0495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247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0.48359 0.0245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122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037 L 0.48333 -0.0881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67" y="-423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37 L 0.48359 -0.1182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80" y="-574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4832 -0.1486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54" y="-743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41758 -0.4173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72" y="-2088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139 L 0.41758 -0.27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72" y="-1368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41758 -0.1326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72" y="-664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85185E-6 L 0.41758 0.0041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72" y="20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41758 0.1379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72" y="689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41758 0.27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72" y="1375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2694 0.4023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64" y="2011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 L 0.63177 -0.14861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89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57" grpId="0"/>
      <p:bldP spid="58" grpId="0"/>
      <p:bldP spid="59" grpId="0"/>
      <p:bldP spid="61" grpId="0"/>
      <p:bldP spid="62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5P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테이블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2" name="모서리가 둥근 직사각형 42">
            <a:extLst>
              <a:ext uri="{FF2B5EF4-FFF2-40B4-BE49-F238E27FC236}">
                <a16:creationId xmlns:a16="http://schemas.microsoft.com/office/drawing/2014/main" id="{BD18729D-CB15-4FA4-A239-109E3D5BDB70}"/>
              </a:ext>
            </a:extLst>
          </p:cNvPr>
          <p:cNvSpPr/>
          <p:nvPr/>
        </p:nvSpPr>
        <p:spPr>
          <a:xfrm>
            <a:off x="1996776" y="2067163"/>
            <a:ext cx="8396601" cy="3540989"/>
          </a:xfrm>
          <a:prstGeom prst="roundRect">
            <a:avLst>
              <a:gd name="adj" fmla="val 13126"/>
            </a:avLst>
          </a:prstGeom>
          <a:noFill/>
          <a:ln w="28575">
            <a:solidFill>
              <a:srgbClr val="5A9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2574DB"/>
                </a:solidFill>
              </a:rPr>
              <a:t>CREATE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en-US" altLang="ko-KR" sz="1300" b="1" dirty="0">
                <a:solidFill>
                  <a:srgbClr val="2574DB"/>
                </a:solidFill>
              </a:rPr>
              <a:t>TABLE</a:t>
            </a:r>
            <a:r>
              <a:rPr lang="en-US" altLang="ko-KR" sz="1300" b="1" dirty="0">
                <a:solidFill>
                  <a:schemeClr val="tx1"/>
                </a:solidFill>
              </a:rPr>
              <a:t> PERSON_INFO_TB(</a:t>
            </a: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NAME </a:t>
            </a:r>
            <a:r>
              <a:rPr lang="en-US" altLang="ko-KR" sz="1300" b="1" dirty="0">
                <a:solidFill>
                  <a:srgbClr val="2574DB"/>
                </a:solidFill>
              </a:rPr>
              <a:t>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50</a:t>
            </a:r>
            <a:r>
              <a:rPr lang="en-US" altLang="ko-KR" sz="1300" b="1" dirty="0">
                <a:solidFill>
                  <a:schemeClr val="tx1"/>
                </a:solidFill>
              </a:rPr>
              <a:t>) </a:t>
            </a:r>
            <a:r>
              <a:rPr lang="en-US" altLang="ko-KR" sz="1300" b="1" dirty="0">
                <a:solidFill>
                  <a:srgbClr val="2574DB"/>
                </a:solidFill>
              </a:rPr>
              <a:t>NOT NULL</a:t>
            </a:r>
            <a:r>
              <a:rPr lang="en-US" altLang="ko-KR" sz="1300" b="1" dirty="0">
                <a:solidFill>
                  <a:schemeClr val="tx1"/>
                </a:solidFill>
              </a:rPr>
              <a:t>,		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JUMIN_NUMBER</a:t>
            </a:r>
            <a:r>
              <a:rPr lang="en-US" altLang="ko-KR" sz="1300" b="1" dirty="0">
                <a:solidFill>
                  <a:srgbClr val="2574DB"/>
                </a:solidFill>
              </a:rPr>
              <a:t> 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50</a:t>
            </a:r>
            <a:r>
              <a:rPr lang="en-US" altLang="ko-KR" sz="1300" b="1" dirty="0">
                <a:solidFill>
                  <a:schemeClr val="tx1"/>
                </a:solidFill>
              </a:rPr>
              <a:t>) </a:t>
            </a:r>
            <a:r>
              <a:rPr lang="en-US" altLang="ko-KR" sz="1300" b="1" dirty="0">
                <a:solidFill>
                  <a:srgbClr val="2574DB"/>
                </a:solidFill>
              </a:rPr>
              <a:t>PRIMARY KEY NOT NULL</a:t>
            </a:r>
            <a:r>
              <a:rPr lang="en-US" altLang="ko-KR" sz="1300" b="1" dirty="0">
                <a:solidFill>
                  <a:schemeClr val="tx1"/>
                </a:solidFill>
              </a:rPr>
              <a:t>,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주민번호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ADDRESS </a:t>
            </a:r>
            <a:r>
              <a:rPr lang="en-US" altLang="ko-KR" sz="1300" b="1" dirty="0">
                <a:solidFill>
                  <a:srgbClr val="2574DB"/>
                </a:solidFill>
              </a:rPr>
              <a:t>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500</a:t>
            </a:r>
            <a:r>
              <a:rPr lang="en-US" altLang="ko-KR" sz="1300" b="1" dirty="0">
                <a:solidFill>
                  <a:schemeClr val="tx1"/>
                </a:solidFill>
              </a:rPr>
              <a:t>) </a:t>
            </a:r>
            <a:r>
              <a:rPr lang="en-US" altLang="ko-KR" sz="1300" b="1" dirty="0">
                <a:solidFill>
                  <a:srgbClr val="2574DB"/>
                </a:solidFill>
              </a:rPr>
              <a:t>NOT NULL</a:t>
            </a:r>
            <a:r>
              <a:rPr lang="en-US" altLang="ko-KR" sz="1300" b="1" dirty="0">
                <a:solidFill>
                  <a:schemeClr val="tx1"/>
                </a:solidFill>
              </a:rPr>
              <a:t>, 		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 주소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DISABLED_STATUS </a:t>
            </a:r>
            <a:r>
              <a:rPr lang="en-US" altLang="ko-KR" sz="1300" b="1" dirty="0">
                <a:solidFill>
                  <a:srgbClr val="2574DB"/>
                </a:solidFill>
              </a:rPr>
              <a:t>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10</a:t>
            </a:r>
            <a:r>
              <a:rPr lang="en-US" altLang="ko-KR" sz="1300" b="1" dirty="0">
                <a:solidFill>
                  <a:schemeClr val="tx1"/>
                </a:solidFill>
              </a:rPr>
              <a:t>) </a:t>
            </a:r>
            <a:r>
              <a:rPr lang="en-US" altLang="ko-KR" sz="1300" b="1" dirty="0">
                <a:solidFill>
                  <a:srgbClr val="2574DB"/>
                </a:solidFill>
              </a:rPr>
              <a:t>DEFAULT NULL</a:t>
            </a:r>
            <a:r>
              <a:rPr lang="en-US" altLang="ko-KR" sz="1300" b="1" dirty="0">
                <a:solidFill>
                  <a:schemeClr val="tx1"/>
                </a:solidFill>
              </a:rPr>
              <a:t>,	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장애 여부 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RESIDENT_NAME </a:t>
            </a:r>
            <a:r>
              <a:rPr lang="en-US" altLang="ko-KR" sz="1300" b="1" dirty="0">
                <a:solidFill>
                  <a:srgbClr val="2574DB"/>
                </a:solidFill>
              </a:rPr>
              <a:t>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50</a:t>
            </a:r>
            <a:r>
              <a:rPr lang="en-US" altLang="ko-KR" sz="1300" b="1" dirty="0">
                <a:solidFill>
                  <a:schemeClr val="tx1"/>
                </a:solidFill>
              </a:rPr>
              <a:t>), 		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세대주 이름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RESIDENT_JUMIN_NUMBER </a:t>
            </a:r>
            <a:r>
              <a:rPr lang="en-US" altLang="ko-KR" sz="1300" b="1" dirty="0">
                <a:solidFill>
                  <a:srgbClr val="2574DB"/>
                </a:solidFill>
              </a:rPr>
              <a:t>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50</a:t>
            </a:r>
            <a:r>
              <a:rPr lang="en-US" altLang="ko-KR" sz="1300" b="1" dirty="0">
                <a:solidFill>
                  <a:schemeClr val="tx1"/>
                </a:solidFill>
              </a:rPr>
              <a:t>)	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세대주 주민번호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모서리가 둥근 직사각형 42">
            <a:extLst>
              <a:ext uri="{FF2B5EF4-FFF2-40B4-BE49-F238E27FC236}">
                <a16:creationId xmlns:a16="http://schemas.microsoft.com/office/drawing/2014/main" id="{C39CD02E-34A8-4E1D-9981-E5D12889C7F9}"/>
              </a:ext>
            </a:extLst>
          </p:cNvPr>
          <p:cNvSpPr/>
          <p:nvPr/>
        </p:nvSpPr>
        <p:spPr>
          <a:xfrm>
            <a:off x="1996776" y="1784588"/>
            <a:ext cx="4340650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국민 정보 테이블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0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5P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테이블 설계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(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피드백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)</a:t>
            </a:r>
          </a:p>
        </p:txBody>
      </p:sp>
      <p:sp>
        <p:nvSpPr>
          <p:cNvPr id="22" name="모서리가 둥근 직사각형 42">
            <a:extLst>
              <a:ext uri="{FF2B5EF4-FFF2-40B4-BE49-F238E27FC236}">
                <a16:creationId xmlns:a16="http://schemas.microsoft.com/office/drawing/2014/main" id="{BD18729D-CB15-4FA4-A239-109E3D5BDB70}"/>
              </a:ext>
            </a:extLst>
          </p:cNvPr>
          <p:cNvSpPr/>
          <p:nvPr/>
        </p:nvSpPr>
        <p:spPr>
          <a:xfrm>
            <a:off x="1996776" y="2067163"/>
            <a:ext cx="8396601" cy="3540989"/>
          </a:xfrm>
          <a:prstGeom prst="roundRect">
            <a:avLst>
              <a:gd name="adj" fmla="val 13126"/>
            </a:avLst>
          </a:prstGeom>
          <a:noFill/>
          <a:ln w="28575">
            <a:solidFill>
              <a:srgbClr val="5A9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rgbClr val="2574DB"/>
                </a:solidFill>
              </a:rPr>
              <a:t>CREATE</a:t>
            </a: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en-US" altLang="ko-KR" sz="1300" b="1" dirty="0">
                <a:solidFill>
                  <a:srgbClr val="2574DB"/>
                </a:solidFill>
              </a:rPr>
              <a:t>TABLE</a:t>
            </a:r>
            <a:r>
              <a:rPr lang="en-US" altLang="ko-KR" sz="1300" b="1" dirty="0">
                <a:solidFill>
                  <a:schemeClr val="tx1"/>
                </a:solidFill>
              </a:rPr>
              <a:t> PERSON_INFO_TB(</a:t>
            </a: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NAME </a:t>
            </a:r>
            <a:r>
              <a:rPr lang="en-US" altLang="ko-KR" sz="1300" b="1" dirty="0">
                <a:solidFill>
                  <a:srgbClr val="2574DB"/>
                </a:solidFill>
              </a:rPr>
              <a:t>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50</a:t>
            </a:r>
            <a:r>
              <a:rPr lang="en-US" altLang="ko-KR" sz="1300" b="1" dirty="0">
                <a:solidFill>
                  <a:schemeClr val="tx1"/>
                </a:solidFill>
              </a:rPr>
              <a:t>) </a:t>
            </a:r>
            <a:r>
              <a:rPr lang="en-US" altLang="ko-KR" sz="1300" b="1" dirty="0">
                <a:solidFill>
                  <a:srgbClr val="2574DB"/>
                </a:solidFill>
              </a:rPr>
              <a:t>NOT NULL</a:t>
            </a:r>
            <a:r>
              <a:rPr lang="en-US" altLang="ko-KR" sz="1300" b="1" dirty="0">
                <a:solidFill>
                  <a:schemeClr val="tx1"/>
                </a:solidFill>
              </a:rPr>
              <a:t>,		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JUMIN_NUMBER</a:t>
            </a:r>
            <a:r>
              <a:rPr lang="en-US" altLang="ko-KR" sz="1300" b="1" dirty="0">
                <a:solidFill>
                  <a:srgbClr val="2574DB"/>
                </a:solidFill>
              </a:rPr>
              <a:t> 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50</a:t>
            </a:r>
            <a:r>
              <a:rPr lang="en-US" altLang="ko-KR" sz="1300" b="1" dirty="0">
                <a:solidFill>
                  <a:schemeClr val="tx1"/>
                </a:solidFill>
              </a:rPr>
              <a:t>) </a:t>
            </a:r>
            <a:r>
              <a:rPr lang="en-US" altLang="ko-KR" sz="1300" b="1" dirty="0">
                <a:solidFill>
                  <a:srgbClr val="2574DB"/>
                </a:solidFill>
              </a:rPr>
              <a:t>PRIMARY KEY NOT NULL</a:t>
            </a:r>
            <a:r>
              <a:rPr lang="en-US" altLang="ko-KR" sz="1300" b="1" dirty="0">
                <a:solidFill>
                  <a:schemeClr val="tx1"/>
                </a:solidFill>
              </a:rPr>
              <a:t>,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주민번호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ADDRESS </a:t>
            </a:r>
            <a:r>
              <a:rPr lang="en-US" altLang="ko-KR" sz="1300" b="1" dirty="0">
                <a:solidFill>
                  <a:srgbClr val="2574DB"/>
                </a:solidFill>
              </a:rPr>
              <a:t>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500</a:t>
            </a:r>
            <a:r>
              <a:rPr lang="en-US" altLang="ko-KR" sz="1300" b="1" dirty="0">
                <a:solidFill>
                  <a:schemeClr val="tx1"/>
                </a:solidFill>
              </a:rPr>
              <a:t>) </a:t>
            </a:r>
            <a:r>
              <a:rPr lang="en-US" altLang="ko-KR" sz="1300" b="1" dirty="0">
                <a:solidFill>
                  <a:srgbClr val="2574DB"/>
                </a:solidFill>
              </a:rPr>
              <a:t>NOT NULL</a:t>
            </a:r>
            <a:r>
              <a:rPr lang="en-US" altLang="ko-KR" sz="1300" b="1" dirty="0">
                <a:solidFill>
                  <a:schemeClr val="tx1"/>
                </a:solidFill>
              </a:rPr>
              <a:t>, 		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 주소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DISABLED_STATUS </a:t>
            </a:r>
            <a:r>
              <a:rPr lang="en-US" altLang="ko-KR" sz="1300" b="1" dirty="0">
                <a:solidFill>
                  <a:srgbClr val="2574DB"/>
                </a:solidFill>
              </a:rPr>
              <a:t>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10</a:t>
            </a:r>
            <a:r>
              <a:rPr lang="en-US" altLang="ko-KR" sz="1300" b="1" dirty="0">
                <a:solidFill>
                  <a:schemeClr val="tx1"/>
                </a:solidFill>
              </a:rPr>
              <a:t>) </a:t>
            </a:r>
            <a:r>
              <a:rPr lang="en-US" altLang="ko-KR" sz="1300" b="1" dirty="0">
                <a:solidFill>
                  <a:srgbClr val="2574DB"/>
                </a:solidFill>
              </a:rPr>
              <a:t>DEFAULT NULL</a:t>
            </a:r>
            <a:r>
              <a:rPr lang="en-US" altLang="ko-KR" sz="1300" b="1" dirty="0">
                <a:solidFill>
                  <a:schemeClr val="tx1"/>
                </a:solidFill>
              </a:rPr>
              <a:t>,	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장애 여부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RESIDENT_JUMIN_NUMBER </a:t>
            </a:r>
            <a:r>
              <a:rPr lang="en-US" altLang="ko-KR" sz="1300" b="1" dirty="0">
                <a:solidFill>
                  <a:srgbClr val="2574DB"/>
                </a:solidFill>
              </a:rPr>
              <a:t>VARCHAR2</a:t>
            </a:r>
            <a:r>
              <a:rPr lang="en-US" altLang="ko-KR" sz="1300" b="1" dirty="0">
                <a:solidFill>
                  <a:schemeClr val="tx1"/>
                </a:solidFill>
              </a:rPr>
              <a:t>(</a:t>
            </a:r>
            <a:r>
              <a:rPr lang="en-US" altLang="ko-KR" sz="1300" b="1" dirty="0">
                <a:solidFill>
                  <a:srgbClr val="FF0000"/>
                </a:solidFill>
              </a:rPr>
              <a:t>50</a:t>
            </a:r>
            <a:r>
              <a:rPr lang="en-US" altLang="ko-KR" sz="1300" b="1" dirty="0">
                <a:solidFill>
                  <a:schemeClr val="tx1"/>
                </a:solidFill>
              </a:rPr>
              <a:t>)		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300" b="1" dirty="0">
                <a:solidFill>
                  <a:schemeClr val="accent6">
                    <a:lumMod val="75000"/>
                  </a:schemeClr>
                </a:solidFill>
              </a:rPr>
              <a:t>세대주 주민번호</a:t>
            </a:r>
            <a:endParaRPr lang="en-US" altLang="ko-KR" sz="13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50000"/>
              </a:lnSpc>
            </a:pPr>
            <a:endParaRPr lang="en-US" altLang="ko-KR" sz="13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모서리가 둥근 직사각형 42">
            <a:extLst>
              <a:ext uri="{FF2B5EF4-FFF2-40B4-BE49-F238E27FC236}">
                <a16:creationId xmlns:a16="http://schemas.microsoft.com/office/drawing/2014/main" id="{C39CD02E-34A8-4E1D-9981-E5D12889C7F9}"/>
              </a:ext>
            </a:extLst>
          </p:cNvPr>
          <p:cNvSpPr/>
          <p:nvPr/>
        </p:nvSpPr>
        <p:spPr>
          <a:xfrm>
            <a:off x="1996776" y="1784588"/>
            <a:ext cx="4340650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국민 정보 테이블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478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6P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테이블 설계</a:t>
            </a:r>
            <a:endParaRPr lang="en-US" altLang="ko-KR" sz="3200" b="1" i="1" kern="0" dirty="0">
              <a:solidFill>
                <a:srgbClr val="2574DB"/>
              </a:solidFill>
            </a:endParaRPr>
          </a:p>
        </p:txBody>
      </p:sp>
      <p:sp>
        <p:nvSpPr>
          <p:cNvPr id="22" name="모서리가 둥근 직사각형 42">
            <a:extLst>
              <a:ext uri="{FF2B5EF4-FFF2-40B4-BE49-F238E27FC236}">
                <a16:creationId xmlns:a16="http://schemas.microsoft.com/office/drawing/2014/main" id="{BD18729D-CB15-4FA4-A239-109E3D5BDB70}"/>
              </a:ext>
            </a:extLst>
          </p:cNvPr>
          <p:cNvSpPr/>
          <p:nvPr/>
        </p:nvSpPr>
        <p:spPr>
          <a:xfrm>
            <a:off x="1996776" y="2067163"/>
            <a:ext cx="8396601" cy="4487549"/>
          </a:xfrm>
          <a:prstGeom prst="roundRect">
            <a:avLst>
              <a:gd name="adj" fmla="val 10100"/>
            </a:avLst>
          </a:prstGeom>
          <a:noFill/>
          <a:ln w="28575">
            <a:solidFill>
              <a:srgbClr val="5A9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CREATE TABLE</a:t>
            </a:r>
            <a:r>
              <a:rPr lang="en-US" altLang="ko-KR" sz="1200" b="1" dirty="0">
                <a:solidFill>
                  <a:schemeClr val="tx1"/>
                </a:solidFill>
              </a:rPr>
              <a:t> PURCHASE_HISTORY_TB(</a:t>
            </a: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NAME </a:t>
            </a:r>
            <a:r>
              <a:rPr lang="en-US" altLang="ko-KR" sz="1200" b="1" dirty="0">
                <a:solidFill>
                  <a:srgbClr val="2574DB"/>
                </a:solidFill>
              </a:rPr>
              <a:t>VARCHAR2(</a:t>
            </a:r>
            <a:r>
              <a:rPr lang="en-US" altLang="ko-KR" sz="1200" b="1" dirty="0">
                <a:solidFill>
                  <a:srgbClr val="FF0000"/>
                </a:solidFill>
              </a:rPr>
              <a:t>50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NOT NULL</a:t>
            </a:r>
            <a:r>
              <a:rPr lang="en-US" altLang="ko-KR" sz="1200" b="1" dirty="0">
                <a:solidFill>
                  <a:schemeClr val="tx1"/>
                </a:solidFill>
              </a:rPr>
              <a:t>,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이름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JUMIN_NUMBER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50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PRIMARY KEY NOT NULL</a:t>
            </a:r>
            <a:r>
              <a:rPr lang="en-US" altLang="ko-KR" sz="1200" b="1" dirty="0">
                <a:solidFill>
                  <a:schemeClr val="tx1"/>
                </a:solidFill>
              </a:rPr>
              <a:t>,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주민번호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ADDRESS </a:t>
            </a:r>
            <a:r>
              <a:rPr lang="en-US" altLang="ko-KR" sz="1200" b="1" dirty="0">
                <a:solidFill>
                  <a:srgbClr val="2574DB"/>
                </a:solidFill>
              </a:rPr>
              <a:t>VARCHAR2(</a:t>
            </a:r>
            <a:r>
              <a:rPr lang="en-US" altLang="ko-KR" sz="1200" b="1" dirty="0">
                <a:solidFill>
                  <a:srgbClr val="FF0000"/>
                </a:solidFill>
              </a:rPr>
              <a:t>500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NOT NULL</a:t>
            </a:r>
            <a:r>
              <a:rPr lang="en-US" altLang="ko-KR" sz="1200" b="1" dirty="0">
                <a:solidFill>
                  <a:schemeClr val="tx1"/>
                </a:solidFill>
              </a:rPr>
              <a:t>, 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 주소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PURCHASE_DATE </a:t>
            </a:r>
            <a:r>
              <a:rPr lang="en-US" altLang="ko-KR" sz="1200" b="1" dirty="0">
                <a:solidFill>
                  <a:srgbClr val="2574DB"/>
                </a:solidFill>
              </a:rPr>
              <a:t>DATE</a:t>
            </a:r>
            <a:r>
              <a:rPr lang="en-US" altLang="ko-KR" sz="1200" b="1" dirty="0">
                <a:solidFill>
                  <a:schemeClr val="tx1"/>
                </a:solidFill>
              </a:rPr>
              <a:t>,	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구매 날짜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WEEKDAY_PURCHASE_CNT </a:t>
            </a:r>
            <a:r>
              <a:rPr lang="en-US" altLang="ko-KR" sz="1200" b="1" dirty="0">
                <a:solidFill>
                  <a:srgbClr val="2574DB"/>
                </a:solidFill>
              </a:rPr>
              <a:t>NUMBER</a:t>
            </a:r>
            <a:r>
              <a:rPr lang="en-US" altLang="ko-KR" sz="1200" b="1" dirty="0">
                <a:solidFill>
                  <a:schemeClr val="tx1"/>
                </a:solidFill>
              </a:rPr>
              <a:t>,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주중에 구매한 개수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WEEKEND_PURCHASE_CNT </a:t>
            </a:r>
            <a:r>
              <a:rPr lang="en-US" altLang="ko-KR" sz="1200" b="1" dirty="0">
                <a:solidFill>
                  <a:srgbClr val="2574DB"/>
                </a:solidFill>
              </a:rPr>
              <a:t>NUMBER</a:t>
            </a:r>
            <a:r>
              <a:rPr lang="en-US" altLang="ko-KR" sz="1200" b="1" dirty="0">
                <a:solidFill>
                  <a:schemeClr val="tx1"/>
                </a:solidFill>
              </a:rPr>
              <a:t>,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주말에 구매한 개수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TOTAL_PURCHASE_CNT </a:t>
            </a:r>
            <a:r>
              <a:rPr lang="en-US" altLang="ko-KR" sz="1200" b="1" dirty="0">
                <a:solidFill>
                  <a:srgbClr val="2574DB"/>
                </a:solidFill>
              </a:rPr>
              <a:t>NUMBER</a:t>
            </a:r>
            <a:r>
              <a:rPr lang="en-US" altLang="ko-KR" sz="1200" b="1" dirty="0">
                <a:solidFill>
                  <a:schemeClr val="tx1"/>
                </a:solidFill>
              </a:rPr>
              <a:t>,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총 구매한 개수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PROXY_PURCHASE_STATUS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10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DEFAULT NULL</a:t>
            </a:r>
            <a:r>
              <a:rPr lang="en-US" altLang="ko-KR" sz="1200" b="1" dirty="0">
                <a:solidFill>
                  <a:schemeClr val="tx1"/>
                </a:solidFill>
              </a:rPr>
              <a:t>, 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대리 구매 상태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PROXY_PURCHASE_NAME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50</a:t>
            </a:r>
            <a:r>
              <a:rPr lang="en-US" altLang="ko-KR" sz="1200" b="1" dirty="0">
                <a:solidFill>
                  <a:schemeClr val="tx1"/>
                </a:solidFill>
              </a:rPr>
              <a:t>),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대리 구매자 이름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PROXY_PURCHASE_JUMIN_NUMBER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50</a:t>
            </a:r>
            <a:r>
              <a:rPr lang="en-US" altLang="ko-KR" sz="1200" b="1" dirty="0">
                <a:solidFill>
                  <a:schemeClr val="tx1"/>
                </a:solidFill>
              </a:rPr>
              <a:t>),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대리 구매자 주민번호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PURCHASE_ADDRESS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500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NOT NULL</a:t>
            </a:r>
            <a:r>
              <a:rPr lang="en-US" altLang="ko-KR" sz="1200" b="1" dirty="0">
                <a:solidFill>
                  <a:schemeClr val="tx1"/>
                </a:solidFill>
              </a:rPr>
              <a:t>,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구매 장소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PAY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30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NOT NULL	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구매 방법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4" name="모서리가 둥근 직사각형 42">
            <a:extLst>
              <a:ext uri="{FF2B5EF4-FFF2-40B4-BE49-F238E27FC236}">
                <a16:creationId xmlns:a16="http://schemas.microsoft.com/office/drawing/2014/main" id="{2F96A97C-C86F-4B31-AAC4-0B2071F3A497}"/>
              </a:ext>
            </a:extLst>
          </p:cNvPr>
          <p:cNvSpPr/>
          <p:nvPr/>
        </p:nvSpPr>
        <p:spPr>
          <a:xfrm>
            <a:off x="1996776" y="1784588"/>
            <a:ext cx="4340650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구매 내역 테이블 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76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한쪽 모서리가 둥근 사각형 4"/>
          <p:cNvSpPr/>
          <p:nvPr/>
        </p:nvSpPr>
        <p:spPr>
          <a:xfrm flipV="1">
            <a:off x="0" y="0"/>
            <a:ext cx="1425388" cy="1486460"/>
          </a:xfrm>
          <a:prstGeom prst="round1Rect">
            <a:avLst/>
          </a:prstGeom>
          <a:solidFill>
            <a:srgbClr val="2574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304800" y="995082"/>
            <a:ext cx="788894" cy="788894"/>
          </a:xfrm>
          <a:prstGeom prst="roundRect">
            <a:avLst>
              <a:gd name="adj" fmla="val 11033"/>
            </a:avLst>
          </a:prstGeom>
          <a:solidFill>
            <a:schemeClr val="bg1"/>
          </a:solidFill>
          <a:ln>
            <a:noFill/>
          </a:ln>
          <a:effectLst>
            <a:outerShdw blurRad="317500" dist="38100" dir="5400000" algn="t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400" b="1" dirty="0">
                <a:solidFill>
                  <a:srgbClr val="2574DB"/>
                </a:solidFill>
              </a:rPr>
              <a:t>6P</a:t>
            </a:r>
            <a:endParaRPr lang="ko-KR" altLang="en-US" sz="2400" b="1" dirty="0">
              <a:solidFill>
                <a:srgbClr val="2574DB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8050" y="908050"/>
            <a:ext cx="215900" cy="2159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>
            <a:off x="972835" y="980794"/>
            <a:ext cx="86329" cy="7555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6944" y="85204"/>
            <a:ext cx="6096000" cy="735842"/>
          </a:xfrm>
          <a:prstGeom prst="rect">
            <a:avLst/>
          </a:prstGeom>
        </p:spPr>
        <p:txBody>
          <a:bodyPr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3200" b="1" i="1" kern="0" dirty="0">
                <a:solidFill>
                  <a:srgbClr val="2574DB"/>
                </a:solidFill>
              </a:rPr>
              <a:t>테이블 설계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(</a:t>
            </a:r>
            <a:r>
              <a:rPr lang="ko-KR" altLang="en-US" sz="3200" b="1" i="1" kern="0" dirty="0">
                <a:solidFill>
                  <a:srgbClr val="2574DB"/>
                </a:solidFill>
              </a:rPr>
              <a:t>피드백</a:t>
            </a:r>
            <a:r>
              <a:rPr lang="en-US" altLang="ko-KR" sz="3200" b="1" i="1" kern="0" dirty="0">
                <a:solidFill>
                  <a:srgbClr val="2574DB"/>
                </a:solidFill>
              </a:rPr>
              <a:t>)</a:t>
            </a:r>
          </a:p>
        </p:txBody>
      </p:sp>
      <p:sp>
        <p:nvSpPr>
          <p:cNvPr id="22" name="모서리가 둥근 직사각형 42">
            <a:extLst>
              <a:ext uri="{FF2B5EF4-FFF2-40B4-BE49-F238E27FC236}">
                <a16:creationId xmlns:a16="http://schemas.microsoft.com/office/drawing/2014/main" id="{BD18729D-CB15-4FA4-A239-109E3D5BDB70}"/>
              </a:ext>
            </a:extLst>
          </p:cNvPr>
          <p:cNvSpPr/>
          <p:nvPr/>
        </p:nvSpPr>
        <p:spPr>
          <a:xfrm>
            <a:off x="1996776" y="2067164"/>
            <a:ext cx="8396601" cy="3070894"/>
          </a:xfrm>
          <a:prstGeom prst="roundRect">
            <a:avLst>
              <a:gd name="adj" fmla="val 10100"/>
            </a:avLst>
          </a:prstGeom>
          <a:noFill/>
          <a:ln w="28575">
            <a:solidFill>
              <a:srgbClr val="5A95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2574DB"/>
                </a:solidFill>
              </a:rPr>
              <a:t>CREATE TABLE</a:t>
            </a:r>
            <a:r>
              <a:rPr lang="en-US" altLang="ko-KR" sz="1200" b="1" dirty="0">
                <a:solidFill>
                  <a:schemeClr val="tx1"/>
                </a:solidFill>
              </a:rPr>
              <a:t> PURCHASE_HISTORY_TB(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JUMIN_NUMBER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50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PRIMARY KEY NOT NULL</a:t>
            </a:r>
            <a:r>
              <a:rPr lang="en-US" altLang="ko-KR" sz="1200" b="1" dirty="0">
                <a:solidFill>
                  <a:schemeClr val="tx1"/>
                </a:solidFill>
              </a:rPr>
              <a:t>,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주민번호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PURCHASE_DATE </a:t>
            </a:r>
            <a:r>
              <a:rPr lang="en-US" altLang="ko-KR" sz="1200" b="1" dirty="0">
                <a:solidFill>
                  <a:srgbClr val="2574DB"/>
                </a:solidFill>
              </a:rPr>
              <a:t>DATE PRIMARY KEY NOT NULL</a:t>
            </a:r>
            <a:r>
              <a:rPr lang="en-US" altLang="ko-KR" sz="1200" b="1" dirty="0">
                <a:solidFill>
                  <a:schemeClr val="tx1"/>
                </a:solidFill>
              </a:rPr>
              <a:t>,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구매 날짜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PURCHASE_CNT </a:t>
            </a:r>
            <a:r>
              <a:rPr lang="en-US" altLang="ko-KR" sz="1200" b="1" dirty="0">
                <a:solidFill>
                  <a:srgbClr val="2574DB"/>
                </a:solidFill>
              </a:rPr>
              <a:t>NUMBER</a:t>
            </a:r>
            <a:r>
              <a:rPr lang="en-US" altLang="ko-KR" sz="1200" b="1" dirty="0">
                <a:solidFill>
                  <a:schemeClr val="tx1"/>
                </a:solidFill>
              </a:rPr>
              <a:t>,	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구매한 개수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PROXY_PURCHASE_JUMIN_NUMBER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50</a:t>
            </a:r>
            <a:r>
              <a:rPr lang="en-US" altLang="ko-KR" sz="1200" b="1" dirty="0">
                <a:solidFill>
                  <a:schemeClr val="tx1"/>
                </a:solidFill>
              </a:rPr>
              <a:t>),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대리 구매자 주민번호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PURCHASE_ADDRESS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500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NOT NULL</a:t>
            </a:r>
            <a:r>
              <a:rPr lang="en-US" altLang="ko-KR" sz="1200" b="1" dirty="0">
                <a:solidFill>
                  <a:schemeClr val="tx1"/>
                </a:solidFill>
              </a:rPr>
              <a:t>,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구매 장소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PAY </a:t>
            </a:r>
            <a:r>
              <a:rPr lang="en-US" altLang="ko-KR" sz="1200" b="1" dirty="0">
                <a:solidFill>
                  <a:srgbClr val="2574DB"/>
                </a:solidFill>
              </a:rPr>
              <a:t>VARCHAR2</a:t>
            </a:r>
            <a:r>
              <a:rPr lang="en-US" altLang="ko-KR" sz="1200" b="1" dirty="0">
                <a:solidFill>
                  <a:schemeClr val="tx1"/>
                </a:solidFill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</a:rPr>
              <a:t>30</a:t>
            </a:r>
            <a:r>
              <a:rPr lang="en-US" altLang="ko-KR" sz="1200" b="1" dirty="0">
                <a:solidFill>
                  <a:schemeClr val="tx1"/>
                </a:solidFill>
              </a:rPr>
              <a:t>) </a:t>
            </a:r>
            <a:r>
              <a:rPr lang="en-US" altLang="ko-KR" sz="1200" b="1" dirty="0">
                <a:solidFill>
                  <a:srgbClr val="2574DB"/>
                </a:solidFill>
              </a:rPr>
              <a:t>NOT NULL				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</a:rPr>
              <a:t>--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</a:rPr>
              <a:t>구매 방법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24" name="모서리가 둥근 직사각형 42">
            <a:extLst>
              <a:ext uri="{FF2B5EF4-FFF2-40B4-BE49-F238E27FC236}">
                <a16:creationId xmlns:a16="http://schemas.microsoft.com/office/drawing/2014/main" id="{2F96A97C-C86F-4B31-AAC4-0B2071F3A497}"/>
              </a:ext>
            </a:extLst>
          </p:cNvPr>
          <p:cNvSpPr/>
          <p:nvPr/>
        </p:nvSpPr>
        <p:spPr>
          <a:xfrm>
            <a:off x="1996776" y="1784588"/>
            <a:ext cx="4340650" cy="565149"/>
          </a:xfrm>
          <a:prstGeom prst="roundRect">
            <a:avLst>
              <a:gd name="adj" fmla="val 50000"/>
            </a:avLst>
          </a:prstGeom>
          <a:solidFill>
            <a:srgbClr val="2574D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/>
                </a:solidFill>
              </a:rPr>
              <a:t>구매 내역 테이블 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07975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2433</Words>
  <Application>Microsoft Office PowerPoint</Application>
  <PresentationFormat>와이드스크린</PresentationFormat>
  <Paragraphs>335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양 동욱</cp:lastModifiedBy>
  <cp:revision>112</cp:revision>
  <dcterms:created xsi:type="dcterms:W3CDTF">2020-05-14T14:56:15Z</dcterms:created>
  <dcterms:modified xsi:type="dcterms:W3CDTF">2020-05-26T07:44:59Z</dcterms:modified>
</cp:coreProperties>
</file>