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80fab3b5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80fab3b5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latin typeface="Montserrat"/>
                <a:ea typeface="Montserrat"/>
                <a:cs typeface="Montserrat"/>
                <a:sym typeface="Montserrat"/>
              </a:rPr>
              <a:t>3D printing is a manufacturing process that creates three-dimensional objects from a digital design by building up successive layers of materia</a:t>
            </a:r>
            <a:r>
              <a:rPr lang="en-GB" sz="1200">
                <a:solidFill>
                  <a:schemeClr val="dk1"/>
                </a:solidFill>
                <a:latin typeface="Montserrat"/>
                <a:ea typeface="Montserrat"/>
                <a:cs typeface="Montserrat"/>
                <a:sym typeface="Montserrat"/>
              </a:rPr>
              <a:t>l. It has revolutionized the way products are designed and manufactured, offering benefits such as greater customization, faster prototyping, and reduced waste.</a:t>
            </a:r>
            <a:endParaRPr sz="12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97d41cb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97d41cb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Montserrat"/>
                <a:ea typeface="Montserrat"/>
                <a:cs typeface="Montserrat"/>
                <a:sym typeface="Montserrat"/>
              </a:rPr>
              <a:t>explain a bit about each type, talk about 1 strength or weakness &amp; show the products</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sz="1200">
                <a:solidFill>
                  <a:schemeClr val="dk1"/>
                </a:solidFill>
                <a:latin typeface="Montserrat"/>
                <a:ea typeface="Montserrat"/>
                <a:cs typeface="Montserrat"/>
                <a:sym typeface="Montserrat"/>
              </a:rPr>
              <a:t>Strengths and weaknesses: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sz="1200">
                <a:solidFill>
                  <a:schemeClr val="dk1"/>
                </a:solidFill>
                <a:latin typeface="Montserrat"/>
                <a:ea typeface="Montserrat"/>
                <a:cs typeface="Montserrat"/>
                <a:sym typeface="Montserrat"/>
              </a:rPr>
              <a:t>SLA: High accuracy but delicate and slow speeds</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sz="1200">
                <a:solidFill>
                  <a:schemeClr val="dk1"/>
                </a:solidFill>
                <a:latin typeface="Montserrat"/>
                <a:ea typeface="Montserrat"/>
                <a:cs typeface="Montserrat"/>
                <a:sym typeface="Montserrat"/>
              </a:rPr>
              <a:t>DLP: High accuracy but expensive and brittle</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sz="1200">
                <a:solidFill>
                  <a:schemeClr val="dk1"/>
                </a:solidFill>
                <a:latin typeface="Montserrat"/>
                <a:ea typeface="Montserrat"/>
                <a:cs typeface="Montserrat"/>
                <a:sym typeface="Montserrat"/>
              </a:rPr>
              <a:t>FDM: Cheap but low accuracy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sz="1200">
                <a:solidFill>
                  <a:schemeClr val="dk1"/>
                </a:solidFill>
                <a:latin typeface="Montserrat"/>
                <a:ea typeface="Montserrat"/>
                <a:cs typeface="Montserrat"/>
                <a:sym typeface="Montserrat"/>
              </a:rPr>
              <a:t>Laser sintering: Accurate but very expensive</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sz="1200">
                <a:solidFill>
                  <a:schemeClr val="dk1"/>
                </a:solidFill>
                <a:latin typeface="Montserrat"/>
                <a:ea typeface="Montserrat"/>
                <a:cs typeface="Montserrat"/>
                <a:sym typeface="Montserrat"/>
              </a:rPr>
              <a:t>Multi-jet-fusion - Very fast and precise but only single colour models are possible and surface is often rough</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97d41cb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97d41cb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da6f17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da6f17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80fab3b5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80fab3b5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Thingiverse is an online platform for sharing and downloading 3D printable digital designs. It is a community-driven website where users can upload, share, and collaborate on designs for various 3D printable objects, including toys, gadgets, tools, and more. Search up “low poly pokemons” and choose anything there which you want to model and download it.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80fab3b5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80fab3b5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 slicer is a software program that converts a 3D model into a set of instructions that a 3D printer can understand and use to produce a physical object. In other words, a slicer takes a 3D model and slices it into thousands of thin, horizontal layers that the printer can then print layer by layer. </a:t>
            </a:r>
            <a:endParaRPr/>
          </a:p>
          <a:p>
            <a:pPr indent="0" lvl="0" marL="0" rtl="0" algn="l">
              <a:spcBef>
                <a:spcPts val="0"/>
              </a:spcBef>
              <a:spcAft>
                <a:spcPts val="0"/>
              </a:spcAft>
              <a:buClr>
                <a:schemeClr val="dk1"/>
              </a:buClr>
              <a:buSzPts val="1100"/>
              <a:buFont typeface="Arial"/>
              <a:buNone/>
            </a:pPr>
            <a:r>
              <a:rPr lang="en-GB"/>
              <a:t>Cura Ultimaker is a popular and free slicer software that is commonly used in the 3D printing industry. It allows users to customize various settings such as layer height, print speed, infill density, and more to achieve the desired print quality and functionality. Cura Ultimaker also provides users with a preview of the sliced model before printing, allowing them to detect and correct any potential errors or issues before printing.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80fab3b5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80fab3b5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80fab3b5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80fab3b5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3D Printing (Additive Manufacturing)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3D Printing &amp; Additive Manufacturing (AM)? </a:t>
            </a:r>
            <a:endParaRPr/>
          </a:p>
        </p:txBody>
      </p:sp>
      <p:pic>
        <p:nvPicPr>
          <p:cNvPr id="140" name="Google Shape;140;p14"/>
          <p:cNvPicPr preferRelativeResize="0"/>
          <p:nvPr/>
        </p:nvPicPr>
        <p:blipFill>
          <a:blip r:embed="rId3">
            <a:alphaModFix/>
          </a:blip>
          <a:stretch>
            <a:fillRect/>
          </a:stretch>
        </p:blipFill>
        <p:spPr>
          <a:xfrm>
            <a:off x="1778162" y="1307850"/>
            <a:ext cx="5587676" cy="3723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5680800" cy="9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Types of AM technology?</a:t>
            </a:r>
            <a:endParaRPr/>
          </a:p>
        </p:txBody>
      </p:sp>
      <p:sp>
        <p:nvSpPr>
          <p:cNvPr id="146" name="Google Shape;146;p15"/>
          <p:cNvSpPr txBox="1"/>
          <p:nvPr>
            <p:ph idx="1" type="body"/>
          </p:nvPr>
        </p:nvSpPr>
        <p:spPr>
          <a:xfrm>
            <a:off x="1297500" y="1430150"/>
            <a:ext cx="3798900" cy="2415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SLA</a:t>
            </a:r>
            <a:endParaRPr sz="1700"/>
          </a:p>
          <a:p>
            <a:pPr indent="-336550" lvl="0" marL="457200" rtl="0" algn="l">
              <a:spcBef>
                <a:spcPts val="0"/>
              </a:spcBef>
              <a:spcAft>
                <a:spcPts val="0"/>
              </a:spcAft>
              <a:buSzPts val="1700"/>
              <a:buChar char="●"/>
            </a:pPr>
            <a:r>
              <a:rPr lang="en-GB" sz="1700"/>
              <a:t>DLP (Resin Printing)</a:t>
            </a:r>
            <a:endParaRPr sz="1700"/>
          </a:p>
          <a:p>
            <a:pPr indent="-336550" lvl="0" marL="457200" rtl="0" algn="l">
              <a:spcBef>
                <a:spcPts val="0"/>
              </a:spcBef>
              <a:spcAft>
                <a:spcPts val="0"/>
              </a:spcAft>
              <a:buSzPts val="1700"/>
              <a:buChar char="●"/>
            </a:pPr>
            <a:r>
              <a:rPr lang="en-GB" sz="1700"/>
              <a:t>FDM (Filament Printing)</a:t>
            </a:r>
            <a:endParaRPr sz="1700"/>
          </a:p>
          <a:p>
            <a:pPr indent="-336550" lvl="0" marL="457200" rtl="0" algn="l">
              <a:spcBef>
                <a:spcPts val="0"/>
              </a:spcBef>
              <a:spcAft>
                <a:spcPts val="0"/>
              </a:spcAft>
              <a:buSzPts val="1700"/>
              <a:buChar char="●"/>
            </a:pPr>
            <a:r>
              <a:rPr lang="en-GB" sz="1700"/>
              <a:t>Laser sintering</a:t>
            </a:r>
            <a:endParaRPr sz="1700"/>
          </a:p>
          <a:p>
            <a:pPr indent="-336550" lvl="0" marL="457200" rtl="0" algn="l">
              <a:spcBef>
                <a:spcPts val="0"/>
              </a:spcBef>
              <a:spcAft>
                <a:spcPts val="0"/>
              </a:spcAft>
              <a:buSzPts val="1700"/>
              <a:buChar char="●"/>
            </a:pPr>
            <a:r>
              <a:rPr lang="en-GB" sz="1700"/>
              <a:t>Multi jet fusion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GB" sz="1700"/>
              <a:t>We’ll be focusing on FDM technology</a:t>
            </a:r>
            <a:endParaRPr sz="1700"/>
          </a:p>
        </p:txBody>
      </p:sp>
      <p:pic>
        <p:nvPicPr>
          <p:cNvPr id="147" name="Google Shape;147;p15"/>
          <p:cNvPicPr preferRelativeResize="0"/>
          <p:nvPr/>
        </p:nvPicPr>
        <p:blipFill>
          <a:blip r:embed="rId3">
            <a:alphaModFix/>
          </a:blip>
          <a:stretch>
            <a:fillRect/>
          </a:stretch>
        </p:blipFill>
        <p:spPr>
          <a:xfrm>
            <a:off x="5755625" y="45800"/>
            <a:ext cx="2979274" cy="1675850"/>
          </a:xfrm>
          <a:prstGeom prst="rect">
            <a:avLst/>
          </a:prstGeom>
          <a:noFill/>
          <a:ln>
            <a:noFill/>
          </a:ln>
        </p:spPr>
      </p:pic>
      <p:pic>
        <p:nvPicPr>
          <p:cNvPr id="148" name="Google Shape;148;p15"/>
          <p:cNvPicPr preferRelativeResize="0"/>
          <p:nvPr/>
        </p:nvPicPr>
        <p:blipFill>
          <a:blip r:embed="rId4">
            <a:alphaModFix/>
          </a:blip>
          <a:stretch>
            <a:fillRect/>
          </a:stretch>
        </p:blipFill>
        <p:spPr>
          <a:xfrm>
            <a:off x="5755625" y="3286715"/>
            <a:ext cx="2979275" cy="1856785"/>
          </a:xfrm>
          <a:prstGeom prst="rect">
            <a:avLst/>
          </a:prstGeom>
          <a:noFill/>
          <a:ln>
            <a:noFill/>
          </a:ln>
        </p:spPr>
      </p:pic>
      <p:pic>
        <p:nvPicPr>
          <p:cNvPr id="149" name="Google Shape;149;p15"/>
          <p:cNvPicPr preferRelativeResize="0"/>
          <p:nvPr/>
        </p:nvPicPr>
        <p:blipFill>
          <a:blip r:embed="rId5">
            <a:alphaModFix/>
          </a:blip>
          <a:stretch>
            <a:fillRect/>
          </a:stretch>
        </p:blipFill>
        <p:spPr>
          <a:xfrm>
            <a:off x="4500100" y="1551525"/>
            <a:ext cx="2553050" cy="1926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823850" y="2053000"/>
            <a:ext cx="54063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Now we go down to the DT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039025" y="1827600"/>
            <a:ext cx="7430700" cy="6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Components of an FDM Printer &amp; Basic tools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Thingiverse: Find your own 3D model </a:t>
            </a:r>
            <a:endParaRPr/>
          </a:p>
        </p:txBody>
      </p:sp>
      <p:sp>
        <p:nvSpPr>
          <p:cNvPr id="165" name="Google Shape;165;p18"/>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100">
                <a:latin typeface="Montserrat"/>
                <a:ea typeface="Montserrat"/>
                <a:cs typeface="Montserrat"/>
                <a:sym typeface="Montserrat"/>
              </a:rPr>
              <a:t>www.thingiverse.com</a:t>
            </a:r>
            <a:endParaRPr sz="2100">
              <a:latin typeface="Montserrat"/>
              <a:ea typeface="Montserrat"/>
              <a:cs typeface="Montserrat"/>
              <a:sym typeface="Montserrat"/>
            </a:endParaRPr>
          </a:p>
        </p:txBody>
      </p:sp>
      <p:pic>
        <p:nvPicPr>
          <p:cNvPr id="166" name="Google Shape;166;p18"/>
          <p:cNvPicPr preferRelativeResize="0"/>
          <p:nvPr/>
        </p:nvPicPr>
        <p:blipFill>
          <a:blip r:embed="rId3">
            <a:alphaModFix/>
          </a:blip>
          <a:stretch>
            <a:fillRect/>
          </a:stretch>
        </p:blipFill>
        <p:spPr>
          <a:xfrm>
            <a:off x="1358650" y="2451525"/>
            <a:ext cx="4572000" cy="184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 to Slicer: Cura Ultimaker </a:t>
            </a:r>
            <a:endParaRPr/>
          </a:p>
        </p:txBody>
      </p:sp>
      <p:sp>
        <p:nvSpPr>
          <p:cNvPr id="172" name="Google Shape;172;p19"/>
          <p:cNvSpPr txBox="1"/>
          <p:nvPr>
            <p:ph idx="1" type="body"/>
          </p:nvPr>
        </p:nvSpPr>
        <p:spPr>
          <a:xfrm>
            <a:off x="1297500" y="1258425"/>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GB" sz="2100"/>
              <a:t>What is a slicer?</a:t>
            </a:r>
            <a:endParaRPr sz="2100"/>
          </a:p>
          <a:p>
            <a:pPr indent="-361950" lvl="0" marL="457200" rtl="0" algn="l">
              <a:spcBef>
                <a:spcPts val="0"/>
              </a:spcBef>
              <a:spcAft>
                <a:spcPts val="0"/>
              </a:spcAft>
              <a:buSzPts val="2100"/>
              <a:buChar char="-"/>
            </a:pPr>
            <a:r>
              <a:rPr lang="en-GB" sz="2100"/>
              <a:t>Introduction to Cura</a:t>
            </a:r>
            <a:endParaRPr sz="2100"/>
          </a:p>
        </p:txBody>
      </p:sp>
      <p:pic>
        <p:nvPicPr>
          <p:cNvPr id="173" name="Google Shape;173;p19"/>
          <p:cNvPicPr preferRelativeResize="0"/>
          <p:nvPr/>
        </p:nvPicPr>
        <p:blipFill rotWithShape="1">
          <a:blip r:embed="rId3">
            <a:alphaModFix/>
          </a:blip>
          <a:srcRect b="4509" l="22323" r="35396" t="11201"/>
          <a:stretch/>
        </p:blipFill>
        <p:spPr>
          <a:xfrm>
            <a:off x="4902201" y="962050"/>
            <a:ext cx="3778125" cy="423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to Use Cura Ultimaker </a:t>
            </a:r>
            <a:endParaRPr/>
          </a:p>
        </p:txBody>
      </p:sp>
      <p:sp>
        <p:nvSpPr>
          <p:cNvPr id="179" name="Google Shape;179;p20"/>
          <p:cNvSpPr txBox="1"/>
          <p:nvPr>
            <p:ph idx="1" type="body"/>
          </p:nvPr>
        </p:nvSpPr>
        <p:spPr>
          <a:xfrm>
            <a:off x="1297500" y="1241275"/>
            <a:ext cx="7038900" cy="2911200"/>
          </a:xfrm>
          <a:prstGeom prst="rect">
            <a:avLst/>
          </a:prstGeom>
        </p:spPr>
        <p:txBody>
          <a:bodyPr anchorCtr="0" anchor="t" bIns="91425" lIns="91425" spcFirstLastPara="1" rIns="91425" wrap="square" tIns="91425">
            <a:normAutofit/>
          </a:bodyPr>
          <a:lstStyle/>
          <a:p>
            <a:pPr indent="-330200" lvl="0" marL="457200" rtl="0" algn="l">
              <a:spcBef>
                <a:spcPts val="1500"/>
              </a:spcBef>
              <a:spcAft>
                <a:spcPts val="0"/>
              </a:spcAft>
              <a:buClr>
                <a:schemeClr val="lt1"/>
              </a:buClr>
              <a:buSzPts val="1600"/>
              <a:buFont typeface="Montserrat"/>
              <a:buAutoNum type="arabicPeriod"/>
            </a:pPr>
            <a:r>
              <a:rPr lang="en-GB" sz="1600">
                <a:latin typeface="Montserrat"/>
                <a:ea typeface="Montserrat"/>
                <a:cs typeface="Montserrat"/>
                <a:sym typeface="Montserrat"/>
              </a:rPr>
              <a:t>Install and o</a:t>
            </a:r>
            <a:r>
              <a:rPr lang="en-GB" sz="1600">
                <a:latin typeface="Montserrat"/>
                <a:ea typeface="Montserrat"/>
                <a:cs typeface="Montserrat"/>
                <a:sym typeface="Montserrat"/>
              </a:rPr>
              <a:t>pen Cura Ultimaker on your computer.</a:t>
            </a:r>
            <a:endParaRPr sz="1600">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n-GB" sz="1600">
                <a:latin typeface="Montserrat"/>
                <a:ea typeface="Montserrat"/>
                <a:cs typeface="Montserrat"/>
                <a:sym typeface="Montserrat"/>
              </a:rPr>
              <a:t>Choose your printer type and adjust printer settings</a:t>
            </a:r>
            <a:endParaRPr sz="1600">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n-GB" sz="1600">
                <a:latin typeface="Montserrat"/>
                <a:ea typeface="Montserrat"/>
                <a:cs typeface="Montserrat"/>
                <a:sym typeface="Montserrat"/>
              </a:rPr>
              <a:t>Import your 3D model file into Cura.</a:t>
            </a:r>
            <a:endParaRPr sz="1600">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n-GB" sz="1600">
                <a:latin typeface="Montserrat"/>
                <a:ea typeface="Montserrat"/>
                <a:cs typeface="Montserrat"/>
                <a:sym typeface="Montserrat"/>
              </a:rPr>
              <a:t>Position, rotate, and scale your model as desired.</a:t>
            </a:r>
            <a:endParaRPr sz="1600">
              <a:latin typeface="Montserrat"/>
              <a:ea typeface="Montserrat"/>
              <a:cs typeface="Montserrat"/>
              <a:sym typeface="Montserrat"/>
            </a:endParaRPr>
          </a:p>
          <a:p>
            <a:pPr indent="-330200" lvl="0" marL="457200" rtl="0" algn="l">
              <a:spcBef>
                <a:spcPts val="0"/>
              </a:spcBef>
              <a:spcAft>
                <a:spcPts val="0"/>
              </a:spcAft>
              <a:buClr>
                <a:srgbClr val="D1D5DB"/>
              </a:buClr>
              <a:buSzPts val="1600"/>
              <a:buFont typeface="Montserrat"/>
              <a:buAutoNum type="arabicPeriod"/>
            </a:pPr>
            <a:r>
              <a:rPr lang="en-GB" sz="1600">
                <a:latin typeface="Montserrat"/>
                <a:ea typeface="Montserrat"/>
                <a:cs typeface="Montserrat"/>
                <a:sym typeface="Montserrat"/>
              </a:rPr>
              <a:t>Adjust slicing settings.</a:t>
            </a:r>
            <a:endParaRPr sz="1600">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n-GB" sz="1600">
                <a:latin typeface="Montserrat"/>
                <a:ea typeface="Montserrat"/>
                <a:cs typeface="Montserrat"/>
                <a:sym typeface="Montserrat"/>
              </a:rPr>
              <a:t>Preview the sliced model and adjust any settings as necessary.</a:t>
            </a:r>
            <a:endParaRPr sz="1600">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n-GB" sz="1600">
                <a:latin typeface="Montserrat"/>
                <a:ea typeface="Montserrat"/>
                <a:cs typeface="Montserrat"/>
                <a:sym typeface="Montserrat"/>
              </a:rPr>
              <a:t>Save it to your computer as a gcode file</a:t>
            </a:r>
            <a:endParaRPr sz="1600">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n-GB" sz="1600">
                <a:latin typeface="Montserrat"/>
                <a:ea typeface="Montserrat"/>
                <a:cs typeface="Montserrat"/>
                <a:sym typeface="Montserrat"/>
              </a:rPr>
              <a:t>Send your print to Giac, or you can put on the group chat</a:t>
            </a:r>
            <a:endParaRPr sz="16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Fusion 360 </a:t>
            </a:r>
            <a:endParaRPr/>
          </a:p>
        </p:txBody>
      </p:sp>
      <p:sp>
        <p:nvSpPr>
          <p:cNvPr id="185" name="Google Shape;185;p21"/>
          <p:cNvSpPr txBox="1"/>
          <p:nvPr>
            <p:ph idx="1" type="body"/>
          </p:nvPr>
        </p:nvSpPr>
        <p:spPr>
          <a:xfrm>
            <a:off x="1297500" y="1232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latin typeface="Montserrat"/>
                <a:ea typeface="Montserrat"/>
                <a:cs typeface="Montserrat"/>
                <a:sym typeface="Montserrat"/>
              </a:rPr>
              <a:t>Remember our very first session with Giac talking about how he used an application called Fusion 360 to model a part of a headphone himself? Well, you guys will now be using this from next week onwards! </a:t>
            </a:r>
            <a:endParaRPr sz="1200">
              <a:latin typeface="Montserrat"/>
              <a:ea typeface="Montserrat"/>
              <a:cs typeface="Montserrat"/>
              <a:sym typeface="Montserrat"/>
            </a:endParaRPr>
          </a:p>
          <a:p>
            <a:pPr indent="0" lvl="0" marL="0" rtl="0" algn="l">
              <a:spcBef>
                <a:spcPts val="1200"/>
              </a:spcBef>
              <a:spcAft>
                <a:spcPts val="1200"/>
              </a:spcAft>
              <a:buNone/>
            </a:pPr>
            <a:r>
              <a:t/>
            </a:r>
            <a:endParaRPr sz="1200">
              <a:latin typeface="Montserrat"/>
              <a:ea typeface="Montserrat"/>
              <a:cs typeface="Montserrat"/>
              <a:sym typeface="Montserrat"/>
            </a:endParaRPr>
          </a:p>
        </p:txBody>
      </p:sp>
      <p:pic>
        <p:nvPicPr>
          <p:cNvPr id="186" name="Google Shape;186;p21"/>
          <p:cNvPicPr preferRelativeResize="0"/>
          <p:nvPr/>
        </p:nvPicPr>
        <p:blipFill>
          <a:blip r:embed="rId3">
            <a:alphaModFix/>
          </a:blip>
          <a:stretch>
            <a:fillRect/>
          </a:stretch>
        </p:blipFill>
        <p:spPr>
          <a:xfrm>
            <a:off x="1357600" y="2289450"/>
            <a:ext cx="4173200" cy="234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