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e58722e73fa1aee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e58722e73fa1aee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3e4b1dbb94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3e4b1dbb94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3dd40cf79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3dd40cf79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3e4b1dbb9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3e4b1dbb9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3e4b1dbb94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3e4b1dbb94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3e4b1dbb94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3e4b1dbb94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3dd40cf79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3dd40cf79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3e3f28361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3e3f28361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3e3f28361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3e3f28361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2.jpg"/><Relationship Id="rId5" Type="http://schemas.openxmlformats.org/officeDocument/2006/relationships/image" Target="../media/image1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gif"/><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Aerodynamics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Jaylen, Leo, Jason, Gabriel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“Aerodynamics is for people who can’t build engines”</a:t>
            </a:r>
            <a:endParaRPr/>
          </a:p>
          <a:p>
            <a:pPr indent="-388620" lvl="0" marL="457200" rtl="0" algn="l">
              <a:spcBef>
                <a:spcPts val="0"/>
              </a:spcBef>
              <a:spcAft>
                <a:spcPts val="0"/>
              </a:spcAft>
              <a:buSzPct val="100000"/>
              <a:buChar char="-"/>
            </a:pPr>
            <a:r>
              <a:rPr lang="en-GB"/>
              <a:t>Enzo Ferrari</a:t>
            </a:r>
            <a:endParaRPr/>
          </a:p>
        </p:txBody>
      </p:sp>
      <p:pic>
        <p:nvPicPr>
          <p:cNvPr id="123" name="Google Shape;123;p22"/>
          <p:cNvPicPr preferRelativeResize="0"/>
          <p:nvPr/>
        </p:nvPicPr>
        <p:blipFill>
          <a:blip r:embed="rId3">
            <a:alphaModFix/>
          </a:blip>
          <a:stretch>
            <a:fillRect/>
          </a:stretch>
        </p:blipFill>
        <p:spPr>
          <a:xfrm>
            <a:off x="1419840" y="1331435"/>
            <a:ext cx="6189400" cy="3466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is aerodynamics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It is the study of air pressure and flow in cars or aeroplanes</a:t>
            </a:r>
            <a:endParaRPr/>
          </a:p>
          <a:p>
            <a:pPr indent="0" lvl="0" marL="0" rtl="0" algn="l">
              <a:spcBef>
                <a:spcPts val="1200"/>
              </a:spcBef>
              <a:spcAft>
                <a:spcPts val="1200"/>
              </a:spcAft>
              <a:buNone/>
            </a:pPr>
            <a:r>
              <a:rPr lang="en-GB"/>
              <a:t>Understanding of bernoulli’s equation</a:t>
            </a:r>
            <a:endParaRPr/>
          </a:p>
        </p:txBody>
      </p:sp>
      <p:pic>
        <p:nvPicPr>
          <p:cNvPr id="62" name="Google Shape;62;p14"/>
          <p:cNvPicPr preferRelativeResize="0"/>
          <p:nvPr/>
        </p:nvPicPr>
        <p:blipFill>
          <a:blip r:embed="rId3">
            <a:alphaModFix/>
          </a:blip>
          <a:stretch>
            <a:fillRect/>
          </a:stretch>
        </p:blipFill>
        <p:spPr>
          <a:xfrm>
            <a:off x="4863988" y="1600770"/>
            <a:ext cx="4221924" cy="3157525"/>
          </a:xfrm>
          <a:prstGeom prst="rect">
            <a:avLst/>
          </a:prstGeom>
          <a:noFill/>
          <a:ln>
            <a:noFill/>
          </a:ln>
        </p:spPr>
      </p:pic>
      <p:pic>
        <p:nvPicPr>
          <p:cNvPr id="63" name="Google Shape;63;p14"/>
          <p:cNvPicPr preferRelativeResize="0"/>
          <p:nvPr/>
        </p:nvPicPr>
        <p:blipFill>
          <a:blip r:embed="rId4">
            <a:alphaModFix/>
          </a:blip>
          <a:stretch>
            <a:fillRect/>
          </a:stretch>
        </p:blipFill>
        <p:spPr>
          <a:xfrm>
            <a:off x="76680" y="2912780"/>
            <a:ext cx="3970125" cy="2230725"/>
          </a:xfrm>
          <a:prstGeom prst="rect">
            <a:avLst/>
          </a:prstGeom>
          <a:noFill/>
          <a:ln>
            <a:noFill/>
          </a:ln>
        </p:spPr>
      </p:pic>
      <p:pic>
        <p:nvPicPr>
          <p:cNvPr id="64" name="Google Shape;64;p14"/>
          <p:cNvPicPr preferRelativeResize="0"/>
          <p:nvPr/>
        </p:nvPicPr>
        <p:blipFill>
          <a:blip r:embed="rId5">
            <a:alphaModFix/>
          </a:blip>
          <a:stretch>
            <a:fillRect/>
          </a:stretch>
        </p:blipFill>
        <p:spPr>
          <a:xfrm>
            <a:off x="6324000" y="0"/>
            <a:ext cx="2820000" cy="1212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Using a wind tunnel</a:t>
            </a:r>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sz="1050">
                <a:solidFill>
                  <a:srgbClr val="4D5156"/>
                </a:solidFill>
                <a:highlight>
                  <a:srgbClr val="FFFFFF"/>
                </a:highlight>
              </a:rPr>
              <a:t>Wind tunnels are large tubes with air blowing through them which are used to replicate the interaction between air and an object flying through the air or moving along the ground. Researchers use wind tunnels to learn more the aerodynamics of a vehicle.</a:t>
            </a:r>
            <a:endParaRPr sz="1050">
              <a:solidFill>
                <a:srgbClr val="4D5156"/>
              </a:solidFill>
              <a:highlight>
                <a:srgbClr val="FFFFFF"/>
              </a:highlight>
            </a:endParaRPr>
          </a:p>
          <a:p>
            <a:pPr indent="-295275" lvl="0" marL="457200" rtl="0" algn="l">
              <a:spcBef>
                <a:spcPts val="0"/>
              </a:spcBef>
              <a:spcAft>
                <a:spcPts val="0"/>
              </a:spcAft>
              <a:buClr>
                <a:srgbClr val="4D5156"/>
              </a:buClr>
              <a:buSzPts val="1050"/>
              <a:buChar char="-"/>
            </a:pPr>
            <a:r>
              <a:rPr lang="en-GB" sz="1050">
                <a:solidFill>
                  <a:srgbClr val="4D5156"/>
                </a:solidFill>
                <a:highlight>
                  <a:srgbClr val="FFFFFF"/>
                </a:highlight>
              </a:rPr>
              <a:t>It is simply a </a:t>
            </a:r>
            <a:r>
              <a:rPr lang="en-GB" sz="1050">
                <a:solidFill>
                  <a:srgbClr val="4D5156"/>
                </a:solidFill>
                <a:highlight>
                  <a:srgbClr val="FFFFFF"/>
                </a:highlight>
              </a:rPr>
              <a:t>tunnel, with wind blowing into it</a:t>
            </a:r>
            <a:endParaRPr sz="1050">
              <a:solidFill>
                <a:srgbClr val="4D5156"/>
              </a:solidFill>
              <a:highlight>
                <a:srgbClr val="FFFFFF"/>
              </a:highlight>
            </a:endParaRPr>
          </a:p>
          <a:p>
            <a:pPr indent="-295275" lvl="0" marL="457200" rtl="0" algn="l">
              <a:spcBef>
                <a:spcPts val="0"/>
              </a:spcBef>
              <a:spcAft>
                <a:spcPts val="0"/>
              </a:spcAft>
              <a:buClr>
                <a:srgbClr val="4D5156"/>
              </a:buClr>
              <a:buSzPts val="1050"/>
              <a:buChar char="-"/>
            </a:pPr>
            <a:r>
              <a:rPr lang="en-GB" sz="1050">
                <a:solidFill>
                  <a:srgbClr val="202122"/>
                </a:solidFill>
                <a:highlight>
                  <a:srgbClr val="FFFFFF"/>
                </a:highlight>
              </a:rPr>
              <a:t>The motion of the air can be studied in different ways; smoke or dye can be placed in the air and can be seen as it moves around the object. Coloured threads can also be attached to the object to show how the air moves around it. Special instruments can often be used to measure the force of the air exerted against the object.</a:t>
            </a:r>
            <a:endParaRPr sz="1050">
              <a:solidFill>
                <a:srgbClr val="4D5156"/>
              </a:solidFill>
              <a:highlight>
                <a:srgbClr val="FFFFFF"/>
              </a:highlight>
            </a:endParaRPr>
          </a:p>
          <a:p>
            <a:pPr indent="-295275" lvl="0" marL="457200" rtl="0" algn="l">
              <a:spcBef>
                <a:spcPts val="0"/>
              </a:spcBef>
              <a:spcAft>
                <a:spcPts val="0"/>
              </a:spcAft>
              <a:buClr>
                <a:srgbClr val="4D5156"/>
              </a:buClr>
              <a:buSzPts val="1050"/>
              <a:buChar char="-"/>
            </a:pPr>
            <a:r>
              <a:rPr lang="en-GB" sz="1050">
                <a:solidFill>
                  <a:srgbClr val="4D5156"/>
                </a:solidFill>
                <a:highlight>
                  <a:srgbClr val="FFFFFF"/>
                </a:highlight>
              </a:rPr>
              <a:t>Wind tunnels are not always accessible, which is why development teams also use computer simulations in order to maximise the productivity of wind tunnel sessions. </a:t>
            </a:r>
            <a:endParaRPr sz="1050">
              <a:solidFill>
                <a:srgbClr val="4D5156"/>
              </a:solidFill>
              <a:highlight>
                <a:srgbClr val="FFFFFF"/>
              </a:highlight>
            </a:endParaRPr>
          </a:p>
        </p:txBody>
      </p:sp>
      <p:pic>
        <p:nvPicPr>
          <p:cNvPr id="71" name="Google Shape;71;p15"/>
          <p:cNvPicPr preferRelativeResize="0"/>
          <p:nvPr/>
        </p:nvPicPr>
        <p:blipFill>
          <a:blip r:embed="rId3">
            <a:alphaModFix/>
          </a:blip>
          <a:stretch>
            <a:fillRect/>
          </a:stretch>
        </p:blipFill>
        <p:spPr>
          <a:xfrm>
            <a:off x="6182475" y="2921550"/>
            <a:ext cx="2961525" cy="2221950"/>
          </a:xfrm>
          <a:prstGeom prst="rect">
            <a:avLst/>
          </a:prstGeom>
          <a:noFill/>
          <a:ln>
            <a:noFill/>
          </a:ln>
        </p:spPr>
      </p:pic>
      <p:pic>
        <p:nvPicPr>
          <p:cNvPr id="72" name="Google Shape;72;p15"/>
          <p:cNvPicPr preferRelativeResize="0"/>
          <p:nvPr/>
        </p:nvPicPr>
        <p:blipFill>
          <a:blip r:embed="rId4">
            <a:alphaModFix/>
          </a:blip>
          <a:stretch>
            <a:fillRect/>
          </a:stretch>
        </p:blipFill>
        <p:spPr>
          <a:xfrm>
            <a:off x="5945449" y="194538"/>
            <a:ext cx="1917275" cy="1073675"/>
          </a:xfrm>
          <a:prstGeom prst="rect">
            <a:avLst/>
          </a:prstGeom>
          <a:noFill/>
          <a:ln>
            <a:noFill/>
          </a:ln>
        </p:spPr>
      </p:pic>
      <p:pic>
        <p:nvPicPr>
          <p:cNvPr id="73" name="Google Shape;73;p15"/>
          <p:cNvPicPr preferRelativeResize="0"/>
          <p:nvPr/>
        </p:nvPicPr>
        <p:blipFill>
          <a:blip r:embed="rId5">
            <a:alphaModFix/>
          </a:blip>
          <a:stretch>
            <a:fillRect/>
          </a:stretch>
        </p:blipFill>
        <p:spPr>
          <a:xfrm>
            <a:off x="774290" y="2921549"/>
            <a:ext cx="4784002" cy="1904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F1 cars design</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500">
                <a:solidFill>
                  <a:srgbClr val="202124"/>
                </a:solidFill>
                <a:highlight>
                  <a:srgbClr val="FFFFFF"/>
                </a:highlight>
              </a:rPr>
              <a:t>o achieve the right balance between downforce and drag, F1 teams use a variety of aerodynamic devices, including </a:t>
            </a:r>
            <a:r>
              <a:rPr lang="en-GB" sz="1500">
                <a:solidFill>
                  <a:srgbClr val="040C28"/>
                </a:solidFill>
              </a:rPr>
              <a:t>wings, diffusers, barge boards, and sidepods</a:t>
            </a:r>
            <a:r>
              <a:rPr lang="en-GB" sz="1500">
                <a:solidFill>
                  <a:srgbClr val="202124"/>
                </a:solidFill>
                <a:highlight>
                  <a:srgbClr val="FFFFFF"/>
                </a:highlight>
              </a:rPr>
              <a:t>. These devices work together to create a highly efficient and effective aerodynamic package that helps the car to go faster and perform better on the track.</a:t>
            </a:r>
            <a:endParaRPr/>
          </a:p>
        </p:txBody>
      </p:sp>
      <p:pic>
        <p:nvPicPr>
          <p:cNvPr id="80" name="Google Shape;80;p16"/>
          <p:cNvPicPr preferRelativeResize="0"/>
          <p:nvPr/>
        </p:nvPicPr>
        <p:blipFill>
          <a:blip r:embed="rId3">
            <a:alphaModFix/>
          </a:blip>
          <a:stretch>
            <a:fillRect/>
          </a:stretch>
        </p:blipFill>
        <p:spPr>
          <a:xfrm>
            <a:off x="4896526" y="2053975"/>
            <a:ext cx="4124675" cy="3089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bargeboards</a:t>
            </a:r>
            <a:endParaRPr/>
          </a:p>
        </p:txBody>
      </p:sp>
      <p:sp>
        <p:nvSpPr>
          <p:cNvPr id="86" name="Google Shape;86;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200">
                <a:solidFill>
                  <a:srgbClr val="4D5156"/>
                </a:solidFill>
                <a:highlight>
                  <a:srgbClr val="FFFFFF"/>
                </a:highlight>
              </a:rPr>
              <a:t>The bargeboards </a:t>
            </a:r>
            <a:r>
              <a:rPr lang="en-GB" sz="1200">
                <a:solidFill>
                  <a:srgbClr val="040C28"/>
                </a:solidFill>
              </a:rPr>
              <a:t>helped position the airflow around the rear of the car differently, turning the flow ahead of the sidepods and the floor for improved performance at lower speeds</a:t>
            </a:r>
            <a:r>
              <a:rPr lang="en-GB" sz="1200">
                <a:solidFill>
                  <a:srgbClr val="4D5156"/>
                </a:solidFill>
                <a:highlight>
                  <a:srgbClr val="FFFFFF"/>
                </a:highlight>
              </a:rPr>
              <a:t>.</a:t>
            </a:r>
            <a:endParaRPr/>
          </a:p>
        </p:txBody>
      </p:sp>
      <p:pic>
        <p:nvPicPr>
          <p:cNvPr id="87" name="Google Shape;87;p17"/>
          <p:cNvPicPr preferRelativeResize="0"/>
          <p:nvPr/>
        </p:nvPicPr>
        <p:blipFill>
          <a:blip r:embed="rId3">
            <a:alphaModFix/>
          </a:blip>
          <a:stretch>
            <a:fillRect/>
          </a:stretch>
        </p:blipFill>
        <p:spPr>
          <a:xfrm>
            <a:off x="5206700" y="2518625"/>
            <a:ext cx="3937300" cy="2624875"/>
          </a:xfrm>
          <a:prstGeom prst="rect">
            <a:avLst/>
          </a:prstGeom>
          <a:noFill/>
          <a:ln>
            <a:noFill/>
          </a:ln>
        </p:spPr>
      </p:pic>
      <p:pic>
        <p:nvPicPr>
          <p:cNvPr id="88" name="Google Shape;88;p17"/>
          <p:cNvPicPr preferRelativeResize="0"/>
          <p:nvPr/>
        </p:nvPicPr>
        <p:blipFill>
          <a:blip r:embed="rId4">
            <a:alphaModFix/>
          </a:blip>
          <a:stretch>
            <a:fillRect/>
          </a:stretch>
        </p:blipFill>
        <p:spPr>
          <a:xfrm>
            <a:off x="0" y="3083775"/>
            <a:ext cx="2059725" cy="2059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diffusers</a:t>
            </a:r>
            <a:endParaRPr/>
          </a:p>
        </p:txBody>
      </p:sp>
      <p:sp>
        <p:nvSpPr>
          <p:cNvPr id="94" name="Google Shape;9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200">
                <a:solidFill>
                  <a:srgbClr val="4D5156"/>
                </a:solidFill>
                <a:highlight>
                  <a:srgbClr val="FFFFFF"/>
                </a:highlight>
              </a:rPr>
              <a:t> DIffuser in an F1 car is </a:t>
            </a:r>
            <a:r>
              <a:rPr lang="en-GB" sz="1200">
                <a:solidFill>
                  <a:srgbClr val="040C28"/>
                </a:solidFill>
              </a:rPr>
              <a:t>the rear part of the bodywork</a:t>
            </a:r>
            <a:r>
              <a:rPr lang="en-GB" sz="1200">
                <a:solidFill>
                  <a:srgbClr val="4D5156"/>
                </a:solidFill>
                <a:highlight>
                  <a:srgbClr val="FFFFFF"/>
                </a:highlight>
              </a:rPr>
              <a:t>. The air flowing under the car exits through the diffuser as shown in the photo. This action by the diffuser is responsible to create lion's share of downforce. </a:t>
            </a:r>
            <a:endParaRPr/>
          </a:p>
        </p:txBody>
      </p:sp>
      <p:pic>
        <p:nvPicPr>
          <p:cNvPr id="95" name="Google Shape;95;p18"/>
          <p:cNvPicPr preferRelativeResize="0"/>
          <p:nvPr/>
        </p:nvPicPr>
        <p:blipFill>
          <a:blip r:embed="rId3">
            <a:alphaModFix/>
          </a:blip>
          <a:stretch>
            <a:fillRect/>
          </a:stretch>
        </p:blipFill>
        <p:spPr>
          <a:xfrm>
            <a:off x="5825528" y="3002353"/>
            <a:ext cx="3318475" cy="2208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Lift - How do we reduce them</a:t>
            </a:r>
            <a:endParaRPr/>
          </a:p>
        </p:txBody>
      </p:sp>
      <p:sp>
        <p:nvSpPr>
          <p:cNvPr id="101" name="Google Shape;10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Spoilers</a:t>
            </a:r>
            <a:endParaRPr/>
          </a:p>
          <a:p>
            <a:pPr indent="-317500" lvl="1" marL="914400" rtl="0" algn="l">
              <a:spcBef>
                <a:spcPts val="0"/>
              </a:spcBef>
              <a:spcAft>
                <a:spcPts val="0"/>
              </a:spcAft>
              <a:buSzPts val="1400"/>
              <a:buChar char="○"/>
            </a:pPr>
            <a:r>
              <a:rPr lang="en-GB"/>
              <a:t>2 ideas to reduce lift:</a:t>
            </a:r>
            <a:endParaRPr/>
          </a:p>
          <a:p>
            <a:pPr indent="-317500" lvl="2" marL="1371600" rtl="0" algn="l">
              <a:spcBef>
                <a:spcPts val="0"/>
              </a:spcBef>
              <a:spcAft>
                <a:spcPts val="0"/>
              </a:spcAft>
              <a:buSzPts val="1400"/>
              <a:buChar char="■"/>
            </a:pPr>
            <a:r>
              <a:rPr lang="en-GB"/>
              <a:t>Decrease pressure by increasing air velocity from under the car</a:t>
            </a:r>
            <a:endParaRPr/>
          </a:p>
          <a:p>
            <a:pPr indent="-317500" lvl="2" marL="1371600" rtl="0" algn="l">
              <a:spcBef>
                <a:spcPts val="0"/>
              </a:spcBef>
              <a:spcAft>
                <a:spcPts val="0"/>
              </a:spcAft>
              <a:buSzPts val="1400"/>
              <a:buChar char="■"/>
            </a:pPr>
            <a:r>
              <a:rPr lang="en-GB"/>
              <a:t>Obstruction of airflow into rough surfaces under the car, preventing lift.</a:t>
            </a:r>
            <a:endParaRPr/>
          </a:p>
          <a:p>
            <a:pPr indent="-342900" lvl="0" marL="457200" rtl="0" algn="l">
              <a:spcBef>
                <a:spcPts val="0"/>
              </a:spcBef>
              <a:spcAft>
                <a:spcPts val="0"/>
              </a:spcAft>
              <a:buSzPts val="1800"/>
              <a:buChar char="●"/>
            </a:pPr>
            <a:r>
              <a:rPr lang="en-GB"/>
              <a:t>Low vehicle profile</a:t>
            </a:r>
            <a:endParaRPr/>
          </a:p>
          <a:p>
            <a:pPr indent="-342900" lvl="0" marL="457200" rtl="0" algn="l">
              <a:spcBef>
                <a:spcPts val="0"/>
              </a:spcBef>
              <a:spcAft>
                <a:spcPts val="0"/>
              </a:spcAft>
              <a:buSzPts val="1800"/>
              <a:buChar char="●"/>
            </a:pPr>
            <a:r>
              <a:rPr lang="en-GB"/>
              <a:t>Full undertray</a:t>
            </a:r>
            <a:endParaRPr/>
          </a:p>
          <a:p>
            <a:pPr indent="-342900" lvl="0" marL="457200" rtl="0" algn="l">
              <a:spcBef>
                <a:spcPts val="0"/>
              </a:spcBef>
              <a:spcAft>
                <a:spcPts val="0"/>
              </a:spcAft>
              <a:buSzPts val="1800"/>
              <a:buChar char="●"/>
            </a:pPr>
            <a:r>
              <a:rPr b="1" lang="en-GB"/>
              <a:t>DON</a:t>
            </a:r>
            <a:r>
              <a:rPr b="1" lang="en-GB"/>
              <a:t>'</a:t>
            </a:r>
            <a:r>
              <a:rPr b="1" lang="en-GB"/>
              <a:t>T GO TOO FAST</a:t>
            </a:r>
            <a:endParaRPr b="1"/>
          </a:p>
        </p:txBody>
      </p:sp>
      <p:pic>
        <p:nvPicPr>
          <p:cNvPr id="102" name="Google Shape;102;p19"/>
          <p:cNvPicPr preferRelativeResize="0"/>
          <p:nvPr/>
        </p:nvPicPr>
        <p:blipFill>
          <a:blip r:embed="rId3">
            <a:alphaModFix/>
          </a:blip>
          <a:stretch>
            <a:fillRect/>
          </a:stretch>
        </p:blipFill>
        <p:spPr>
          <a:xfrm>
            <a:off x="3693100" y="2301826"/>
            <a:ext cx="4636499" cy="2321400"/>
          </a:xfrm>
          <a:prstGeom prst="rect">
            <a:avLst/>
          </a:prstGeom>
          <a:noFill/>
          <a:ln>
            <a:noFill/>
          </a:ln>
        </p:spPr>
      </p:pic>
      <p:pic>
        <p:nvPicPr>
          <p:cNvPr id="103" name="Google Shape;103;p19"/>
          <p:cNvPicPr preferRelativeResize="0"/>
          <p:nvPr/>
        </p:nvPicPr>
        <p:blipFill>
          <a:blip r:embed="rId4">
            <a:alphaModFix/>
          </a:blip>
          <a:stretch>
            <a:fillRect/>
          </a:stretch>
        </p:blipFill>
        <p:spPr>
          <a:xfrm>
            <a:off x="5862613" y="0"/>
            <a:ext cx="2466975" cy="1847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9" name="Google Shape;10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0" name="Google Shape;110;p20"/>
          <p:cNvPicPr preferRelativeResize="0"/>
          <p:nvPr/>
        </p:nvPicPr>
        <p:blipFill>
          <a:blip r:embed="rId3">
            <a:alphaModFix/>
          </a:blip>
          <a:stretch>
            <a:fillRect/>
          </a:stretch>
        </p:blipFill>
        <p:spPr>
          <a:xfrm>
            <a:off x="489850" y="1748720"/>
            <a:ext cx="9144001" cy="197261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6" name="Google Shape;11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7" name="Google Shape;117;p21"/>
          <p:cNvPicPr preferRelativeResize="0"/>
          <p:nvPr/>
        </p:nvPicPr>
        <p:blipFill>
          <a:blip r:embed="rId3">
            <a:alphaModFix/>
          </a:blip>
          <a:stretch>
            <a:fillRect/>
          </a:stretch>
        </p:blipFill>
        <p:spPr>
          <a:xfrm>
            <a:off x="0" y="73170"/>
            <a:ext cx="9144000" cy="499715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