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16ab103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16ab103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16ab1033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16ab1033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6ab1033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6ab1033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16ab1033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16ab1033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16ab1033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16ab1033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6ab1033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6ab1033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7338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Automatic transmission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Jiwoo, Jayo and </a:t>
            </a:r>
            <a:r>
              <a:rPr lang="en-GB"/>
              <a:t>Michael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0" y="0"/>
            <a:ext cx="4713000" cy="47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00">
                <a:solidFill>
                  <a:schemeClr val="dk1"/>
                </a:solidFill>
              </a:rPr>
              <a:t>Introduction to Automatic Transmission</a:t>
            </a:r>
            <a:endParaRPr b="1" sz="2700">
              <a:solidFill>
                <a:schemeClr val="dk1"/>
              </a:solidFill>
            </a:endParaRPr>
          </a:p>
          <a:p>
            <a:pPr indent="0" lvl="0" marL="0" rtl="0" algn="l">
              <a:lnSpc>
                <a:spcPct val="115000"/>
              </a:lnSpc>
              <a:spcBef>
                <a:spcPts val="1200"/>
              </a:spcBef>
              <a:spcAft>
                <a:spcPts val="0"/>
              </a:spcAft>
              <a:buNone/>
            </a:pPr>
            <a:r>
              <a:rPr lang="en-GB" sz="2100">
                <a:solidFill>
                  <a:schemeClr val="dk1"/>
                </a:solidFill>
              </a:rPr>
              <a:t>Automatic transmission is a type of transmission used in motor vehicles that automatically changes gears while the vehicle is in motion.</a:t>
            </a:r>
            <a:endParaRPr sz="2100">
              <a:solidFill>
                <a:schemeClr val="dk1"/>
              </a:solidFill>
            </a:endParaRPr>
          </a:p>
          <a:p>
            <a:pPr indent="0" lvl="0" marL="0" rtl="0" algn="l">
              <a:lnSpc>
                <a:spcPct val="115000"/>
              </a:lnSpc>
              <a:spcBef>
                <a:spcPts val="1200"/>
              </a:spcBef>
              <a:spcAft>
                <a:spcPts val="1200"/>
              </a:spcAft>
              <a:buNone/>
            </a:pPr>
            <a:r>
              <a:rPr lang="en-GB" sz="2100">
                <a:solidFill>
                  <a:schemeClr val="dk1"/>
                </a:solidFill>
              </a:rPr>
              <a:t>The goal of automatic transmission is to make driving easier and more comfortable for the driver by eliminating the need for manual gear shifting.</a:t>
            </a:r>
            <a:endParaRPr sz="2100">
              <a:solidFill>
                <a:schemeClr val="dk1"/>
              </a:solidFill>
            </a:endParaRPr>
          </a:p>
        </p:txBody>
      </p:sp>
      <p:pic>
        <p:nvPicPr>
          <p:cNvPr id="92" name="Google Shape;92;p14"/>
          <p:cNvPicPr preferRelativeResize="0"/>
          <p:nvPr/>
        </p:nvPicPr>
        <p:blipFill>
          <a:blip r:embed="rId3">
            <a:alphaModFix/>
          </a:blip>
          <a:stretch>
            <a:fillRect/>
          </a:stretch>
        </p:blipFill>
        <p:spPr>
          <a:xfrm>
            <a:off x="4713000" y="584121"/>
            <a:ext cx="4431000" cy="30137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0"/>
            <a:ext cx="5296200" cy="511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00">
                <a:solidFill>
                  <a:schemeClr val="dk1"/>
                </a:solidFill>
              </a:rPr>
              <a:t>How Automatic Transmission Works</a:t>
            </a:r>
            <a:endParaRPr b="1" sz="2700">
              <a:solidFill>
                <a:schemeClr val="dk1"/>
              </a:solidFill>
            </a:endParaRPr>
          </a:p>
          <a:p>
            <a:pPr indent="0" lvl="0" marL="0" rtl="0" algn="l">
              <a:lnSpc>
                <a:spcPct val="115000"/>
              </a:lnSpc>
              <a:spcBef>
                <a:spcPts val="1200"/>
              </a:spcBef>
              <a:spcAft>
                <a:spcPts val="0"/>
              </a:spcAft>
              <a:buNone/>
            </a:pPr>
            <a:r>
              <a:rPr lang="en-GB" sz="2100">
                <a:solidFill>
                  <a:schemeClr val="dk1"/>
                </a:solidFill>
              </a:rPr>
              <a:t>Imagine you have a toy car that you can push along the ground. The faster you push it, the faster it goes. Now imagine that you have a second toy car that is connected to the first car by a rubber band. If you push the first car, the rubber band will stretch and start to turn the second car. The faster you push the first car, the faster the second car will turn.</a:t>
            </a:r>
            <a:endParaRPr sz="2100">
              <a:solidFill>
                <a:schemeClr val="dk1"/>
              </a:solidFill>
            </a:endParaRPr>
          </a:p>
          <a:p>
            <a:pPr indent="0" lvl="0" marL="0" rtl="0" algn="l">
              <a:lnSpc>
                <a:spcPct val="115000"/>
              </a:lnSpc>
              <a:spcBef>
                <a:spcPts val="1200"/>
              </a:spcBef>
              <a:spcAft>
                <a:spcPts val="1200"/>
              </a:spcAft>
              <a:buNone/>
            </a:pPr>
            <a:r>
              <a:t/>
            </a:r>
            <a:endParaRPr sz="2100">
              <a:solidFill>
                <a:schemeClr val="dk1"/>
              </a:solidFill>
            </a:endParaRPr>
          </a:p>
        </p:txBody>
      </p:sp>
      <p:pic>
        <p:nvPicPr>
          <p:cNvPr id="98" name="Google Shape;98;p15"/>
          <p:cNvPicPr preferRelativeResize="0"/>
          <p:nvPr/>
        </p:nvPicPr>
        <p:blipFill>
          <a:blip r:embed="rId3">
            <a:alphaModFix/>
          </a:blip>
          <a:stretch>
            <a:fillRect/>
          </a:stretch>
        </p:blipFill>
        <p:spPr>
          <a:xfrm>
            <a:off x="5510475" y="1231325"/>
            <a:ext cx="3633525" cy="247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0" y="0"/>
            <a:ext cx="5296200" cy="47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00">
                <a:solidFill>
                  <a:schemeClr val="dk1"/>
                </a:solidFill>
              </a:rPr>
              <a:t>How Automatic Transmission Works</a:t>
            </a:r>
            <a:endParaRPr b="1" sz="2700">
              <a:solidFill>
                <a:schemeClr val="dk1"/>
              </a:solidFill>
            </a:endParaRPr>
          </a:p>
          <a:p>
            <a:pPr indent="0" lvl="0" marL="0" rtl="0" algn="l">
              <a:lnSpc>
                <a:spcPct val="115000"/>
              </a:lnSpc>
              <a:spcBef>
                <a:spcPts val="1200"/>
              </a:spcBef>
              <a:spcAft>
                <a:spcPts val="0"/>
              </a:spcAft>
              <a:buNone/>
            </a:pPr>
            <a:r>
              <a:rPr lang="en-GB" sz="2100">
                <a:solidFill>
                  <a:schemeClr val="dk1"/>
                </a:solidFill>
              </a:rPr>
              <a:t>An automatic transmission works in a similar way. It has a series of gears that are connected to each other by a fluid. When the engine turns, it spins the fluid. This fluid then spins the gears, which turns the wheels of the car. The faster the engine turns, the faster the gears spin, and the faster the car goes.</a:t>
            </a:r>
            <a:endParaRPr sz="2100">
              <a:solidFill>
                <a:schemeClr val="dk1"/>
              </a:solidFill>
            </a:endParaRPr>
          </a:p>
          <a:p>
            <a:pPr indent="0" lvl="0" marL="0" rtl="0" algn="l">
              <a:lnSpc>
                <a:spcPct val="115000"/>
              </a:lnSpc>
              <a:spcBef>
                <a:spcPts val="1200"/>
              </a:spcBef>
              <a:spcAft>
                <a:spcPts val="1200"/>
              </a:spcAft>
              <a:buNone/>
            </a:pPr>
            <a:r>
              <a:t/>
            </a:r>
            <a:endParaRPr sz="2100">
              <a:solidFill>
                <a:schemeClr val="dk1"/>
              </a:solidFill>
            </a:endParaRPr>
          </a:p>
        </p:txBody>
      </p:sp>
      <p:pic>
        <p:nvPicPr>
          <p:cNvPr id="104" name="Google Shape;104;p16"/>
          <p:cNvPicPr preferRelativeResize="0"/>
          <p:nvPr/>
        </p:nvPicPr>
        <p:blipFill rotWithShape="1">
          <a:blip r:embed="rId3">
            <a:alphaModFix/>
          </a:blip>
          <a:srcRect b="3623" l="0" r="0" t="0"/>
          <a:stretch/>
        </p:blipFill>
        <p:spPr>
          <a:xfrm>
            <a:off x="5653425" y="1151750"/>
            <a:ext cx="3490575" cy="2510125"/>
          </a:xfrm>
          <a:prstGeom prst="rect">
            <a:avLst/>
          </a:prstGeom>
          <a:noFill/>
          <a:ln>
            <a:noFill/>
          </a:ln>
        </p:spPr>
      </p:pic>
      <p:pic>
        <p:nvPicPr>
          <p:cNvPr id="105" name="Google Shape;105;p16"/>
          <p:cNvPicPr preferRelativeResize="0"/>
          <p:nvPr/>
        </p:nvPicPr>
        <p:blipFill>
          <a:blip r:embed="rId4">
            <a:alphaModFix/>
          </a:blip>
          <a:stretch>
            <a:fillRect/>
          </a:stretch>
        </p:blipFill>
        <p:spPr>
          <a:xfrm>
            <a:off x="0" y="0"/>
            <a:ext cx="9144000" cy="5143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0" y="0"/>
            <a:ext cx="5296200" cy="77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00">
                <a:solidFill>
                  <a:schemeClr val="dk1"/>
                </a:solidFill>
              </a:rPr>
              <a:t>How Automatic Transmission Works</a:t>
            </a:r>
            <a:endParaRPr b="1" sz="2700">
              <a:solidFill>
                <a:schemeClr val="dk1"/>
              </a:solidFill>
            </a:endParaRPr>
          </a:p>
          <a:p>
            <a:pPr indent="0" lvl="0" marL="0" rtl="0" algn="l">
              <a:lnSpc>
                <a:spcPct val="115000"/>
              </a:lnSpc>
              <a:spcBef>
                <a:spcPts val="1200"/>
              </a:spcBef>
              <a:spcAft>
                <a:spcPts val="0"/>
              </a:spcAft>
              <a:buNone/>
            </a:pPr>
            <a:r>
              <a:rPr lang="en-GB" sz="2100">
                <a:solidFill>
                  <a:schemeClr val="dk1"/>
                </a:solidFill>
              </a:rPr>
              <a:t>The automatic transmission also has a device called a torque converter. The torque converter is like the rubber band in the analogy. It helps to transfer power from the engine to the gears, even when the car is not moving. This is why you can start driving a car with an automatic transmission without having to rev the engine.</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1200"/>
              </a:spcAft>
              <a:buNone/>
            </a:pPr>
            <a:r>
              <a:t/>
            </a:r>
            <a:endParaRPr sz="2100">
              <a:solidFill>
                <a:schemeClr val="dk1"/>
              </a:solidFill>
            </a:endParaRPr>
          </a:p>
        </p:txBody>
      </p:sp>
      <p:pic>
        <p:nvPicPr>
          <p:cNvPr id="111" name="Google Shape;111;p17"/>
          <p:cNvPicPr preferRelativeResize="0"/>
          <p:nvPr/>
        </p:nvPicPr>
        <p:blipFill>
          <a:blip r:embed="rId3">
            <a:alphaModFix/>
          </a:blip>
          <a:stretch>
            <a:fillRect/>
          </a:stretch>
        </p:blipFill>
        <p:spPr>
          <a:xfrm>
            <a:off x="5253100" y="1424075"/>
            <a:ext cx="3890900" cy="207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0" y="0"/>
            <a:ext cx="5296200" cy="7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700">
                <a:solidFill>
                  <a:schemeClr val="dk1"/>
                </a:solidFill>
              </a:rPr>
              <a:t>How Automatic Transmission Works</a:t>
            </a:r>
            <a:endParaRPr b="1" sz="2700">
              <a:solidFill>
                <a:schemeClr val="dk1"/>
              </a:solidFill>
            </a:endParaRPr>
          </a:p>
          <a:p>
            <a:pPr indent="0" lvl="0" marL="0" rtl="0" algn="l">
              <a:lnSpc>
                <a:spcPct val="115000"/>
              </a:lnSpc>
              <a:spcBef>
                <a:spcPts val="1200"/>
              </a:spcBef>
              <a:spcAft>
                <a:spcPts val="0"/>
              </a:spcAft>
              <a:buNone/>
            </a:pPr>
            <a:r>
              <a:rPr lang="en-GB" sz="2100">
                <a:solidFill>
                  <a:schemeClr val="dk1"/>
                </a:solidFill>
              </a:rPr>
              <a:t>The automatic transmission is a very complex piece of machinery, but it works in a very simple way. It uses a series of gears and a fluid to transfer power from the engine to the wheels of the car. This allows you to drive your car without having to shift gears manually.</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rPr lang="en-GB" sz="2100">
                <a:solidFill>
                  <a:schemeClr val="dk1"/>
                </a:solidFill>
              </a:rPr>
              <a:t>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0"/>
              </a:spcAft>
              <a:buNone/>
            </a:pPr>
            <a:r>
              <a:t/>
            </a:r>
            <a:endParaRPr sz="2100">
              <a:solidFill>
                <a:schemeClr val="dk1"/>
              </a:solidFill>
            </a:endParaRPr>
          </a:p>
          <a:p>
            <a:pPr indent="0" lvl="0" marL="0" rtl="0" algn="l">
              <a:lnSpc>
                <a:spcPct val="115000"/>
              </a:lnSpc>
              <a:spcBef>
                <a:spcPts val="1200"/>
              </a:spcBef>
              <a:spcAft>
                <a:spcPts val="1200"/>
              </a:spcAft>
              <a:buNone/>
            </a:pPr>
            <a:r>
              <a:t/>
            </a:r>
            <a:endParaRPr sz="2100">
              <a:solidFill>
                <a:schemeClr val="dk1"/>
              </a:solidFill>
            </a:endParaRPr>
          </a:p>
        </p:txBody>
      </p:sp>
      <p:pic>
        <p:nvPicPr>
          <p:cNvPr id="117" name="Google Shape;117;p18"/>
          <p:cNvPicPr preferRelativeResize="0"/>
          <p:nvPr/>
        </p:nvPicPr>
        <p:blipFill>
          <a:blip r:embed="rId3">
            <a:alphaModFix/>
          </a:blip>
          <a:stretch>
            <a:fillRect/>
          </a:stretch>
        </p:blipFill>
        <p:spPr>
          <a:xfrm>
            <a:off x="5296200" y="1266498"/>
            <a:ext cx="3847800" cy="22587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