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c8e1baf5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4c8e1baf5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4c8e1baf5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4c8e1baf5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4c8e1baf5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4c8e1baf5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5cdd0415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5cdd0415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5cdd0415b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5cdd0415b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cdd0415b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5cdd0415b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4c8e1baf5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4c8e1baf5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c8e1baf5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4c8e1baf5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c8e1baf5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4c8e1baf5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4c8e1baf5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4c8e1baf5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4c8e1baf5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4c8e1baf5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c8e1baf5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4c8e1baf5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c8e1baf5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4c8e1baf5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4c8e1baf5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4c8e1baf5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howtomechatronics.com/tutorials/arduino/ultrasonic-sensor-hc-sr04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arduino.cc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arduino.cc/software/ide-v1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arduino.cc/reference/en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Arduino (Continued)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Engineering Hands-on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4363" y="-196687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LED Blinker Flow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402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void setup()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  // put your setup code here, to run once: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  for (int i = 3; i &lt; 12; i++)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    pinMode(i, OUTPUT);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" name="Google Shape;111;p22"/>
          <p:cNvSpPr txBox="1"/>
          <p:nvPr/>
        </p:nvSpPr>
        <p:spPr>
          <a:xfrm>
            <a:off x="4572000" y="0"/>
            <a:ext cx="4314900" cy="38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void loop() {</a:t>
            </a:r>
            <a:endParaRPr b="1"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// put your main code here, to run repeatedly:</a:t>
            </a:r>
            <a:endParaRPr b="1"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for (int i = 3; i &lt; 12; i++) {</a:t>
            </a:r>
            <a:endParaRPr b="1"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digitalWrite(i, HIGH);</a:t>
            </a:r>
            <a:endParaRPr b="1"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delay(500);</a:t>
            </a:r>
            <a:endParaRPr b="1"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for (int i = 12; i &gt;= 3; i--) {</a:t>
            </a:r>
            <a:endParaRPr b="1"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digitalWrite(i, LOW);</a:t>
            </a:r>
            <a:endParaRPr b="1"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delay(500);</a:t>
            </a:r>
            <a:endParaRPr b="1"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LED intensity PWM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300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b="1" sz="115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-GB" sz="1155">
                <a:latin typeface="Courier New"/>
                <a:ea typeface="Courier New"/>
                <a:cs typeface="Courier New"/>
                <a:sym typeface="Courier New"/>
              </a:rPr>
              <a:t>int pins[] = {3,5,6,9,10,11};</a:t>
            </a:r>
            <a:endParaRPr b="1" sz="115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b="1" sz="115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-GB" sz="1155">
                <a:latin typeface="Courier New"/>
                <a:ea typeface="Courier New"/>
                <a:cs typeface="Courier New"/>
                <a:sym typeface="Courier New"/>
              </a:rPr>
              <a:t>void setup() {</a:t>
            </a:r>
            <a:endParaRPr b="1" sz="115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-GB" sz="1155">
                <a:latin typeface="Courier New"/>
                <a:ea typeface="Courier New"/>
                <a:cs typeface="Courier New"/>
                <a:sym typeface="Courier New"/>
              </a:rPr>
              <a:t>  for (int i = 0; i &lt; 6; i++) {</a:t>
            </a:r>
            <a:endParaRPr b="1" sz="115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-GB" sz="1155">
                <a:latin typeface="Courier New"/>
                <a:ea typeface="Courier New"/>
                <a:cs typeface="Courier New"/>
                <a:sym typeface="Courier New"/>
              </a:rPr>
              <a:t>    pinMode(pins[i], OUTPUT);</a:t>
            </a:r>
            <a:endParaRPr b="1" sz="115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-GB" sz="1155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15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-GB" sz="1155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5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b="1" sz="115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b="1" sz="115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b="1" sz="1155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" name="Google Shape;118;p23"/>
          <p:cNvSpPr txBox="1"/>
          <p:nvPr/>
        </p:nvSpPr>
        <p:spPr>
          <a:xfrm>
            <a:off x="3552575" y="90200"/>
            <a:ext cx="5279700" cy="49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void loop() {</a:t>
            </a:r>
            <a:endParaRPr b="1" sz="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// put your main code here, to run repeatedly:</a:t>
            </a:r>
            <a:endParaRPr b="1" sz="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for (int i = 0; i &lt; 6; i++) {</a:t>
            </a:r>
            <a:endParaRPr b="1" sz="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for (int j = 0; j &lt; 256; j++) {</a:t>
            </a:r>
            <a:endParaRPr b="1" sz="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analogWrite(pins[i], j);</a:t>
            </a:r>
            <a:endParaRPr b="1" sz="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delay(300);</a:t>
            </a:r>
            <a:endParaRPr b="1" sz="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delay(1000);</a:t>
            </a:r>
            <a:endParaRPr b="1" sz="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for (int i = 6; i &gt;= 0; i--) {</a:t>
            </a:r>
            <a:endParaRPr b="1" sz="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for (int j = 255; j &gt;= 0; j--) {</a:t>
            </a:r>
            <a:endParaRPr b="1" sz="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analogWrite(pins[i], j);</a:t>
            </a:r>
            <a:endParaRPr b="1" sz="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delay(300);</a:t>
            </a:r>
            <a:endParaRPr b="1" sz="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delay(1000);</a:t>
            </a:r>
            <a:endParaRPr b="1" sz="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Buzzers and using the tone library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328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-GB" sz="1050">
                <a:latin typeface="Courier New"/>
                <a:ea typeface="Courier New"/>
                <a:cs typeface="Courier New"/>
                <a:sym typeface="Courier New"/>
              </a:rPr>
              <a:t>#define BUZZER_PIN  8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1050">
                <a:latin typeface="Courier New"/>
                <a:ea typeface="Courier New"/>
                <a:cs typeface="Courier New"/>
                <a:sym typeface="Courier New"/>
              </a:rPr>
              <a:t>int idx;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1050">
                <a:latin typeface="Courier New"/>
                <a:ea typeface="Courier New"/>
                <a:cs typeface="Courier New"/>
                <a:sym typeface="Courier New"/>
              </a:rPr>
              <a:t>int FrequencyArr[5] = {150, 350, 550, 750, 950};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1050">
                <a:latin typeface="Courier New"/>
                <a:ea typeface="Courier New"/>
                <a:cs typeface="Courier New"/>
                <a:sym typeface="Courier New"/>
              </a:rPr>
              <a:t>void setup() {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-GB" sz="1050">
                <a:latin typeface="Courier New"/>
                <a:ea typeface="Courier New"/>
                <a:cs typeface="Courier New"/>
                <a:sym typeface="Courier New"/>
              </a:rPr>
              <a:t>  pinMode(BUZZER_PIN, OUTPUT);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1050">
                <a:latin typeface="Courier New"/>
                <a:ea typeface="Courier New"/>
                <a:cs typeface="Courier New"/>
                <a:sym typeface="Courier New"/>
              </a:rPr>
              <a:t>  idx = 0;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105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b="1" sz="105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" name="Google Shape;125;p24"/>
          <p:cNvSpPr txBox="1"/>
          <p:nvPr/>
        </p:nvSpPr>
        <p:spPr>
          <a:xfrm>
            <a:off x="3877875" y="1115550"/>
            <a:ext cx="4182900" cy="3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void loop() {</a:t>
            </a:r>
            <a:endParaRPr b="1" sz="11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tone(BUZZER_PIN, FrequencyArr[idx++]);</a:t>
            </a:r>
            <a:endParaRPr b="1" sz="11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// tone generates a square wave based on the frequency.</a:t>
            </a:r>
            <a:endParaRPr b="1" sz="11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delay(500);</a:t>
            </a:r>
            <a:endParaRPr b="1" sz="11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if (idx == 5) {</a:t>
            </a:r>
            <a:endParaRPr b="1" sz="11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idx = 0;</a:t>
            </a:r>
            <a:endParaRPr b="1" sz="11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1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11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Potentiometer (0-1023) and AnalogRead &amp; RGB LED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Hook the potentiometer (middle pin) to the analogue pins (A0-A5)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The RGB LEDs are controlled by PWM, therefore connect them to the PWM digital pins. Each colour is between the range of 0 to 255.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LCD Screen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050">
                <a:latin typeface="Courier New"/>
                <a:ea typeface="Courier New"/>
                <a:cs typeface="Courier New"/>
                <a:sym typeface="Courier New"/>
              </a:rPr>
              <a:t>// include the library code: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050">
                <a:latin typeface="Courier New"/>
                <a:ea typeface="Courier New"/>
                <a:cs typeface="Courier New"/>
                <a:sym typeface="Courier New"/>
              </a:rPr>
              <a:t>#include &lt;LiquidCrystal.h&gt;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050">
                <a:latin typeface="Courier New"/>
                <a:ea typeface="Courier New"/>
                <a:cs typeface="Courier New"/>
                <a:sym typeface="Courier New"/>
              </a:rPr>
              <a:t>// initialize the library by associating any needed LCD interface pin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050">
                <a:latin typeface="Courier New"/>
                <a:ea typeface="Courier New"/>
                <a:cs typeface="Courier New"/>
                <a:sym typeface="Courier New"/>
              </a:rPr>
              <a:t>// with the arduino pin number it is connected to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050">
                <a:latin typeface="Courier New"/>
                <a:ea typeface="Courier New"/>
                <a:cs typeface="Courier New"/>
                <a:sym typeface="Courier New"/>
              </a:rPr>
              <a:t>const int rs = 12, en = 11, d4 = 5, d5 = 4, d6 = 3, d7 = 2;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050">
                <a:latin typeface="Courier New"/>
                <a:ea typeface="Courier New"/>
                <a:cs typeface="Courier New"/>
                <a:sym typeface="Courier New"/>
              </a:rPr>
              <a:t>LiquidCrystal lcd(rs, en, d4, d5, d6, d7);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050">
                <a:latin typeface="Courier New"/>
                <a:ea typeface="Courier New"/>
                <a:cs typeface="Courier New"/>
                <a:sym typeface="Courier New"/>
              </a:rPr>
              <a:t>void setup() {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050">
                <a:latin typeface="Courier New"/>
                <a:ea typeface="Courier New"/>
                <a:cs typeface="Courier New"/>
                <a:sym typeface="Courier New"/>
              </a:rPr>
              <a:t>  // set up the LCD's number of columns and rows: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050">
                <a:latin typeface="Courier New"/>
                <a:ea typeface="Courier New"/>
                <a:cs typeface="Courier New"/>
                <a:sym typeface="Courier New"/>
              </a:rPr>
              <a:t>  lcd.begin(16, 2);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050">
                <a:latin typeface="Courier New"/>
                <a:ea typeface="Courier New"/>
                <a:cs typeface="Courier New"/>
                <a:sym typeface="Courier New"/>
              </a:rPr>
              <a:t>  // Print a message to the LCD.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050">
                <a:latin typeface="Courier New"/>
                <a:ea typeface="Courier New"/>
                <a:cs typeface="Courier New"/>
                <a:sym typeface="Courier New"/>
              </a:rPr>
              <a:t>  lcd.print("hello, world!");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05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050">
                <a:latin typeface="Courier New"/>
                <a:ea typeface="Courier New"/>
                <a:cs typeface="Courier New"/>
                <a:sym typeface="Courier New"/>
              </a:rPr>
              <a:t>void loop() {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050">
                <a:latin typeface="Courier New"/>
                <a:ea typeface="Courier New"/>
                <a:cs typeface="Courier New"/>
                <a:sym typeface="Courier New"/>
              </a:rPr>
              <a:t>  // set the cursor to column 0, line 1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050">
                <a:latin typeface="Courier New"/>
                <a:ea typeface="Courier New"/>
                <a:cs typeface="Courier New"/>
                <a:sym typeface="Courier New"/>
              </a:rPr>
              <a:t>  // (note: line 1 is the second row, since counting begins with 0):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050">
                <a:latin typeface="Courier New"/>
                <a:ea typeface="Courier New"/>
                <a:cs typeface="Courier New"/>
                <a:sym typeface="Courier New"/>
              </a:rPr>
              <a:t>  lcd.setCursor(0, 1);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050">
                <a:latin typeface="Courier New"/>
                <a:ea typeface="Courier New"/>
                <a:cs typeface="Courier New"/>
                <a:sym typeface="Courier New"/>
              </a:rPr>
              <a:t>  // print the number of seconds since reset: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050">
                <a:latin typeface="Courier New"/>
                <a:ea typeface="Courier New"/>
                <a:cs typeface="Courier New"/>
                <a:sym typeface="Courier New"/>
              </a:rPr>
              <a:t>  lcd.print(millis() / 1000);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05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Ultrasonic Distance Sensor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https://howtomechatronics.com/tutorials/arduino/ultrasonic-sensor-hc-sr04/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Microcontroller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Integrated circuit with a microprocessor that controls I/O.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/>
              <a:t>Arduinos, can be used for various applications and projects.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/>
              <a:t>Samples projects are available from </a:t>
            </a:r>
            <a:r>
              <a:rPr lang="en-GB" sz="2000" u="sng">
                <a:solidFill>
                  <a:schemeClr val="hlink"/>
                </a:solidFill>
                <a:hlinkClick r:id="rId3"/>
              </a:rPr>
              <a:t>www.arduino.cc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2946900" cy="11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Arduino Nano – Pinout</a:t>
            </a:r>
            <a:endParaRPr b="1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9206" y="0"/>
            <a:ext cx="514098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Arduino IDE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Download from Arduino</a:t>
            </a:r>
            <a:r>
              <a:rPr baseline="30000" lang="en-GB"/>
              <a:t>®</a:t>
            </a:r>
            <a:endParaRPr baseline="30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https://docs.arduino.cc/software/ide-v1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You can download IDE v2 as well if you prefer, but we are going to be using the classic v1 as it is more reliable.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Built-in Examples can help you to use the Arduino programming library to achieve tasks.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Digital Pins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/>
              <a:t>Input/Output digital signals.</a:t>
            </a:r>
            <a:endParaRPr sz="3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100">
                <a:latin typeface="Courier New"/>
                <a:ea typeface="Courier New"/>
                <a:cs typeface="Courier New"/>
                <a:sym typeface="Courier New"/>
              </a:rPr>
              <a:t>pinMode(PIN, MODE);</a:t>
            </a:r>
            <a:endParaRPr sz="3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100">
                <a:latin typeface="Courier New"/>
                <a:ea typeface="Courier New"/>
                <a:cs typeface="Courier New"/>
                <a:sym typeface="Courier New"/>
              </a:rPr>
              <a:t>digitalRead(PIN);</a:t>
            </a:r>
            <a:endParaRPr sz="3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3100">
                <a:latin typeface="Courier New"/>
                <a:ea typeface="Courier New"/>
                <a:cs typeface="Courier New"/>
                <a:sym typeface="Courier New"/>
              </a:rPr>
              <a:t>digitalWrite(PIN, VAL);</a:t>
            </a:r>
            <a:endParaRPr sz="31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PWM pins (3,5,6,9,10,11)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analogWrite(PIN, VAL);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analogRead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(PIN, VAL);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Analogue input (A0-A7)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analogRead(PIN);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Arduino Library + C Programming Language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Arduino Library </a:t>
            </a:r>
            <a:r>
              <a:rPr lang="en-GB"/>
              <a:t>Reference</a:t>
            </a:r>
            <a:r>
              <a:rPr lang="en-GB"/>
              <a:t>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https://www.arduino.cc/reference/en/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Sample Program: LED Blinker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b="1" lang="en-GB" sz="1220">
                <a:latin typeface="Courier New"/>
                <a:ea typeface="Courier New"/>
                <a:cs typeface="Courier New"/>
                <a:sym typeface="Courier New"/>
              </a:rPr>
              <a:t>void setup() {</a:t>
            </a:r>
            <a:endParaRPr b="1" sz="122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b="1" lang="en-GB" sz="1220">
                <a:latin typeface="Courier New"/>
                <a:ea typeface="Courier New"/>
                <a:cs typeface="Courier New"/>
                <a:sym typeface="Courier New"/>
              </a:rPr>
              <a:t>  // put your setup code here, to run once:</a:t>
            </a:r>
            <a:endParaRPr b="1" sz="122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b="1" lang="en-GB" sz="1220">
                <a:latin typeface="Courier New"/>
                <a:ea typeface="Courier New"/>
                <a:cs typeface="Courier New"/>
                <a:sym typeface="Courier New"/>
              </a:rPr>
              <a:t>  pinMode(9, OUTPUT);</a:t>
            </a:r>
            <a:endParaRPr b="1" sz="122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b="1" lang="en-GB" sz="122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2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t/>
            </a:r>
            <a:endParaRPr b="1" sz="122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b="1" lang="en-GB" sz="1220">
                <a:latin typeface="Courier New"/>
                <a:ea typeface="Courier New"/>
                <a:cs typeface="Courier New"/>
                <a:sym typeface="Courier New"/>
              </a:rPr>
              <a:t>void loop() {</a:t>
            </a:r>
            <a:endParaRPr b="1" sz="122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b="1" lang="en-GB" sz="1220">
                <a:latin typeface="Courier New"/>
                <a:ea typeface="Courier New"/>
                <a:cs typeface="Courier New"/>
                <a:sym typeface="Courier New"/>
              </a:rPr>
              <a:t>  // put your main code here, to run repeatedly:</a:t>
            </a:r>
            <a:endParaRPr b="1" sz="122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b="1" lang="en-GB" sz="1220">
                <a:latin typeface="Courier New"/>
                <a:ea typeface="Courier New"/>
                <a:cs typeface="Courier New"/>
                <a:sym typeface="Courier New"/>
              </a:rPr>
              <a:t>  digitalWrite(9, HIGH);</a:t>
            </a:r>
            <a:endParaRPr b="1" sz="122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b="1" lang="en-GB" sz="1220">
                <a:latin typeface="Courier New"/>
                <a:ea typeface="Courier New"/>
                <a:cs typeface="Courier New"/>
                <a:sym typeface="Courier New"/>
              </a:rPr>
              <a:t>  delay(2000);</a:t>
            </a:r>
            <a:endParaRPr b="1" sz="122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b="1" lang="en-GB" sz="1220">
                <a:latin typeface="Courier New"/>
                <a:ea typeface="Courier New"/>
                <a:cs typeface="Courier New"/>
                <a:sym typeface="Courier New"/>
              </a:rPr>
              <a:t>  digitalWrite(9,LOW);</a:t>
            </a:r>
            <a:endParaRPr b="1" sz="122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b="1" lang="en-GB" sz="1220">
                <a:latin typeface="Courier New"/>
                <a:ea typeface="Courier New"/>
                <a:cs typeface="Courier New"/>
                <a:sym typeface="Courier New"/>
              </a:rPr>
              <a:t>  delay(2000);</a:t>
            </a:r>
            <a:endParaRPr b="1" sz="122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b="1" lang="en-GB" sz="122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2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b="1" sz="122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