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oboto-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d7a00cc4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d7a00cc4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0cd52b6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0cd52b6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d7a00cc4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d7a00cc4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dk1"/>
              </a:buClr>
              <a:buSzPts val="1200"/>
              <a:buFont typeface="Arial"/>
              <a:buAutoNum type="arabicPeriod"/>
            </a:pPr>
            <a:r>
              <a:rPr lang="en-GB" sz="1200">
                <a:solidFill>
                  <a:schemeClr val="dk1"/>
                </a:solidFill>
              </a:rPr>
              <a:t>P</a:t>
            </a:r>
            <a:r>
              <a:rPr lang="en-GB" sz="1200">
                <a:solidFill>
                  <a:schemeClr val="dk1"/>
                </a:solidFill>
              </a:rPr>
              <a:t>rovides a mechanical advantage by increasing or decreasing the speed or torque of the input shaft to the output shaft.</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AutoNum type="arabicPeriod"/>
            </a:pPr>
            <a:r>
              <a:rPr lang="en-GB" sz="1200">
                <a:solidFill>
                  <a:schemeClr val="dk1"/>
                </a:solidFill>
              </a:rPr>
              <a:t>Provide smooth and efficient operation, ensuring that the machinery runs smoothly and effectively.</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AutoNum type="arabicPeriod"/>
            </a:pPr>
            <a:r>
              <a:rPr lang="en-GB" sz="1200">
                <a:solidFill>
                  <a:schemeClr val="dk1"/>
                </a:solidFill>
              </a:rPr>
              <a:t>Can transfer more power than other types of mechanisms, making them ideal for high torque applications.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AutoNum type="arabicPeriod"/>
            </a:pPr>
            <a:r>
              <a:rPr lang="en-GB" sz="1200">
                <a:solidFill>
                  <a:schemeClr val="dk1"/>
                </a:solidFill>
              </a:rPr>
              <a:t>Can be designed to be very compact, allowing them to be used in applications where space is limited.</a:t>
            </a:r>
            <a:endParaRPr sz="1200">
              <a:solidFill>
                <a:schemeClr val="dk1"/>
              </a:solidFill>
            </a:endParaRPr>
          </a:p>
          <a:p>
            <a:pPr indent="0" lvl="0" marL="0" rtl="0" algn="l">
              <a:spcBef>
                <a:spcPts val="150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d7a00cc4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d7a00cc4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dk1"/>
              </a:buClr>
              <a:buSzPts val="1200"/>
              <a:buFont typeface="Arial"/>
              <a:buAutoNum type="arabicPeriod"/>
            </a:pPr>
            <a:r>
              <a:rPr lang="en-GB" sz="1200">
                <a:solidFill>
                  <a:schemeClr val="dk1"/>
                </a:solidFill>
              </a:rPr>
              <a:t>C</a:t>
            </a:r>
            <a:r>
              <a:rPr lang="en-GB" sz="1200">
                <a:solidFill>
                  <a:schemeClr val="dk1"/>
                </a:solidFill>
              </a:rPr>
              <a:t>an reduce the amount of force needed to lift a heavy object, enabling users to lift loads more easily.</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AutoNum type="arabicPeriod"/>
            </a:pPr>
            <a:r>
              <a:rPr lang="en-GB" sz="1200">
                <a:solidFill>
                  <a:schemeClr val="dk1"/>
                </a:solidFill>
              </a:rPr>
              <a:t>Can be used to change the direction of a force, allowing a person to lift a load from a lower position to a higher position or move an object horizontally.</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AutoNum type="arabicPeriod"/>
            </a:pPr>
            <a:r>
              <a:rPr lang="en-GB" sz="1200">
                <a:solidFill>
                  <a:schemeClr val="dk1"/>
                </a:solidFill>
              </a:rPr>
              <a:t>Can be used to reduce the speed of a rotating shaft, which can be useful in applications where speed needs to be controlled or reduced.</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AutoNum type="arabicPeriod"/>
            </a:pPr>
            <a:r>
              <a:rPr lang="en-GB" sz="1200">
                <a:solidFill>
                  <a:schemeClr val="dk1"/>
                </a:solidFill>
              </a:rPr>
              <a:t>Can transmit power and motion from one rotating shaft to another, which is useful in many mechanical systems.</a:t>
            </a:r>
            <a:endParaRPr sz="1200">
              <a:solidFill>
                <a:schemeClr val="dk1"/>
              </a:solidFill>
            </a:endParaRPr>
          </a:p>
          <a:p>
            <a:pPr indent="0" lvl="0" marL="457200" rtl="0" algn="l">
              <a:lnSpc>
                <a:spcPct val="100000"/>
              </a:lnSpc>
              <a:spcBef>
                <a:spcPts val="1500"/>
              </a:spcBef>
              <a:spcAft>
                <a:spcPts val="0"/>
              </a:spcAft>
              <a:buNone/>
            </a:pPr>
            <a:r>
              <a:rPr lang="en-GB" sz="1200">
                <a:solidFill>
                  <a:schemeClr val="dk1"/>
                </a:solidFill>
              </a:rPr>
              <a:t>Fixed pulleys: Changes the direction of force without providing mechanical advantage.</a:t>
            </a:r>
            <a:endParaRPr sz="1200">
              <a:solidFill>
                <a:schemeClr val="dk1"/>
              </a:solidFill>
            </a:endParaRPr>
          </a:p>
          <a:p>
            <a:pPr indent="0" lvl="0" marL="457200" rtl="0" algn="l">
              <a:lnSpc>
                <a:spcPct val="100000"/>
              </a:lnSpc>
              <a:spcBef>
                <a:spcPts val="1500"/>
              </a:spcBef>
              <a:spcAft>
                <a:spcPts val="0"/>
              </a:spcAft>
              <a:buNone/>
            </a:pPr>
            <a:r>
              <a:rPr lang="en-GB" sz="1200">
                <a:solidFill>
                  <a:schemeClr val="dk1"/>
                </a:solidFill>
              </a:rPr>
              <a:t>Movable pulleys: Provides mechanical advantage by reducing the force needed to lift the load.</a:t>
            </a:r>
            <a:endParaRPr sz="1200">
              <a:solidFill>
                <a:schemeClr val="dk1"/>
              </a:solidFill>
            </a:endParaRPr>
          </a:p>
          <a:p>
            <a:pPr indent="0" lvl="0" marL="457200" rtl="0" algn="l">
              <a:lnSpc>
                <a:spcPct val="100000"/>
              </a:lnSpc>
              <a:spcBef>
                <a:spcPts val="1500"/>
              </a:spcBef>
              <a:spcAft>
                <a:spcPts val="0"/>
              </a:spcAft>
              <a:buNone/>
            </a:pPr>
            <a:r>
              <a:rPr lang="en-GB" sz="1200">
                <a:solidFill>
                  <a:schemeClr val="dk1"/>
                </a:solidFill>
              </a:rPr>
              <a:t>Compound pulleys: Consists of fixed and movable pulleys arranged to provide greater mechanical advantage than a single movable pulley.</a:t>
            </a:r>
            <a:endParaRPr sz="1200">
              <a:solidFill>
                <a:schemeClr val="dk1"/>
              </a:solidFill>
            </a:endParaRPr>
          </a:p>
          <a:p>
            <a:pPr indent="0" lvl="0" marL="457200" rtl="0" algn="l">
              <a:lnSpc>
                <a:spcPct val="100000"/>
              </a:lnSpc>
              <a:spcBef>
                <a:spcPts val="1500"/>
              </a:spcBef>
              <a:spcAft>
                <a:spcPts val="0"/>
              </a:spcAft>
              <a:buNone/>
            </a:pPr>
            <a:r>
              <a:rPr lang="en-GB" sz="1200">
                <a:solidFill>
                  <a:schemeClr val="dk1"/>
                </a:solidFill>
              </a:rPr>
              <a:t>Block and tackle: A system of multiple pulleys used to multiply mechanical advantage provided by a single pulley.</a:t>
            </a:r>
            <a:endParaRPr sz="1200">
              <a:solidFill>
                <a:schemeClr val="dk1"/>
              </a:solidFill>
            </a:endParaRPr>
          </a:p>
          <a:p>
            <a:pPr indent="0" lvl="0" marL="0" rtl="0" algn="l">
              <a:lnSpc>
                <a:spcPct val="100000"/>
              </a:lnSpc>
              <a:spcBef>
                <a:spcPts val="1500"/>
              </a:spcBef>
              <a:spcAft>
                <a:spcPts val="0"/>
              </a:spcAft>
              <a:buNone/>
            </a:pPr>
            <a:r>
              <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d7a00cc4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d7a00cc4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dk1"/>
              </a:buClr>
              <a:buSzPts val="1200"/>
              <a:buFont typeface="Arial"/>
              <a:buAutoNum type="arabicPeriod"/>
            </a:pPr>
            <a:r>
              <a:rPr lang="en-GB" sz="1200">
                <a:solidFill>
                  <a:schemeClr val="dk1"/>
                </a:solidFill>
              </a:rPr>
              <a:t>There are various types of couplings available, including rigid couplings, flexible couplings, and fluid couplings. Each type of coupling is designed to meet specific requirements, such as compensating for misalignment or dampening shock and vibration.</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AutoNum type="arabicPeriod"/>
            </a:pPr>
            <a:r>
              <a:rPr lang="en-GB" sz="1200">
                <a:solidFill>
                  <a:schemeClr val="dk1"/>
                </a:solidFill>
              </a:rPr>
              <a:t>Typically made from materials such as steel, aluminum, or nylon, depending on the application and the specific requirements of the machinery.</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AutoNum type="arabicPeriod"/>
            </a:pPr>
            <a:r>
              <a:rPr lang="en-GB" sz="1200">
                <a:solidFill>
                  <a:schemeClr val="dk1"/>
                </a:solidFill>
              </a:rPr>
              <a:t>Proper installation and maintenance of couplings are important for ensuring their longevity and effectiveness. This includes ensuring proper alignment of the shafts and periodically checking for wear and tear on the coupling components.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AutoNum type="arabicPeriod"/>
            </a:pPr>
            <a:r>
              <a:rPr lang="en-GB" sz="1200">
                <a:solidFill>
                  <a:schemeClr val="dk1"/>
                </a:solidFill>
              </a:rPr>
              <a:t>The selection of the appropriate coupling size is important for ensuring that the coupling can transmit the necessary amount of power and torque without failure or damage.</a:t>
            </a:r>
            <a:endParaRPr sz="1200">
              <a:solidFill>
                <a:schemeClr val="dk1"/>
              </a:solidFill>
            </a:endParaRPr>
          </a:p>
          <a:p>
            <a:pPr indent="0" lvl="0" marL="457200" rtl="0" algn="l">
              <a:lnSpc>
                <a:spcPct val="115000"/>
              </a:lnSpc>
              <a:spcBef>
                <a:spcPts val="1500"/>
              </a:spcBef>
              <a:spcAft>
                <a:spcPts val="15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d7a00cc4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d7a00cc4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dk1"/>
              </a:buClr>
              <a:buSzPts val="1200"/>
              <a:buFont typeface="Arial"/>
              <a:buAutoNum type="arabicPeriod"/>
            </a:pPr>
            <a:r>
              <a:rPr lang="en-GB" sz="1200">
                <a:solidFill>
                  <a:schemeClr val="dk1"/>
                </a:solidFill>
              </a:rPr>
              <a:t>There are various types of linkages available, including simple linkages, complex linkages, and parallel linkages, each designed to meet specific mechanical requirements.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AutoNum type="arabicPeriod"/>
            </a:pPr>
            <a:r>
              <a:rPr lang="en-GB" sz="1200">
                <a:solidFill>
                  <a:schemeClr val="dk1"/>
                </a:solidFill>
              </a:rPr>
              <a:t>Linkages are used in a wide range of applications, including steering systems, suspension systems, and robotic arms.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AutoNum type="arabicPeriod"/>
            </a:pPr>
            <a:r>
              <a:rPr lang="en-GB" sz="1200">
                <a:solidFill>
                  <a:schemeClr val="dk1"/>
                </a:solidFill>
              </a:rPr>
              <a:t>Linkages are typically constructed from rigid components such as rods, bars, or plates that are joined together with pivots or hinges.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AutoNum type="arabicPeriod"/>
            </a:pPr>
            <a:r>
              <a:rPr lang="en-GB" sz="1200">
                <a:solidFill>
                  <a:schemeClr val="dk1"/>
                </a:solidFill>
              </a:rPr>
              <a:t>Linkages can be designed to move in a variety of ways, including linear motion, rotational motion, or a combination of both.</a:t>
            </a:r>
            <a:endParaRPr sz="1200">
              <a:solidFill>
                <a:schemeClr val="dk1"/>
              </a:solidFill>
            </a:endParaRPr>
          </a:p>
          <a:p>
            <a:pPr indent="0" lvl="0" marL="0" rtl="0" algn="l">
              <a:lnSpc>
                <a:spcPct val="115000"/>
              </a:lnSpc>
              <a:spcBef>
                <a:spcPts val="1500"/>
              </a:spcBef>
              <a:spcAft>
                <a:spcPts val="0"/>
              </a:spcAft>
              <a:buNone/>
            </a:pPr>
            <a:r>
              <a:t/>
            </a:r>
            <a:endParaRPr sz="1200">
              <a:solidFill>
                <a:schemeClr val="dk1"/>
              </a:solidFill>
            </a:endParaRPr>
          </a:p>
          <a:p>
            <a:pPr indent="0" lvl="0" marL="0" rtl="0" algn="l">
              <a:spcBef>
                <a:spcPts val="15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www.youtube.com/watch?v=HSKyHmjyrkA" TargetMode="External"/><Relationship Id="rId5"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Simple Machines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Basic mechanisms </a:t>
            </a:r>
            <a:endParaRPr/>
          </a:p>
        </p:txBody>
      </p:sp>
      <p:sp>
        <p:nvSpPr>
          <p:cNvPr id="140" name="Google Shape;140;p14"/>
          <p:cNvSpPr txBox="1"/>
          <p:nvPr>
            <p:ph idx="1" type="body"/>
          </p:nvPr>
        </p:nvSpPr>
        <p:spPr>
          <a:xfrm>
            <a:off x="1246400" y="13078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FFFFFF"/>
              </a:buClr>
              <a:buSzPts val="1700"/>
              <a:buFont typeface="Arial"/>
              <a:buChar char="●"/>
            </a:pPr>
            <a:r>
              <a:rPr lang="en-GB" sz="1700">
                <a:solidFill>
                  <a:srgbClr val="FFFFFF"/>
                </a:solidFill>
                <a:latin typeface="Arial"/>
                <a:ea typeface="Arial"/>
                <a:cs typeface="Arial"/>
                <a:sym typeface="Arial"/>
              </a:rPr>
              <a:t>Simple machines that use mechanical principles to make work easier</a:t>
            </a:r>
            <a:endParaRPr sz="1700">
              <a:solidFill>
                <a:srgbClr val="FFFFFF"/>
              </a:solidFill>
              <a:latin typeface="Arial"/>
              <a:ea typeface="Arial"/>
              <a:cs typeface="Arial"/>
              <a:sym typeface="Arial"/>
            </a:endParaRPr>
          </a:p>
          <a:p>
            <a:pPr indent="-336550" lvl="0" marL="457200" rtl="0" algn="l">
              <a:spcBef>
                <a:spcPts val="0"/>
              </a:spcBef>
              <a:spcAft>
                <a:spcPts val="0"/>
              </a:spcAft>
              <a:buClr>
                <a:srgbClr val="FFFFFF"/>
              </a:buClr>
              <a:buSzPts val="1700"/>
              <a:buFont typeface="Arial"/>
              <a:buChar char="●"/>
            </a:pPr>
            <a:r>
              <a:rPr lang="en-GB" sz="1700">
                <a:solidFill>
                  <a:srgbClr val="FFFFFF"/>
                </a:solidFill>
                <a:latin typeface="Arial"/>
                <a:ea typeface="Arial"/>
                <a:cs typeface="Arial"/>
                <a:sym typeface="Arial"/>
              </a:rPr>
              <a:t>By multiplying force or motion, changing direction, or transferring power</a:t>
            </a:r>
            <a:endParaRPr sz="1700">
              <a:solidFill>
                <a:srgbClr val="FFFFFF"/>
              </a:solidFill>
              <a:latin typeface="Arial"/>
              <a:ea typeface="Arial"/>
              <a:cs typeface="Arial"/>
              <a:sym typeface="Arial"/>
            </a:endParaRPr>
          </a:p>
          <a:p>
            <a:pPr indent="-336550" lvl="0" marL="457200" rtl="0" algn="l">
              <a:spcBef>
                <a:spcPts val="0"/>
              </a:spcBef>
              <a:spcAft>
                <a:spcPts val="0"/>
              </a:spcAft>
              <a:buClr>
                <a:srgbClr val="FFFFFF"/>
              </a:buClr>
              <a:buSzPts val="1700"/>
              <a:buFont typeface="Arial"/>
              <a:buChar char="●"/>
            </a:pPr>
            <a:r>
              <a:rPr lang="en-GB" sz="1700">
                <a:solidFill>
                  <a:srgbClr val="FFFFFF"/>
                </a:solidFill>
                <a:latin typeface="Arial"/>
                <a:ea typeface="Arial"/>
                <a:cs typeface="Arial"/>
                <a:sym typeface="Arial"/>
              </a:rPr>
              <a:t>Essential components in engineering and everyday life.</a:t>
            </a:r>
            <a:endParaRPr sz="18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little bit about mechanical advantage</a:t>
            </a:r>
            <a:endParaRPr/>
          </a:p>
        </p:txBody>
      </p:sp>
      <p:sp>
        <p:nvSpPr>
          <p:cNvPr id="146" name="Google Shape;146;p15"/>
          <p:cNvSpPr txBox="1"/>
          <p:nvPr>
            <p:ph idx="1" type="body"/>
          </p:nvPr>
        </p:nvSpPr>
        <p:spPr>
          <a:xfrm>
            <a:off x="769150" y="1872350"/>
            <a:ext cx="75672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400">
                <a:latin typeface="Montserrat"/>
                <a:ea typeface="Montserrat"/>
                <a:cs typeface="Montserrat"/>
                <a:sym typeface="Montserrat"/>
              </a:rPr>
              <a:t>Work done = Force applied * Distance moved</a:t>
            </a:r>
            <a:endParaRPr sz="2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Gears &amp; Chain drives</a:t>
            </a:r>
            <a:endParaRPr/>
          </a:p>
        </p:txBody>
      </p:sp>
      <p:sp>
        <p:nvSpPr>
          <p:cNvPr id="152" name="Google Shape;152;p16"/>
          <p:cNvSpPr txBox="1"/>
          <p:nvPr>
            <p:ph idx="1" type="body"/>
          </p:nvPr>
        </p:nvSpPr>
        <p:spPr>
          <a:xfrm>
            <a:off x="1297500" y="1439150"/>
            <a:ext cx="3798900" cy="24159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GB" sz="1700">
                <a:latin typeface="Arial"/>
                <a:ea typeface="Arial"/>
                <a:cs typeface="Arial"/>
                <a:sym typeface="Arial"/>
              </a:rPr>
              <a:t>Gears and chain drives are basic mechanisms used to transmit motion and power between rotating shafts. They provide several mechanical advantages, including:</a:t>
            </a:r>
            <a:endParaRPr sz="1700">
              <a:latin typeface="Arial"/>
              <a:ea typeface="Arial"/>
              <a:cs typeface="Arial"/>
              <a:sym typeface="Arial"/>
            </a:endParaRPr>
          </a:p>
          <a:p>
            <a:pPr indent="-336550" lvl="0" marL="457200" rtl="0" algn="l">
              <a:spcBef>
                <a:spcPts val="1500"/>
              </a:spcBef>
              <a:spcAft>
                <a:spcPts val="0"/>
              </a:spcAft>
              <a:buClr>
                <a:schemeClr val="lt1"/>
              </a:buClr>
              <a:buSzPts val="1700"/>
              <a:buFont typeface="Arial"/>
              <a:buAutoNum type="arabicPeriod"/>
            </a:pPr>
            <a:r>
              <a:rPr lang="en-GB" sz="1700">
                <a:latin typeface="Arial"/>
                <a:ea typeface="Arial"/>
                <a:cs typeface="Arial"/>
                <a:sym typeface="Arial"/>
              </a:rPr>
              <a:t>Speed and torque ratio</a:t>
            </a:r>
            <a:endParaRPr sz="1700">
              <a:latin typeface="Arial"/>
              <a:ea typeface="Arial"/>
              <a:cs typeface="Arial"/>
              <a:sym typeface="Arial"/>
            </a:endParaRPr>
          </a:p>
          <a:p>
            <a:pPr indent="-336550" lvl="0" marL="457200" rtl="0" algn="l">
              <a:spcBef>
                <a:spcPts val="0"/>
              </a:spcBef>
              <a:spcAft>
                <a:spcPts val="0"/>
              </a:spcAft>
              <a:buClr>
                <a:schemeClr val="lt1"/>
              </a:buClr>
              <a:buSzPts val="1700"/>
              <a:buFont typeface="Arial"/>
              <a:buAutoNum type="arabicPeriod"/>
            </a:pPr>
            <a:r>
              <a:rPr lang="en-GB" sz="1700">
                <a:latin typeface="Arial"/>
                <a:ea typeface="Arial"/>
                <a:cs typeface="Arial"/>
                <a:sym typeface="Arial"/>
              </a:rPr>
              <a:t>Smooth operation</a:t>
            </a:r>
            <a:endParaRPr sz="1700">
              <a:latin typeface="Arial"/>
              <a:ea typeface="Arial"/>
              <a:cs typeface="Arial"/>
              <a:sym typeface="Arial"/>
            </a:endParaRPr>
          </a:p>
          <a:p>
            <a:pPr indent="-336550" lvl="0" marL="457200" rtl="0" algn="l">
              <a:spcBef>
                <a:spcPts val="0"/>
              </a:spcBef>
              <a:spcAft>
                <a:spcPts val="0"/>
              </a:spcAft>
              <a:buClr>
                <a:schemeClr val="lt1"/>
              </a:buClr>
              <a:buSzPts val="1700"/>
              <a:buFont typeface="Arial"/>
              <a:buAutoNum type="arabicPeriod"/>
            </a:pPr>
            <a:r>
              <a:rPr lang="en-GB" sz="1700">
                <a:latin typeface="Arial"/>
                <a:ea typeface="Arial"/>
                <a:cs typeface="Arial"/>
                <a:sym typeface="Arial"/>
              </a:rPr>
              <a:t>Increased power transfer</a:t>
            </a:r>
            <a:endParaRPr sz="1700">
              <a:latin typeface="Arial"/>
              <a:ea typeface="Arial"/>
              <a:cs typeface="Arial"/>
              <a:sym typeface="Arial"/>
            </a:endParaRPr>
          </a:p>
          <a:p>
            <a:pPr indent="-336550" lvl="0" marL="457200" rtl="0" algn="l">
              <a:spcBef>
                <a:spcPts val="0"/>
              </a:spcBef>
              <a:spcAft>
                <a:spcPts val="0"/>
              </a:spcAft>
              <a:buClr>
                <a:schemeClr val="lt1"/>
              </a:buClr>
              <a:buSzPts val="1700"/>
              <a:buFont typeface="Arial"/>
              <a:buAutoNum type="arabicPeriod"/>
            </a:pPr>
            <a:r>
              <a:rPr lang="en-GB" sz="1700">
                <a:latin typeface="Arial"/>
                <a:ea typeface="Arial"/>
                <a:cs typeface="Arial"/>
                <a:sym typeface="Arial"/>
              </a:rPr>
              <a:t>Compact size</a:t>
            </a:r>
            <a:endParaRPr sz="1800"/>
          </a:p>
        </p:txBody>
      </p:sp>
      <p:pic>
        <p:nvPicPr>
          <p:cNvPr id="153" name="Google Shape;153;p16"/>
          <p:cNvPicPr preferRelativeResize="0"/>
          <p:nvPr/>
        </p:nvPicPr>
        <p:blipFill>
          <a:blip r:embed="rId3">
            <a:alphaModFix/>
          </a:blip>
          <a:stretch>
            <a:fillRect/>
          </a:stretch>
        </p:blipFill>
        <p:spPr>
          <a:xfrm>
            <a:off x="6029313" y="-12"/>
            <a:ext cx="2733675" cy="2657475"/>
          </a:xfrm>
          <a:prstGeom prst="rect">
            <a:avLst/>
          </a:prstGeom>
          <a:noFill/>
          <a:ln>
            <a:noFill/>
          </a:ln>
        </p:spPr>
      </p:pic>
      <p:pic>
        <p:nvPicPr>
          <p:cNvPr id="154" name="Google Shape;154;p16"/>
          <p:cNvPicPr preferRelativeResize="0"/>
          <p:nvPr/>
        </p:nvPicPr>
        <p:blipFill>
          <a:blip r:embed="rId4">
            <a:alphaModFix/>
          </a:blip>
          <a:stretch>
            <a:fillRect/>
          </a:stretch>
        </p:blipFill>
        <p:spPr>
          <a:xfrm>
            <a:off x="5327300" y="2342625"/>
            <a:ext cx="3816699" cy="280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Pulleys</a:t>
            </a:r>
            <a:endParaRPr/>
          </a:p>
        </p:txBody>
      </p:sp>
      <p:sp>
        <p:nvSpPr>
          <p:cNvPr id="160" name="Google Shape;160;p17"/>
          <p:cNvSpPr txBox="1"/>
          <p:nvPr>
            <p:ph idx="1" type="body"/>
          </p:nvPr>
        </p:nvSpPr>
        <p:spPr>
          <a:xfrm>
            <a:off x="1367525" y="1227325"/>
            <a:ext cx="7038900" cy="29112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GB" sz="1500">
                <a:latin typeface="Arial"/>
                <a:ea typeface="Arial"/>
                <a:cs typeface="Arial"/>
                <a:sym typeface="Arial"/>
              </a:rPr>
              <a:t>Pulleys are basic mechanisms that consist of a wheel with a grooved rim and a rope or cable that fits into the groove. They provide several mechanical advantages, including:</a:t>
            </a:r>
            <a:endParaRPr sz="1500">
              <a:latin typeface="Arial"/>
              <a:ea typeface="Arial"/>
              <a:cs typeface="Arial"/>
              <a:sym typeface="Arial"/>
            </a:endParaRPr>
          </a:p>
          <a:p>
            <a:pPr indent="-323850" lvl="0" marL="457200" rtl="0" algn="l">
              <a:spcBef>
                <a:spcPts val="1500"/>
              </a:spcBef>
              <a:spcAft>
                <a:spcPts val="0"/>
              </a:spcAft>
              <a:buClr>
                <a:schemeClr val="lt1"/>
              </a:buClr>
              <a:buSzPts val="1500"/>
              <a:buFont typeface="Arial"/>
              <a:buAutoNum type="arabicPeriod"/>
            </a:pPr>
            <a:r>
              <a:rPr lang="en-GB" sz="1500">
                <a:latin typeface="Arial"/>
                <a:ea typeface="Arial"/>
                <a:cs typeface="Arial"/>
                <a:sym typeface="Arial"/>
              </a:rPr>
              <a:t>Force reduction </a:t>
            </a:r>
            <a:endParaRPr sz="1500">
              <a:latin typeface="Arial"/>
              <a:ea typeface="Arial"/>
              <a:cs typeface="Arial"/>
              <a:sym typeface="Arial"/>
            </a:endParaRPr>
          </a:p>
          <a:p>
            <a:pPr indent="-323850" lvl="0" marL="457200" rtl="0" algn="l">
              <a:spcBef>
                <a:spcPts val="0"/>
              </a:spcBef>
              <a:spcAft>
                <a:spcPts val="0"/>
              </a:spcAft>
              <a:buClr>
                <a:schemeClr val="lt1"/>
              </a:buClr>
              <a:buSzPts val="1500"/>
              <a:buFont typeface="Arial"/>
              <a:buAutoNum type="arabicPeriod"/>
            </a:pPr>
            <a:r>
              <a:rPr lang="en-GB" sz="1500">
                <a:latin typeface="Arial"/>
                <a:ea typeface="Arial"/>
                <a:cs typeface="Arial"/>
                <a:sym typeface="Arial"/>
              </a:rPr>
              <a:t>Directional change</a:t>
            </a:r>
            <a:endParaRPr sz="1500">
              <a:latin typeface="Arial"/>
              <a:ea typeface="Arial"/>
              <a:cs typeface="Arial"/>
              <a:sym typeface="Arial"/>
            </a:endParaRPr>
          </a:p>
          <a:p>
            <a:pPr indent="-323850" lvl="0" marL="457200" rtl="0" algn="l">
              <a:spcBef>
                <a:spcPts val="0"/>
              </a:spcBef>
              <a:spcAft>
                <a:spcPts val="0"/>
              </a:spcAft>
              <a:buClr>
                <a:schemeClr val="lt1"/>
              </a:buClr>
              <a:buSzPts val="1500"/>
              <a:buFont typeface="Arial"/>
              <a:buAutoNum type="arabicPeriod"/>
            </a:pPr>
            <a:r>
              <a:rPr lang="en-GB" sz="1500">
                <a:latin typeface="Arial"/>
                <a:ea typeface="Arial"/>
                <a:cs typeface="Arial"/>
                <a:sym typeface="Arial"/>
              </a:rPr>
              <a:t>Speed reduction </a:t>
            </a:r>
            <a:endParaRPr sz="1500">
              <a:latin typeface="Arial"/>
              <a:ea typeface="Arial"/>
              <a:cs typeface="Arial"/>
              <a:sym typeface="Arial"/>
            </a:endParaRPr>
          </a:p>
          <a:p>
            <a:pPr indent="-323850" lvl="0" marL="457200" rtl="0" algn="l">
              <a:spcBef>
                <a:spcPts val="0"/>
              </a:spcBef>
              <a:spcAft>
                <a:spcPts val="0"/>
              </a:spcAft>
              <a:buClr>
                <a:schemeClr val="lt1"/>
              </a:buClr>
              <a:buSzPts val="1500"/>
              <a:buFont typeface="Arial"/>
              <a:buAutoNum type="arabicPeriod"/>
            </a:pPr>
            <a:r>
              <a:rPr lang="en-GB" sz="1500">
                <a:latin typeface="Arial"/>
                <a:ea typeface="Arial"/>
                <a:cs typeface="Arial"/>
                <a:sym typeface="Arial"/>
              </a:rPr>
              <a:t>Power transmission </a:t>
            </a:r>
            <a:endParaRPr sz="1500">
              <a:solidFill>
                <a:srgbClr val="D1D5DB"/>
              </a:solidFill>
              <a:highlight>
                <a:srgbClr val="444654"/>
              </a:highlight>
              <a:latin typeface="Roboto"/>
              <a:ea typeface="Roboto"/>
              <a:cs typeface="Roboto"/>
              <a:sym typeface="Roboto"/>
            </a:endParaRPr>
          </a:p>
          <a:p>
            <a:pPr indent="0" lvl="0" marL="0" rtl="0" algn="l">
              <a:spcBef>
                <a:spcPts val="0"/>
              </a:spcBef>
              <a:spcAft>
                <a:spcPts val="1200"/>
              </a:spcAft>
              <a:buNone/>
            </a:pPr>
            <a:r>
              <a:t/>
            </a:r>
            <a:endParaRPr sz="1600"/>
          </a:p>
        </p:txBody>
      </p:sp>
      <p:pic>
        <p:nvPicPr>
          <p:cNvPr id="161" name="Google Shape;161;p17"/>
          <p:cNvPicPr preferRelativeResize="0"/>
          <p:nvPr/>
        </p:nvPicPr>
        <p:blipFill>
          <a:blip r:embed="rId3">
            <a:alphaModFix/>
          </a:blip>
          <a:stretch>
            <a:fillRect/>
          </a:stretch>
        </p:blipFill>
        <p:spPr>
          <a:xfrm>
            <a:off x="4092775" y="1894500"/>
            <a:ext cx="4907049" cy="276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Joints &amp; Couplings </a:t>
            </a:r>
            <a:endParaRPr/>
          </a:p>
        </p:txBody>
      </p:sp>
      <p:sp>
        <p:nvSpPr>
          <p:cNvPr id="167" name="Google Shape;167;p18"/>
          <p:cNvSpPr txBox="1"/>
          <p:nvPr>
            <p:ph idx="1" type="body"/>
          </p:nvPr>
        </p:nvSpPr>
        <p:spPr>
          <a:xfrm>
            <a:off x="1207425" y="1064250"/>
            <a:ext cx="7358400" cy="33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latin typeface="Arial"/>
                <a:ea typeface="Arial"/>
                <a:cs typeface="Arial"/>
                <a:sym typeface="Arial"/>
              </a:rPr>
              <a:t>Couplings are mechanical devices that are used to connect two shafts together to transmit power and motion. Some basic joints &amp; couplings:</a:t>
            </a:r>
            <a:endParaRPr sz="1700">
              <a:latin typeface="Arial"/>
              <a:ea typeface="Arial"/>
              <a:cs typeface="Arial"/>
              <a:sym typeface="Arial"/>
            </a:endParaRPr>
          </a:p>
          <a:p>
            <a:pPr indent="0" lvl="0" marL="0" rtl="0" algn="l">
              <a:spcBef>
                <a:spcPts val="1500"/>
              </a:spcBef>
              <a:spcAft>
                <a:spcPts val="0"/>
              </a:spcAft>
              <a:buNone/>
            </a:pPr>
            <a:r>
              <a:t/>
            </a:r>
            <a:endParaRPr sz="1700">
              <a:latin typeface="Roboto"/>
              <a:ea typeface="Roboto"/>
              <a:cs typeface="Roboto"/>
              <a:sym typeface="Roboto"/>
            </a:endParaRPr>
          </a:p>
          <a:p>
            <a:pPr indent="0" lvl="0" marL="0" rtl="0" algn="l">
              <a:spcBef>
                <a:spcPts val="1500"/>
              </a:spcBef>
              <a:spcAft>
                <a:spcPts val="1200"/>
              </a:spcAft>
              <a:buNone/>
            </a:pPr>
            <a:r>
              <a:t/>
            </a:r>
            <a:endParaRPr sz="1700"/>
          </a:p>
        </p:txBody>
      </p:sp>
      <p:pic>
        <p:nvPicPr>
          <p:cNvPr id="168" name="Google Shape;168;p18"/>
          <p:cNvPicPr preferRelativeResize="0"/>
          <p:nvPr/>
        </p:nvPicPr>
        <p:blipFill>
          <a:blip r:embed="rId3">
            <a:alphaModFix/>
          </a:blip>
          <a:stretch>
            <a:fillRect/>
          </a:stretch>
        </p:blipFill>
        <p:spPr>
          <a:xfrm>
            <a:off x="152397" y="2114547"/>
            <a:ext cx="5134155" cy="2505000"/>
          </a:xfrm>
          <a:prstGeom prst="rect">
            <a:avLst/>
          </a:prstGeom>
          <a:noFill/>
          <a:ln>
            <a:noFill/>
          </a:ln>
        </p:spPr>
      </p:pic>
      <p:pic>
        <p:nvPicPr>
          <p:cNvPr id="169" name="Google Shape;169;p18"/>
          <p:cNvPicPr preferRelativeResize="0"/>
          <p:nvPr/>
        </p:nvPicPr>
        <p:blipFill>
          <a:blip r:embed="rId4">
            <a:alphaModFix/>
          </a:blip>
          <a:stretch>
            <a:fillRect/>
          </a:stretch>
        </p:blipFill>
        <p:spPr>
          <a:xfrm>
            <a:off x="5286550" y="2370580"/>
            <a:ext cx="3764625" cy="22049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Linkages</a:t>
            </a:r>
            <a:endParaRPr/>
          </a:p>
        </p:txBody>
      </p:sp>
      <p:sp>
        <p:nvSpPr>
          <p:cNvPr id="175" name="Google Shape;175;p19"/>
          <p:cNvSpPr txBox="1"/>
          <p:nvPr>
            <p:ph idx="1" type="body"/>
          </p:nvPr>
        </p:nvSpPr>
        <p:spPr>
          <a:xfrm>
            <a:off x="1297500" y="10139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500"/>
              </a:spcAft>
              <a:buNone/>
            </a:pPr>
            <a:r>
              <a:rPr lang="en-GB" sz="1700">
                <a:latin typeface="Arial"/>
                <a:ea typeface="Arial"/>
                <a:cs typeface="Arial"/>
                <a:sym typeface="Arial"/>
              </a:rPr>
              <a:t>Linkages are basic mechanisms that are made up of a series of rigid bodies or links connected by joints. </a:t>
            </a:r>
            <a:endParaRPr sz="1700">
              <a:latin typeface="Arial"/>
              <a:ea typeface="Arial"/>
              <a:cs typeface="Arial"/>
              <a:sym typeface="Arial"/>
            </a:endParaRPr>
          </a:p>
        </p:txBody>
      </p:sp>
      <p:pic>
        <p:nvPicPr>
          <p:cNvPr id="176" name="Google Shape;176;p19"/>
          <p:cNvPicPr preferRelativeResize="0"/>
          <p:nvPr/>
        </p:nvPicPr>
        <p:blipFill>
          <a:blip r:embed="rId3">
            <a:alphaModFix/>
          </a:blip>
          <a:stretch>
            <a:fillRect/>
          </a:stretch>
        </p:blipFill>
        <p:spPr>
          <a:xfrm>
            <a:off x="-37073" y="1944775"/>
            <a:ext cx="3622850" cy="3351125"/>
          </a:xfrm>
          <a:prstGeom prst="rect">
            <a:avLst/>
          </a:prstGeom>
          <a:noFill/>
          <a:ln>
            <a:noFill/>
          </a:ln>
        </p:spPr>
      </p:pic>
      <p:pic>
        <p:nvPicPr>
          <p:cNvPr descr="Subscribe and 🔔 to the BBC 👉 https://bit.ly/BBCYouTubeSub&#10;Watch the BBC first on iPlayer 👉 https://bbc.in/iPlayer-Home More on this programme: http://www.bbc.co.uk/programmes/b00vt1xp &#10; &#10;Kinetic sculptor and artist Theo Jansen builds 'strandbeests' from yellow plastic tubing that is readily available in his native Holland.  &#10; &#10;The graceful creatures evolve over time as Theo adapts their designs to harness the wind more efficiently. They are powered only by the wind and even store some of the wind's energy in plastic bottle 'stomachs' to be used when there is no wind.&#10;&#10;#bbc&#10;All our TV channels and S4C are available to watch live through BBC iPlayer, although some programmes may not be available to stream online due to rights. If you would like to read more on what types of programmes are available to watch live, check the 'Are all programmes that are broadcast available on BBC iPlayer?' FAQ 👉 https://bbc.in/2m8ks6v." id="177" name="Google Shape;177;p19" title="Theo Jansen's Strandbeests - Wallace &amp; Gromit's World of Invention Episode 1 Preview - BBC One">
            <a:hlinkClick r:id="rId4"/>
          </p:cNvPr>
          <p:cNvPicPr preferRelativeResize="0"/>
          <p:nvPr/>
        </p:nvPicPr>
        <p:blipFill>
          <a:blip r:embed="rId5">
            <a:alphaModFix/>
          </a:blip>
          <a:stretch>
            <a:fillRect/>
          </a:stretch>
        </p:blipFill>
        <p:spPr>
          <a:xfrm>
            <a:off x="3757625" y="2030300"/>
            <a:ext cx="5263650" cy="296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