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262" r:id="rId4"/>
    <p:sldId id="271" r:id="rId5"/>
    <p:sldId id="270" r:id="rId6"/>
    <p:sldId id="261" r:id="rId7"/>
    <p:sldId id="273" r:id="rId8"/>
    <p:sldId id="274" r:id="rId9"/>
    <p:sldId id="283" r:id="rId10"/>
    <p:sldId id="286" r:id="rId11"/>
    <p:sldId id="287" r:id="rId12"/>
    <p:sldId id="260" r:id="rId13"/>
  </p:sldIdLst>
  <p:sldSz cx="21315045" cy="13322300"/>
  <p:notesSz cx="6858000" cy="9144000"/>
  <p:defaultTextStyle>
    <a:defPPr>
      <a:defRPr lang="en-US"/>
    </a:defPPr>
    <a:lvl1pPr marL="0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1pPr>
    <a:lvl2pPr marL="989330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2pPr>
    <a:lvl3pPr marL="1979295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3pPr>
    <a:lvl4pPr marL="2968625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4pPr>
    <a:lvl5pPr marL="3958590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5pPr>
    <a:lvl6pPr marL="4947920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6pPr>
    <a:lvl7pPr marL="5937885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7pPr>
    <a:lvl8pPr marL="6927215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8pPr>
    <a:lvl9pPr marL="7917180" algn="l" defTabSz="989330" rtl="0" eaLnBrk="1" latinLnBrk="0" hangingPunct="1">
      <a:defRPr sz="3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96" userDrawn="1">
          <p15:clr>
            <a:srgbClr val="A4A3A4"/>
          </p15:clr>
        </p15:guide>
        <p15:guide id="2" pos="674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34" d="100"/>
          <a:sy n="34" d="100"/>
        </p:scale>
        <p:origin x="1074" y="60"/>
      </p:cViewPr>
      <p:guideLst>
        <p:guide orient="horz" pos="4196"/>
        <p:guide pos="67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194" y="1143000"/>
            <a:ext cx="493761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652" y="4138549"/>
            <a:ext cx="18118059" cy="28556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97305" y="7549303"/>
            <a:ext cx="14920754" cy="34045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89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79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68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958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947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937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927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91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3638" y="533511"/>
            <a:ext cx="4795957" cy="113671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768" y="533511"/>
            <a:ext cx="14032614" cy="113671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00" y="311468"/>
            <a:ext cx="19183827" cy="22203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3767" y="8560812"/>
            <a:ext cx="18118059" cy="2645957"/>
          </a:xfrm>
        </p:spPr>
        <p:txBody>
          <a:bodyPr anchor="t"/>
          <a:lstStyle>
            <a:lvl1pPr algn="l">
              <a:defRPr sz="87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3767" y="5646560"/>
            <a:ext cx="18118059" cy="2914252"/>
          </a:xfrm>
        </p:spPr>
        <p:txBody>
          <a:bodyPr anchor="b"/>
          <a:lstStyle>
            <a:lvl1pPr marL="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1pPr>
            <a:lvl2pPr marL="98933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2pPr>
            <a:lvl3pPr marL="1979295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3pPr>
            <a:lvl4pPr marL="296862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95859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94792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93788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92721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91718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768" y="3108538"/>
            <a:ext cx="9414285" cy="8792102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3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5310" y="3108538"/>
            <a:ext cx="9414285" cy="8792102"/>
          </a:xfrm>
        </p:spPr>
        <p:txBody>
          <a:bodyPr/>
          <a:lstStyle>
            <a:lvl1pPr>
              <a:defRPr sz="6100"/>
            </a:lvl1pPr>
            <a:lvl2pPr>
              <a:defRPr sz="5200"/>
            </a:lvl2pPr>
            <a:lvl3pPr>
              <a:defRPr sz="43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768" y="2982099"/>
            <a:ext cx="9417987" cy="1242797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89330" indent="0">
              <a:buNone/>
              <a:defRPr sz="4300" b="1"/>
            </a:lvl2pPr>
            <a:lvl3pPr marL="1979295" indent="0">
              <a:buNone/>
              <a:defRPr sz="3900" b="1"/>
            </a:lvl3pPr>
            <a:lvl4pPr marL="2968625" indent="0">
              <a:buNone/>
              <a:defRPr sz="3500" b="1"/>
            </a:lvl4pPr>
            <a:lvl5pPr marL="3958590" indent="0">
              <a:buNone/>
              <a:defRPr sz="3500" b="1"/>
            </a:lvl5pPr>
            <a:lvl6pPr marL="4947920" indent="0">
              <a:buNone/>
              <a:defRPr sz="3500" b="1"/>
            </a:lvl6pPr>
            <a:lvl7pPr marL="5937885" indent="0">
              <a:buNone/>
              <a:defRPr sz="3500" b="1"/>
            </a:lvl7pPr>
            <a:lvl8pPr marL="6927215" indent="0">
              <a:buNone/>
              <a:defRPr sz="3500" b="1"/>
            </a:lvl8pPr>
            <a:lvl9pPr marL="7917180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768" y="4224896"/>
            <a:ext cx="9417987" cy="7675743"/>
          </a:xfrm>
        </p:spPr>
        <p:txBody>
          <a:bodyPr/>
          <a:lstStyle>
            <a:lvl1pPr>
              <a:defRPr sz="5200"/>
            </a:lvl1pPr>
            <a:lvl2pPr>
              <a:defRPr sz="43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910" y="2982099"/>
            <a:ext cx="9421686" cy="1242797"/>
          </a:xfrm>
        </p:spPr>
        <p:txBody>
          <a:bodyPr anchor="b"/>
          <a:lstStyle>
            <a:lvl1pPr marL="0" indent="0">
              <a:buNone/>
              <a:defRPr sz="5200" b="1"/>
            </a:lvl1pPr>
            <a:lvl2pPr marL="989330" indent="0">
              <a:buNone/>
              <a:defRPr sz="4300" b="1"/>
            </a:lvl2pPr>
            <a:lvl3pPr marL="1979295" indent="0">
              <a:buNone/>
              <a:defRPr sz="3900" b="1"/>
            </a:lvl3pPr>
            <a:lvl4pPr marL="2968625" indent="0">
              <a:buNone/>
              <a:defRPr sz="3500" b="1"/>
            </a:lvl4pPr>
            <a:lvl5pPr marL="3958590" indent="0">
              <a:buNone/>
              <a:defRPr sz="3500" b="1"/>
            </a:lvl5pPr>
            <a:lvl6pPr marL="4947920" indent="0">
              <a:buNone/>
              <a:defRPr sz="3500" b="1"/>
            </a:lvl6pPr>
            <a:lvl7pPr marL="5937885" indent="0">
              <a:buNone/>
              <a:defRPr sz="3500" b="1"/>
            </a:lvl7pPr>
            <a:lvl8pPr marL="6927215" indent="0">
              <a:buNone/>
              <a:defRPr sz="3500" b="1"/>
            </a:lvl8pPr>
            <a:lvl9pPr marL="7917180" indent="0">
              <a:buNone/>
              <a:defRPr sz="35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910" y="4224896"/>
            <a:ext cx="9421686" cy="7675743"/>
          </a:xfrm>
        </p:spPr>
        <p:txBody>
          <a:bodyPr/>
          <a:lstStyle>
            <a:lvl1pPr>
              <a:defRPr sz="5200"/>
            </a:lvl1pPr>
            <a:lvl2pPr>
              <a:defRPr sz="43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769" y="530425"/>
            <a:ext cx="7012608" cy="2257390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15" y="530426"/>
            <a:ext cx="11915880" cy="11370214"/>
          </a:xfrm>
        </p:spPr>
        <p:txBody>
          <a:bodyPr/>
          <a:lstStyle>
            <a:lvl1pPr>
              <a:defRPr sz="6900"/>
            </a:lvl1pPr>
            <a:lvl2pPr>
              <a:defRPr sz="6100"/>
            </a:lvl2pPr>
            <a:lvl3pPr>
              <a:defRPr sz="52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769" y="2787816"/>
            <a:ext cx="7012608" cy="9112824"/>
          </a:xfrm>
        </p:spPr>
        <p:txBody>
          <a:bodyPr/>
          <a:lstStyle>
            <a:lvl1pPr marL="0" indent="0">
              <a:buNone/>
              <a:defRPr sz="3000"/>
            </a:lvl1pPr>
            <a:lvl2pPr marL="989330" indent="0">
              <a:buNone/>
              <a:defRPr sz="2600"/>
            </a:lvl2pPr>
            <a:lvl3pPr marL="1979295" indent="0">
              <a:buNone/>
              <a:defRPr sz="2200"/>
            </a:lvl3pPr>
            <a:lvl4pPr marL="2968625" indent="0">
              <a:buNone/>
              <a:defRPr sz="1900"/>
            </a:lvl4pPr>
            <a:lvl5pPr marL="3958590" indent="0">
              <a:buNone/>
              <a:defRPr sz="1900"/>
            </a:lvl5pPr>
            <a:lvl6pPr marL="4947920" indent="0">
              <a:buNone/>
              <a:defRPr sz="1900"/>
            </a:lvl6pPr>
            <a:lvl7pPr marL="5937885" indent="0">
              <a:buNone/>
              <a:defRPr sz="1900"/>
            </a:lvl7pPr>
            <a:lvl8pPr marL="6927215" indent="0">
              <a:buNone/>
              <a:defRPr sz="1900"/>
            </a:lvl8pPr>
            <a:lvl9pPr marL="791718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7960" y="9325610"/>
            <a:ext cx="12789218" cy="1100941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77960" y="1190372"/>
            <a:ext cx="12789218" cy="7993380"/>
          </a:xfrm>
        </p:spPr>
        <p:txBody>
          <a:bodyPr/>
          <a:lstStyle>
            <a:lvl1pPr marL="0" indent="0">
              <a:buNone/>
              <a:defRPr sz="6900"/>
            </a:lvl1pPr>
            <a:lvl2pPr marL="989330" indent="0">
              <a:buNone/>
              <a:defRPr sz="6100"/>
            </a:lvl2pPr>
            <a:lvl3pPr marL="1979295" indent="0">
              <a:buNone/>
              <a:defRPr sz="5200"/>
            </a:lvl3pPr>
            <a:lvl4pPr marL="2968625" indent="0">
              <a:buNone/>
              <a:defRPr sz="4300"/>
            </a:lvl4pPr>
            <a:lvl5pPr marL="3958590" indent="0">
              <a:buNone/>
              <a:defRPr sz="4300"/>
            </a:lvl5pPr>
            <a:lvl6pPr marL="4947920" indent="0">
              <a:buNone/>
              <a:defRPr sz="4300"/>
            </a:lvl6pPr>
            <a:lvl7pPr marL="5937885" indent="0">
              <a:buNone/>
              <a:defRPr sz="4300"/>
            </a:lvl7pPr>
            <a:lvl8pPr marL="6927215" indent="0">
              <a:buNone/>
              <a:defRPr sz="4300"/>
            </a:lvl8pPr>
            <a:lvl9pPr marL="7917180" indent="0">
              <a:buNone/>
              <a:defRPr sz="4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77960" y="10426551"/>
            <a:ext cx="12789218" cy="1563519"/>
          </a:xfrm>
        </p:spPr>
        <p:txBody>
          <a:bodyPr/>
          <a:lstStyle>
            <a:lvl1pPr marL="0" indent="0">
              <a:buNone/>
              <a:defRPr sz="3000"/>
            </a:lvl1pPr>
            <a:lvl2pPr marL="989330" indent="0">
              <a:buNone/>
              <a:defRPr sz="2600"/>
            </a:lvl2pPr>
            <a:lvl3pPr marL="1979295" indent="0">
              <a:buNone/>
              <a:defRPr sz="2200"/>
            </a:lvl3pPr>
            <a:lvl4pPr marL="2968625" indent="0">
              <a:buNone/>
              <a:defRPr sz="1900"/>
            </a:lvl4pPr>
            <a:lvl5pPr marL="3958590" indent="0">
              <a:buNone/>
              <a:defRPr sz="1900"/>
            </a:lvl5pPr>
            <a:lvl6pPr marL="4947920" indent="0">
              <a:buNone/>
              <a:defRPr sz="1900"/>
            </a:lvl6pPr>
            <a:lvl7pPr marL="5937885" indent="0">
              <a:buNone/>
              <a:defRPr sz="1900"/>
            </a:lvl7pPr>
            <a:lvl8pPr marL="6927215" indent="0">
              <a:buNone/>
              <a:defRPr sz="1900"/>
            </a:lvl8pPr>
            <a:lvl9pPr marL="791718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D943-2B8B-6E40-82FC-35630967473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15913"/>
            <a:ext cx="21315363" cy="1767658"/>
          </a:xfrm>
          <a:prstGeom prst="rect">
            <a:avLst/>
          </a:prstGeom>
        </p:spPr>
        <p:txBody>
          <a:bodyPr vert="horz" lIns="197922" tIns="98961" rIns="197922" bIns="98961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768" y="3108538"/>
            <a:ext cx="19183827" cy="8792102"/>
          </a:xfrm>
          <a:prstGeom prst="rect">
            <a:avLst/>
          </a:prstGeom>
        </p:spPr>
        <p:txBody>
          <a:bodyPr vert="horz" lIns="197922" tIns="98961" rIns="197922" bIns="9896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768" y="12347799"/>
            <a:ext cx="497358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9976B-D4AB-1E4C-B38E-D0AADA5FCB3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82749" y="12347799"/>
            <a:ext cx="674986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76010" y="12347799"/>
            <a:ext cx="4973585" cy="709289"/>
          </a:xfrm>
          <a:prstGeom prst="rect">
            <a:avLst/>
          </a:prstGeom>
        </p:spPr>
        <p:txBody>
          <a:bodyPr vert="horz" lIns="197922" tIns="98961" rIns="197922" bIns="98961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6D943-2B8B-6E40-82FC-356309674730}" type="slidenum">
              <a:rPr lang="en-US" smtClean="0"/>
            </a:fld>
            <a:endParaRPr lang="en-US"/>
          </a:p>
        </p:txBody>
      </p:sp>
      <p:pic>
        <p:nvPicPr>
          <p:cNvPr id="7" name="Picture 6" descr="Dai Nam [PPT] Template 10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5" y="354639"/>
            <a:ext cx="1796203" cy="1628932"/>
          </a:xfrm>
          <a:prstGeom prst="rect">
            <a:avLst/>
          </a:prstGeom>
        </p:spPr>
      </p:pic>
      <p:pic>
        <p:nvPicPr>
          <p:cNvPr id="8" name="Picture 7" descr="Dai Nam [PPT] Template 05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4189"/>
            <a:ext cx="21315363" cy="101095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5789623" y="12558057"/>
            <a:ext cx="39463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Slide: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số</a:t>
            </a:r>
            <a:r>
              <a:rPr lang="en-US" sz="280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….</a:t>
            </a:r>
            <a:endParaRPr lang="en-US" sz="28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9330" rtl="0" eaLnBrk="1" latinLnBrk="0" hangingPunct="1">
        <a:spcBef>
          <a:spcPct val="0"/>
        </a:spcBef>
        <a:buNone/>
        <a:defRPr sz="9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42315" indent="-742315" algn="l" defTabSz="989330" rtl="0" eaLnBrk="1" latinLnBrk="0" hangingPunct="1">
        <a:spcBef>
          <a:spcPct val="20000"/>
        </a:spcBef>
        <a:buFont typeface="Arial" panose="020B0604020202020204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607820" indent="-618490" algn="l" defTabSz="989330" rtl="0" eaLnBrk="1" latinLnBrk="0" hangingPunct="1">
        <a:spcBef>
          <a:spcPct val="20000"/>
        </a:spcBef>
        <a:buFont typeface="Arial" panose="020B0604020202020204"/>
        <a:buChar char="–"/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2473960" indent="-494665" algn="l" defTabSz="989330" rtl="0" eaLnBrk="1" latinLnBrk="0" hangingPunct="1">
        <a:spcBef>
          <a:spcPct val="20000"/>
        </a:spcBef>
        <a:buFont typeface="Arial" panose="020B0604020202020204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3463925" indent="-494665" algn="l" defTabSz="989330" rtl="0" eaLnBrk="1" latinLnBrk="0" hangingPunct="1">
        <a:spcBef>
          <a:spcPct val="20000"/>
        </a:spcBef>
        <a:buFont typeface="Arial" panose="020B0604020202020204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453255" indent="-494665" algn="l" defTabSz="989330" rtl="0" eaLnBrk="1" latinLnBrk="0" hangingPunct="1">
        <a:spcBef>
          <a:spcPct val="20000"/>
        </a:spcBef>
        <a:buFont typeface="Arial" panose="020B0604020202020204"/>
        <a:buChar char="»"/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2585" indent="-494665" algn="l" defTabSz="989330" rtl="0" eaLnBrk="1" latinLnBrk="0" hangingPunct="1">
        <a:spcBef>
          <a:spcPct val="20000"/>
        </a:spcBef>
        <a:buFont typeface="Arial" panose="020B0604020202020204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432550" indent="-494665" algn="l" defTabSz="989330" rtl="0" eaLnBrk="1" latinLnBrk="0" hangingPunct="1">
        <a:spcBef>
          <a:spcPct val="20000"/>
        </a:spcBef>
        <a:buFont typeface="Arial" panose="020B0604020202020204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421880" indent="-494665" algn="l" defTabSz="989330" rtl="0" eaLnBrk="1" latinLnBrk="0" hangingPunct="1">
        <a:spcBef>
          <a:spcPct val="20000"/>
        </a:spcBef>
        <a:buFont typeface="Arial" panose="020B0604020202020204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411845" indent="-494665" algn="l" defTabSz="989330" rtl="0" eaLnBrk="1" latinLnBrk="0" hangingPunct="1">
        <a:spcBef>
          <a:spcPct val="20000"/>
        </a:spcBef>
        <a:buFont typeface="Arial" panose="020B0604020202020204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89330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979295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968625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3958590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47920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937885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927215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917180" algn="l" defTabSz="989330" rtl="0" eaLnBrk="1" latinLnBrk="0" hangingPunct="1"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tags" Target="../tags/tag1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0809" cy="133223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018533" y="5703887"/>
            <a:ext cx="854889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Phần</a:t>
            </a:r>
            <a:r>
              <a:rPr lang="en-US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trình</a:t>
            </a:r>
            <a:r>
              <a:rPr lang="en-US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bày</a:t>
            </a:r>
            <a:r>
              <a:rPr lang="en-US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của</a:t>
            </a:r>
            <a:r>
              <a:rPr lang="en-US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:</a:t>
            </a:r>
            <a:endParaRPr lang="en-US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3" name="Picture 12" descr="Dai Nam [PPT] Template 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159" y="1301619"/>
            <a:ext cx="3889248" cy="352958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63905" y="6924490"/>
            <a:ext cx="13628940" cy="37846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TRỊNH MINH QUÂN</a:t>
            </a:r>
            <a:endParaRPr lang="en-US" sz="6000" b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 algn="ctr"/>
            <a:r>
              <a:rPr lang="vi-VN" altLang="en-US" sz="6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ĐỖ TRỌNG NGUYÊN</a:t>
            </a:r>
            <a:endParaRPr lang="vi-VN" altLang="en-US" sz="6000" b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 algn="ctr"/>
            <a:r>
              <a:rPr lang="vi-VN" altLang="en-US" sz="6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NGUYỄN DUY MẠNH</a:t>
            </a:r>
            <a:endParaRPr lang="vi-VN" altLang="en-US" sz="6000" b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pPr algn="ctr"/>
            <a:r>
              <a:rPr lang="vi-VN" altLang="en-US" sz="6000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  <a:sym typeface="+mn-ea"/>
              </a:rPr>
              <a:t>NGUYỄN MINH HIẾU</a:t>
            </a:r>
            <a:endParaRPr lang="en-US" sz="6000" b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8" name="Picture 17" descr="Dai Nam [PPT] Template 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3" cy="1010957"/>
          </a:xfrm>
          <a:prstGeom prst="rect">
            <a:avLst/>
          </a:prstGeom>
        </p:spPr>
      </p:pic>
      <p:pic>
        <p:nvPicPr>
          <p:cNvPr id="3" name="Picture 2" descr="Dai Nam [PPT] Template 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6108192" cy="12234672"/>
          </a:xfrm>
          <a:prstGeom prst="rect">
            <a:avLst/>
          </a:prstGeom>
        </p:spPr>
      </p:pic>
      <p:pic>
        <p:nvPicPr>
          <p:cNvPr id="5" name="Picture 4" descr="Dai Nam [PPT] Template 0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1235" cy="1332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en-US" sz="4800" b="1">
                <a:latin typeface="Times New Roman" panose="02020603050405020304" charset="0"/>
                <a:cs typeface="Times New Roman" panose="02020603050405020304" charset="0"/>
              </a:rPr>
              <a:t>Backtracking là thuật toán tốt nhất </a:t>
            </a:r>
            <a:r>
              <a:rPr lang="en-US" altLang="en-US" sz="4800" b="1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4800" b="1">
                <a:latin typeface="Times New Roman" panose="02020603050405020304" charset="0"/>
                <a:cs typeface="Times New Roman" panose="02020603050405020304" charset="0"/>
              </a:rPr>
              <a:t>ể giải Sudoku.</a:t>
            </a:r>
            <a:endParaRPr lang="en-US" altLang="en-US" sz="4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en-US" sz="48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4800" b="1">
                <a:latin typeface="Times New Roman" panose="02020603050405020304" charset="0"/>
                <a:cs typeface="Times New Roman" panose="02020603050405020304" charset="0"/>
              </a:rPr>
              <a:t>Dijkstra, Flood Fill và Kruskal không phù hợp vì Sudoku không phải bài toán tìm </a:t>
            </a:r>
            <a:r>
              <a:rPr lang="en-US" altLang="en-US" sz="4800" b="1">
                <a:latin typeface="Times New Roman" panose="02020603050405020304" charset="0"/>
                <a:cs typeface="Times New Roman" panose="02020603050405020304" charset="0"/>
              </a:rPr>
              <a:t>đư</a:t>
            </a:r>
            <a:r>
              <a:rPr lang="en-US" altLang="en-US" sz="4800" b="1">
                <a:latin typeface="Times New Roman" panose="02020603050405020304" charset="0"/>
                <a:cs typeface="Times New Roman" panose="02020603050405020304" charset="0"/>
              </a:rPr>
              <a:t>ờng, tô màu hoặc tìm cây khung nhỏ nhất.</a:t>
            </a:r>
            <a:endParaRPr lang="en-US" altLang="en-US" sz="4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433955" y="500380"/>
            <a:ext cx="10655300" cy="860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vi-VN" altLang="en-US" sz="5000" b="1" dirty="0">
                <a:solidFill>
                  <a:srgbClr val="FF66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3</a:t>
            </a:r>
            <a:r>
              <a:rPr lang="en-US" sz="5000" b="1" dirty="0">
                <a:solidFill>
                  <a:srgbClr val="FF66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r>
              <a:rPr lang="vi-VN" altLang="en-US" sz="5000" b="1" dirty="0">
                <a:solidFill>
                  <a:srgbClr val="FF66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2</a:t>
            </a:r>
            <a:r>
              <a:rPr lang="en-US" sz="5000" b="1" dirty="0">
                <a:solidFill>
                  <a:srgbClr val="FF66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 </a:t>
            </a:r>
            <a:r>
              <a:rPr lang="en-US" altLang="en-US" sz="5000" b="1" dirty="0">
                <a:solidFill>
                  <a:srgbClr val="FF66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Kết luận</a:t>
            </a:r>
            <a:endParaRPr lang="en-US" altLang="en-US" sz="5000" b="1" dirty="0">
              <a:solidFill>
                <a:srgbClr val="FF660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0809" cy="13322300"/>
          </a:xfrm>
          <a:prstGeom prst="rect">
            <a:avLst/>
          </a:prstGeom>
        </p:spPr>
      </p:pic>
      <p:pic>
        <p:nvPicPr>
          <p:cNvPr id="3" name="Picture 2" descr="Dai Nam [PPT] Template 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1343"/>
            <a:ext cx="21315363" cy="1010957"/>
          </a:xfrm>
          <a:prstGeom prst="rect">
            <a:avLst/>
          </a:prstGeom>
        </p:spPr>
      </p:pic>
      <p:pic>
        <p:nvPicPr>
          <p:cNvPr id="4" name="Picture 3" descr="Dai Nam [PPT] Template 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1235" cy="13322300"/>
          </a:xfrm>
          <a:prstGeom prst="rect">
            <a:avLst/>
          </a:prstGeom>
        </p:spPr>
      </p:pic>
      <p:pic>
        <p:nvPicPr>
          <p:cNvPr id="6" name="Picture 5" descr="Dai Nam [PPT] Template 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6108192" cy="12234672"/>
          </a:xfrm>
          <a:prstGeom prst="rect">
            <a:avLst/>
          </a:prstGeom>
        </p:spPr>
      </p:pic>
      <p:pic>
        <p:nvPicPr>
          <p:cNvPr id="7" name="Picture 6" descr="Dai Nam [PPT] Template 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976" y="1083882"/>
            <a:ext cx="3889248" cy="35295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079643" y="8050378"/>
            <a:ext cx="921233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HỌ VÀ TÊN NGƯỜI CẢM ƠN</a:t>
            </a:r>
            <a:endParaRPr lang="en-US" b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22013" y="5686789"/>
            <a:ext cx="126053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Lời</a:t>
            </a:r>
            <a:r>
              <a:rPr lang="en-US" sz="10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0000" b="1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cảm</a:t>
            </a:r>
            <a:r>
              <a:rPr lang="en-US" sz="10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sz="10000" b="1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ơn</a:t>
            </a:r>
            <a:r>
              <a:rPr lang="en-US" sz="10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!</a:t>
            </a:r>
            <a:endParaRPr lang="en-US" sz="10000" b="1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79643" y="8742875"/>
            <a:ext cx="921233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Lớp</a:t>
            </a:r>
            <a:endParaRPr lang="en-US" i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i Nam [PPT] Template 0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10809" cy="13322300"/>
          </a:xfrm>
          <a:prstGeom prst="rect">
            <a:avLst/>
          </a:prstGeom>
        </p:spPr>
      </p:pic>
      <p:pic>
        <p:nvPicPr>
          <p:cNvPr id="3" name="Picture 2" descr="Dai Nam [PPT] Template 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1343"/>
            <a:ext cx="21315363" cy="1010957"/>
          </a:xfrm>
          <a:prstGeom prst="rect">
            <a:avLst/>
          </a:prstGeom>
        </p:spPr>
      </p:pic>
      <p:pic>
        <p:nvPicPr>
          <p:cNvPr id="4" name="Picture 3" descr="Dai Nam [PPT] Template 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1235" cy="13322300"/>
          </a:xfrm>
          <a:prstGeom prst="rect">
            <a:avLst/>
          </a:prstGeom>
        </p:spPr>
      </p:pic>
      <p:pic>
        <p:nvPicPr>
          <p:cNvPr id="6" name="Picture 5" descr="Dai Nam [PPT] Template 0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6108192" cy="12234672"/>
          </a:xfrm>
          <a:prstGeom prst="rect">
            <a:avLst/>
          </a:prstGeom>
        </p:spPr>
      </p:pic>
      <p:pic>
        <p:nvPicPr>
          <p:cNvPr id="7" name="Picture 6" descr="Dai Nam [PPT] Template 04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93" y="1196721"/>
            <a:ext cx="3422715" cy="310619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08191" y="5878171"/>
            <a:ext cx="13808583" cy="11068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vi-VN" altLang="en-US" sz="6600" b="1" dirty="0">
                <a:solidFill>
                  <a:srgbClr val="FFFFFF"/>
                </a:solidFill>
                <a:latin typeface="Times New Roman" panose="02020603050405020304"/>
                <a:cs typeface="Arial" panose="020B0604020202020204"/>
              </a:rPr>
              <a:t>XÂY DỰNG TRÒ CHƠI SU</a:t>
            </a:r>
            <a:r>
              <a:rPr lang="vi-VN" altLang="en-US" sz="6600" b="1" dirty="0">
                <a:solidFill>
                  <a:srgbClr val="FFFFFF"/>
                </a:solidFill>
                <a:latin typeface="Times New Roman" panose="02020603050405020304"/>
                <a:cs typeface="Arial" panose="020B0604020202020204"/>
              </a:rPr>
              <a:t>DOKU</a:t>
            </a:r>
            <a:endParaRPr lang="vi-VN" altLang="en-US" sz="6600" b="1" dirty="0">
              <a:solidFill>
                <a:srgbClr val="FFFFFF"/>
              </a:solidFill>
              <a:latin typeface="Times New Roman" panose="02020603050405020304"/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TÊN NGƯỜI TRÌNH BÀY</a:t>
            </a:r>
            <a:endParaRPr lang="en-US" sz="26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Slide: </a:t>
            </a:r>
            <a:r>
              <a:rPr lang="en-US" sz="2250" dirty="0" err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số</a:t>
            </a:r>
            <a:r>
              <a:rPr lang="en-US" sz="225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….</a:t>
            </a:r>
            <a:endParaRPr lang="en-US" sz="225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98357" y="614583"/>
            <a:ext cx="822303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 dirty="0">
                <a:solidFill>
                  <a:srgbClr val="FF6600"/>
                </a:solidFill>
                <a:latin typeface="Times New Roman" panose="02020603050405020304"/>
                <a:cs typeface="Arial" panose="020B0604020202020204"/>
              </a:rPr>
              <a:t>NỘI DUNG CHÍNH</a:t>
            </a:r>
            <a:endParaRPr lang="en-US" sz="5400" b="1" dirty="0">
              <a:solidFill>
                <a:srgbClr val="FF6600"/>
              </a:solidFill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32198" y="753083"/>
            <a:ext cx="82230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6600"/>
                </a:solidFill>
                <a:latin typeface="Arial" panose="020B0604020202020204"/>
                <a:cs typeface="Arial" panose="020B0604020202020204"/>
              </a:rPr>
              <a:t>HỌC ĐỂ THAY ĐỔI</a:t>
            </a:r>
            <a:endParaRPr lang="en-US" dirty="0">
              <a:solidFill>
                <a:srgbClr val="FF6600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graphicFrame>
        <p:nvGraphicFramePr>
          <p:cNvPr id="2" name="Table 1"/>
          <p:cNvGraphicFramePr/>
          <p:nvPr/>
        </p:nvGraphicFramePr>
        <p:xfrm>
          <a:off x="2904490" y="2734310"/>
          <a:ext cx="15796260" cy="848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260"/>
              </a:tblGrid>
              <a:tr h="8480425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5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r>
                        <a:rPr lang="en-US" altLang="en-US" sz="5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️</a:t>
                      </a:r>
                      <a:r>
                        <a:rPr lang="vi-VN" sz="5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Bài toán</a:t>
                      </a:r>
                      <a:endParaRPr lang="en-US" altLang="en-US" sz="5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5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r>
                        <a:rPr lang="en-US" altLang="en-US" sz="5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️</a:t>
                      </a:r>
                      <a:r>
                        <a:rPr lang="en-US" altLang="en-US" sz="5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Phân tích từng thuật toán (Backtracking, Dijkstra, Flood Fill</a:t>
                      </a:r>
                      <a:r>
                        <a:rPr lang="vi-VN" altLang="en-US" sz="5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, </a:t>
                      </a:r>
                      <a:r>
                        <a:rPr lang="en-US" altLang="en-US" sz="5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Kruskal</a:t>
                      </a:r>
                      <a:r>
                        <a:rPr lang="en-US" altLang="en-US" sz="5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)</a:t>
                      </a:r>
                      <a:endParaRPr lang="en-US" altLang="en-US" sz="5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5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r>
                        <a:rPr lang="en-US" altLang="en-US" sz="5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️</a:t>
                      </a:r>
                      <a:r>
                        <a:rPr lang="en-US" altLang="en-US" sz="5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So sánh và </a:t>
                      </a:r>
                      <a:r>
                        <a:rPr lang="en-US" altLang="en-US" sz="5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đ</a:t>
                      </a:r>
                      <a:r>
                        <a:rPr lang="en-US" altLang="en-US" sz="5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ánh giá</a:t>
                      </a:r>
                      <a:endParaRPr lang="en-US" altLang="en-US" sz="5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en-US" sz="5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r>
                        <a:rPr lang="en-US" altLang="en-US" sz="5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️</a:t>
                      </a:r>
                      <a:r>
                        <a:rPr lang="vi-VN" altLang="en-US" sz="5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Xây dựng bài toán sudoku bằng thuật toán </a:t>
                      </a:r>
                      <a:r>
                        <a:rPr lang="en-US" altLang="en-US" sz="500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Backtracking</a:t>
                      </a:r>
                      <a:endParaRPr lang="vi-VN" altLang="en-US" sz="50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30297"/>
            <a:ext cx="21315364" cy="10109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904727" y="12547555"/>
            <a:ext cx="72409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TÊN NGƯỜI TRÌNH BÀY</a:t>
            </a:r>
            <a:endParaRPr lang="en-US" sz="260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310567" y="12547555"/>
            <a:ext cx="35446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5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Slide: </a:t>
            </a:r>
            <a:r>
              <a:rPr lang="en-US" sz="2250" dirty="0" err="1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số</a:t>
            </a:r>
            <a:r>
              <a:rPr lang="en-US" sz="2250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….</a:t>
            </a:r>
            <a:endParaRPr lang="en-US" sz="2250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98357" y="614583"/>
            <a:ext cx="9468582" cy="8604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000" b="1" dirty="0">
                <a:solidFill>
                  <a:srgbClr val="FF6600"/>
                </a:solidFill>
                <a:latin typeface="Times New Roman" panose="02020603050405020304"/>
                <a:cs typeface="Arial" panose="020B0604020202020204"/>
              </a:rPr>
              <a:t>1.1. </a:t>
            </a:r>
            <a:r>
              <a:rPr lang="vi-VN" altLang="en-US" sz="5000" b="1" dirty="0">
                <a:solidFill>
                  <a:srgbClr val="FF6600"/>
                </a:solidFill>
                <a:latin typeface="Times New Roman" panose="02020603050405020304"/>
                <a:cs typeface="Arial" panose="020B0604020202020204"/>
              </a:rPr>
              <a:t>Bài </a:t>
            </a:r>
            <a:r>
              <a:rPr lang="vi-VN" altLang="en-US" sz="5000" b="1" dirty="0">
                <a:solidFill>
                  <a:srgbClr val="FF6600"/>
                </a:solidFill>
                <a:latin typeface="Times New Roman" panose="02020603050405020304"/>
                <a:cs typeface="Arial" panose="020B0604020202020204"/>
              </a:rPr>
              <a:t>toán</a:t>
            </a:r>
            <a:endParaRPr lang="vi-VN" altLang="en-US" sz="5000" b="1" dirty="0">
              <a:solidFill>
                <a:srgbClr val="FF6600"/>
              </a:solidFill>
              <a:latin typeface="Times New Roman" panose="02020603050405020304"/>
              <a:cs typeface="Arial" panose="020B0604020202020204"/>
            </a:endParaRPr>
          </a:p>
        </p:txBody>
      </p:sp>
      <p:pic>
        <p:nvPicPr>
          <p:cNvPr id="25" name="Picture 24" descr="Dai Nam [PPT] Template 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845" y="1585221"/>
            <a:ext cx="11253216" cy="33528"/>
          </a:xfrm>
          <a:prstGeom prst="rect">
            <a:avLst/>
          </a:prstGeom>
        </p:spPr>
      </p:pic>
      <p:graphicFrame>
        <p:nvGraphicFramePr>
          <p:cNvPr id="3" name="Table 2"/>
          <p:cNvGraphicFramePr/>
          <p:nvPr>
            <p:custDataLst>
              <p:tags r:id="rId3"/>
            </p:custDataLst>
          </p:nvPr>
        </p:nvGraphicFramePr>
        <p:xfrm>
          <a:off x="707390" y="2696210"/>
          <a:ext cx="11635740" cy="841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5740"/>
              </a:tblGrid>
              <a:tr h="8412480">
                <a:tc>
                  <a:txBody>
                    <a:bodyPr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vi-VN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Khái niệm </a:t>
                      </a:r>
                      <a:r>
                        <a:rPr lang="en-US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Sudoku</a:t>
                      </a:r>
                      <a:r>
                        <a:rPr lang="vi-VN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:</a:t>
                      </a:r>
                      <a:endParaRPr lang="en-US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Trò chơi </a:t>
                      </a:r>
                      <a:r>
                        <a:rPr lang="en-US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đ</a:t>
                      </a:r>
                      <a:r>
                        <a:rPr lang="en-US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iền số vào bảng 9x9.</a:t>
                      </a:r>
                      <a:endParaRPr lang="en-US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Mỗi hàng, cột và vùng 3x3 phải chứa các số từ 1-9 không trùng lặp.</a:t>
                      </a:r>
                      <a:endParaRPr lang="en-US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Yêu cầu bài toán:</a:t>
                      </a:r>
                      <a:endParaRPr lang="en-US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Đ</a:t>
                      </a:r>
                      <a:r>
                        <a:rPr lang="en-US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iền số vào ô trống sao cho bảng hợp lệ.</a:t>
                      </a:r>
                      <a:endParaRPr lang="en-US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Tìm giải pháp nhanh và hiệu quả.</a:t>
                      </a:r>
                      <a:endParaRPr lang="en-US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So sánh các thuật toán </a:t>
                      </a:r>
                      <a:r>
                        <a:rPr lang="en-US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đ</a:t>
                      </a:r>
                      <a:r>
                        <a:rPr lang="en-US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ể tìm ph</a:t>
                      </a:r>
                      <a:r>
                        <a:rPr lang="en-US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ư</a:t>
                      </a:r>
                      <a:r>
                        <a:rPr lang="en-US" altLang="en-US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ơng pháp tốt nhất.</a:t>
                      </a:r>
                      <a:endParaRPr lang="en-US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4"/>
          <a:stretch>
            <a:fillRect/>
          </a:stretch>
        </p:blipFill>
        <p:spPr>
          <a:xfrm>
            <a:off x="12663170" y="2679700"/>
            <a:ext cx="8315325" cy="7962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0000"/>
          </a:bodyPr>
          <a:p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Khái niệm:</a:t>
            </a:r>
            <a:endParaRPr lang="en-US" altLang="en-US" sz="6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6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Tìm 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đư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ờng 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 ngắn nhất trong 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ồ thị.</a:t>
            </a:r>
            <a:endParaRPr lang="en-US" altLang="en-US" sz="6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6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Cách hoạt 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ộng:</a:t>
            </a:r>
            <a:endParaRPr lang="en-US" altLang="en-US" sz="6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6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vi-VN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	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Gán giá trị khoảng cách ban 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ầu là vô hạn, trừ 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iểm xuất phát (0).</a:t>
            </a:r>
            <a:endParaRPr lang="en-US" altLang="en-US" sz="6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6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vi-VN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	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Chọn 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ỉnh có khoảng cách nhỏ nhất.</a:t>
            </a:r>
            <a:endParaRPr lang="en-US" altLang="en-US" sz="6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6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vi-VN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	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Cập nhật khoảng cách 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ến các 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ỉnh lân cận.</a:t>
            </a:r>
            <a:endParaRPr lang="en-US" altLang="en-US" sz="6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6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vi-VN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4.	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Lặp lại 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ến khi tìm 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đư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ợc 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đư</a:t>
            </a:r>
            <a:r>
              <a:rPr lang="en-US" altLang="en-US" sz="6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ờng ngắn nhất.</a:t>
            </a:r>
            <a:endParaRPr lang="en-US" altLang="en-US" sz="6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 descr="Dai Nam [PPT] Template 1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1343"/>
            <a:ext cx="21315363" cy="1010957"/>
          </a:xfrm>
          <a:prstGeom prst="rect">
            <a:avLst/>
          </a:prstGeom>
        </p:spPr>
      </p:pic>
      <p:sp>
        <p:nvSpPr>
          <p:cNvPr id="4" name="Hộp Văn bản 3"/>
          <p:cNvSpPr txBox="1"/>
          <p:nvPr/>
        </p:nvSpPr>
        <p:spPr>
          <a:xfrm>
            <a:off x="2376802" y="347055"/>
            <a:ext cx="9652479" cy="860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altLang="en-US" sz="5000" b="1" dirty="0">
                <a:solidFill>
                  <a:srgbClr val="FF6600"/>
                </a:solidFill>
                <a:latin typeface="Times New Roman" panose="02020603050405020304"/>
              </a:rPr>
              <a:t>2.1 </a:t>
            </a:r>
            <a:r>
              <a:rPr lang="en-US" altLang="en-US" sz="5000" b="1" dirty="0">
                <a:solidFill>
                  <a:srgbClr val="FF6600"/>
                </a:solidFill>
                <a:latin typeface="Times New Roman" panose="02020603050405020304"/>
              </a:rPr>
              <a:t>Thuật toán Dijkstra</a:t>
            </a:r>
            <a:endParaRPr lang="en-US" altLang="en-US" sz="5000" b="1" dirty="0">
              <a:solidFill>
                <a:srgbClr val="FF6600"/>
              </a:solidFill>
              <a:latin typeface="Times New Roman" panose="02020603050405020304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17250" y="4020820"/>
            <a:ext cx="9048750" cy="7359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en-US" altLang="en-US" sz="3500" b="1">
                <a:latin typeface="Times New Roman" panose="02020603050405020304" charset="0"/>
                <a:cs typeface="Times New Roman" panose="02020603050405020304" charset="0"/>
              </a:rPr>
              <a:t>Khái niệm:Là thuật toán tô màu vùng liên</a:t>
            </a:r>
            <a:r>
              <a:rPr lang="vi-VN" altLang="en-US" sz="35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3500" b="1">
                <a:latin typeface="Times New Roman" panose="02020603050405020304" charset="0"/>
                <a:cs typeface="Times New Roman" panose="02020603050405020304" charset="0"/>
              </a:rPr>
              <a:t>kết.</a:t>
            </a:r>
            <a:endParaRPr lang="en-US" altLang="en-US" sz="35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35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3500" b="1">
                <a:latin typeface="Times New Roman" panose="02020603050405020304" charset="0"/>
                <a:cs typeface="Times New Roman" panose="02020603050405020304" charset="0"/>
              </a:rPr>
              <a:t>Cách hoạt </a:t>
            </a:r>
            <a:r>
              <a:rPr lang="en-US" altLang="en-US" sz="3500" b="1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500" b="1">
                <a:latin typeface="Times New Roman" panose="02020603050405020304" charset="0"/>
                <a:cs typeface="Times New Roman" panose="02020603050405020304" charset="0"/>
              </a:rPr>
              <a:t>ộng:</a:t>
            </a:r>
            <a:endParaRPr lang="en-US" altLang="en-US" sz="35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vi-VN" altLang="en-US" sz="3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vi-VN" altLang="en-US" sz="3500" b="1">
                <a:latin typeface="Times New Roman" panose="02020603050405020304" charset="0"/>
                <a:cs typeface="Times New Roman" panose="02020603050405020304" charset="0"/>
              </a:rPr>
              <a:t>1.	</a:t>
            </a:r>
            <a:r>
              <a:rPr lang="en-US" altLang="en-US" sz="3500" b="1">
                <a:latin typeface="Times New Roman" panose="02020603050405020304" charset="0"/>
                <a:cs typeface="Times New Roman" panose="02020603050405020304" charset="0"/>
              </a:rPr>
              <a:t>Chọn một ô làm </a:t>
            </a:r>
            <a:r>
              <a:rPr lang="en-US" altLang="en-US" sz="3500" b="1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500" b="1">
                <a:latin typeface="Times New Roman" panose="02020603050405020304" charset="0"/>
                <a:cs typeface="Times New Roman" panose="02020603050405020304" charset="0"/>
              </a:rPr>
              <a:t>iểm bắt </a:t>
            </a:r>
            <a:r>
              <a:rPr lang="en-US" altLang="en-US" sz="3500" b="1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500" b="1">
                <a:latin typeface="Times New Roman" panose="02020603050405020304" charset="0"/>
                <a:cs typeface="Times New Roman" panose="02020603050405020304" charset="0"/>
              </a:rPr>
              <a:t>ầu.</a:t>
            </a:r>
            <a:endParaRPr lang="en-US" altLang="en-US" sz="35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3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vi-VN" altLang="en-US" sz="3500" b="1">
                <a:latin typeface="Times New Roman" panose="02020603050405020304" charset="0"/>
                <a:cs typeface="Times New Roman" panose="02020603050405020304" charset="0"/>
              </a:rPr>
              <a:t>2.	</a:t>
            </a:r>
            <a:r>
              <a:rPr lang="en-US" altLang="en-US" sz="3500" b="1">
                <a:latin typeface="Times New Roman" panose="02020603050405020304" charset="0"/>
                <a:cs typeface="Times New Roman" panose="02020603050405020304" charset="0"/>
              </a:rPr>
              <a:t>Kiểm tra các ô lân cận có cùng màu không.</a:t>
            </a:r>
            <a:endParaRPr lang="en-US" altLang="en-US" sz="35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3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vi-VN" altLang="en-US" sz="3500" b="1">
                <a:latin typeface="Times New Roman" panose="02020603050405020304" charset="0"/>
                <a:cs typeface="Times New Roman" panose="02020603050405020304" charset="0"/>
              </a:rPr>
              <a:t>3.	</a:t>
            </a:r>
            <a:r>
              <a:rPr lang="en-US" altLang="en-US" sz="3500" b="1">
                <a:latin typeface="Times New Roman" panose="02020603050405020304" charset="0"/>
                <a:cs typeface="Times New Roman" panose="02020603050405020304" charset="0"/>
              </a:rPr>
              <a:t>Nếu có, tiếp tục mở rộng vùng.</a:t>
            </a:r>
            <a:endParaRPr lang="en-US" altLang="en-US" sz="35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3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vi-VN" altLang="en-US" sz="3500" b="1">
                <a:latin typeface="Times New Roman" panose="02020603050405020304" charset="0"/>
                <a:cs typeface="Times New Roman" panose="02020603050405020304" charset="0"/>
              </a:rPr>
              <a:t>4.	</a:t>
            </a:r>
            <a:r>
              <a:rPr lang="en-US" altLang="en-US" sz="3500" b="1">
                <a:latin typeface="Times New Roman" panose="02020603050405020304" charset="0"/>
                <a:cs typeface="Times New Roman" panose="02020603050405020304" charset="0"/>
              </a:rPr>
              <a:t>Dừng khi không thể mở rộng nữa.</a:t>
            </a:r>
            <a:endParaRPr lang="en-US" altLang="en-US" sz="35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2517774" y="206056"/>
            <a:ext cx="10898029" cy="860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altLang="en-US" sz="5000" b="1" dirty="0">
                <a:solidFill>
                  <a:srgbClr val="FF6600"/>
                </a:solidFill>
                <a:latin typeface="Times New Roman" panose="02020603050405020304"/>
                <a:cs typeface="Times New Roman" panose="02020603050405020304"/>
              </a:rPr>
              <a:t>2.2 </a:t>
            </a:r>
            <a:r>
              <a:rPr lang="en-US" altLang="en-US" sz="5000" b="1" dirty="0">
                <a:solidFill>
                  <a:srgbClr val="FF6600"/>
                </a:solidFill>
                <a:latin typeface="Times New Roman" panose="02020603050405020304"/>
                <a:cs typeface="Times New Roman" panose="02020603050405020304"/>
              </a:rPr>
              <a:t>Thuật toán Flood Fill</a:t>
            </a:r>
            <a:endParaRPr lang="en-US" altLang="en-US" sz="5000" b="1" dirty="0">
              <a:solidFill>
                <a:srgbClr val="FF66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415645" y="4327525"/>
            <a:ext cx="6482080" cy="57899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28980" y="2228215"/>
            <a:ext cx="9751060" cy="9672320"/>
          </a:xfrm>
        </p:spPr>
        <p:txBody>
          <a:bodyPr>
            <a:normAutofit fontScale="50000"/>
          </a:bodyPr>
          <a:p>
            <a:r>
              <a:rPr lang="en-US" altLang="en-US" sz="6600" b="1">
                <a:latin typeface="Times New Roman" panose="02020603050405020304" charset="0"/>
                <a:cs typeface="Times New Roman" panose="02020603050405020304" charset="0"/>
              </a:rPr>
              <a:t>Khái niệm:</a:t>
            </a:r>
            <a:endParaRPr lang="en-US" altLang="en-US" sz="6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6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6600" b="1">
                <a:latin typeface="Times New Roman" panose="02020603050405020304" charset="0"/>
                <a:cs typeface="Times New Roman" panose="02020603050405020304" charset="0"/>
              </a:rPr>
              <a:t>Là thuật toán tìm cây khung nhỏ nhất trong </a:t>
            </a:r>
            <a:r>
              <a:rPr lang="en-US" altLang="en-US" sz="6600" b="1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6600" b="1">
                <a:latin typeface="Times New Roman" panose="02020603050405020304" charset="0"/>
                <a:cs typeface="Times New Roman" panose="02020603050405020304" charset="0"/>
              </a:rPr>
              <a:t>ồ thị có trọng số.</a:t>
            </a:r>
            <a:endParaRPr lang="en-US" altLang="en-US" sz="6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6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6600" b="1">
                <a:latin typeface="Times New Roman" panose="02020603050405020304" charset="0"/>
                <a:cs typeface="Times New Roman" panose="02020603050405020304" charset="0"/>
              </a:rPr>
              <a:t>Cách hoạt </a:t>
            </a:r>
            <a:r>
              <a:rPr lang="en-US" altLang="en-US" sz="6600" b="1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6600" b="1">
                <a:latin typeface="Times New Roman" panose="02020603050405020304" charset="0"/>
                <a:cs typeface="Times New Roman" panose="02020603050405020304" charset="0"/>
              </a:rPr>
              <a:t>ộng:</a:t>
            </a:r>
            <a:endParaRPr lang="en-US" altLang="en-US" sz="6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6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vi-VN" altLang="en-US" sz="6600" b="1">
                <a:latin typeface="Times New Roman" panose="02020603050405020304" charset="0"/>
                <a:cs typeface="Times New Roman" panose="02020603050405020304" charset="0"/>
              </a:rPr>
              <a:t>1.	</a:t>
            </a:r>
            <a:r>
              <a:rPr lang="en-US" altLang="en-US" sz="6600" b="1">
                <a:latin typeface="Times New Roman" panose="02020603050405020304" charset="0"/>
                <a:cs typeface="Times New Roman" panose="02020603050405020304" charset="0"/>
              </a:rPr>
              <a:t>Sắp xếp các cạnh của </a:t>
            </a:r>
            <a:r>
              <a:rPr lang="en-US" altLang="en-US" sz="6600" b="1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6600" b="1">
                <a:latin typeface="Times New Roman" panose="02020603050405020304" charset="0"/>
                <a:cs typeface="Times New Roman" panose="02020603050405020304" charset="0"/>
              </a:rPr>
              <a:t>ồ thị theo trọng số t</a:t>
            </a:r>
            <a:r>
              <a:rPr lang="en-US" altLang="en-US" sz="6600" b="1">
                <a:latin typeface="Times New Roman" panose="02020603050405020304" charset="0"/>
                <a:cs typeface="Times New Roman" panose="02020603050405020304" charset="0"/>
              </a:rPr>
              <a:t>ă</a:t>
            </a:r>
            <a:r>
              <a:rPr lang="en-US" altLang="en-US" sz="6600" b="1">
                <a:latin typeface="Times New Roman" panose="02020603050405020304" charset="0"/>
                <a:cs typeface="Times New Roman" panose="02020603050405020304" charset="0"/>
              </a:rPr>
              <a:t>ng dần.</a:t>
            </a:r>
            <a:endParaRPr lang="en-US" altLang="en-US" sz="6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6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vi-VN" altLang="en-US" sz="6600" b="1">
                <a:latin typeface="Times New Roman" panose="02020603050405020304" charset="0"/>
                <a:cs typeface="Times New Roman" panose="02020603050405020304" charset="0"/>
              </a:rPr>
              <a:t>2.	</a:t>
            </a:r>
            <a:r>
              <a:rPr lang="en-US" altLang="en-US" sz="6600" b="1">
                <a:latin typeface="Times New Roman" panose="02020603050405020304" charset="0"/>
                <a:cs typeface="Times New Roman" panose="02020603050405020304" charset="0"/>
              </a:rPr>
              <a:t>Duyệt qua từng cạnh, nếu không tạo thành chu trình thì thêm vào cây khung.</a:t>
            </a:r>
            <a:endParaRPr lang="en-US" altLang="en-US" sz="6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6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vi-VN" altLang="en-US" sz="6600" b="1">
                <a:latin typeface="Times New Roman" panose="02020603050405020304" charset="0"/>
                <a:cs typeface="Times New Roman" panose="02020603050405020304" charset="0"/>
              </a:rPr>
              <a:t>3.	</a:t>
            </a:r>
            <a:r>
              <a:rPr lang="en-US" altLang="en-US" sz="6600" b="1">
                <a:latin typeface="Times New Roman" panose="02020603050405020304" charset="0"/>
                <a:cs typeface="Times New Roman" panose="02020603050405020304" charset="0"/>
              </a:rPr>
              <a:t>Lặp lại </a:t>
            </a:r>
            <a:r>
              <a:rPr lang="en-US" altLang="en-US" sz="6600" b="1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6600" b="1">
                <a:latin typeface="Times New Roman" panose="02020603050405020304" charset="0"/>
                <a:cs typeface="Times New Roman" panose="02020603050405020304" charset="0"/>
              </a:rPr>
              <a:t>ến khi </a:t>
            </a:r>
            <a:r>
              <a:rPr lang="en-US" altLang="en-US" sz="6600" b="1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6600" b="1">
                <a:latin typeface="Times New Roman" panose="02020603050405020304" charset="0"/>
                <a:cs typeface="Times New Roman" panose="02020603050405020304" charset="0"/>
              </a:rPr>
              <a:t>ủ n-1 cạnh cho </a:t>
            </a:r>
            <a:r>
              <a:rPr lang="en-US" altLang="en-US" sz="6600" b="1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6600" b="1">
                <a:latin typeface="Times New Roman" panose="02020603050405020304" charset="0"/>
                <a:cs typeface="Times New Roman" panose="02020603050405020304" charset="0"/>
              </a:rPr>
              <a:t>ồ thị có n </a:t>
            </a:r>
            <a:r>
              <a:rPr lang="en-US" altLang="en-US" sz="6600" b="1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6600" b="1">
                <a:latin typeface="Times New Roman" panose="02020603050405020304" charset="0"/>
                <a:cs typeface="Times New Roman" panose="02020603050405020304" charset="0"/>
              </a:rPr>
              <a:t>ỉnh.</a:t>
            </a:r>
            <a:endParaRPr lang="en-US" altLang="en-US" sz="6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Hộp Văn bản 3"/>
          <p:cNvSpPr txBox="1"/>
          <p:nvPr/>
        </p:nvSpPr>
        <p:spPr>
          <a:xfrm>
            <a:off x="2282798" y="276567"/>
            <a:ext cx="11250543" cy="860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altLang="en-US" sz="5000" b="1" dirty="0">
                <a:solidFill>
                  <a:schemeClr val="accent6"/>
                </a:solidFill>
                <a:latin typeface="Times New Roman" panose="02020603050405020304"/>
              </a:rPr>
              <a:t>2</a:t>
            </a:r>
            <a:r>
              <a:rPr lang="en-US" sz="5000" b="1" dirty="0">
                <a:solidFill>
                  <a:schemeClr val="accent6"/>
                </a:solidFill>
                <a:latin typeface="Times New Roman" panose="02020603050405020304"/>
              </a:rPr>
              <a:t>.</a:t>
            </a:r>
            <a:r>
              <a:rPr lang="vi-VN" altLang="en-US" sz="5000" b="1" dirty="0">
                <a:solidFill>
                  <a:schemeClr val="accent6"/>
                </a:solidFill>
                <a:latin typeface="Times New Roman" panose="02020603050405020304"/>
              </a:rPr>
              <a:t>3</a:t>
            </a:r>
            <a:r>
              <a:rPr lang="en-US" sz="5000" b="1" dirty="0">
                <a:solidFill>
                  <a:schemeClr val="accent6"/>
                </a:solidFill>
                <a:latin typeface="Times New Roman" panose="02020603050405020304"/>
              </a:rPr>
              <a:t> </a:t>
            </a:r>
            <a:r>
              <a:rPr lang="en-US" altLang="en-US" sz="5000" dirty="0">
                <a:solidFill>
                  <a:schemeClr val="accent6"/>
                </a:solidFill>
                <a:latin typeface="Times New Roman" panose="02020603050405020304"/>
                <a:cs typeface="Times New Roman" panose="02020603050405020304"/>
              </a:rPr>
              <a:t>Thuật toán Kruskal</a:t>
            </a:r>
            <a:r>
              <a:rPr lang="vi-VN" sz="5000" dirty="0">
                <a:latin typeface="Times New Roman" panose="02020603050405020304"/>
                <a:cs typeface="Times New Roman" panose="02020603050405020304"/>
              </a:rPr>
              <a:t>​</a:t>
            </a:r>
            <a:endParaRPr lang="vi-VN" dirty="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207115" y="4881880"/>
            <a:ext cx="8846185" cy="52457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34720" y="3108325"/>
            <a:ext cx="9545320" cy="8136890"/>
          </a:xfrm>
        </p:spPr>
        <p:txBody>
          <a:bodyPr>
            <a:normAutofit fontScale="50000"/>
          </a:bodyPr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Khái niệm: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Tìm kiếm thử - sai, quay lui khi gặp bế tắc.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Cách hoạt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ộng: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Bắt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ầu từ một trạng thái ban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ầu.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Duyệt qua từng b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ớc có thể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i tiếp.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Nếu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i vào ng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õ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 cụt, quay lui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ể thử b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ớc khác.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Tiếp tục quá trình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ến khi tìm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đư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ợc nghiệm.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2457978" y="187020"/>
            <a:ext cx="13344728" cy="860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vi-VN" altLang="en-US" sz="5000" b="1" dirty="0">
                <a:solidFill>
                  <a:srgbClr val="FF66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sz="5000" b="1" dirty="0">
                <a:solidFill>
                  <a:srgbClr val="FF6600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lang="vi-VN" altLang="en-US" sz="5000" b="1" dirty="0">
                <a:solidFill>
                  <a:srgbClr val="FF6600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r>
              <a:rPr lang="en-US" sz="5000" b="1" dirty="0">
                <a:solidFill>
                  <a:srgbClr val="FF660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en-US" altLang="en-US" sz="5000" b="1" dirty="0">
                <a:solidFill>
                  <a:srgbClr val="FF6600"/>
                </a:solidFill>
                <a:latin typeface="Times New Roman" panose="02020603050405020304"/>
                <a:cs typeface="Times New Roman" panose="02020603050405020304"/>
              </a:rPr>
              <a:t>Thuật toán Backtracking</a:t>
            </a:r>
            <a:r>
              <a:rPr lang="en-US" sz="5000" b="1" dirty="0">
                <a:solidFill>
                  <a:srgbClr val="FF6600"/>
                </a:solidFill>
                <a:latin typeface="Times New Roman" panose="02020603050405020304"/>
                <a:cs typeface="Times New Roman" panose="02020603050405020304"/>
              </a:rPr>
              <a:t> </a:t>
            </a:r>
            <a:r>
              <a:rPr lang="vi-VN" sz="5000" dirty="0">
                <a:latin typeface="Times New Roman" panose="02020603050405020304"/>
                <a:cs typeface="Times New Roman" panose="02020603050405020304"/>
              </a:rPr>
              <a:t>​</a:t>
            </a:r>
            <a:endParaRPr lang="vi-VN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086080" y="3334385"/>
            <a:ext cx="577215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Content Placeholder 8"/>
          <p:cNvGraphicFramePr/>
          <p:nvPr>
            <p:ph idx="1"/>
            <p:custDataLst>
              <p:tags r:id="rId1"/>
            </p:custDataLst>
          </p:nvPr>
        </p:nvGraphicFramePr>
        <p:xfrm>
          <a:off x="1172210" y="3108325"/>
          <a:ext cx="19076670" cy="7423150"/>
        </p:xfrm>
        <a:graphic>
          <a:graphicData uri="http://schemas.openxmlformats.org/drawingml/2006/table">
            <a:tbl>
              <a:tblPr/>
              <a:tblGrid>
                <a:gridCol w="3090545"/>
                <a:gridCol w="3197225"/>
                <a:gridCol w="3197225"/>
                <a:gridCol w="3197225"/>
                <a:gridCol w="2983865"/>
                <a:gridCol w="3410585"/>
              </a:tblGrid>
              <a:tr h="1484630"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Thuật toán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Mục đích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Phù hợp với Sudoku?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Độ phức tạp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Ưu điểm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Nhược điểm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484630"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Backtracking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Tìm nghiệm bài toán ràng buộc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✅ Có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Trung bình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Giải quyết hiệu quả bài toán Sudoku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Tốc độ chậm với bảng kích thước lớn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484630"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Dijkstra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Tìm đường ngắn nhất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❌ Không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Nhanh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Tìm đường tối ưu trong đồ thị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Không áp dụng cho Sudoku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484630"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Flood Fill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Nhóm vùng liên kết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❌ Không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Rất nhanh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Hiệu quả trong xử lý hình ảnh, game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Không thể giải Sudoku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1484630"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Kruskal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Tìm cây khung nhỏ nhất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❌ Không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Trung bình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Tối ưu hóa đồ thị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Không liên quan đến Sudoku</a:t>
                      </a:r>
                      <a:endParaRPr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921635" y="683260"/>
            <a:ext cx="7362825" cy="768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vi-VN" altLang="en-US" sz="5000" b="1" dirty="0">
                <a:solidFill>
                  <a:srgbClr val="FF66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3</a:t>
            </a:r>
            <a:r>
              <a:rPr lang="en-US" sz="5000" b="1" dirty="0">
                <a:solidFill>
                  <a:srgbClr val="FF66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  <a:r>
              <a:rPr lang="vi-VN" altLang="en-US" sz="5000" b="1" dirty="0">
                <a:solidFill>
                  <a:srgbClr val="FF66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1</a:t>
            </a:r>
            <a:r>
              <a:rPr lang="en-US" sz="5000" b="1" dirty="0">
                <a:solidFill>
                  <a:srgbClr val="FF66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 </a:t>
            </a:r>
            <a:r>
              <a:rPr lang="vi-VN" altLang="en-US" sz="5000" b="1" dirty="0">
                <a:solidFill>
                  <a:srgbClr val="FF66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So sánh các thuật </a:t>
            </a:r>
            <a:r>
              <a:rPr lang="vi-VN" altLang="en-US" sz="5000" b="1" dirty="0">
                <a:solidFill>
                  <a:srgbClr val="FF66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toán</a:t>
            </a:r>
            <a:endParaRPr lang="vi-VN" altLang="en-US" sz="5000" b="1" dirty="0">
              <a:solidFill>
                <a:srgbClr val="FF6600"/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  <a:p>
            <a:r>
              <a:rPr lang="en-US" sz="5000" b="1" dirty="0">
                <a:solidFill>
                  <a:srgbClr val="FF66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 </a:t>
            </a:r>
            <a:r>
              <a:rPr lang="vi-VN" sz="5000" dirty="0">
                <a:latin typeface="Times New Roman" panose="02020603050405020304"/>
                <a:cs typeface="Times New Roman" panose="02020603050405020304"/>
                <a:sym typeface="+mn-ea"/>
              </a:rPr>
              <a:t>​</a:t>
            </a:r>
            <a:endParaRPr lang="vi-VN" sz="5000" dirty="0"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16*613"/>
  <p:tag name="TABLE_ENDDRAG_RECT" val="120*221*916*613"/>
</p:tagLst>
</file>

<file path=ppt/tags/tag2.xml><?xml version="1.0" encoding="utf-8"?>
<p:tagLst xmlns:p="http://schemas.openxmlformats.org/presentationml/2006/main">
  <p:tag name="TABLE_ENDDRAG_ORIGIN_RECT" val="1510*584"/>
  <p:tag name="TABLE_ENDDRAG_RECT" val="83*244*1510*58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2394</Words>
  <Application>WPS Presentation</Application>
  <PresentationFormat>Tùy chỉnh</PresentationFormat>
  <Paragraphs>173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Arial</vt:lpstr>
      <vt:lpstr>Times New Roman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Quân Trịnh</cp:lastModifiedBy>
  <cp:revision>210</cp:revision>
  <dcterms:created xsi:type="dcterms:W3CDTF">2022-08-02T03:49:00Z</dcterms:created>
  <dcterms:modified xsi:type="dcterms:W3CDTF">2025-03-20T11:47:19Z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3144EC6641CB4BAEB9FCAF79E428BC90_13</vt:lpwstr>
  </property>
  <property fmtid="{D5CDD505-2E9C-101B-9397-08002B2CF9AE}" pid="3" name="KSOProductBuildVer">
    <vt:lpwstr>1033-12.2.0.20348</vt:lpwstr>
  </property>
</Properties>
</file>