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0" r:id="rId11"/>
    <p:sldId id="265" r:id="rId12"/>
    <p:sldId id="266" r:id="rId13"/>
    <p:sldId id="267" r:id="rId14"/>
    <p:sldId id="269" r:id="rId15"/>
    <p:sldId id="271" r:id="rId16"/>
    <p:sldId id="272" r:id="rId17"/>
    <p:sldId id="273" r:id="rId18"/>
    <p:sldId id="279" r:id="rId19"/>
    <p:sldId id="274" r:id="rId20"/>
    <p:sldId id="275" r:id="rId21"/>
    <p:sldId id="276" r:id="rId22"/>
    <p:sldId id="277" r:id="rId23"/>
    <p:sldId id="278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58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CD3AA-D68F-440D-9792-620223001619}" type="datetimeFigureOut">
              <a:rPr lang="en-US" smtClean="0"/>
              <a:t>5/5/2015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E429D-B695-411A-8111-9142C7F4C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428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CD3AA-D68F-440D-9792-620223001619}" type="datetimeFigureOut">
              <a:rPr lang="en-US" smtClean="0"/>
              <a:t>5/5/2015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E429D-B695-411A-8111-9142C7F4C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368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CD3AA-D68F-440D-9792-620223001619}" type="datetimeFigureOut">
              <a:rPr lang="en-US" smtClean="0"/>
              <a:t>5/5/2015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E429D-B695-411A-8111-9142C7F4C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68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CD3AA-D68F-440D-9792-620223001619}" type="datetimeFigureOut">
              <a:rPr lang="en-US" smtClean="0"/>
              <a:t>5/5/2015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E429D-B695-411A-8111-9142C7F4C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069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CD3AA-D68F-440D-9792-620223001619}" type="datetimeFigureOut">
              <a:rPr lang="en-US" smtClean="0"/>
              <a:t>5/5/2015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E429D-B695-411A-8111-9142C7F4C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298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CD3AA-D68F-440D-9792-620223001619}" type="datetimeFigureOut">
              <a:rPr lang="en-US" smtClean="0"/>
              <a:t>5/5/2015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E429D-B695-411A-8111-9142C7F4C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714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CD3AA-D68F-440D-9792-620223001619}" type="datetimeFigureOut">
              <a:rPr lang="en-US" smtClean="0"/>
              <a:t>5/5/2015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E429D-B695-411A-8111-9142C7F4C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58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CD3AA-D68F-440D-9792-620223001619}" type="datetimeFigureOut">
              <a:rPr lang="en-US" smtClean="0"/>
              <a:t>5/5/2015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E429D-B695-411A-8111-9142C7F4C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263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CD3AA-D68F-440D-9792-620223001619}" type="datetimeFigureOut">
              <a:rPr lang="en-US" smtClean="0"/>
              <a:t>5/5/2015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E429D-B695-411A-8111-9142C7F4C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24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CD3AA-D68F-440D-9792-620223001619}" type="datetimeFigureOut">
              <a:rPr lang="en-US" smtClean="0"/>
              <a:t>5/5/2015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E429D-B695-411A-8111-9142C7F4C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031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CD3AA-D68F-440D-9792-620223001619}" type="datetimeFigureOut">
              <a:rPr lang="en-US" smtClean="0"/>
              <a:t>5/5/2015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E429D-B695-411A-8111-9142C7F4C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708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ACD3AA-D68F-440D-9792-620223001619}" type="datetimeFigureOut">
              <a:rPr lang="en-US" smtClean="0"/>
              <a:t>5/5/2015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E429D-B695-411A-8111-9142C7F4C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3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GPU Accelerated Graph Collaborative Filtering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Qianbin</a:t>
            </a:r>
            <a:r>
              <a:rPr lang="en-US" dirty="0" smtClean="0"/>
              <a:t> Xia</a:t>
            </a:r>
          </a:p>
          <a:p>
            <a:r>
              <a:rPr lang="en-US" dirty="0" smtClean="0"/>
              <a:t>xiaq2@vcu.edu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38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Chart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1996" y="1666081"/>
            <a:ext cx="3440007" cy="439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38106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Alternative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Input: trace file name</a:t>
            </a:r>
          </a:p>
          <a:p>
            <a:r>
              <a:rPr lang="en-US" dirty="0" err="1" smtClean="0"/>
              <a:t>U_start</a:t>
            </a:r>
            <a:endParaRPr lang="en-US" dirty="0" smtClean="0"/>
          </a:p>
          <a:p>
            <a:r>
              <a:rPr lang="en-US" dirty="0" smtClean="0"/>
              <a:t>K: number of most related vertices need to be found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767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GPU side: Each thread takes care of one </a:t>
            </a:r>
            <a:r>
              <a:rPr lang="en-US" dirty="0" err="1" smtClean="0"/>
              <a:t>vertice</a:t>
            </a:r>
            <a:r>
              <a:rPr lang="en-US" dirty="0" smtClean="0"/>
              <a:t> in U and count how many common it has with the </a:t>
            </a:r>
            <a:r>
              <a:rPr lang="en-US" dirty="0" err="1" smtClean="0"/>
              <a:t>u_start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smtClean="0"/>
              <a:t>1024 vertices in U, then the total number of threads is 1024.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413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Benchmarks:</a:t>
            </a:r>
          </a:p>
          <a:p>
            <a:pPr marL="457200" lvl="1" indent="0">
              <a:buNone/>
            </a:pPr>
            <a:endParaRPr lang="en-US" dirty="0" smtClean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2105958"/>
              </p:ext>
            </p:extLst>
          </p:nvPr>
        </p:nvGraphicFramePr>
        <p:xfrm>
          <a:off x="685800" y="2565400"/>
          <a:ext cx="69342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1200"/>
                <a:gridCol w="1600200"/>
                <a:gridCol w="1752600"/>
                <a:gridCol w="16002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Num</a:t>
                      </a:r>
                      <a:r>
                        <a:rPr lang="en-US" baseline="0" dirty="0" smtClean="0"/>
                        <a:t> of 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Num</a:t>
                      </a:r>
                      <a:r>
                        <a:rPr lang="en-US" dirty="0" smtClean="0"/>
                        <a:t> of 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Num</a:t>
                      </a:r>
                      <a:r>
                        <a:rPr lang="en-US" dirty="0" smtClean="0"/>
                        <a:t> of Edges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divorce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IMDB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428440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896308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3782463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rgbClr val="FF0000"/>
                          </a:solidFill>
                        </a:rPr>
                        <a:t>NotreDame_actors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392400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127823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1470404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Sandi_sandi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613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8579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4058110"/>
              </p:ext>
            </p:extLst>
          </p:nvPr>
        </p:nvGraphicFramePr>
        <p:xfrm>
          <a:off x="457200" y="3124200"/>
          <a:ext cx="82296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1371600"/>
                <a:gridCol w="1371600"/>
                <a:gridCol w="1371600"/>
                <a:gridCol w="1371600"/>
                <a:gridCol w="13716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divorce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Sand_sandi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connectus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NotreDame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IMDB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CPU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0.0500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0.0800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GPU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0.0000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5200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 in future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Leverage the shared memory to boost the performance further more</a:t>
            </a:r>
          </a:p>
          <a:p>
            <a:endParaRPr lang="en-US" dirty="0"/>
          </a:p>
          <a:p>
            <a:r>
              <a:rPr lang="en-US" dirty="0" smtClean="0"/>
              <a:t>Implement the full collaborative filtering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4516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Full Flow Chart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8" name="Picture 4" descr="C:\Users\xiaq2\Desktop\QQ截图2015050421552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349" y="1762125"/>
            <a:ext cx="7258051" cy="433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45233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Naive Filtering:</a:t>
            </a:r>
          </a:p>
          <a:p>
            <a:pPr lvl="1"/>
            <a:r>
              <a:rPr lang="en-US" dirty="0" smtClean="0"/>
              <a:t>Shared memory is leveraged</a:t>
            </a:r>
          </a:p>
          <a:p>
            <a:pPr lvl="1"/>
            <a:r>
              <a:rPr lang="en-US" dirty="0" smtClean="0"/>
              <a:t>Number of threads depends on number of vertices in part U.</a:t>
            </a:r>
          </a:p>
          <a:p>
            <a:pPr lvl="1"/>
            <a:r>
              <a:rPr lang="en-US" dirty="0" err="1" smtClean="0"/>
              <a:t>dimGrid</a:t>
            </a:r>
            <a:r>
              <a:rPr lang="en-US" dirty="0" smtClean="0"/>
              <a:t>(1, 1)</a:t>
            </a:r>
          </a:p>
          <a:p>
            <a:pPr lvl="1"/>
            <a:r>
              <a:rPr lang="en-US" dirty="0" err="1" smtClean="0"/>
              <a:t>dimBlock</a:t>
            </a:r>
            <a:r>
              <a:rPr lang="en-US" dirty="0" smtClean="0"/>
              <a:t>(</a:t>
            </a:r>
            <a:r>
              <a:rPr lang="en-US" dirty="0" err="1" smtClean="0"/>
              <a:t>max_id_A</a:t>
            </a:r>
            <a:r>
              <a:rPr lang="en-US" dirty="0" smtClean="0"/>
              <a:t>, 1)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9794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units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main(): read in the trace file and call the sub-functions.</a:t>
            </a:r>
          </a:p>
          <a:p>
            <a:r>
              <a:rPr lang="en-US" dirty="0" err="1" smtClean="0"/>
              <a:t>filterOnDevice</a:t>
            </a:r>
            <a:r>
              <a:rPr lang="en-US" dirty="0" smtClean="0"/>
              <a:t>, </a:t>
            </a:r>
            <a:r>
              <a:rPr lang="en-US" dirty="0" err="1" smtClean="0"/>
              <a:t>naiveFilterKernel</a:t>
            </a:r>
            <a:r>
              <a:rPr lang="en-US" dirty="0" smtClean="0"/>
              <a:t>, </a:t>
            </a:r>
            <a:r>
              <a:rPr lang="en-US" dirty="0" err="1" smtClean="0"/>
              <a:t>fullFilterKernel</a:t>
            </a:r>
            <a:endParaRPr lang="en-US" dirty="0" smtClean="0"/>
          </a:p>
          <a:p>
            <a:r>
              <a:rPr lang="en-US" dirty="0" err="1" smtClean="0"/>
              <a:t>filteronHost</a:t>
            </a:r>
            <a:endParaRPr lang="en-US" dirty="0" smtClean="0"/>
          </a:p>
          <a:p>
            <a:r>
              <a:rPr lang="en-US" dirty="0" err="1" smtClean="0"/>
              <a:t>selSort</a:t>
            </a:r>
            <a:endParaRPr lang="en-US" dirty="0" smtClean="0"/>
          </a:p>
          <a:p>
            <a:r>
              <a:rPr lang="en-US" smtClean="0"/>
              <a:t>compare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95607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Full Filtering:</a:t>
            </a:r>
          </a:p>
          <a:p>
            <a:pPr lvl="1"/>
            <a:r>
              <a:rPr lang="en-US" dirty="0" smtClean="0"/>
              <a:t>Shared memory is utilized</a:t>
            </a:r>
          </a:p>
          <a:p>
            <a:pPr lvl="1"/>
            <a:r>
              <a:rPr lang="en-US" dirty="0" smtClean="0"/>
              <a:t>Number of blocks depends on k</a:t>
            </a:r>
          </a:p>
          <a:p>
            <a:pPr lvl="1"/>
            <a:r>
              <a:rPr lang="en-US" dirty="0" smtClean="0"/>
              <a:t>Number of threads per block depends on the number of vertices in part U</a:t>
            </a:r>
          </a:p>
          <a:p>
            <a:pPr lvl="1"/>
            <a:r>
              <a:rPr lang="en-US" dirty="0" err="1" smtClean="0"/>
              <a:t>dimGrid</a:t>
            </a:r>
            <a:r>
              <a:rPr lang="en-US" dirty="0" smtClean="0"/>
              <a:t>(1, k)</a:t>
            </a:r>
          </a:p>
          <a:p>
            <a:pPr lvl="1"/>
            <a:r>
              <a:rPr lang="en-US" dirty="0" err="1" smtClean="0"/>
              <a:t>dimBlock</a:t>
            </a:r>
            <a:r>
              <a:rPr lang="en-US" dirty="0" smtClean="0"/>
              <a:t>(</a:t>
            </a:r>
            <a:r>
              <a:rPr lang="en-US" dirty="0" err="1" smtClean="0"/>
              <a:t>max_id_A</a:t>
            </a:r>
            <a:r>
              <a:rPr lang="en-US" dirty="0" smtClean="0"/>
              <a:t>, 1)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0186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BiPartite</a:t>
            </a:r>
            <a:r>
              <a:rPr lang="en-US" dirty="0" smtClean="0"/>
              <a:t> Graph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Vertices: disjoint U&amp;V</a:t>
            </a:r>
          </a:p>
          <a:p>
            <a:endParaRPr lang="en-US" dirty="0"/>
          </a:p>
          <a:p>
            <a:r>
              <a:rPr lang="en-US" dirty="0" smtClean="0"/>
              <a:t>Edges between U&amp;V</a:t>
            </a:r>
          </a:p>
          <a:p>
            <a:endParaRPr lang="en-US" dirty="0"/>
          </a:p>
          <a:p>
            <a:r>
              <a:rPr lang="en-US" dirty="0" smtClean="0"/>
              <a:t>No edges within U|V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7" name="Picture 3" descr="C:\Users\xiaq2\Desktop\QQ截图2015042900231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1676400"/>
            <a:ext cx="4038600" cy="4306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8067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Connectus.mtx</a:t>
            </a:r>
            <a:endParaRPr lang="en-US" dirty="0" smtClean="0"/>
          </a:p>
          <a:p>
            <a:pPr lvl="1"/>
            <a:r>
              <a:rPr lang="en-US" dirty="0" err="1" smtClean="0"/>
              <a:t>Max_id_A</a:t>
            </a:r>
            <a:r>
              <a:rPr lang="en-US" dirty="0" smtClean="0"/>
              <a:t>: 512</a:t>
            </a:r>
          </a:p>
          <a:p>
            <a:pPr lvl="1"/>
            <a:r>
              <a:rPr lang="en-US" dirty="0" err="1" smtClean="0"/>
              <a:t>u_start</a:t>
            </a:r>
            <a:r>
              <a:rPr lang="en-US" dirty="0" smtClean="0"/>
              <a:t>: 3</a:t>
            </a:r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1776510"/>
              </p:ext>
            </p:extLst>
          </p:nvPr>
        </p:nvGraphicFramePr>
        <p:xfrm>
          <a:off x="609604" y="3581400"/>
          <a:ext cx="8000993" cy="1569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7363"/>
                <a:gridCol w="727363"/>
                <a:gridCol w="727363"/>
                <a:gridCol w="727363"/>
                <a:gridCol w="727363"/>
                <a:gridCol w="727363"/>
                <a:gridCol w="727363"/>
                <a:gridCol w="727363"/>
                <a:gridCol w="727363"/>
                <a:gridCol w="727363"/>
                <a:gridCol w="727363"/>
              </a:tblGrid>
              <a:tr h="523240">
                <a:tc>
                  <a:txBody>
                    <a:bodyPr/>
                    <a:lstStyle/>
                    <a:p>
                      <a:r>
                        <a:rPr lang="en-US" dirty="0" smtClean="0"/>
                        <a:t>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</a:tr>
              <a:tr h="523240">
                <a:tc>
                  <a:txBody>
                    <a:bodyPr/>
                    <a:lstStyle/>
                    <a:p>
                      <a:r>
                        <a:rPr lang="en-US" dirty="0" smtClean="0"/>
                        <a:t>CPU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6.30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12.15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18.00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23.24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29.14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35.00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40.86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46.71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52.55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58.43</a:t>
                      </a:r>
                      <a:endParaRPr lang="en-US" dirty="0"/>
                    </a:p>
                  </a:txBody>
                  <a:tcPr/>
                </a:tc>
              </a:tr>
              <a:tr h="523240">
                <a:tc>
                  <a:txBody>
                    <a:bodyPr/>
                    <a:lstStyle/>
                    <a:p>
                      <a:r>
                        <a:rPr lang="en-US" dirty="0" smtClean="0"/>
                        <a:t>GPU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0.955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1.145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67567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057400"/>
            <a:ext cx="6584752" cy="39578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373281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GPU can greatly boost the performance</a:t>
            </a:r>
          </a:p>
          <a:p>
            <a:r>
              <a:rPr lang="en-US" dirty="0" smtClean="0"/>
              <a:t>On GPU side, latencies stay the same with the increasing of k due to the high parallelism.</a:t>
            </a:r>
          </a:p>
          <a:p>
            <a:r>
              <a:rPr lang="en-US" dirty="0" smtClean="0"/>
              <a:t>On host side, latencies is linear with the increasing of 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74449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Possible work in </a:t>
            </a:r>
            <a:r>
              <a:rPr lang="en-US" dirty="0" err="1" smtClean="0"/>
              <a:t>furture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 a usable CUDA library for graph</a:t>
            </a:r>
          </a:p>
          <a:p>
            <a:endParaRPr lang="en-US" dirty="0"/>
          </a:p>
          <a:p>
            <a:r>
              <a:rPr lang="en-US" dirty="0" smtClean="0"/>
              <a:t>Accelerate the sorting algorithm in graph filtering algorithm to improve the performance even more.</a:t>
            </a:r>
          </a:p>
        </p:txBody>
      </p:sp>
    </p:spTree>
    <p:extLst>
      <p:ext uri="{BB962C8B-B14F-4D97-AF65-F5344CB8AC3E}">
        <p14:creationId xmlns:p14="http://schemas.microsoft.com/office/powerpoint/2010/main" val="452349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Bipartite Graph In real life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Personnel Problem:</a:t>
            </a:r>
          </a:p>
          <a:p>
            <a:pPr marL="0" indent="0">
              <a:buNone/>
            </a:pPr>
            <a:r>
              <a:rPr lang="en-US" dirty="0" smtClean="0"/>
              <a:t>You are the boss of a new company. You need to recruit some workers from the </a:t>
            </a:r>
            <a:r>
              <a:rPr lang="en-US" dirty="0" smtClean="0">
                <a:solidFill>
                  <a:srgbClr val="FF0000"/>
                </a:solidFill>
              </a:rPr>
              <a:t>LinkedIn.</a:t>
            </a:r>
            <a:r>
              <a:rPr lang="en-US" dirty="0" smtClean="0"/>
              <a:t>  How can pick out candidates from all the members ? How will you assign jobs to each other ?</a:t>
            </a:r>
          </a:p>
          <a:p>
            <a:pPr marL="0" indent="0">
              <a:buNone/>
            </a:pPr>
            <a:r>
              <a:rPr lang="en-US" dirty="0" smtClean="0"/>
              <a:t>U:workers</a:t>
            </a:r>
          </a:p>
          <a:p>
            <a:pPr marL="0" indent="0">
              <a:buNone/>
            </a:pPr>
            <a:r>
              <a:rPr lang="en-US" dirty="0" smtClean="0"/>
              <a:t>V:skills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8356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Bipartite Graph In real life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Marriage Problem:</a:t>
            </a:r>
          </a:p>
          <a:p>
            <a:pPr marL="0" indent="0">
              <a:buNone/>
            </a:pPr>
            <a:r>
              <a:rPr lang="en-US" dirty="0" smtClean="0"/>
              <a:t>There are X men and Y women desire to get married. Participants indicate who among the opposite sex would be acceptable as a potential spouse. If you are one of them, how can you choose several potential spouse from all the opposite sex?</a:t>
            </a:r>
          </a:p>
          <a:p>
            <a:pPr marL="0" indent="0">
              <a:buNone/>
            </a:pPr>
            <a:r>
              <a:rPr lang="en-US" dirty="0" smtClean="0"/>
              <a:t>U:participats</a:t>
            </a:r>
          </a:p>
          <a:p>
            <a:pPr marL="0" indent="0">
              <a:buNone/>
            </a:pPr>
            <a:r>
              <a:rPr lang="en-US" dirty="0" smtClean="0"/>
              <a:t>V:apperance, salary, hobbies…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527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make a good decision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Naive Graph Collaborative Filtering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Full Graph Collaborative Filtering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41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Naive Graph Collaborative Filtering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 descr="C:\Users\xiaq2\Desktop\QQ截图2015042900435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541" y="2667000"/>
            <a:ext cx="8189259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0940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Full Graph Collaborative Filtering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 descr="C:\Users\xiaq2\Desktop\QQ截图201504290046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743200"/>
            <a:ext cx="8001000" cy="2020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9572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Host Side:</a:t>
            </a:r>
          </a:p>
          <a:p>
            <a:pPr lvl="1"/>
            <a:r>
              <a:rPr lang="en-US" dirty="0" smtClean="0"/>
              <a:t>Boost library</a:t>
            </a:r>
          </a:p>
          <a:p>
            <a:pPr lvl="1"/>
            <a:r>
              <a:rPr lang="en-US" dirty="0" smtClean="0"/>
              <a:t>Thrust graph library (personal developed, open source)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274320" lvl="1">
              <a:buFont typeface="Arial" panose="020B0604020202020204" pitchFamily="34" charset="0"/>
              <a:buChar char="•"/>
            </a:pPr>
            <a:r>
              <a:rPr lang="en-US" dirty="0" smtClean="0"/>
              <a:t>GPU Side:</a:t>
            </a:r>
            <a:endParaRPr lang="en-US" dirty="0"/>
          </a:p>
          <a:p>
            <a:pPr marL="674370" lvl="2"/>
            <a:r>
              <a:rPr lang="en-US" dirty="0" smtClean="0"/>
              <a:t>Thrust graph library (still has some bugs)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0286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Alternative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Focus on the algorithm itself: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dirty="0" err="1" smtClean="0"/>
              <a:t>typedef</a:t>
            </a:r>
            <a:r>
              <a:rPr lang="en-US" dirty="0" smtClean="0"/>
              <a:t> </a:t>
            </a:r>
            <a:r>
              <a:rPr lang="en-US" dirty="0" err="1" smtClean="0"/>
              <a:t>struct</a:t>
            </a:r>
            <a:r>
              <a:rPr lang="en-US" dirty="0" smtClean="0"/>
              <a:t> _</a:t>
            </a:r>
            <a:r>
              <a:rPr lang="en-US" dirty="0" err="1" smtClean="0"/>
              <a:t>Graph_node_A</a:t>
            </a:r>
            <a:r>
              <a:rPr lang="en-US" dirty="0" smtClean="0"/>
              <a:t> {</a:t>
            </a:r>
          </a:p>
          <a:p>
            <a:pPr marL="0" indent="0"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adj</a:t>
            </a:r>
            <a:r>
              <a:rPr lang="en-US" dirty="0" smtClean="0"/>
              <a:t>[N];</a:t>
            </a:r>
          </a:p>
          <a:p>
            <a:pPr marL="0" indent="0">
              <a:buNone/>
            </a:pPr>
            <a:r>
              <a:rPr lang="en-US" dirty="0" smtClean="0"/>
              <a:t>     } </a:t>
            </a:r>
            <a:r>
              <a:rPr lang="en-US" dirty="0" err="1" smtClean="0"/>
              <a:t>Graph_node_A</a:t>
            </a:r>
            <a:r>
              <a:rPr lang="en-US" dirty="0" smtClean="0"/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3289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5299</TotalTime>
  <Words>518</Words>
  <Application>Microsoft Office PowerPoint</Application>
  <PresentationFormat>On-screen Show (4:3)</PresentationFormat>
  <Paragraphs>155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GPU Accelerated Graph Collaborative Filtering</vt:lpstr>
      <vt:lpstr>BiPartite Graph</vt:lpstr>
      <vt:lpstr>Bipartite Graph In real life</vt:lpstr>
      <vt:lpstr>Bipartite Graph In real life</vt:lpstr>
      <vt:lpstr>How to make a good decision ?</vt:lpstr>
      <vt:lpstr>Naive Graph Collaborative Filtering</vt:lpstr>
      <vt:lpstr> Full Graph Collaborative Filtering </vt:lpstr>
      <vt:lpstr>Implementation</vt:lpstr>
      <vt:lpstr>Alternative Solution</vt:lpstr>
      <vt:lpstr>Flow Chart</vt:lpstr>
      <vt:lpstr>Alternative Solution</vt:lpstr>
      <vt:lpstr>Implementation</vt:lpstr>
      <vt:lpstr>Experiments</vt:lpstr>
      <vt:lpstr>Results</vt:lpstr>
      <vt:lpstr>Optimization in future</vt:lpstr>
      <vt:lpstr>Full Flow Chart</vt:lpstr>
      <vt:lpstr>Implementation</vt:lpstr>
      <vt:lpstr>Function units</vt:lpstr>
      <vt:lpstr>Implementation</vt:lpstr>
      <vt:lpstr>Results</vt:lpstr>
      <vt:lpstr>Results</vt:lpstr>
      <vt:lpstr>Conclusions</vt:lpstr>
      <vt:lpstr>Possible work in furture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60</cp:revision>
  <dcterms:created xsi:type="dcterms:W3CDTF">2015-04-29T04:15:06Z</dcterms:created>
  <dcterms:modified xsi:type="dcterms:W3CDTF">2015-05-08T17:37:20Z</dcterms:modified>
</cp:coreProperties>
</file>