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82" r:id="rId4"/>
    <p:sldId id="285" r:id="rId5"/>
    <p:sldId id="287" r:id="rId6"/>
    <p:sldId id="257" r:id="rId7"/>
    <p:sldId id="258" r:id="rId8"/>
    <p:sldId id="286" r:id="rId9"/>
    <p:sldId id="259" r:id="rId10"/>
    <p:sldId id="260" r:id="rId11"/>
    <p:sldId id="261" r:id="rId12"/>
    <p:sldId id="279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80" r:id="rId21"/>
    <p:sldId id="271" r:id="rId22"/>
    <p:sldId id="283" r:id="rId23"/>
    <p:sldId id="284" r:id="rId24"/>
    <p:sldId id="272" r:id="rId25"/>
    <p:sldId id="273" r:id="rId26"/>
    <p:sldId id="274" r:id="rId27"/>
    <p:sldId id="275" r:id="rId28"/>
    <p:sldId id="276" r:id="rId29"/>
    <p:sldId id="277" r:id="rId30"/>
  </p:sldIdLst>
  <p:sldSz cx="12192000" cy="6858000"/>
  <p:notesSz cx="6788150" cy="99234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GIF"/><Relationship Id="rId5" Type="http://schemas.openxmlformats.org/officeDocument/2006/relationships/image" Target="../media/image24.GIF"/><Relationship Id="rId4" Type="http://schemas.openxmlformats.org/officeDocument/2006/relationships/image" Target="../media/image23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GIF"/><Relationship Id="rId4" Type="http://schemas.openxmlformats.org/officeDocument/2006/relationships/image" Target="../media/image33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dataaspirant.com/2017/06/26/random-forest-classifier-python-scikit-lear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융합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최신기술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과제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9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잡음 완화 </a:t>
            </a:r>
            <a:r>
              <a:rPr lang="en-US" altLang="ko-KR" dirty="0" smtClean="0"/>
              <a:t>(Step 02)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63" y="2555758"/>
            <a:ext cx="2025598" cy="198443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27" y="2555758"/>
            <a:ext cx="2058445" cy="1984437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4" idx="3"/>
          </p:cNvCxnSpPr>
          <p:nvPr/>
        </p:nvCxnSpPr>
        <p:spPr>
          <a:xfrm flipV="1">
            <a:off x="3419061" y="3547976"/>
            <a:ext cx="9780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93463" y="4731026"/>
            <a:ext cx="202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before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77527" y="4667416"/>
            <a:ext cx="200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after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87047" y="2555758"/>
            <a:ext cx="411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모기 데이터에서 모기 마리 수가 천 마리 이상인 경우에는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으로 바꿔줄 수 있습니다</a:t>
            </a:r>
            <a:r>
              <a:rPr lang="en-US" altLang="ko-KR" dirty="0" smtClean="0"/>
              <a:t>. After</a:t>
            </a:r>
            <a:r>
              <a:rPr lang="ko-KR" altLang="en-US" dirty="0" smtClean="0"/>
              <a:t>에서 마지막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으로 데이터를 바꿔줍니다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8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이상 점 분석 </a:t>
            </a:r>
            <a:r>
              <a:rPr lang="en-US" altLang="ko-KR" dirty="0" smtClean="0"/>
              <a:t>(Step 03)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52" y="2545301"/>
            <a:ext cx="1948898" cy="2297043"/>
          </a:xfrm>
        </p:spPr>
      </p:pic>
      <p:cxnSp>
        <p:nvCxnSpPr>
          <p:cNvPr id="12" name="직선 화살표 연결선 11"/>
          <p:cNvCxnSpPr>
            <a:stCxn id="9" idx="3"/>
          </p:cNvCxnSpPr>
          <p:nvPr/>
        </p:nvCxnSpPr>
        <p:spPr>
          <a:xfrm flipV="1">
            <a:off x="3355450" y="3693822"/>
            <a:ext cx="10177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6552" y="5017273"/>
            <a:ext cx="194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before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1172" y="4929809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after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72" y="2545300"/>
            <a:ext cx="2057400" cy="22970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82691" y="2545300"/>
            <a:ext cx="37739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**Before</a:t>
            </a:r>
            <a:r>
              <a:rPr lang="ko-KR" altLang="en-US" dirty="0" smtClean="0"/>
              <a:t>를 보시면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</a:t>
            </a:r>
            <a:r>
              <a:rPr lang="en-US" altLang="ko-KR" dirty="0" smtClean="0"/>
              <a:t>6,7</a:t>
            </a:r>
            <a:r>
              <a:rPr lang="ko-KR" altLang="en-US" dirty="0" smtClean="0"/>
              <a:t>일 너무 많은 모기가 잡힌 것을 알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마리 이상의 모기는 오류라고 판단하여 구간 전체를 결측 처리 해야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**</a:t>
            </a:r>
            <a:r>
              <a:rPr lang="ko-KR" altLang="en-US" dirty="0" smtClean="0"/>
              <a:t>결측방법에는 여러 방법이 있지만 여기서도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월의 평균 값으로 대체 해줄 수 있습니다</a:t>
            </a:r>
            <a:r>
              <a:rPr lang="en-US" altLang="ko-KR" dirty="0" smtClean="0"/>
              <a:t>.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9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통합 이슈 </a:t>
            </a:r>
            <a:r>
              <a:rPr lang="en-US" altLang="ko-KR" dirty="0" smtClean="0"/>
              <a:t>– 1 (Step 04)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데이터 통합을 하기 위해 몇번의 작업을 거쳐야 합니다</a:t>
            </a:r>
            <a:r>
              <a:rPr lang="en-US" altLang="ko-KR" dirty="0"/>
              <a:t>. </a:t>
            </a:r>
            <a:r>
              <a:rPr lang="ko-KR" altLang="en-US" dirty="0"/>
              <a:t>우선 일 강수량에서 공백인 부분을 전부 </a:t>
            </a:r>
            <a:r>
              <a:rPr lang="en-US" altLang="ko-KR" dirty="0"/>
              <a:t>0</a:t>
            </a:r>
            <a:r>
              <a:rPr lang="ko-KR" altLang="en-US" dirty="0"/>
              <a:t>으로 채워 넣어야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공백 값과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의 차이는 공백은 비가 내리지 않은 날이고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부분은 비가 아주 조금 내린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/>
              <a:t>아래 화면이 위 화면의 일 강수량이 공백인 부분을 전부 </a:t>
            </a:r>
            <a:r>
              <a:rPr lang="en-US" altLang="ko-KR" dirty="0"/>
              <a:t>0</a:t>
            </a:r>
            <a:r>
              <a:rPr lang="ko-KR" altLang="en-US" dirty="0"/>
              <a:t>으로 채워 넣은 </a:t>
            </a:r>
            <a:r>
              <a:rPr lang="ko-KR" altLang="en-US" dirty="0" smtClean="0"/>
              <a:t>모습입니다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추후에 누적강수일을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해줄 때는 공백 값은 제외 해줘야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75" y="2560320"/>
            <a:ext cx="678723" cy="3309937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397298" y="3802727"/>
            <a:ext cx="1729047" cy="6234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46" y="2560320"/>
            <a:ext cx="723900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통합 이슈 </a:t>
            </a:r>
            <a:r>
              <a:rPr lang="en-US" altLang="ko-KR" dirty="0" smtClean="0"/>
              <a:t>– 2 (Step 05)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96" y="2540260"/>
            <a:ext cx="3645962" cy="3152775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540260"/>
            <a:ext cx="685800" cy="23609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29" y="2540260"/>
            <a:ext cx="739711" cy="24249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69" y="2540260"/>
            <a:ext cx="685800" cy="242493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4142232" y="3611880"/>
            <a:ext cx="137160" cy="128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370832" y="3611880"/>
            <a:ext cx="137160" cy="128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628388" y="3611880"/>
            <a:ext cx="137160" cy="128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582" y="2521211"/>
            <a:ext cx="672084" cy="2443982"/>
          </a:xfrm>
          <a:prstGeom prst="rect">
            <a:avLst/>
          </a:prstGeom>
        </p:spPr>
      </p:pic>
      <p:cxnSp>
        <p:nvCxnSpPr>
          <p:cNvPr id="22" name="직선 연결선 21"/>
          <p:cNvCxnSpPr>
            <a:stCxn id="3" idx="2"/>
          </p:cNvCxnSpPr>
          <p:nvPr/>
        </p:nvCxnSpPr>
        <p:spPr>
          <a:xfrm>
            <a:off x="1752600" y="4901184"/>
            <a:ext cx="3048" cy="50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752600" y="5389503"/>
            <a:ext cx="1538669" cy="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" idx="2"/>
          </p:cNvCxnSpPr>
          <p:nvPr/>
        </p:nvCxnSpPr>
        <p:spPr>
          <a:xfrm flipH="1">
            <a:off x="5367528" y="4965193"/>
            <a:ext cx="6096" cy="42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584448" y="5389503"/>
            <a:ext cx="1783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오른쪽 화살표 29"/>
          <p:cNvSpPr/>
          <p:nvPr/>
        </p:nvSpPr>
        <p:spPr>
          <a:xfrm>
            <a:off x="3474720" y="5559552"/>
            <a:ext cx="3465576" cy="283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덧셈 기호 30"/>
          <p:cNvSpPr/>
          <p:nvPr/>
        </p:nvSpPr>
        <p:spPr>
          <a:xfrm>
            <a:off x="3291269" y="5221224"/>
            <a:ext cx="293179" cy="338328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통합 이슈 </a:t>
            </a:r>
            <a:r>
              <a:rPr lang="en-US" altLang="ko-KR" dirty="0" smtClean="0"/>
              <a:t>-2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이제 데이터 통합을 하기 위해서 강수량까지 채워준 데이터에서 필요한 요소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(Hum),</a:t>
            </a:r>
            <a:r>
              <a:rPr lang="ko-KR" altLang="en-US" dirty="0" smtClean="0"/>
              <a:t> 강수량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Raf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최저 온도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Tmi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평균 온도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Tav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최고 온도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Tmx</a:t>
            </a:r>
            <a:r>
              <a:rPr lang="en-US" altLang="ko-KR" dirty="0" smtClean="0"/>
              <a:t>))</a:t>
            </a:r>
            <a:r>
              <a:rPr lang="ko-KR" altLang="en-US" dirty="0"/>
              <a:t>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가지를 선택했습니다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각 </a:t>
            </a:r>
            <a:r>
              <a:rPr lang="en-US" altLang="ko-KR" dirty="0" smtClean="0"/>
              <a:t>single column</a:t>
            </a:r>
            <a:r>
              <a:rPr lang="ko-KR" altLang="en-US" dirty="0" smtClean="0"/>
              <a:t>을 합해서 </a:t>
            </a:r>
            <a:r>
              <a:rPr lang="en-US" altLang="ko-KR" dirty="0" smtClean="0"/>
              <a:t>multi column</a:t>
            </a:r>
            <a:r>
              <a:rPr lang="ko-KR" altLang="en-US" dirty="0" smtClean="0"/>
              <a:t>을 만듭니다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습도는 평균 상대습도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강수량은 일 강수량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최저 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 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최고 온도를 선택했습니다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시계 열 데이터이므로 시간을 맞춰줍니다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8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통합 이슈 </a:t>
            </a:r>
            <a:r>
              <a:rPr lang="en-US" altLang="ko-KR" dirty="0" smtClean="0"/>
              <a:t>– 3 (Step 06)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60320"/>
            <a:ext cx="3011422" cy="2660904"/>
          </a:xfrm>
        </p:spPr>
      </p:pic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39" y="2560320"/>
            <a:ext cx="3721735" cy="2660904"/>
          </a:xfrm>
        </p:spPr>
      </p:pic>
      <p:sp>
        <p:nvSpPr>
          <p:cNvPr id="11" name="아래쪽 화살표 10"/>
          <p:cNvSpPr/>
          <p:nvPr/>
        </p:nvSpPr>
        <p:spPr>
          <a:xfrm>
            <a:off x="10482349" y="2061555"/>
            <a:ext cx="216131" cy="448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79" y="2560321"/>
            <a:ext cx="1571625" cy="2660904"/>
          </a:xfrm>
          <a:prstGeom prst="rect">
            <a:avLst/>
          </a:prstGeom>
        </p:spPr>
      </p:pic>
      <p:sp>
        <p:nvSpPr>
          <p:cNvPr id="15" name="덧셈 기호 14"/>
          <p:cNvSpPr/>
          <p:nvPr/>
        </p:nvSpPr>
        <p:spPr>
          <a:xfrm>
            <a:off x="4398264" y="3648456"/>
            <a:ext cx="310896" cy="347472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6483096" y="3648456"/>
            <a:ext cx="621792" cy="3474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295402" y="5477256"/>
            <a:ext cx="30114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03120" y="5586984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901184" y="5477256"/>
            <a:ext cx="14594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10328" y="5586984"/>
            <a:ext cx="145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7178039" y="5477256"/>
            <a:ext cx="3718559" cy="18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46008" y="5586984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0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통합 이슈</a:t>
            </a:r>
            <a:r>
              <a:rPr lang="en-US" altLang="ko-KR" dirty="0" smtClean="0"/>
              <a:t>-3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1781" y="2524212"/>
            <a:ext cx="9411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우리의 목표가 요소들의 데이터와 모기 데이터의 상관 관계를 이용하여 앞으로의 모기 데이터를 예측하는 것이기 때문에 요소들의 데이터</a:t>
            </a:r>
            <a:r>
              <a:rPr lang="en-US" altLang="ko-KR" dirty="0" smtClean="0"/>
              <a:t>(X)</a:t>
            </a:r>
            <a:r>
              <a:rPr lang="ko-KR" altLang="en-US" dirty="0" smtClean="0"/>
              <a:t>와 모기 데이터 </a:t>
            </a:r>
            <a:r>
              <a:rPr lang="en-US" altLang="ko-KR" dirty="0" smtClean="0"/>
              <a:t>(Y)</a:t>
            </a:r>
            <a:r>
              <a:rPr lang="ko-KR" altLang="en-US" dirty="0" smtClean="0"/>
              <a:t>를 병합해 주  </a:t>
            </a:r>
            <a:r>
              <a:rPr lang="ko-KR" altLang="en-US" dirty="0" err="1" smtClean="0"/>
              <a:t>었습니다</a:t>
            </a:r>
            <a:r>
              <a:rPr lang="en-US" altLang="ko-KR" dirty="0" smtClean="0"/>
              <a:t>. Column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늘어나게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변환 후 데이터를 </a:t>
            </a:r>
            <a:r>
              <a:rPr lang="en-US" altLang="ko-KR" dirty="0" smtClean="0"/>
              <a:t>X</a:t>
            </a:r>
            <a:r>
              <a:rPr lang="ko-KR" altLang="en-US" dirty="0" smtClean="0"/>
              <a:t>로 표시한 이유는 모기 개체수가 아닌 나중에 모기 데이터를 특정 공식에 따른 단계로 변환 후 사용할 것이기 때문입니다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부분은 추후에 설명할 것입니다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474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변환 연구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-(1) (step 07)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560320"/>
            <a:ext cx="4718050" cy="3310128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50" y="2560320"/>
            <a:ext cx="4682028" cy="3310128"/>
          </a:xfrm>
        </p:spPr>
      </p:pic>
      <p:sp>
        <p:nvSpPr>
          <p:cNvPr id="9" name="위로 구부러진 화살표 8"/>
          <p:cNvSpPr/>
          <p:nvPr/>
        </p:nvSpPr>
        <p:spPr>
          <a:xfrm>
            <a:off x="5627716" y="5870448"/>
            <a:ext cx="1072342" cy="3557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3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변환 연구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-(2) (Step 08)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9" y="2563640"/>
            <a:ext cx="4337860" cy="3105641"/>
          </a:xfrm>
        </p:spPr>
      </p:pic>
      <p:sp>
        <p:nvSpPr>
          <p:cNvPr id="6" name="위로 구부러진 화살표 5"/>
          <p:cNvSpPr/>
          <p:nvPr/>
        </p:nvSpPr>
        <p:spPr>
          <a:xfrm>
            <a:off x="5045825" y="5669281"/>
            <a:ext cx="1645920" cy="39069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11" y="2563639"/>
            <a:ext cx="5011188" cy="310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변환 연구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-(1) </a:t>
            </a:r>
            <a:r>
              <a:rPr lang="ko-KR" altLang="en-US" dirty="0" smtClean="0"/>
              <a:t>에서는 각 요소별로 누적 값을 표시해줘야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여기서 </a:t>
            </a:r>
            <a:r>
              <a:rPr lang="ko-KR" altLang="en-US" b="1" dirty="0" smtClean="0"/>
              <a:t>속성 추가</a:t>
            </a:r>
            <a:r>
              <a:rPr lang="ko-KR" altLang="en-US" dirty="0" smtClean="0"/>
              <a:t>가 이루어 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들면 </a:t>
            </a:r>
            <a:r>
              <a:rPr lang="en-US" altLang="ko-KR" dirty="0" smtClean="0"/>
              <a:t>Hum5</a:t>
            </a:r>
            <a:r>
              <a:rPr lang="ko-KR" altLang="en-US" dirty="0" smtClean="0"/>
              <a:t>이면 날짜 기준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일전 부터의 누적 값입니다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여기서 </a:t>
            </a:r>
            <a:r>
              <a:rPr lang="en-US" altLang="ko-KR" dirty="0" smtClean="0"/>
              <a:t>Importance Value</a:t>
            </a:r>
            <a:r>
              <a:rPr lang="ko-KR" altLang="en-US" dirty="0" smtClean="0"/>
              <a:t>를 통한 상관이 높은 속성을 </a:t>
            </a:r>
            <a:r>
              <a:rPr lang="ko-KR" altLang="en-US" b="1" dirty="0" smtClean="0"/>
              <a:t>속성 선택</a:t>
            </a:r>
            <a:r>
              <a:rPr lang="ko-KR" altLang="en-US" dirty="0" smtClean="0"/>
              <a:t>을 해줍니다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-(2)</a:t>
            </a:r>
            <a:r>
              <a:rPr lang="ko-KR" altLang="en-US" dirty="0" smtClean="0"/>
              <a:t>에서는 가장 상관이 높은 속성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가지를 선택한 모습입니다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속성별로 평균기온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일 누적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최저기온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누적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기온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 누적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평균 습도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 누적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강수량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 누적</a:t>
            </a:r>
            <a:r>
              <a:rPr lang="en-US" altLang="ko-KR" dirty="0" smtClean="0"/>
              <a:t>, 29</a:t>
            </a:r>
            <a:r>
              <a:rPr lang="ko-KR" altLang="en-US" dirty="0" smtClean="0"/>
              <a:t>일간 누적 강수일이 상관이 높았습니다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60" y="789709"/>
            <a:ext cx="424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우리의 목표</a:t>
            </a:r>
            <a:endParaRPr lang="ko-KR" altLang="en-US" sz="2400" b="1" dirty="0"/>
          </a:p>
        </p:txBody>
      </p:sp>
      <p:sp>
        <p:nvSpPr>
          <p:cNvPr id="3" name="타원 2"/>
          <p:cNvSpPr/>
          <p:nvPr/>
        </p:nvSpPr>
        <p:spPr>
          <a:xfrm>
            <a:off x="889462" y="1454727"/>
            <a:ext cx="1612669" cy="1064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63781" y="1620981"/>
            <a:ext cx="10640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Web</a:t>
            </a:r>
          </a:p>
          <a:p>
            <a:pPr algn="ctr"/>
            <a:r>
              <a:rPr lang="en-US" altLang="ko-KR" sz="2000" dirty="0" smtClean="0"/>
              <a:t>Crawling</a:t>
            </a:r>
          </a:p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897774" y="2685010"/>
            <a:ext cx="1612669" cy="1064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7280" y="2867891"/>
            <a:ext cx="113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Download </a:t>
            </a:r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2784762" y="2252575"/>
            <a:ext cx="1629295" cy="706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08827"/>
              </p:ext>
            </p:extLst>
          </p:nvPr>
        </p:nvGraphicFramePr>
        <p:xfrm>
          <a:off x="4688376" y="1620981"/>
          <a:ext cx="4701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29">
                  <a:extLst>
                    <a:ext uri="{9D8B030D-6E8A-4147-A177-3AD203B41FA5}">
                      <a16:colId xmlns:a16="http://schemas.microsoft.com/office/drawing/2014/main" val="73130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14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10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15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24254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8439"/>
              </p:ext>
            </p:extLst>
          </p:nvPr>
        </p:nvGraphicFramePr>
        <p:xfrm>
          <a:off x="4840776" y="1773381"/>
          <a:ext cx="4701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29">
                  <a:extLst>
                    <a:ext uri="{9D8B030D-6E8A-4147-A177-3AD203B41FA5}">
                      <a16:colId xmlns:a16="http://schemas.microsoft.com/office/drawing/2014/main" val="73130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14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10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15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24254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8439"/>
              </p:ext>
            </p:extLst>
          </p:nvPr>
        </p:nvGraphicFramePr>
        <p:xfrm>
          <a:off x="4993176" y="1925781"/>
          <a:ext cx="4701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29">
                  <a:extLst>
                    <a:ext uri="{9D8B030D-6E8A-4147-A177-3AD203B41FA5}">
                      <a16:colId xmlns:a16="http://schemas.microsoft.com/office/drawing/2014/main" val="73130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14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10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15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24254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8439"/>
              </p:ext>
            </p:extLst>
          </p:nvPr>
        </p:nvGraphicFramePr>
        <p:xfrm>
          <a:off x="5145576" y="2078181"/>
          <a:ext cx="4701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29">
                  <a:extLst>
                    <a:ext uri="{9D8B030D-6E8A-4147-A177-3AD203B41FA5}">
                      <a16:colId xmlns:a16="http://schemas.microsoft.com/office/drawing/2014/main" val="73130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14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10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15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242547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8439"/>
              </p:ext>
            </p:extLst>
          </p:nvPr>
        </p:nvGraphicFramePr>
        <p:xfrm>
          <a:off x="5297976" y="2230581"/>
          <a:ext cx="4701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29">
                  <a:extLst>
                    <a:ext uri="{9D8B030D-6E8A-4147-A177-3AD203B41FA5}">
                      <a16:colId xmlns:a16="http://schemas.microsoft.com/office/drawing/2014/main" val="73130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14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10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15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24254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488873" y="3840480"/>
            <a:ext cx="16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속성 별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6234542" y="2252575"/>
            <a:ext cx="1629295" cy="706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98438" y="1608338"/>
            <a:ext cx="1787237" cy="2128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010364" y="1603432"/>
            <a:ext cx="1072341" cy="2128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403238" y="2078181"/>
            <a:ext cx="12145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sz="3200" dirty="0" smtClean="0"/>
              <a:t>X</a:t>
            </a:r>
          </a:p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26036" y="2385957"/>
            <a:ext cx="640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Y</a:t>
            </a:r>
            <a:endParaRPr lang="ko-KR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8098438" y="3840480"/>
            <a:ext cx="17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10364" y="3840480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Label</a:t>
            </a:r>
          </a:p>
          <a:p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43" y="4145280"/>
            <a:ext cx="5170513" cy="19659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2960" y="4145280"/>
            <a:ext cx="5195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옆 그림이 최종적으로 만들어야 할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형식의 파일 입니다</a:t>
            </a:r>
            <a:r>
              <a:rPr lang="en-US" altLang="ko-KR" dirty="0" smtClean="0"/>
              <a:t>. Raw </a:t>
            </a:r>
            <a:r>
              <a:rPr lang="ko-KR" altLang="en-US" dirty="0" smtClean="0"/>
              <a:t>데이터를 적절히 가공하여 최종 데이터를 만듭니다</a:t>
            </a:r>
            <a:r>
              <a:rPr lang="en-US" altLang="ko-KR" dirty="0" smtClean="0"/>
              <a:t>. Hum5~Tmx19 </a:t>
            </a:r>
            <a:r>
              <a:rPr lang="ko-KR" altLang="en-US" dirty="0" smtClean="0"/>
              <a:t>까지가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해당하고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에 해당합니다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3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변환 연구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(Step 09)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같은 날씨에 모기 마리 수 차이가 많이 나기 때문에 유사 지역간의 </a:t>
            </a:r>
            <a:r>
              <a:rPr lang="en-US" altLang="ko-KR" dirty="0" smtClean="0"/>
              <a:t>Clustering</a:t>
            </a:r>
            <a:r>
              <a:rPr lang="ko-KR" altLang="en-US" dirty="0" smtClean="0"/>
              <a:t>을 해줍니다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지역적 특성을 고려한 것입니다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데이터 변환의 속성 구축에 해당합니다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" y="2560320"/>
            <a:ext cx="1796933" cy="2759825"/>
          </a:xfrm>
        </p:spPr>
      </p:pic>
    </p:spTree>
    <p:extLst>
      <p:ext uri="{BB962C8B-B14F-4D97-AF65-F5344CB8AC3E}">
        <p14:creationId xmlns:p14="http://schemas.microsoft.com/office/powerpoint/2010/main" val="1019567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변환 연구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(Step 10)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덧셈 기호 11"/>
          <p:cNvSpPr/>
          <p:nvPr/>
        </p:nvSpPr>
        <p:spPr>
          <a:xfrm>
            <a:off x="6237380" y="3208713"/>
            <a:ext cx="346300" cy="374072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덧셈 기호 12"/>
          <p:cNvSpPr/>
          <p:nvPr/>
        </p:nvSpPr>
        <p:spPr>
          <a:xfrm>
            <a:off x="7792693" y="3200400"/>
            <a:ext cx="424280" cy="382385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으로 구부러진 화살표 14"/>
          <p:cNvSpPr/>
          <p:nvPr/>
        </p:nvSpPr>
        <p:spPr>
          <a:xfrm>
            <a:off x="9756466" y="3200400"/>
            <a:ext cx="1598719" cy="1828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51976" y="1764792"/>
            <a:ext cx="1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속성 삭제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8650224" y="1975104"/>
            <a:ext cx="530352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87359"/>
            <a:ext cx="4718050" cy="1494437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608" y="2487359"/>
            <a:ext cx="695325" cy="149443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341" y="2496311"/>
            <a:ext cx="1381125" cy="14854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54757"/>
            <a:ext cx="7449587" cy="20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95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변환 연구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모기 마리 수에 대해서 </a:t>
            </a:r>
            <a:r>
              <a:rPr lang="ko-KR" altLang="en-US" dirty="0" err="1" smtClean="0"/>
              <a:t>이산형화를</a:t>
            </a:r>
            <a:r>
              <a:rPr lang="ko-KR" altLang="en-US" dirty="0" smtClean="0"/>
              <a:t> 진행합니다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구분선 기준은 특정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식을 적용할 것입니다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/>
              <a:t>등급 </a:t>
            </a:r>
            <a:r>
              <a:rPr lang="ko-KR" altLang="en-US" dirty="0" smtClean="0"/>
              <a:t> 기준</a:t>
            </a:r>
            <a:r>
              <a:rPr lang="en-US" altLang="ko-KR" dirty="0" smtClean="0"/>
              <a:t>= </a:t>
            </a:r>
            <a:r>
              <a:rPr lang="en-US" altLang="ko-KR" dirty="0"/>
              <a:t>Ceiling(Log2(</a:t>
            </a:r>
            <a:r>
              <a:rPr lang="ko-KR" altLang="en-US" dirty="0"/>
              <a:t>예측 모기 수</a:t>
            </a:r>
            <a:r>
              <a:rPr lang="en-US" altLang="ko-KR" dirty="0"/>
              <a:t>/10)) or </a:t>
            </a:r>
            <a:r>
              <a:rPr lang="ko-KR" altLang="en-US" dirty="0"/>
              <a:t>예측 모기 수 </a:t>
            </a:r>
            <a:r>
              <a:rPr lang="en-US" altLang="ko-KR" dirty="0"/>
              <a:t>&lt;=20 -&gt;1 </a:t>
            </a:r>
            <a:r>
              <a:rPr lang="ko-KR" altLang="en-US" dirty="0"/>
              <a:t>단계로 나타낼 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  </a:t>
            </a:r>
          </a:p>
          <a:p>
            <a:r>
              <a:rPr lang="ko-KR" altLang="en-US" dirty="0" smtClean="0"/>
              <a:t>마지막으로 모기 마리 수에 대한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은 삭제해 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068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변환 연구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Location : </a:t>
            </a:r>
            <a:r>
              <a:rPr lang="ko-KR" altLang="en-US" dirty="0" smtClean="0"/>
              <a:t>장소</a:t>
            </a:r>
            <a:endParaRPr lang="en-US" altLang="ko-KR" dirty="0" smtClean="0"/>
          </a:p>
          <a:p>
            <a:r>
              <a:rPr lang="en-US" altLang="ko-KR" dirty="0" smtClean="0"/>
              <a:t>Hum5 : </a:t>
            </a:r>
            <a:r>
              <a:rPr lang="ko-KR" altLang="en-US" dirty="0" smtClean="0"/>
              <a:t>습도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일치 누적</a:t>
            </a:r>
            <a:endParaRPr lang="en-US" altLang="ko-KR" dirty="0" smtClean="0"/>
          </a:p>
          <a:p>
            <a:r>
              <a:rPr lang="en-US" altLang="ko-KR" dirty="0" smtClean="0"/>
              <a:t>Raf6 : </a:t>
            </a:r>
            <a:r>
              <a:rPr lang="ko-KR" altLang="en-US" dirty="0" smtClean="0"/>
              <a:t>강수량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일치 누적</a:t>
            </a:r>
            <a:endParaRPr lang="en-US" altLang="ko-KR" dirty="0" smtClean="0"/>
          </a:p>
          <a:p>
            <a:r>
              <a:rPr lang="en-US" altLang="ko-KR" dirty="0" smtClean="0"/>
              <a:t>Rfd29 : </a:t>
            </a:r>
            <a:r>
              <a:rPr lang="ko-KR" altLang="en-US" dirty="0" smtClean="0"/>
              <a:t>강수일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일치 누적</a:t>
            </a:r>
            <a:endParaRPr lang="en-US" altLang="ko-KR" dirty="0" smtClean="0"/>
          </a:p>
          <a:p>
            <a:r>
              <a:rPr lang="en-US" altLang="ko-KR" dirty="0" smtClean="0"/>
              <a:t>Tav16 : </a:t>
            </a:r>
            <a:r>
              <a:rPr lang="ko-KR" altLang="en-US" dirty="0" smtClean="0"/>
              <a:t>평균 온도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일치 누적 </a:t>
            </a:r>
            <a:endParaRPr lang="en-US" altLang="ko-KR" dirty="0" smtClean="0"/>
          </a:p>
          <a:p>
            <a:r>
              <a:rPr lang="en-US" altLang="ko-KR" dirty="0" smtClean="0"/>
              <a:t>Tmi2 : </a:t>
            </a:r>
            <a:r>
              <a:rPr lang="ko-KR" altLang="en-US" dirty="0" smtClean="0"/>
              <a:t>최저 온도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일치 누적 </a:t>
            </a:r>
            <a:endParaRPr lang="en-US" altLang="ko-KR" dirty="0" smtClean="0"/>
          </a:p>
          <a:p>
            <a:r>
              <a:rPr lang="en-US" altLang="ko-KR" dirty="0" smtClean="0"/>
              <a:t>Tmx19 : </a:t>
            </a:r>
            <a:r>
              <a:rPr lang="ko-KR" altLang="en-US" dirty="0" smtClean="0"/>
              <a:t>최고 온도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일치 누적</a:t>
            </a:r>
            <a:endParaRPr lang="en-US" altLang="ko-KR" dirty="0" smtClean="0"/>
          </a:p>
          <a:p>
            <a:r>
              <a:rPr lang="en-US" altLang="ko-KR" dirty="0" err="1" smtClean="0"/>
              <a:t>LandUse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유사 지역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Level : </a:t>
            </a:r>
            <a:r>
              <a:rPr lang="ko-KR" altLang="en-US" dirty="0" smtClean="0"/>
              <a:t>모기 마리 수에 따른 구간 별 </a:t>
            </a:r>
            <a:r>
              <a:rPr lang="en-US" altLang="ko-KR" dirty="0" smtClean="0"/>
              <a:t>level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080760" y="2798064"/>
            <a:ext cx="9144" cy="2304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6089904" y="5179737"/>
            <a:ext cx="0" cy="3706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64224" y="2798064"/>
            <a:ext cx="45323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Hum5 </a:t>
            </a:r>
            <a:r>
              <a:rPr lang="ko-KR" altLang="en-US" dirty="0" smtClean="0"/>
              <a:t>부터 </a:t>
            </a:r>
            <a:r>
              <a:rPr lang="en-US" altLang="ko-KR" dirty="0" err="1" smtClean="0"/>
              <a:t>LandUse</a:t>
            </a:r>
            <a:r>
              <a:rPr lang="ko-KR" altLang="en-US" dirty="0" smtClean="0"/>
              <a:t>까지는 </a:t>
            </a:r>
            <a:r>
              <a:rPr lang="en-US" altLang="ko-KR" dirty="0" smtClean="0"/>
              <a:t>X, Level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Y </a:t>
            </a:r>
            <a:r>
              <a:rPr lang="ko-KR" altLang="en-US" dirty="0" smtClean="0"/>
              <a:t>로 쓰일 수 있습니다</a:t>
            </a:r>
            <a:r>
              <a:rPr lang="en-US" altLang="ko-KR" dirty="0" smtClean="0"/>
              <a:t>. Csv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 중 </a:t>
            </a:r>
            <a:r>
              <a:rPr lang="en-US" altLang="ko-KR" dirty="0" smtClean="0"/>
              <a:t>70%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training, 30%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로 써서 모델을 만들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모델이 정확하다고 판단되면 다음 모기 데이터를 예측할 수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725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연결자 4"/>
          <p:cNvSpPr/>
          <p:nvPr/>
        </p:nvSpPr>
        <p:spPr>
          <a:xfrm>
            <a:off x="3298764" y="1248987"/>
            <a:ext cx="199506" cy="1793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/>
          <p:cNvSpPr/>
          <p:nvPr/>
        </p:nvSpPr>
        <p:spPr>
          <a:xfrm>
            <a:off x="3554609" y="1248987"/>
            <a:ext cx="199506" cy="1793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/>
          <p:cNvSpPr/>
          <p:nvPr/>
        </p:nvSpPr>
        <p:spPr>
          <a:xfrm>
            <a:off x="3832631" y="1248986"/>
            <a:ext cx="199506" cy="1793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68219" y="2121054"/>
            <a:ext cx="382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Option 1. Web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7357"/>
              </p:ext>
            </p:extLst>
          </p:nvPr>
        </p:nvGraphicFramePr>
        <p:xfrm>
          <a:off x="868219" y="795866"/>
          <a:ext cx="54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46">
                  <a:extLst>
                    <a:ext uri="{9D8B030D-6E8A-4147-A177-3AD203B41FA5}">
                      <a16:colId xmlns:a16="http://schemas.microsoft.com/office/drawing/2014/main" val="228900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3711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607166"/>
              </p:ext>
            </p:extLst>
          </p:nvPr>
        </p:nvGraphicFramePr>
        <p:xfrm>
          <a:off x="2602811" y="2743847"/>
          <a:ext cx="54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46">
                  <a:extLst>
                    <a:ext uri="{9D8B030D-6E8A-4147-A177-3AD203B41FA5}">
                      <a16:colId xmlns:a16="http://schemas.microsoft.com/office/drawing/2014/main" val="228900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37113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081130"/>
              </p:ext>
            </p:extLst>
          </p:nvPr>
        </p:nvGraphicFramePr>
        <p:xfrm>
          <a:off x="4160969" y="2743847"/>
          <a:ext cx="5347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787">
                  <a:extLst>
                    <a:ext uri="{9D8B030D-6E8A-4147-A177-3AD203B41FA5}">
                      <a16:colId xmlns:a16="http://schemas.microsoft.com/office/drawing/2014/main" val="228900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3711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28069"/>
              </p:ext>
            </p:extLst>
          </p:nvPr>
        </p:nvGraphicFramePr>
        <p:xfrm>
          <a:off x="1735516" y="2743847"/>
          <a:ext cx="54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46">
                  <a:extLst>
                    <a:ext uri="{9D8B030D-6E8A-4147-A177-3AD203B41FA5}">
                      <a16:colId xmlns:a16="http://schemas.microsoft.com/office/drawing/2014/main" val="228900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3711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145010"/>
              </p:ext>
            </p:extLst>
          </p:nvPr>
        </p:nvGraphicFramePr>
        <p:xfrm>
          <a:off x="877452" y="2743847"/>
          <a:ext cx="5357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14">
                  <a:extLst>
                    <a:ext uri="{9D8B030D-6E8A-4147-A177-3AD203B41FA5}">
                      <a16:colId xmlns:a16="http://schemas.microsoft.com/office/drawing/2014/main" val="228900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3711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601200"/>
              </p:ext>
            </p:extLst>
          </p:nvPr>
        </p:nvGraphicFramePr>
        <p:xfrm>
          <a:off x="1735515" y="782397"/>
          <a:ext cx="54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46">
                  <a:extLst>
                    <a:ext uri="{9D8B030D-6E8A-4147-A177-3AD203B41FA5}">
                      <a16:colId xmlns:a16="http://schemas.microsoft.com/office/drawing/2014/main" val="228900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37113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457656"/>
              </p:ext>
            </p:extLst>
          </p:nvPr>
        </p:nvGraphicFramePr>
        <p:xfrm>
          <a:off x="2602810" y="795866"/>
          <a:ext cx="54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46">
                  <a:extLst>
                    <a:ext uri="{9D8B030D-6E8A-4147-A177-3AD203B41FA5}">
                      <a16:colId xmlns:a16="http://schemas.microsoft.com/office/drawing/2014/main" val="228900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37113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04709"/>
              </p:ext>
            </p:extLst>
          </p:nvPr>
        </p:nvGraphicFramePr>
        <p:xfrm>
          <a:off x="4160969" y="782397"/>
          <a:ext cx="5347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787">
                  <a:extLst>
                    <a:ext uri="{9D8B030D-6E8A-4147-A177-3AD203B41FA5}">
                      <a16:colId xmlns:a16="http://schemas.microsoft.com/office/drawing/2014/main" val="228900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37113"/>
                  </a:ext>
                </a:extLst>
              </a:tr>
            </a:tbl>
          </a:graphicData>
        </a:graphic>
      </p:graphicFrame>
      <p:sp>
        <p:nvSpPr>
          <p:cNvPr id="23" name="순서도: 연결자 22"/>
          <p:cNvSpPr/>
          <p:nvPr/>
        </p:nvSpPr>
        <p:spPr>
          <a:xfrm>
            <a:off x="3293674" y="3183113"/>
            <a:ext cx="199506" cy="1793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558762" y="3183113"/>
            <a:ext cx="199506" cy="1793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3832631" y="3183114"/>
            <a:ext cx="199506" cy="1793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77452" y="4148051"/>
            <a:ext cx="38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Option 2. Web Crawling</a:t>
            </a:r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33247"/>
              </p:ext>
            </p:extLst>
          </p:nvPr>
        </p:nvGraphicFramePr>
        <p:xfrm>
          <a:off x="6221615" y="782398"/>
          <a:ext cx="13679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53">
                  <a:extLst>
                    <a:ext uri="{9D8B030D-6E8A-4147-A177-3AD203B41FA5}">
                      <a16:colId xmlns:a16="http://schemas.microsoft.com/office/drawing/2014/main" val="1201899278"/>
                    </a:ext>
                  </a:extLst>
                </a:gridCol>
                <a:gridCol w="683953">
                  <a:extLst>
                    <a:ext uri="{9D8B030D-6E8A-4147-A177-3AD203B41FA5}">
                      <a16:colId xmlns:a16="http://schemas.microsoft.com/office/drawing/2014/main" val="1572474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23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97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8059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07594"/>
              </p:ext>
            </p:extLst>
          </p:nvPr>
        </p:nvGraphicFramePr>
        <p:xfrm>
          <a:off x="6221615" y="2743847"/>
          <a:ext cx="13679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53">
                  <a:extLst>
                    <a:ext uri="{9D8B030D-6E8A-4147-A177-3AD203B41FA5}">
                      <a16:colId xmlns:a16="http://schemas.microsoft.com/office/drawing/2014/main" val="1201899278"/>
                    </a:ext>
                  </a:extLst>
                </a:gridCol>
                <a:gridCol w="683953">
                  <a:extLst>
                    <a:ext uri="{9D8B030D-6E8A-4147-A177-3AD203B41FA5}">
                      <a16:colId xmlns:a16="http://schemas.microsoft.com/office/drawing/2014/main" val="1572474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23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97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8059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909888" y="4156364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모기 데이터 얻기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87732" y="4825693"/>
            <a:ext cx="585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준비 단계</a:t>
            </a:r>
            <a:endParaRPr lang="ko-KR" altLang="en-US" sz="2800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96596" y="795866"/>
            <a:ext cx="3233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Conceptual Diagram!!!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0003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49126"/>
              </p:ext>
            </p:extLst>
          </p:nvPr>
        </p:nvGraphicFramePr>
        <p:xfrm>
          <a:off x="945802" y="993484"/>
          <a:ext cx="2091112" cy="3248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56">
                  <a:extLst>
                    <a:ext uri="{9D8B030D-6E8A-4147-A177-3AD203B41FA5}">
                      <a16:colId xmlns:a16="http://schemas.microsoft.com/office/drawing/2014/main" val="1457400689"/>
                    </a:ext>
                  </a:extLst>
                </a:gridCol>
                <a:gridCol w="1045556">
                  <a:extLst>
                    <a:ext uri="{9D8B030D-6E8A-4147-A177-3AD203B41FA5}">
                      <a16:colId xmlns:a16="http://schemas.microsoft.com/office/drawing/2014/main" val="4241166819"/>
                    </a:ext>
                  </a:extLst>
                </a:gridCol>
              </a:tblGrid>
              <a:tr h="3756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16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691125"/>
                  </a:ext>
                </a:extLst>
              </a:tr>
              <a:tr h="1389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82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99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49999"/>
                  </a:ext>
                </a:extLst>
              </a:tr>
            </a:tbl>
          </a:graphicData>
        </a:graphic>
      </p:graphicFrame>
      <p:sp>
        <p:nvSpPr>
          <p:cNvPr id="4" name="순서도: 연결자 3"/>
          <p:cNvSpPr/>
          <p:nvPr/>
        </p:nvSpPr>
        <p:spPr>
          <a:xfrm>
            <a:off x="1346655" y="1886737"/>
            <a:ext cx="174567" cy="1828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/>
          <p:cNvSpPr/>
          <p:nvPr/>
        </p:nvSpPr>
        <p:spPr>
          <a:xfrm>
            <a:off x="1346654" y="2246370"/>
            <a:ext cx="174567" cy="1828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/>
          <p:cNvSpPr/>
          <p:nvPr/>
        </p:nvSpPr>
        <p:spPr>
          <a:xfrm>
            <a:off x="1350785" y="2557545"/>
            <a:ext cx="174567" cy="1828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/>
          <p:cNvSpPr/>
          <p:nvPr/>
        </p:nvSpPr>
        <p:spPr>
          <a:xfrm>
            <a:off x="2382970" y="2557545"/>
            <a:ext cx="174567" cy="1828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/>
          <p:cNvSpPr/>
          <p:nvPr/>
        </p:nvSpPr>
        <p:spPr>
          <a:xfrm>
            <a:off x="2382970" y="2245572"/>
            <a:ext cx="174567" cy="1828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2382970" y="1882870"/>
            <a:ext cx="174567" cy="1828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428075" y="2172582"/>
            <a:ext cx="1396538" cy="598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1346637" y="2847321"/>
            <a:ext cx="174567" cy="1828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2382970" y="2846086"/>
            <a:ext cx="174567" cy="1828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03911"/>
              </p:ext>
            </p:extLst>
          </p:nvPr>
        </p:nvGraphicFramePr>
        <p:xfrm>
          <a:off x="5215775" y="993484"/>
          <a:ext cx="21409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495">
                  <a:extLst>
                    <a:ext uri="{9D8B030D-6E8A-4147-A177-3AD203B41FA5}">
                      <a16:colId xmlns:a16="http://schemas.microsoft.com/office/drawing/2014/main" val="2402523812"/>
                    </a:ext>
                  </a:extLst>
                </a:gridCol>
                <a:gridCol w="1070495">
                  <a:extLst>
                    <a:ext uri="{9D8B030D-6E8A-4147-A177-3AD203B41FA5}">
                      <a16:colId xmlns:a16="http://schemas.microsoft.com/office/drawing/2014/main" val="420815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0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62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94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79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6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8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9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2461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886989" y="4696691"/>
            <a:ext cx="4399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사례</a:t>
            </a:r>
            <a:r>
              <a:rPr lang="en-US" altLang="ko-KR" sz="3200" b="1" dirty="0" smtClean="0"/>
              <a:t>1. </a:t>
            </a:r>
            <a:r>
              <a:rPr lang="ko-KR" altLang="en-US" sz="3200" b="1" dirty="0" smtClean="0"/>
              <a:t>결측 값 보정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3909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52864"/>
              </p:ext>
            </p:extLst>
          </p:nvPr>
        </p:nvGraphicFramePr>
        <p:xfrm>
          <a:off x="1051099" y="943607"/>
          <a:ext cx="21409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495">
                  <a:extLst>
                    <a:ext uri="{9D8B030D-6E8A-4147-A177-3AD203B41FA5}">
                      <a16:colId xmlns:a16="http://schemas.microsoft.com/office/drawing/2014/main" val="2402523812"/>
                    </a:ext>
                  </a:extLst>
                </a:gridCol>
                <a:gridCol w="1070495">
                  <a:extLst>
                    <a:ext uri="{9D8B030D-6E8A-4147-A177-3AD203B41FA5}">
                      <a16:colId xmlns:a16="http://schemas.microsoft.com/office/drawing/2014/main" val="420815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0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62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94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79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6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8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9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24617"/>
                  </a:ext>
                </a:extLst>
              </a:tr>
            </a:tbl>
          </a:graphicData>
        </a:graphic>
      </p:graphicFrame>
      <p:sp>
        <p:nvSpPr>
          <p:cNvPr id="3" name="오른쪽 화살표 2"/>
          <p:cNvSpPr/>
          <p:nvPr/>
        </p:nvSpPr>
        <p:spPr>
          <a:xfrm>
            <a:off x="5594464" y="2469974"/>
            <a:ext cx="1529542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192089" y="1862051"/>
            <a:ext cx="1039089" cy="241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3192088" y="2261061"/>
            <a:ext cx="1039090" cy="351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31178" y="1955861"/>
            <a:ext cx="19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normalization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40112"/>
              </p:ext>
            </p:extLst>
          </p:nvPr>
        </p:nvGraphicFramePr>
        <p:xfrm>
          <a:off x="7385391" y="943607"/>
          <a:ext cx="21409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495">
                  <a:extLst>
                    <a:ext uri="{9D8B030D-6E8A-4147-A177-3AD203B41FA5}">
                      <a16:colId xmlns:a16="http://schemas.microsoft.com/office/drawing/2014/main" val="2402523812"/>
                    </a:ext>
                  </a:extLst>
                </a:gridCol>
                <a:gridCol w="1070495">
                  <a:extLst>
                    <a:ext uri="{9D8B030D-6E8A-4147-A177-3AD203B41FA5}">
                      <a16:colId xmlns:a16="http://schemas.microsoft.com/office/drawing/2014/main" val="420815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0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62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94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79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6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8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9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2461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27069" y="4823169"/>
            <a:ext cx="4399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사례</a:t>
            </a:r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잡음 완화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02774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28546"/>
              </p:ext>
            </p:extLst>
          </p:nvPr>
        </p:nvGraphicFramePr>
        <p:xfrm>
          <a:off x="1051099" y="943607"/>
          <a:ext cx="21409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495">
                  <a:extLst>
                    <a:ext uri="{9D8B030D-6E8A-4147-A177-3AD203B41FA5}">
                      <a16:colId xmlns:a16="http://schemas.microsoft.com/office/drawing/2014/main" val="2402523812"/>
                    </a:ext>
                  </a:extLst>
                </a:gridCol>
                <a:gridCol w="1070495">
                  <a:extLst>
                    <a:ext uri="{9D8B030D-6E8A-4147-A177-3AD203B41FA5}">
                      <a16:colId xmlns:a16="http://schemas.microsoft.com/office/drawing/2014/main" val="420815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0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62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94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79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6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8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9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2461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47600"/>
              </p:ext>
            </p:extLst>
          </p:nvPr>
        </p:nvGraphicFramePr>
        <p:xfrm>
          <a:off x="8211128" y="943607"/>
          <a:ext cx="21409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495">
                  <a:extLst>
                    <a:ext uri="{9D8B030D-6E8A-4147-A177-3AD203B41FA5}">
                      <a16:colId xmlns:a16="http://schemas.microsoft.com/office/drawing/2014/main" val="2402523812"/>
                    </a:ext>
                  </a:extLst>
                </a:gridCol>
                <a:gridCol w="1070495">
                  <a:extLst>
                    <a:ext uri="{9D8B030D-6E8A-4147-A177-3AD203B41FA5}">
                      <a16:colId xmlns:a16="http://schemas.microsoft.com/office/drawing/2014/main" val="420815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0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62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94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79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6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8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9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24617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192089" y="1845425"/>
            <a:ext cx="1270459" cy="53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3174077" y="2228906"/>
            <a:ext cx="1288471" cy="149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174078" y="2378535"/>
            <a:ext cx="1288470" cy="233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0559" y="2193869"/>
            <a:ext cx="158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이상 점 분석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4738255" y="3009207"/>
            <a:ext cx="2859578" cy="556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27069" y="4823169"/>
            <a:ext cx="4399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사례</a:t>
            </a:r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이상 점 분석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8407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99260"/>
              </p:ext>
            </p:extLst>
          </p:nvPr>
        </p:nvGraphicFramePr>
        <p:xfrm>
          <a:off x="810029" y="794481"/>
          <a:ext cx="736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8">
                  <a:extLst>
                    <a:ext uri="{9D8B030D-6E8A-4147-A177-3AD203B41FA5}">
                      <a16:colId xmlns:a16="http://schemas.microsoft.com/office/drawing/2014/main" val="411650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8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40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3785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50382"/>
              </p:ext>
            </p:extLst>
          </p:nvPr>
        </p:nvGraphicFramePr>
        <p:xfrm>
          <a:off x="1826953" y="794481"/>
          <a:ext cx="736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8">
                  <a:extLst>
                    <a:ext uri="{9D8B030D-6E8A-4147-A177-3AD203B41FA5}">
                      <a16:colId xmlns:a16="http://schemas.microsoft.com/office/drawing/2014/main" val="411650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8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40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3785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140428"/>
              </p:ext>
            </p:extLst>
          </p:nvPr>
        </p:nvGraphicFramePr>
        <p:xfrm>
          <a:off x="4489797" y="790940"/>
          <a:ext cx="736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8">
                  <a:extLst>
                    <a:ext uri="{9D8B030D-6E8A-4147-A177-3AD203B41FA5}">
                      <a16:colId xmlns:a16="http://schemas.microsoft.com/office/drawing/2014/main" val="411650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8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40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3785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41197"/>
              </p:ext>
            </p:extLst>
          </p:nvPr>
        </p:nvGraphicFramePr>
        <p:xfrm>
          <a:off x="5554288" y="790939"/>
          <a:ext cx="736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8">
                  <a:extLst>
                    <a:ext uri="{9D8B030D-6E8A-4147-A177-3AD203B41FA5}">
                      <a16:colId xmlns:a16="http://schemas.microsoft.com/office/drawing/2014/main" val="411650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8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40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37854"/>
                  </a:ext>
                </a:extLst>
              </a:tr>
            </a:tbl>
          </a:graphicData>
        </a:graphic>
      </p:graphicFrame>
      <p:sp>
        <p:nvSpPr>
          <p:cNvPr id="10" name="순서도: 연결자 9"/>
          <p:cNvSpPr/>
          <p:nvPr/>
        </p:nvSpPr>
        <p:spPr>
          <a:xfrm>
            <a:off x="2860966" y="1526846"/>
            <a:ext cx="174567" cy="2051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3159299" y="1526846"/>
            <a:ext cx="174567" cy="2051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3453015" y="1526846"/>
            <a:ext cx="174567" cy="2051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3746731" y="1526846"/>
            <a:ext cx="174567" cy="2051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4056611" y="1526846"/>
            <a:ext cx="174567" cy="2051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덧셈 기호 14"/>
          <p:cNvSpPr/>
          <p:nvPr/>
        </p:nvSpPr>
        <p:spPr>
          <a:xfrm>
            <a:off x="6745550" y="1262301"/>
            <a:ext cx="997527" cy="939338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31858"/>
              </p:ext>
            </p:extLst>
          </p:nvPr>
        </p:nvGraphicFramePr>
        <p:xfrm>
          <a:off x="8169565" y="790939"/>
          <a:ext cx="736138" cy="1901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8">
                  <a:extLst>
                    <a:ext uri="{9D8B030D-6E8A-4147-A177-3AD203B41FA5}">
                      <a16:colId xmlns:a16="http://schemas.microsoft.com/office/drawing/2014/main" val="4116507616"/>
                    </a:ext>
                  </a:extLst>
                </a:gridCol>
              </a:tblGrid>
              <a:tr h="380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8750"/>
                  </a:ext>
                </a:extLst>
              </a:tr>
              <a:tr h="380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82203"/>
                  </a:ext>
                </a:extLst>
              </a:tr>
              <a:tr h="3803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409691"/>
                  </a:ext>
                </a:extLst>
              </a:tr>
              <a:tr h="3803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78401"/>
                  </a:ext>
                </a:extLst>
              </a:tr>
              <a:tr h="380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3785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78098" y="2863288"/>
            <a:ext cx="4744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Factors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236067" y="2909455"/>
            <a:ext cx="7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모기</a:t>
            </a:r>
            <a:endParaRPr lang="en-US" altLang="ko-KR" dirty="0" smtClean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"/>
              </p:ext>
            </p:extLst>
          </p:nvPr>
        </p:nvGraphicFramePr>
        <p:xfrm>
          <a:off x="844205" y="359775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599245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8475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64655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92255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07055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985665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12707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1208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09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3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8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57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639345"/>
                  </a:ext>
                </a:extLst>
              </a:tr>
            </a:tbl>
          </a:graphicData>
        </a:graphic>
      </p:graphicFrame>
      <p:sp>
        <p:nvSpPr>
          <p:cNvPr id="20" name="왼쪽으로 구부러진 화살표 19"/>
          <p:cNvSpPr/>
          <p:nvPr/>
        </p:nvSpPr>
        <p:spPr>
          <a:xfrm>
            <a:off x="9123682" y="1965376"/>
            <a:ext cx="2349730" cy="262682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63091" y="5586153"/>
            <a:ext cx="468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통합된 데이터</a:t>
            </a:r>
            <a:endParaRPr lang="ko-KR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170326" y="4899768"/>
            <a:ext cx="2256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사례</a:t>
            </a:r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데이터 통합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7770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6890"/>
              </p:ext>
            </p:extLst>
          </p:nvPr>
        </p:nvGraphicFramePr>
        <p:xfrm>
          <a:off x="786016" y="837924"/>
          <a:ext cx="44177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219">
                  <a:extLst>
                    <a:ext uri="{9D8B030D-6E8A-4147-A177-3AD203B41FA5}">
                      <a16:colId xmlns:a16="http://schemas.microsoft.com/office/drawing/2014/main" val="659924562"/>
                    </a:ext>
                  </a:extLst>
                </a:gridCol>
                <a:gridCol w="552219">
                  <a:extLst>
                    <a:ext uri="{9D8B030D-6E8A-4147-A177-3AD203B41FA5}">
                      <a16:colId xmlns:a16="http://schemas.microsoft.com/office/drawing/2014/main" val="148475000"/>
                    </a:ext>
                  </a:extLst>
                </a:gridCol>
                <a:gridCol w="552219">
                  <a:extLst>
                    <a:ext uri="{9D8B030D-6E8A-4147-A177-3AD203B41FA5}">
                      <a16:colId xmlns:a16="http://schemas.microsoft.com/office/drawing/2014/main" val="2426465586"/>
                    </a:ext>
                  </a:extLst>
                </a:gridCol>
                <a:gridCol w="552219">
                  <a:extLst>
                    <a:ext uri="{9D8B030D-6E8A-4147-A177-3AD203B41FA5}">
                      <a16:colId xmlns:a16="http://schemas.microsoft.com/office/drawing/2014/main" val="3629225534"/>
                    </a:ext>
                  </a:extLst>
                </a:gridCol>
                <a:gridCol w="552219">
                  <a:extLst>
                    <a:ext uri="{9D8B030D-6E8A-4147-A177-3AD203B41FA5}">
                      <a16:colId xmlns:a16="http://schemas.microsoft.com/office/drawing/2014/main" val="3810705519"/>
                    </a:ext>
                  </a:extLst>
                </a:gridCol>
                <a:gridCol w="552219">
                  <a:extLst>
                    <a:ext uri="{9D8B030D-6E8A-4147-A177-3AD203B41FA5}">
                      <a16:colId xmlns:a16="http://schemas.microsoft.com/office/drawing/2014/main" val="1098566565"/>
                    </a:ext>
                  </a:extLst>
                </a:gridCol>
                <a:gridCol w="552219">
                  <a:extLst>
                    <a:ext uri="{9D8B030D-6E8A-4147-A177-3AD203B41FA5}">
                      <a16:colId xmlns:a16="http://schemas.microsoft.com/office/drawing/2014/main" val="1031270742"/>
                    </a:ext>
                  </a:extLst>
                </a:gridCol>
                <a:gridCol w="552219">
                  <a:extLst>
                    <a:ext uri="{9D8B030D-6E8A-4147-A177-3AD203B41FA5}">
                      <a16:colId xmlns:a16="http://schemas.microsoft.com/office/drawing/2014/main" val="131208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09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3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8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57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63934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6016" y="2859578"/>
            <a:ext cx="44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누적 데이터 변환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20416"/>
              </p:ext>
            </p:extLst>
          </p:nvPr>
        </p:nvGraphicFramePr>
        <p:xfrm>
          <a:off x="6005483" y="837924"/>
          <a:ext cx="6945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75">
                  <a:extLst>
                    <a:ext uri="{9D8B030D-6E8A-4147-A177-3AD203B41FA5}">
                      <a16:colId xmlns:a16="http://schemas.microsoft.com/office/drawing/2014/main" val="277798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1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0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75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33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23392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14290" y="2859578"/>
            <a:ext cx="1326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유사 지역 </a:t>
            </a:r>
            <a:r>
              <a:rPr lang="en-US" altLang="ko-KR" dirty="0" smtClean="0"/>
              <a:t>clustering</a:t>
            </a:r>
          </a:p>
          <a:p>
            <a:endParaRPr lang="ko-KR" altLang="en-US" dirty="0"/>
          </a:p>
        </p:txBody>
      </p:sp>
      <p:sp>
        <p:nvSpPr>
          <p:cNvPr id="6" name="덧셈 기호 5"/>
          <p:cNvSpPr/>
          <p:nvPr/>
        </p:nvSpPr>
        <p:spPr>
          <a:xfrm>
            <a:off x="5386647" y="1537855"/>
            <a:ext cx="427643" cy="440574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57413"/>
              </p:ext>
            </p:extLst>
          </p:nvPr>
        </p:nvGraphicFramePr>
        <p:xfrm>
          <a:off x="8088283" y="837924"/>
          <a:ext cx="15092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611">
                  <a:extLst>
                    <a:ext uri="{9D8B030D-6E8A-4147-A177-3AD203B41FA5}">
                      <a16:colId xmlns:a16="http://schemas.microsoft.com/office/drawing/2014/main" val="239381968"/>
                    </a:ext>
                  </a:extLst>
                </a:gridCol>
                <a:gridCol w="754611">
                  <a:extLst>
                    <a:ext uri="{9D8B030D-6E8A-4147-A177-3AD203B41FA5}">
                      <a16:colId xmlns:a16="http://schemas.microsoft.com/office/drawing/2014/main" val="132771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30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498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8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63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934463"/>
                  </a:ext>
                </a:extLst>
              </a:tr>
            </a:tbl>
          </a:graphicData>
        </a:graphic>
      </p:graphicFrame>
      <p:sp>
        <p:nvSpPr>
          <p:cNvPr id="8" name="덧셈 기호 7"/>
          <p:cNvSpPr/>
          <p:nvPr/>
        </p:nvSpPr>
        <p:spPr>
          <a:xfrm>
            <a:off x="7140632" y="1537855"/>
            <a:ext cx="507077" cy="440574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88283" y="2859578"/>
            <a:ext cx="150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모기 데이터 서열화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01679"/>
              </p:ext>
            </p:extLst>
          </p:nvPr>
        </p:nvGraphicFramePr>
        <p:xfrm>
          <a:off x="819267" y="3647225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92970777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48140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742323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369573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444901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49537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365219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316878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133817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719263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21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15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5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66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05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175192"/>
                  </a:ext>
                </a:extLst>
              </a:tr>
            </a:tbl>
          </a:graphicData>
        </a:graphic>
      </p:graphicFrame>
      <p:sp>
        <p:nvSpPr>
          <p:cNvPr id="12" name="왼쪽으로 구부러진 화살표 11"/>
          <p:cNvSpPr/>
          <p:nvPr/>
        </p:nvSpPr>
        <p:spPr>
          <a:xfrm>
            <a:off x="9659389" y="1758142"/>
            <a:ext cx="1014153" cy="25811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1847" y="5611091"/>
            <a:ext cx="719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최종 변환된 데이터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12137" y="4574325"/>
            <a:ext cx="2256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사례</a:t>
            </a:r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데이터 변환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400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3" y="822960"/>
            <a:ext cx="30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Advanced </a:t>
            </a:r>
            <a:r>
              <a:rPr lang="ko-KR" altLang="en-US" dirty="0" smtClean="0"/>
              <a:t>목표 과제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1273" y="1425458"/>
            <a:ext cx="1787237" cy="2128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42954" y="1425458"/>
            <a:ext cx="1072341" cy="2128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7597" y="1920100"/>
            <a:ext cx="12145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sz="3200" dirty="0" smtClean="0"/>
              <a:t>X</a:t>
            </a:r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58626" y="2227876"/>
            <a:ext cx="640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Y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31273" y="3786682"/>
            <a:ext cx="17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Training Data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2952" y="3786682"/>
            <a:ext cx="1072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Training Label</a:t>
            </a:r>
          </a:p>
          <a:p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4666764" y="1583608"/>
            <a:ext cx="1961803" cy="905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48451" y="1425456"/>
            <a:ext cx="1787237" cy="2128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608126" y="1425456"/>
            <a:ext cx="1072341" cy="2128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72441" y="1920100"/>
            <a:ext cx="12145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sz="3200" dirty="0" smtClean="0"/>
              <a:t>X</a:t>
            </a:r>
          </a:p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23798" y="2227876"/>
            <a:ext cx="640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Y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172499" y="3801172"/>
            <a:ext cx="17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Validation Data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50630" y="3786682"/>
            <a:ext cx="1187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Validation </a:t>
            </a:r>
          </a:p>
          <a:p>
            <a:pPr algn="ctr"/>
            <a:r>
              <a:rPr lang="en-US" altLang="ko-KR" dirty="0" smtClean="0"/>
              <a:t>Label</a:t>
            </a:r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80560" y="2751096"/>
            <a:ext cx="2552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Prediction By Random Forest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90603" y="4389369"/>
            <a:ext cx="4364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</a:t>
            </a:r>
            <a:r>
              <a:rPr lang="ko-KR" altLang="en-US" dirty="0" smtClean="0"/>
              <a:t>목표 과제는 모기 데이터를 가지고 다음 몇 일 혹은 몇 주 동안 모기 데이터를 예측해 보는 것입니다</a:t>
            </a:r>
            <a:r>
              <a:rPr lang="en-US" altLang="ko-KR" dirty="0" smtClean="0"/>
              <a:t>. R</a:t>
            </a:r>
            <a:r>
              <a:rPr lang="ko-KR" altLang="en-US" dirty="0" smtClean="0"/>
              <a:t>을 쓸 수도 있고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쓸 수 도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우리는 </a:t>
            </a:r>
            <a:r>
              <a:rPr lang="en-US" altLang="ko-KR" dirty="0" smtClean="0"/>
              <a:t>Random Forest</a:t>
            </a:r>
            <a:r>
              <a:rPr lang="ko-KR" altLang="en-US" dirty="0" smtClean="0"/>
              <a:t>라는 알고리즘을 써볼 것입니다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04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40250"/>
              </p:ext>
            </p:extLst>
          </p:nvPr>
        </p:nvGraphicFramePr>
        <p:xfrm>
          <a:off x="1037796" y="1405530"/>
          <a:ext cx="2348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202">
                  <a:extLst>
                    <a:ext uri="{9D8B030D-6E8A-4147-A177-3AD203B41FA5}">
                      <a16:colId xmlns:a16="http://schemas.microsoft.com/office/drawing/2014/main" val="3854045228"/>
                    </a:ext>
                  </a:extLst>
                </a:gridCol>
                <a:gridCol w="587202">
                  <a:extLst>
                    <a:ext uri="{9D8B030D-6E8A-4147-A177-3AD203B41FA5}">
                      <a16:colId xmlns:a16="http://schemas.microsoft.com/office/drawing/2014/main" val="865621035"/>
                    </a:ext>
                  </a:extLst>
                </a:gridCol>
                <a:gridCol w="587202">
                  <a:extLst>
                    <a:ext uri="{9D8B030D-6E8A-4147-A177-3AD203B41FA5}">
                      <a16:colId xmlns:a16="http://schemas.microsoft.com/office/drawing/2014/main" val="3453675199"/>
                    </a:ext>
                  </a:extLst>
                </a:gridCol>
                <a:gridCol w="587202">
                  <a:extLst>
                    <a:ext uri="{9D8B030D-6E8A-4147-A177-3AD203B41FA5}">
                      <a16:colId xmlns:a16="http://schemas.microsoft.com/office/drawing/2014/main" val="733708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7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01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111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07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863238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 flipV="1">
            <a:off x="1175419" y="3434667"/>
            <a:ext cx="157941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2881974" y="3431371"/>
            <a:ext cx="504630" cy="3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68343" y="764771"/>
            <a:ext cx="399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Advanced </a:t>
            </a:r>
            <a:r>
              <a:rPr lang="ko-KR" altLang="en-US" sz="2400" b="1" dirty="0" smtClean="0"/>
              <a:t>목표 과제 설명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26579" y="2132953"/>
            <a:ext cx="354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모기 데이터 예측을 위한 </a:t>
            </a:r>
            <a:r>
              <a:rPr lang="en-US" altLang="ko-KR" dirty="0" smtClean="0"/>
              <a:t>Random forest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(R)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6288" y="4079608"/>
            <a:ext cx="354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모기 데이터 예측을 위한 </a:t>
            </a:r>
            <a:r>
              <a:rPr lang="en-US" altLang="ko-KR" dirty="0" smtClean="0"/>
              <a:t>Random forest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(Python)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650646" y="47807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2"/>
              </a:rPr>
              <a:t>http://dataaspirant.com/2017/06/26/random-forest-classifier-python-scikit-learn</a:t>
            </a:r>
            <a:r>
              <a:rPr lang="ko-KR" altLang="en-US" dirty="0" smtClean="0">
                <a:hlinkClick r:id="rId2"/>
              </a:rPr>
              <a:t>/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 (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 learn)</a:t>
            </a:r>
            <a:r>
              <a:rPr lang="ko-KR" altLang="en-US" dirty="0" smtClean="0"/>
              <a:t>을 설치 필요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8077" y="3443840"/>
            <a:ext cx="103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29101" y="3443840"/>
            <a:ext cx="43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566160" y="1405530"/>
            <a:ext cx="8313" cy="1171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574473" y="2684180"/>
            <a:ext cx="1" cy="559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66160" y="1779878"/>
            <a:ext cx="5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0.7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74473" y="2779284"/>
            <a:ext cx="5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05256" y="3813172"/>
            <a:ext cx="4745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training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Label </a:t>
            </a:r>
            <a:r>
              <a:rPr lang="ko-KR" altLang="en-US" dirty="0" smtClean="0"/>
              <a:t>데이터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총 데이터에서 </a:t>
            </a:r>
            <a:r>
              <a:rPr lang="en-US" altLang="ko-KR" dirty="0" smtClean="0"/>
              <a:t>70%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training</a:t>
            </a:r>
            <a:r>
              <a:rPr lang="ko-KR" altLang="en-US" dirty="0" smtClean="0"/>
              <a:t>에 쓰고 </a:t>
            </a:r>
            <a:r>
              <a:rPr lang="en-US" altLang="ko-KR" dirty="0" smtClean="0"/>
              <a:t>30%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test data</a:t>
            </a:r>
            <a:r>
              <a:rPr lang="ko-KR" altLang="en-US" dirty="0" smtClean="0"/>
              <a:t>로 정해서 모델이 얼마나 정확한지를 알아봅니다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결과를 토대로 다음 결과 값을 예측할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82" y="2920387"/>
            <a:ext cx="5594033" cy="1085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82" y="714992"/>
            <a:ext cx="5594033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9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6335" y="756458"/>
            <a:ext cx="3616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전체적인 </a:t>
            </a:r>
            <a:r>
              <a:rPr lang="en-US" altLang="ko-KR" sz="2400" b="1" dirty="0" smtClean="0"/>
              <a:t>flow</a:t>
            </a:r>
            <a:endParaRPr lang="ko-KR" altLang="en-US" sz="24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44189" y="2840444"/>
            <a:ext cx="681644" cy="507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96589" y="2928851"/>
            <a:ext cx="681644" cy="507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48989" y="2992319"/>
            <a:ext cx="681644" cy="507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44189" y="3557322"/>
            <a:ext cx="986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Step 01,02,03 </a:t>
            </a:r>
            <a:r>
              <a:rPr lang="ko-KR" altLang="en-US" sz="1400" dirty="0" smtClean="0"/>
              <a:t>진행 </a:t>
            </a:r>
            <a:r>
              <a:rPr lang="en-US" altLang="ko-KR" sz="1400" dirty="0" smtClean="0"/>
              <a:t>X</a:t>
            </a:r>
            <a:endParaRPr lang="ko-KR" altLang="en-US" sz="1400" dirty="0"/>
          </a:p>
        </p:txBody>
      </p:sp>
      <p:cxnSp>
        <p:nvCxnSpPr>
          <p:cNvPr id="11" name="구부러진 연결선 10"/>
          <p:cNvCxnSpPr>
            <a:endCxn id="5" idx="1"/>
          </p:cNvCxnSpPr>
          <p:nvPr/>
        </p:nvCxnSpPr>
        <p:spPr>
          <a:xfrm rot="16200000" flipH="1">
            <a:off x="1509435" y="2259228"/>
            <a:ext cx="909935" cy="7595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140527" y="1872844"/>
            <a:ext cx="1037706" cy="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3330633" y="1627107"/>
            <a:ext cx="681644" cy="507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43791" y="1619306"/>
            <a:ext cx="681644" cy="507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18605" y="1688178"/>
            <a:ext cx="5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raw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22371" y="1634255"/>
            <a:ext cx="681644" cy="507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14109" y="1619305"/>
            <a:ext cx="681644" cy="507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330633" y="2184047"/>
            <a:ext cx="68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Step 4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422371" y="2184046"/>
            <a:ext cx="68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Step 5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511339" y="2186104"/>
            <a:ext cx="68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Step 6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>
            <a:stCxn id="15" idx="3"/>
            <a:endCxn id="20" idx="1"/>
          </p:cNvCxnSpPr>
          <p:nvPr/>
        </p:nvCxnSpPr>
        <p:spPr>
          <a:xfrm>
            <a:off x="4012277" y="1880646"/>
            <a:ext cx="410094" cy="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104015" y="1892998"/>
            <a:ext cx="410094" cy="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605847" y="1619304"/>
            <a:ext cx="681644" cy="507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697585" y="1613342"/>
            <a:ext cx="681644" cy="507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830888" y="1613341"/>
            <a:ext cx="681644" cy="507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848001" y="3182389"/>
            <a:ext cx="1849584" cy="12928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655726" y="2184046"/>
            <a:ext cx="68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Step 7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736380" y="2184046"/>
            <a:ext cx="68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Step 8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8889081" y="2193266"/>
            <a:ext cx="68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Step 9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416040" y="4475281"/>
            <a:ext cx="68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Step 10</a:t>
            </a:r>
            <a:endParaRPr lang="ko-KR" altLang="en-US" sz="14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210993" y="1900838"/>
            <a:ext cx="410094" cy="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326286" y="1904412"/>
            <a:ext cx="410094" cy="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8381997" y="1863304"/>
            <a:ext cx="410094" cy="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7706245" y="2116842"/>
            <a:ext cx="1283966" cy="106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003476" y="3182389"/>
            <a:ext cx="0" cy="1292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33657" y="3649974"/>
            <a:ext cx="92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26087" y="3649974"/>
            <a:ext cx="44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8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8" y="1118691"/>
            <a:ext cx="4892206" cy="17040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1051" y="675861"/>
            <a:ext cx="49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데이터를 얻어오는 방법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8915" y="1118691"/>
            <a:ext cx="5398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www.data.kma.go.kr -&gt; </a:t>
            </a:r>
            <a:r>
              <a:rPr lang="ko-KR" altLang="en-US" dirty="0" smtClean="0"/>
              <a:t>기상관측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지상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종관기상관측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자료 다운로드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파일을 여러 개 받기 위해서는 회원가입이 필수입니다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" y="2896211"/>
            <a:ext cx="4860401" cy="20892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8915" y="2896211"/>
            <a:ext cx="5470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Kma.go.kr-&gt;</a:t>
            </a:r>
            <a:r>
              <a:rPr lang="ko-KR" altLang="en-US" dirty="0" smtClean="0"/>
              <a:t>날씨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기후 자료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과거 자료 탭에서 원하는 요소들을 </a:t>
            </a:r>
            <a:r>
              <a:rPr lang="en-US" altLang="ko-KR" dirty="0" smtClean="0"/>
              <a:t>web crawling</a:t>
            </a:r>
            <a:r>
              <a:rPr lang="ko-KR" altLang="en-US" dirty="0" smtClean="0"/>
              <a:t>을 해서 얻어서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파일에 표현해주면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514" y="4985468"/>
            <a:ext cx="1018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과제를 시작하기 전 </a:t>
            </a:r>
            <a:r>
              <a:rPr lang="en-US" altLang="ko-KR" dirty="0" smtClean="0"/>
              <a:t>raw</a:t>
            </a:r>
            <a:r>
              <a:rPr lang="ko-KR" altLang="en-US" dirty="0" smtClean="0"/>
              <a:t> 데이터를 얻는 방법은 이렇게 두가지 </a:t>
            </a:r>
            <a:r>
              <a:rPr lang="en-US" altLang="ko-KR" dirty="0" smtClean="0"/>
              <a:t>option</a:t>
            </a:r>
            <a:r>
              <a:rPr lang="ko-KR" altLang="en-US" dirty="0" smtClean="0"/>
              <a:t>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가지를 선택해서 진행하면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위를 옵션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아래를 옵션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라고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2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모기 데이터 얻어오는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04" y="2560320"/>
            <a:ext cx="3189840" cy="2814762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Urbaneco.cs.kookmin.ac.kr </a:t>
            </a:r>
            <a:r>
              <a:rPr lang="ko-KR" altLang="en-US" sz="2000" dirty="0" smtClean="0"/>
              <a:t>접속 후 </a:t>
            </a:r>
            <a:r>
              <a:rPr lang="en-US" altLang="ko-KR" sz="2000" dirty="0" smtClean="0"/>
              <a:t>log-in</a:t>
            </a:r>
            <a:r>
              <a:rPr lang="ko-KR" altLang="en-US" sz="2000" dirty="0" smtClean="0"/>
              <a:t>을 합니다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Log-in</a:t>
            </a:r>
            <a:r>
              <a:rPr lang="ko-KR" altLang="en-US" sz="2000" dirty="0" smtClean="0"/>
              <a:t>후 데이터 셋에 들어가 양평빗물펌프장의 데이터를 다운받습니다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en-US" altLang="ko-KR" sz="2000" dirty="0" smtClean="0"/>
              <a:t>Csv</a:t>
            </a:r>
            <a:r>
              <a:rPr lang="ko-KR" altLang="en-US" sz="2000" dirty="0" smtClean="0"/>
              <a:t>파일이 왼쪽 </a:t>
            </a:r>
            <a:r>
              <a:rPr lang="en-US" altLang="ko-KR" sz="2000" dirty="0" smtClean="0"/>
              <a:t>screen shot </a:t>
            </a:r>
            <a:r>
              <a:rPr lang="ko-KR" altLang="en-US" sz="2000" dirty="0" smtClean="0"/>
              <a:t>형태로 저장됩니다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79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207" y="698269"/>
            <a:ext cx="433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모기  지역  목록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807720" y="11444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1. </a:t>
            </a:r>
            <a:r>
              <a:rPr lang="ko-KR" altLang="en-US" dirty="0" smtClean="0"/>
              <a:t>국회의원회관 </a:t>
            </a:r>
            <a:r>
              <a:rPr lang="en-US" altLang="ko-KR" dirty="0" smtClean="0"/>
              <a:t>– (2)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2. 대림동 </a:t>
            </a:r>
            <a:r>
              <a:rPr lang="ko-KR" altLang="en-US" dirty="0" smtClean="0"/>
              <a:t>유수지 </a:t>
            </a:r>
            <a:r>
              <a:rPr lang="en-US" altLang="ko-KR" dirty="0" smtClean="0"/>
              <a:t>– (3)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3. </a:t>
            </a:r>
            <a:r>
              <a:rPr lang="ko-KR" altLang="en-US" dirty="0" smtClean="0"/>
              <a:t>당산 중학교 </a:t>
            </a:r>
            <a:r>
              <a:rPr lang="en-US" altLang="ko-KR" dirty="0" smtClean="0"/>
              <a:t>– (2)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4. </a:t>
            </a:r>
            <a:r>
              <a:rPr lang="ko-KR" altLang="en-US" dirty="0" err="1" smtClean="0"/>
              <a:t>동아에코빌아파트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  – (1)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r>
              <a:rPr lang="ko-KR" altLang="en-US" dirty="0" smtClean="0"/>
              <a:t>5</a:t>
            </a:r>
            <a:r>
              <a:rPr lang="ko-KR" altLang="en-US" dirty="0"/>
              <a:t>. </a:t>
            </a:r>
            <a:r>
              <a:rPr lang="ko-KR" altLang="en-US" dirty="0" smtClean="0"/>
              <a:t>두암어린이공원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– (1)</a:t>
            </a:r>
            <a:endParaRPr lang="ko-KR" altLang="en-US" dirty="0"/>
          </a:p>
          <a:p>
            <a:r>
              <a:rPr lang="ko-KR" altLang="en-US" dirty="0" smtClean="0"/>
              <a:t>6</a:t>
            </a:r>
            <a:r>
              <a:rPr lang="ko-KR" altLang="en-US" dirty="0"/>
              <a:t>. KBS </a:t>
            </a:r>
            <a:r>
              <a:rPr lang="en-US" altLang="ko-KR" dirty="0" smtClean="0"/>
              <a:t>– (2)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39687" y="11444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7. </a:t>
            </a:r>
            <a:r>
              <a:rPr lang="ko-KR" altLang="en-US" dirty="0" smtClean="0"/>
              <a:t>김 안과 병원 </a:t>
            </a:r>
            <a:r>
              <a:rPr lang="en-US" altLang="ko-KR" dirty="0" smtClean="0"/>
              <a:t>– (1)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8. </a:t>
            </a:r>
            <a:r>
              <a:rPr lang="ko-KR" altLang="en-US" dirty="0" smtClean="0"/>
              <a:t>문래근린공원 </a:t>
            </a:r>
            <a:r>
              <a:rPr lang="en-US" altLang="ko-KR" dirty="0" smtClean="0"/>
              <a:t>– (1)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9. </a:t>
            </a:r>
            <a:r>
              <a:rPr lang="ko-KR" altLang="en-US" dirty="0" smtClean="0"/>
              <a:t>문래동빗물펌프장 </a:t>
            </a:r>
            <a:r>
              <a:rPr lang="en-US" altLang="ko-KR" dirty="0" smtClean="0"/>
              <a:t>– (3)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10. </a:t>
            </a:r>
            <a:r>
              <a:rPr lang="ko-KR" altLang="en-US" dirty="0" err="1" smtClean="0"/>
              <a:t>살레시오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(1)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11. 신길근린공원 </a:t>
            </a:r>
            <a:r>
              <a:rPr lang="en-US" altLang="ko-KR" dirty="0" smtClean="0"/>
              <a:t>– (1)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12. </a:t>
            </a:r>
            <a:r>
              <a:rPr lang="ko-KR" altLang="en-US" dirty="0" smtClean="0"/>
              <a:t>신일어린이집 </a:t>
            </a:r>
            <a:r>
              <a:rPr lang="en-US" altLang="ko-KR" dirty="0" smtClean="0"/>
              <a:t>- (1)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608320" y="11444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13. </a:t>
            </a:r>
            <a:r>
              <a:rPr lang="ko-KR" altLang="en-US" dirty="0" smtClean="0"/>
              <a:t>양평동생태공원 </a:t>
            </a:r>
            <a:r>
              <a:rPr lang="en-US" altLang="ko-KR" dirty="0" smtClean="0"/>
              <a:t>– (3)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14. </a:t>
            </a:r>
            <a:r>
              <a:rPr lang="ko-KR" altLang="en-US" dirty="0" smtClean="0"/>
              <a:t>양평동노인복지회관 </a:t>
            </a:r>
            <a:r>
              <a:rPr lang="en-US" altLang="ko-KR" dirty="0" smtClean="0"/>
              <a:t>– (1)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15. 양평1동 </a:t>
            </a:r>
            <a:r>
              <a:rPr lang="ko-KR" altLang="en-US" dirty="0" smtClean="0"/>
              <a:t>유수지 </a:t>
            </a:r>
            <a:r>
              <a:rPr lang="en-US" altLang="ko-KR" dirty="0" smtClean="0"/>
              <a:t>– (3)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16. 양평빗물펌프장 </a:t>
            </a:r>
            <a:r>
              <a:rPr lang="en-US" altLang="ko-KR" dirty="0" smtClean="0"/>
              <a:t>– (3)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17. 여의도고등학교 </a:t>
            </a:r>
            <a:r>
              <a:rPr lang="en-US" altLang="ko-KR" dirty="0" smtClean="0"/>
              <a:t>– (1) 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18. </a:t>
            </a:r>
            <a:r>
              <a:rPr lang="ko-KR" altLang="en-US" dirty="0" smtClean="0"/>
              <a:t>영등포 공원 </a:t>
            </a:r>
            <a:r>
              <a:rPr lang="en-US" altLang="ko-KR" dirty="0" smtClean="0"/>
              <a:t>– (1)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37418" y="1144443"/>
            <a:ext cx="26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19. </a:t>
            </a:r>
            <a:r>
              <a:rPr lang="ko-KR" altLang="en-US" dirty="0" smtClean="0"/>
              <a:t>윤중초등학교 </a:t>
            </a:r>
            <a:r>
              <a:rPr lang="en-US" altLang="ko-KR" dirty="0" smtClean="0"/>
              <a:t>– (1)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5440" y="4467659"/>
            <a:ext cx="10576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모기 데이터는 총 이렇게 </a:t>
            </a:r>
            <a:r>
              <a:rPr lang="en-US" altLang="ko-KR" dirty="0" smtClean="0"/>
              <a:t>19</a:t>
            </a:r>
            <a:r>
              <a:rPr lang="ko-KR" altLang="en-US" dirty="0" smtClean="0"/>
              <a:t>개 지역을 연도 별로 다운 받을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지역별 </a:t>
            </a:r>
            <a:r>
              <a:rPr lang="ko-KR" altLang="en-US" dirty="0" err="1" smtClean="0"/>
              <a:t>수변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비수변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샛강 구분을 합니다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– </a:t>
            </a:r>
            <a:r>
              <a:rPr lang="ko-KR" altLang="en-US" dirty="0" err="1" smtClean="0"/>
              <a:t>비수변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en-US" altLang="ko-KR" dirty="0" smtClean="0"/>
              <a:t>- </a:t>
            </a:r>
            <a:r>
              <a:rPr lang="ko-KR" altLang="en-US" dirty="0" smtClean="0"/>
              <a:t>샛강</a:t>
            </a:r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수변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9" name="구름 모양 설명선 8"/>
          <p:cNvSpPr/>
          <p:nvPr/>
        </p:nvSpPr>
        <p:spPr>
          <a:xfrm>
            <a:off x="975360" y="4479543"/>
            <a:ext cx="640080" cy="3574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6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결측 값 처리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모기</a:t>
            </a:r>
            <a:r>
              <a:rPr lang="en-US" altLang="ko-KR" dirty="0" smtClean="0"/>
              <a:t>(Step 01)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54" y="2560320"/>
            <a:ext cx="1964100" cy="2309735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23" y="2560320"/>
            <a:ext cx="2079170" cy="2299856"/>
          </a:xfrm>
        </p:spPr>
      </p:pic>
      <p:cxnSp>
        <p:nvCxnSpPr>
          <p:cNvPr id="10" name="직선 화살표 연결선 9"/>
          <p:cNvCxnSpPr>
            <a:stCxn id="5" idx="3"/>
            <a:endCxn id="8" idx="1"/>
          </p:cNvCxnSpPr>
          <p:nvPr/>
        </p:nvCxnSpPr>
        <p:spPr>
          <a:xfrm flipV="1">
            <a:off x="3371354" y="3710248"/>
            <a:ext cx="902569" cy="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04167" y="2560320"/>
            <a:ext cx="4269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모기 데이터를 다운받게 되면 왼쪽    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그림처럼 데이터가 나오게 됩니다</a:t>
            </a:r>
            <a:r>
              <a:rPr lang="en-US" altLang="ko-KR" dirty="0" smtClean="0"/>
              <a:t>.         </a:t>
            </a:r>
          </a:p>
          <a:p>
            <a:r>
              <a:rPr lang="en-US" altLang="ko-KR" dirty="0" smtClean="0"/>
              <a:t>    6</a:t>
            </a:r>
            <a:r>
              <a:rPr lang="ko-KR" altLang="en-US" dirty="0" smtClean="0"/>
              <a:t>월</a:t>
            </a:r>
            <a:r>
              <a:rPr lang="en-US" altLang="ko-KR" dirty="0" smtClean="0"/>
              <a:t>8</a:t>
            </a:r>
            <a:r>
              <a:rPr lang="ko-KR" altLang="en-US" dirty="0" smtClean="0"/>
              <a:t>일부터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일까지 비어 있는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상태입니다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모기 값을 채워줘야 되는데 여러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방법이 있지만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월의 평균을 올림 해서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채워줄 수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07254" y="5041127"/>
            <a:ext cx="196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before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73923" y="5041127"/>
            <a:ext cx="20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after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3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5216</TotalTime>
  <Words>1285</Words>
  <Application>Microsoft Office PowerPoint</Application>
  <PresentationFormat>와이드스크린</PresentationFormat>
  <Paragraphs>179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돋움</vt:lpstr>
      <vt:lpstr>바탕</vt:lpstr>
      <vt:lpstr>휴먼둥근헤드라인</vt:lpstr>
      <vt:lpstr>Arial</vt:lpstr>
      <vt:lpstr>Garamond</vt:lpstr>
      <vt:lpstr>자연주의</vt:lpstr>
      <vt:lpstr>융합SW 최신기술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모기 데이터 얻어오는 방법.</vt:lpstr>
      <vt:lpstr>PowerPoint 프레젠테이션</vt:lpstr>
      <vt:lpstr>사례 1 결측 값 처리 – 모기(Step 01)</vt:lpstr>
      <vt:lpstr>사례 2 잡음 완화 (Step 02)</vt:lpstr>
      <vt:lpstr>사례 3 이상 점 분석 (Step 03)</vt:lpstr>
      <vt:lpstr>데이터 통합 이슈 – 1 (Step 04)</vt:lpstr>
      <vt:lpstr>데이터 통합 이슈 – 2 (Step 05)</vt:lpstr>
      <vt:lpstr>데이터 통합 이슈 -2 설명</vt:lpstr>
      <vt:lpstr>데이터 통합 이슈 – 3 (Step 06)</vt:lpstr>
      <vt:lpstr>데이터 통합 이슈-3 설명</vt:lpstr>
      <vt:lpstr>데이터 변환 연구 1단계-(1) (step 07)</vt:lpstr>
      <vt:lpstr>데이터 변환 연구 1단계-(2) (Step 08) </vt:lpstr>
      <vt:lpstr>데이터 변환 연구 1단계 설명</vt:lpstr>
      <vt:lpstr>데이터 변환 연구 2단계 (Step 09)</vt:lpstr>
      <vt:lpstr>데이터 변환 연구 3단계 (Step 10)</vt:lpstr>
      <vt:lpstr>데이터 변환 연구 3단계 설명</vt:lpstr>
      <vt:lpstr>데이터 변환 연구 3단계 column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융합SW 최신기술</dc:title>
  <dc:creator>dw</dc:creator>
  <cp:lastModifiedBy>dw</cp:lastModifiedBy>
  <cp:revision>140</cp:revision>
  <cp:lastPrinted>2017-08-24T02:20:54Z</cp:lastPrinted>
  <dcterms:created xsi:type="dcterms:W3CDTF">2017-08-22T02:47:49Z</dcterms:created>
  <dcterms:modified xsi:type="dcterms:W3CDTF">2017-09-04T07:26:04Z</dcterms:modified>
</cp:coreProperties>
</file>