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52" r:id="rId5"/>
    <p:sldId id="353" r:id="rId6"/>
    <p:sldId id="351" r:id="rId7"/>
    <p:sldId id="340" r:id="rId8"/>
    <p:sldId id="354" r:id="rId9"/>
    <p:sldId id="341" r:id="rId10"/>
    <p:sldId id="355" r:id="rId11"/>
    <p:sldId id="356" r:id="rId12"/>
    <p:sldId id="357" r:id="rId13"/>
    <p:sldId id="347" r:id="rId14"/>
    <p:sldId id="346" r:id="rId15"/>
    <p:sldId id="348" r:id="rId16"/>
    <p:sldId id="350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9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1369D-ED0B-711F-8136-550BB1B87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FF912-DBD5-4B33-E6F8-6C518A95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FFEDB-7BCE-D381-8FBD-760CBCF4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A6D7C-9DEE-7C3D-4B9F-4CD79FB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A1066-3A55-6C86-5731-79F70CBA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FAF5F-4495-6D9C-1B13-466A58EA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1CD89-D27C-D810-77EE-5EB2F408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BDDA-A510-E305-C815-71BF56D1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BDDE6-BABD-F470-0832-74051D0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DF3B-EF15-0EF5-52F0-64775FF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7422A-C8EE-57F0-82C7-F79D8D1D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FF04C-AFCD-7C1A-D9A4-60597F4E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22621-62F7-3818-6763-6E218C1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F4C9A-47D6-69FD-648A-F660F594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7A54F-0872-6FED-363F-3BA483BF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7BBB-486B-C83C-CB1C-D3F51A42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5C99A-5AB5-F8DF-B49E-90E8F6DA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46900-C022-0943-A86E-B0997D6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E64E3-88A3-71A5-FAF6-7142A850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566B1-C591-5A54-4428-DD642FB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D902-2803-3473-7AC2-4EEC9A2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FA874-F676-8AA2-CF34-060425B0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441-53C1-C1EE-48D4-BEFD4B0B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D235-1916-A623-A911-6D2ED7F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931F5-89B1-6EC3-BCCC-5A2AF5FC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C2F6C-192A-18C1-66E7-50CBE77E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3B28-E8E4-A8CC-9ED4-6454C7136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DEE2B-D60D-B27C-8414-1F901638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35398-BF01-58B4-6ED9-718228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AD331-D419-E688-F67A-B74EE88A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278FD-F5C0-3399-DD51-B6C99A6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8224-CE9C-34C3-EC5D-D0F1A24F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4A1DD-8529-FCD2-03A1-46EFD569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53197-77F1-13A7-92DE-E5EFC48B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71EA9-8E6B-6E2A-7751-E2BA2A40E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14B32-AFB3-FB66-B614-83BB7705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71409D-5826-C324-F994-4B28691E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459509-0A84-51FE-D697-84D605E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2D9A3-AD89-A57C-09E1-79CC5E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0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DFA65-4503-B86B-6367-269F3C2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AE067-422C-BD59-F819-98DAE652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37947-E849-2D59-032A-C631BF8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44076-B351-028C-A5B6-F659947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B8630-1756-6B82-BA1C-F8CAF010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B5D329-0330-E0C2-E15E-6FFAD410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59990-B7D5-82C6-3722-085A5955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F243-975C-84A0-4CAE-7E6C45AD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D990-C702-64B1-3690-D4B596B2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439C9-31EE-86AE-3897-6F6A0D24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8962-4088-37B6-9EBF-D08C44D3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1DD6B-79F7-E800-AB75-EA751195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6B929-1E0F-7513-7B36-BB3E51A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8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0EA7-9C74-9BEF-F109-6575904D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7EB98-AFDD-2DCA-C085-FA71031F2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892F2-9C17-0CD8-1FB6-DCCCFF38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C4844-FF47-11DA-E0FE-426379CB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C99C5-487A-63C3-0FA1-817A5AC1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E7B0F-7AD8-6243-8771-2888F115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04FF0B-705F-53C3-7342-428A62F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AC96-620E-4D2B-EE9E-2A07771C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0E661-FAE9-14A9-70CF-6D6C4955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348E6-96F2-4AAC-BA14-1782BABAD9F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28AEA-A88F-97E0-1718-52195D6E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81FAD-6909-9FE8-5A55-79266885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C4C04-D95B-41B2-9D7F-BD8327B6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fighting.net/deep-learning-paper-review/anomaly-detection/reconstruction-based-anomaly-detection/#google_vignette" TargetMode="External"/><Relationship Id="rId2" Type="http://schemas.openxmlformats.org/officeDocument/2006/relationships/hyperlink" Target="https://www.researchgate.net/figure/YOLOV6-RepVGG-blocks-utilised-for-training-and-RepConv-blocks-for-inferencing_fig6_38274387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gresearch.ai/blog/view/?seq=231" TargetMode="External"/><Relationship Id="rId5" Type="http://schemas.openxmlformats.org/officeDocument/2006/relationships/hyperlink" Target="https://arxiv.org/pdf/2206.03687" TargetMode="External"/><Relationship Id="rId4" Type="http://schemas.openxmlformats.org/officeDocument/2006/relationships/hyperlink" Target="https://arxiv.org/pdf/2405.143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60E036-DEB2-1B22-0F3F-39419F7E7FB1}"/>
              </a:ext>
            </a:extLst>
          </p:cNvPr>
          <p:cNvSpPr/>
          <p:nvPr/>
        </p:nvSpPr>
        <p:spPr>
          <a:xfrm>
            <a:off x="4243572" y="2075217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Dinomaly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5175EE-4376-EAD3-6DAC-9BE09BF87EF3}"/>
              </a:ext>
            </a:extLst>
          </p:cNvPr>
          <p:cNvSpPr/>
          <p:nvPr/>
        </p:nvSpPr>
        <p:spPr>
          <a:xfrm>
            <a:off x="5667036" y="5868664"/>
            <a:ext cx="8579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김동원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38777-D9F7-BD3F-D277-E58C4280D767}"/>
              </a:ext>
            </a:extLst>
          </p:cNvPr>
          <p:cNvSpPr/>
          <p:nvPr/>
        </p:nvSpPr>
        <p:spPr>
          <a:xfrm>
            <a:off x="3454523" y="3090446"/>
            <a:ext cx="52829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(The</a:t>
            </a:r>
            <a:r>
              <a:rPr lang="ko-KR" altLang="en-US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Less</a:t>
            </a:r>
            <a:r>
              <a:rPr lang="ko-KR" altLang="en-US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I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s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More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Philosophy in Multi-Class Unsupervised Anomaly Detection)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81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81276-3493-2440-5B78-D48A7553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BC3D25-CACD-3AA5-1477-42760155BF19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cap="none" spc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</a:t>
            </a:r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- 2  Linear Attention(LA)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3431B-2C2D-2C53-BB85-A30B83F07D35}"/>
              </a:ext>
            </a:extLst>
          </p:cNvPr>
          <p:cNvSpPr txBox="1"/>
          <p:nvPr/>
        </p:nvSpPr>
        <p:spPr>
          <a:xfrm>
            <a:off x="806420" y="1232472"/>
            <a:ext cx="10881998" cy="17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Softmax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attention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거친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 map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보면 한곳에 집중되는 모습을 보인다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&gt;&gt;&gt;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전역적인 특징이 다음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전달되는게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쉽지 않다 </a:t>
            </a:r>
            <a:b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&gt;&gt;&gt;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이상데이터가 입력되었을 경우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이상데이터의 패턴이 깊은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까지 전달되어 임의로 재구성되는 것을 막는다 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 Linear attention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본 목적인 연산 복잡도 감소 효과까지 얻게 된다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A8564-0DF5-0255-E36A-B9CAA7B4746B}"/>
              </a:ext>
            </a:extLst>
          </p:cNvPr>
          <p:cNvSpPr txBox="1"/>
          <p:nvPr/>
        </p:nvSpPr>
        <p:spPr>
          <a:xfrm>
            <a:off x="806420" y="809482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Linear Attention : Decoder transformer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linear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activation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적용한다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F745EC-ECC3-11AC-BFC8-1A9FBF93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0" r="27167" b="7071"/>
          <a:stretch/>
        </p:blipFill>
        <p:spPr>
          <a:xfrm>
            <a:off x="125897" y="3040456"/>
            <a:ext cx="6652589" cy="3700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8CC117-78F9-A527-7EF0-0F0C91D8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1" y="3272854"/>
            <a:ext cx="4905801" cy="2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9AA9F-2ED4-47BB-ED80-83B6C775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EE5480-D2D1-C8A1-4005-3C477DB0A54B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cap="none" spc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</a:t>
            </a:r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- 3  Loose Construction(LC)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37105-DEC1-29D1-2B4F-FFF0BF8FBF48}"/>
              </a:ext>
            </a:extLst>
          </p:cNvPr>
          <p:cNvSpPr txBox="1"/>
          <p:nvPr/>
        </p:nvSpPr>
        <p:spPr>
          <a:xfrm>
            <a:off x="806420" y="809482"/>
            <a:ext cx="10881998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대부분의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reconstruction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 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decoder 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그림과 같은 방법으로 대응시켜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각각의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 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따라하게 학습하는데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연결이 많아지면 학습이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over fit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하게 진행되어 다음과 같은 방법을 사용한다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D5DC3-98AC-6909-9F76-5725613B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85" y="1565458"/>
            <a:ext cx="6749285" cy="2224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951D23-7CAA-AA52-C0BC-49CB9BE5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171"/>
          <a:stretch/>
        </p:blipFill>
        <p:spPr>
          <a:xfrm>
            <a:off x="308194" y="4180321"/>
            <a:ext cx="4539472" cy="22244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91ACEF-4B36-34AC-E133-46FB3D46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28"/>
          <a:stretch/>
        </p:blipFill>
        <p:spPr>
          <a:xfrm>
            <a:off x="8973012" y="1704606"/>
            <a:ext cx="1848970" cy="22699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E64D7-7A3F-D7CA-355C-41C1AAC35D25}"/>
              </a:ext>
            </a:extLst>
          </p:cNvPr>
          <p:cNvSpPr/>
          <p:nvPr/>
        </p:nvSpPr>
        <p:spPr>
          <a:xfrm>
            <a:off x="2245659" y="1565458"/>
            <a:ext cx="8989359" cy="230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A4A128-532C-9E77-4FC1-D93A803BAE4B}"/>
              </a:ext>
            </a:extLst>
          </p:cNvPr>
          <p:cNvSpPr/>
          <p:nvPr/>
        </p:nvSpPr>
        <p:spPr>
          <a:xfrm>
            <a:off x="6526924" y="905500"/>
            <a:ext cx="1013562" cy="2695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C62630-3B04-45F7-A0A1-11848361708E}"/>
              </a:ext>
            </a:extLst>
          </p:cNvPr>
          <p:cNvSpPr/>
          <p:nvPr/>
        </p:nvSpPr>
        <p:spPr>
          <a:xfrm>
            <a:off x="8412401" y="1244533"/>
            <a:ext cx="1456813" cy="26672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DA38E-9A3F-1C60-2766-767FDD5248E5}"/>
              </a:ext>
            </a:extLst>
          </p:cNvPr>
          <p:cNvSpPr/>
          <p:nvPr/>
        </p:nvSpPr>
        <p:spPr>
          <a:xfrm>
            <a:off x="634588" y="4110825"/>
            <a:ext cx="4003673" cy="230057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CAEB7-9E04-FFED-7425-D2372B3C1D4E}"/>
              </a:ext>
            </a:extLst>
          </p:cNvPr>
          <p:cNvSpPr txBox="1"/>
          <p:nvPr/>
        </p:nvSpPr>
        <p:spPr>
          <a:xfrm>
            <a:off x="4888288" y="4101195"/>
            <a:ext cx="6800130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더 많은 자유도를 주므로 입력된 이상 데이터에서의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unseen pattern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대해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다르게 행동할 수 있게 한다</a:t>
            </a:r>
          </a:p>
        </p:txBody>
      </p:sp>
    </p:spTree>
    <p:extLst>
      <p:ext uri="{BB962C8B-B14F-4D97-AF65-F5344CB8AC3E}">
        <p14:creationId xmlns:p14="http://schemas.microsoft.com/office/powerpoint/2010/main" val="118128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B821D-7F21-843D-C9DE-CB413874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EA733B-BF0A-E673-FF38-94510683EF00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cap="none" spc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</a:t>
            </a:r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- 4  Loose Loss(LL)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3C1866-9DAE-EB12-6710-FE1843C3D6A4}"/>
              </a:ext>
            </a:extLst>
          </p:cNvPr>
          <p:cNvGrpSpPr/>
          <p:nvPr/>
        </p:nvGrpSpPr>
        <p:grpSpPr>
          <a:xfrm>
            <a:off x="415480" y="1212574"/>
            <a:ext cx="4958276" cy="536713"/>
            <a:chOff x="826298" y="1656522"/>
            <a:chExt cx="4958276" cy="5367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3EBDA9-B056-FBC8-3DA6-5D30B9408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298" y="1701966"/>
              <a:ext cx="4922947" cy="4648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067953-20BE-1016-8BA5-9E99FBDE2AF7}"/>
                </a:ext>
              </a:extLst>
            </p:cNvPr>
            <p:cNvSpPr/>
            <p:nvPr/>
          </p:nvSpPr>
          <p:spPr>
            <a:xfrm>
              <a:off x="826298" y="1656522"/>
              <a:ext cx="4958276" cy="536713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C1A17F-18A2-D5AB-C9FF-C70C6EBCDC14}"/>
              </a:ext>
            </a:extLst>
          </p:cNvPr>
          <p:cNvGrpSpPr/>
          <p:nvPr/>
        </p:nvGrpSpPr>
        <p:grpSpPr>
          <a:xfrm>
            <a:off x="415480" y="2107732"/>
            <a:ext cx="4958276" cy="953520"/>
            <a:chOff x="306706" y="2713389"/>
            <a:chExt cx="5997460" cy="9678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0B65C6E-D832-5FA0-47CE-3273F035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6" y="2713389"/>
              <a:ext cx="5997460" cy="96782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8E9C9E-FFF3-EC92-C42B-E4763581DB4F}"/>
                </a:ext>
              </a:extLst>
            </p:cNvPr>
            <p:cNvSpPr/>
            <p:nvPr/>
          </p:nvSpPr>
          <p:spPr>
            <a:xfrm>
              <a:off x="306706" y="2751892"/>
              <a:ext cx="5997460" cy="929321"/>
            </a:xfrm>
            <a:prstGeom prst="rect">
              <a:avLst/>
            </a:prstGeom>
            <a:noFill/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B81DDE-1B6F-A875-7C58-403783CD83F5}"/>
              </a:ext>
            </a:extLst>
          </p:cNvPr>
          <p:cNvGrpSpPr/>
          <p:nvPr/>
        </p:nvGrpSpPr>
        <p:grpSpPr>
          <a:xfrm>
            <a:off x="266278" y="3739179"/>
            <a:ext cx="6146793" cy="1164125"/>
            <a:chOff x="120504" y="4481301"/>
            <a:chExt cx="6146793" cy="11641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4DB094-D204-B7BC-A9BF-071DD2660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871"/>
            <a:stretch/>
          </p:blipFill>
          <p:spPr>
            <a:xfrm>
              <a:off x="120504" y="4538870"/>
              <a:ext cx="5921253" cy="102503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60E38C-0D0E-D179-2A59-B5EF0EF1C935}"/>
                </a:ext>
              </a:extLst>
            </p:cNvPr>
            <p:cNvSpPr/>
            <p:nvPr/>
          </p:nvSpPr>
          <p:spPr>
            <a:xfrm>
              <a:off x="269837" y="4481301"/>
              <a:ext cx="5997460" cy="1164125"/>
            </a:xfrm>
            <a:prstGeom prst="rect">
              <a:avLst/>
            </a:prstGeom>
            <a:noFill/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EAFC08-9F7C-D1CD-904B-A16558913D58}"/>
              </a:ext>
            </a:extLst>
          </p:cNvPr>
          <p:cNvSpPr txBox="1"/>
          <p:nvPr/>
        </p:nvSpPr>
        <p:spPr>
          <a:xfrm>
            <a:off x="5779060" y="1212574"/>
            <a:ext cx="599746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차이를 구하는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loss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337E6-1665-D2DD-86EA-B3A4DF473FC0}"/>
              </a:ext>
            </a:extLst>
          </p:cNvPr>
          <p:cNvSpPr txBox="1"/>
          <p:nvPr/>
        </p:nvSpPr>
        <p:spPr>
          <a:xfrm>
            <a:off x="5779060" y="2398595"/>
            <a:ext cx="599746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코사인 거리가 적은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batch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k%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가중치를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10%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감소시킨다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18C9-E828-C27C-994C-837678CDB87D}"/>
              </a:ext>
            </a:extLst>
          </p:cNvPr>
          <p:cNvSpPr txBox="1"/>
          <p:nvPr/>
        </p:nvSpPr>
        <p:spPr>
          <a:xfrm>
            <a:off x="645806" y="5376367"/>
            <a:ext cx="11130714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&gt;&gt;&gt;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정도 코사인 유사도가 줄어들게 학습한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 point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가중치를 줄이므로 전체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loss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증가하지만 전역적으로 학습할 수 있도록 한다</a:t>
            </a:r>
          </a:p>
        </p:txBody>
      </p:sp>
    </p:spTree>
    <p:extLst>
      <p:ext uri="{BB962C8B-B14F-4D97-AF65-F5344CB8AC3E}">
        <p14:creationId xmlns:p14="http://schemas.microsoft.com/office/powerpoint/2010/main" val="9143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BE876-37BA-208A-22F9-7CA87C036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E41FA6-6AEF-AC4B-C790-FCD225B7B5D5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실험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BEFB9-CCF7-DA8B-58BB-822AB5035882}"/>
              </a:ext>
            </a:extLst>
          </p:cNvPr>
          <p:cNvSpPr txBox="1"/>
          <p:nvPr/>
        </p:nvSpPr>
        <p:spPr>
          <a:xfrm>
            <a:off x="826298" y="897760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논문에서 추가한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Noisy bottleneck(NB), linear attention(LA), loss constraint(LC), loose loss(LL)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따른 성능 향상 정도를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EE0E5-1982-2B9F-7149-589B9327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03" y="1307488"/>
            <a:ext cx="8858958" cy="3009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69F9A-41DA-6AD2-2909-8B0302EC70E3}"/>
              </a:ext>
            </a:extLst>
          </p:cNvPr>
          <p:cNvSpPr txBox="1"/>
          <p:nvPr/>
        </p:nvSpPr>
        <p:spPr>
          <a:xfrm>
            <a:off x="1588403" y="4522087"/>
            <a:ext cx="9019962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NB, LL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 직접적으로 성능향상에 기여하지만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LC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NB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존재할 경우에만 성능 향상에 기여할 수 있다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5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5C2C-EADA-CF5E-9733-3312A0E4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CBECBA-41D6-054C-799F-21053BABB32C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실험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103AA-E62F-D0F5-D480-960675050584}"/>
              </a:ext>
            </a:extLst>
          </p:cNvPr>
          <p:cNvSpPr txBox="1"/>
          <p:nvPr/>
        </p:nvSpPr>
        <p:spPr>
          <a:xfrm>
            <a:off x="2390054" y="373113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Multi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UAD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모델과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 separated UAD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모두 가장 좋은 성능을 보였다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199D7-C4BB-E65C-4EFA-63BB049E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18" y="824174"/>
            <a:ext cx="6650127" cy="4469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0CE5AE-8547-B03C-6E88-3099B13A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18" y="5338366"/>
            <a:ext cx="6488081" cy="1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ED396-6A36-19B9-C4CF-84B7409E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BC73BA-0852-A0F8-9147-B52A2811EE4D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실험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86B97-22E7-D340-DB7F-56FB5FA32883}"/>
              </a:ext>
            </a:extLst>
          </p:cNvPr>
          <p:cNvSpPr txBox="1"/>
          <p:nvPr/>
        </p:nvSpPr>
        <p:spPr>
          <a:xfrm>
            <a:off x="852802" y="1202560"/>
            <a:ext cx="10881998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모델별로 성능이 잘 나오는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backbone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존재하는 것은 이전의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RD4AD,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ViTAD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확인 하였는데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Dinomaly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에서는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ViT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-small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SOTA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성능이 나왔고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ViT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-Large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에서는 더 좋은 성능을 보였다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07A44-70E3-ED2D-B3B5-AA19480C55DC}"/>
              </a:ext>
            </a:extLst>
          </p:cNvPr>
          <p:cNvSpPr txBox="1"/>
          <p:nvPr/>
        </p:nvSpPr>
        <p:spPr>
          <a:xfrm>
            <a:off x="588740" y="787305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 scalability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97C65-D254-CE52-52C0-CCE4AF3CC36F}"/>
              </a:ext>
            </a:extLst>
          </p:cNvPr>
          <p:cNvSpPr txBox="1"/>
          <p:nvPr/>
        </p:nvSpPr>
        <p:spPr>
          <a:xfrm>
            <a:off x="588740" y="3338348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input scalability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5B31B-2732-52B7-D11C-B9C0E21C4F10}"/>
              </a:ext>
            </a:extLst>
          </p:cNvPr>
          <p:cNvSpPr txBox="1"/>
          <p:nvPr/>
        </p:nvSpPr>
        <p:spPr>
          <a:xfrm>
            <a:off x="852802" y="3914215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 크기가 커지면 성능이 저하되는 다른 모델과 다르게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dinomaly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이미지 크기가 변해도 비슷하게 좋은 성능을 보여준다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7A621F-FCC0-16F2-CDC4-74057B3D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4" y="1936220"/>
            <a:ext cx="8309266" cy="143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D7E046-9105-D065-A951-02E243A8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0" y="4297693"/>
            <a:ext cx="4215235" cy="24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D8E7E-E5C9-6E71-D5C7-4E1B1113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CA9146-7B20-D5D7-AE1C-ED0F5F2DED8C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실험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1106A-9500-1171-6BA8-525D500A4F06}"/>
              </a:ext>
            </a:extLst>
          </p:cNvPr>
          <p:cNvSpPr txBox="1"/>
          <p:nvPr/>
        </p:nvSpPr>
        <p:spPr>
          <a:xfrm>
            <a:off x="588740" y="787305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Attention vs convolution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EEAD3-9F28-623C-E77F-06750C19F693}"/>
              </a:ext>
            </a:extLst>
          </p:cNvPr>
          <p:cNvSpPr txBox="1"/>
          <p:nvPr/>
        </p:nvSpPr>
        <p:spPr>
          <a:xfrm>
            <a:off x="820653" y="1261185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Attention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대신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convolution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사용하였을 경우 성능비교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4BF6-DB72-937B-07B7-BD2BD26EA316}"/>
              </a:ext>
            </a:extLst>
          </p:cNvPr>
          <p:cNvSpPr txBox="1"/>
          <p:nvPr/>
        </p:nvSpPr>
        <p:spPr>
          <a:xfrm>
            <a:off x="820653" y="1530201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attention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대신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convolution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대체하였고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inverted bottleneck block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사용하였다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F2240-5C7D-E739-CA4D-EBC7FEE8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23" y="1891083"/>
            <a:ext cx="9589754" cy="307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0E5FA-40B4-624C-6614-B963F72EEC14}"/>
              </a:ext>
            </a:extLst>
          </p:cNvPr>
          <p:cNvSpPr txBox="1"/>
          <p:nvPr/>
        </p:nvSpPr>
        <p:spPr>
          <a:xfrm>
            <a:off x="820653" y="4982223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Convolution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attentio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사용하였을 때 성능이 좋았다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하지만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covolution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이용한 모델도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SOTA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성능을 보였다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2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A9D05-C199-424A-3A13-962564DF1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60F27F-1360-9BA1-0C11-0F2856A2EE48}"/>
              </a:ext>
            </a:extLst>
          </p:cNvPr>
          <p:cNvSpPr/>
          <p:nvPr/>
        </p:nvSpPr>
        <p:spPr>
          <a:xfrm>
            <a:off x="620889" y="333918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참고자료</a:t>
            </a:r>
            <a:r>
              <a:rPr lang="en-US" altLang="ko-KR" sz="1600" b="1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link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F0F5A5D4-F58C-32DC-C4A3-09A2CF73CEAF}"/>
              </a:ext>
            </a:extLst>
          </p:cNvPr>
          <p:cNvSpPr txBox="1"/>
          <p:nvPr/>
        </p:nvSpPr>
        <p:spPr>
          <a:xfrm>
            <a:off x="726907" y="2184701"/>
            <a:ext cx="1095954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3"/>
              </a:rPr>
              <a:t>Reconstruction based anomaly detection image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8E6887FC-4B56-2BC3-6C47-E66AFEC6F165}"/>
              </a:ext>
            </a:extLst>
          </p:cNvPr>
          <p:cNvSpPr txBox="1"/>
          <p:nvPr/>
        </p:nvSpPr>
        <p:spPr>
          <a:xfrm>
            <a:off x="726907" y="774904"/>
            <a:ext cx="1095954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/>
              </a:rPr>
              <a:t>Dinomaly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/>
              </a:rPr>
              <a:t>-paper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F4EC2112-907A-256F-6B53-27404B83C611}"/>
              </a:ext>
            </a:extLst>
          </p:cNvPr>
          <p:cNvSpPr txBox="1"/>
          <p:nvPr/>
        </p:nvSpPr>
        <p:spPr>
          <a:xfrm>
            <a:off x="726907" y="1181540"/>
            <a:ext cx="10959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5"/>
              </a:rPr>
              <a:t>UniAD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5"/>
              </a:rPr>
              <a:t>(</a:t>
            </a:r>
            <a:r>
              <a:rPr lang="en-US" altLang="ko-KR" sz="1600" dirty="0">
                <a:hlinkClick r:id="rId5"/>
              </a:rPr>
              <a:t>A Unified Model for Multi-class Anomaly Detection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5"/>
              </a:rPr>
              <a:t>)-paper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91E855D6-8212-A9E4-B79D-B5982358100E}"/>
              </a:ext>
            </a:extLst>
          </p:cNvPr>
          <p:cNvSpPr txBox="1"/>
          <p:nvPr/>
        </p:nvSpPr>
        <p:spPr>
          <a:xfrm>
            <a:off x="726907" y="1696792"/>
            <a:ext cx="1095954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6"/>
              </a:rPr>
              <a:t>Reconstruction based anomaly detection image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60E036-DEB2-1B22-0F3F-39419F7E7FB1}"/>
              </a:ext>
            </a:extLst>
          </p:cNvPr>
          <p:cNvSpPr/>
          <p:nvPr/>
        </p:nvSpPr>
        <p:spPr>
          <a:xfrm>
            <a:off x="5311170" y="64283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32340F-B9B7-FB96-3D7F-0BD1805B6953}"/>
              </a:ext>
            </a:extLst>
          </p:cNvPr>
          <p:cNvSpPr/>
          <p:nvPr/>
        </p:nvSpPr>
        <p:spPr>
          <a:xfrm>
            <a:off x="3027382" y="2080778"/>
            <a:ext cx="61372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Reconstruction base anomaly detection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C0EA9-79E6-565E-63C6-BD8C98EE2216}"/>
              </a:ext>
            </a:extLst>
          </p:cNvPr>
          <p:cNvSpPr/>
          <p:nvPr/>
        </p:nvSpPr>
        <p:spPr>
          <a:xfrm>
            <a:off x="3130085" y="3028890"/>
            <a:ext cx="59318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Identity mapping(identical shortcut)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D36F4-4C3E-A305-0694-4D949E7BB72B}"/>
              </a:ext>
            </a:extLst>
          </p:cNvPr>
          <p:cNvSpPr/>
          <p:nvPr/>
        </p:nvSpPr>
        <p:spPr>
          <a:xfrm>
            <a:off x="4034545" y="3520722"/>
            <a:ext cx="41229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개선사항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E0C73E-78AA-9FA1-D9D0-B44E33FF3152}"/>
              </a:ext>
            </a:extLst>
          </p:cNvPr>
          <p:cNvSpPr/>
          <p:nvPr/>
        </p:nvSpPr>
        <p:spPr>
          <a:xfrm>
            <a:off x="1734003" y="2572610"/>
            <a:ext cx="87239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MUAD(Multi-class unsupervised anomaly detection)</a:t>
            </a:r>
          </a:p>
        </p:txBody>
      </p:sp>
    </p:spTree>
    <p:extLst>
      <p:ext uri="{BB962C8B-B14F-4D97-AF65-F5344CB8AC3E}">
        <p14:creationId xmlns:p14="http://schemas.microsoft.com/office/powerpoint/2010/main" val="18013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BB3F1-4E87-6E37-60B4-69491403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133073-EB84-7F25-7D4A-0DAEB1439C0A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Reconstruction base anomaly detection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25717-0147-BF4B-8CC7-F0B1A1D8231C}"/>
              </a:ext>
            </a:extLst>
          </p:cNvPr>
          <p:cNvSpPr txBox="1"/>
          <p:nvPr/>
        </p:nvSpPr>
        <p:spPr>
          <a:xfrm>
            <a:off x="7341704" y="1329357"/>
            <a:ext cx="4343181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Train, </a:t>
            </a:r>
            <a:r>
              <a:rPr lang="ko-KR" altLang="en-US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정상이미지를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이용해 학습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이미지와 복원 이미지의 차이를 줄이도록 학습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371C2-348F-CDFA-15A0-82A2080F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" y="1163476"/>
            <a:ext cx="4301821" cy="20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B25C68-90A8-A920-C51A-99B49E42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1" y="3628014"/>
            <a:ext cx="6404941" cy="223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92078-1C8F-B4E8-A2D8-9870F8EDC940}"/>
              </a:ext>
            </a:extLst>
          </p:cNvPr>
          <p:cNvSpPr txBox="1"/>
          <p:nvPr/>
        </p:nvSpPr>
        <p:spPr>
          <a:xfrm>
            <a:off x="7341702" y="2455792"/>
            <a:ext cx="4343181" cy="14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inference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freeze,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입력이미지와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복원 이미지의 차이를 계산하였을 때 정상 이미지는 차이가 적고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 데이터는 차이가 큰 것을 이용해 이상데이터를 판단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8544-217F-BB2C-7496-50BE9E6A4E3E}"/>
              </a:ext>
            </a:extLst>
          </p:cNvPr>
          <p:cNvSpPr txBox="1"/>
          <p:nvPr/>
        </p:nvSpPr>
        <p:spPr>
          <a:xfrm>
            <a:off x="744039" y="6173425"/>
            <a:ext cx="480862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Reconstruction base method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이용한 시계열 이상치 탐지에 관한 그림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(auto-encoder)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E0877-F07A-FC6E-CAB0-178CA43E1778}"/>
              </a:ext>
            </a:extLst>
          </p:cNvPr>
          <p:cNvSpPr txBox="1"/>
          <p:nvPr/>
        </p:nvSpPr>
        <p:spPr>
          <a:xfrm>
            <a:off x="7341701" y="4647845"/>
            <a:ext cx="4343181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featuremap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코사인 유사도를 최대화 시키는 방향을 학습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B541F-858E-6312-D65A-5F7EE9EED4EE}"/>
              </a:ext>
            </a:extLst>
          </p:cNvPr>
          <p:cNvSpPr txBox="1"/>
          <p:nvPr/>
        </p:nvSpPr>
        <p:spPr>
          <a:xfrm>
            <a:off x="196818" y="880238"/>
            <a:ext cx="434318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</a:t>
            </a:r>
            <a:endParaRPr lang="ko-KR" altLang="en-US" sz="15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623E7-54E9-C61E-11E9-04666A79725C}"/>
              </a:ext>
            </a:extLst>
          </p:cNvPr>
          <p:cNvSpPr txBox="1"/>
          <p:nvPr/>
        </p:nvSpPr>
        <p:spPr>
          <a:xfrm>
            <a:off x="43289" y="3386735"/>
            <a:ext cx="434318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25439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C2913-6491-210C-5E49-15F5ED45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D0E6-AB10-A51B-9521-95D35FA7F81E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Reconstruction base anomaly detection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63BAFB-2C18-418A-ED97-A4A2E25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89" y="1076118"/>
            <a:ext cx="8096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803BB6-DCFE-3197-E815-8C598EC0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7" y="3155865"/>
            <a:ext cx="3920987" cy="33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표">
            <a:extLst>
              <a:ext uri="{FF2B5EF4-FFF2-40B4-BE49-F238E27FC236}">
                <a16:creationId xmlns:a16="http://schemas.microsoft.com/office/drawing/2014/main" id="{E84984C3-7BED-5A02-28B6-FD531AA5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31" y="3205927"/>
            <a:ext cx="5835807" cy="285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ACA5CF-C54E-B90C-3E34-F8CB35850EEB}"/>
              </a:ext>
            </a:extLst>
          </p:cNvPr>
          <p:cNvSpPr/>
          <p:nvPr/>
        </p:nvSpPr>
        <p:spPr>
          <a:xfrm>
            <a:off x="1225826" y="755374"/>
            <a:ext cx="8912087" cy="21733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C3889-1088-98E2-FE16-8D4EBFC8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BC102D-0EA4-89E5-8F5F-A856F76025F9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구조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707C-5083-D08A-D5A8-F590328D2AA6}"/>
              </a:ext>
            </a:extLst>
          </p:cNvPr>
          <p:cNvSpPr txBox="1"/>
          <p:nvPr/>
        </p:nvSpPr>
        <p:spPr>
          <a:xfrm>
            <a:off x="432242" y="5000357"/>
            <a:ext cx="11359077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Dino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v2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학습한 </a:t>
            </a: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ViT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사용한다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 layer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 map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decoder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레이어가 코사인 유사도가 최대가 되도록 학습한다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812194-9BB2-0373-735C-CF099DAF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161"/>
          <a:stretch/>
        </p:blipFill>
        <p:spPr>
          <a:xfrm>
            <a:off x="2158536" y="747458"/>
            <a:ext cx="7906490" cy="39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4FABC-89B2-0C05-D1DE-A346FF73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87C5E3-1B7C-4602-F70F-879A581647FB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MUAD(Multi-class unsupervised anomaly detection)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5F45-FC2D-45B3-112E-E0B521ACB3A3}"/>
              </a:ext>
            </a:extLst>
          </p:cNvPr>
          <p:cNvSpPr txBox="1"/>
          <p:nvPr/>
        </p:nvSpPr>
        <p:spPr>
          <a:xfrm>
            <a:off x="819672" y="738734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Class-separated model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5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MUAD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824048-D683-25AE-A3B9-8C467B72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433" b="52518"/>
          <a:stretch/>
        </p:blipFill>
        <p:spPr>
          <a:xfrm>
            <a:off x="1011828" y="1752796"/>
            <a:ext cx="3871598" cy="3370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ED1EC3-0FD2-4216-A368-525097C8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 r="76900"/>
          <a:stretch/>
        </p:blipFill>
        <p:spPr>
          <a:xfrm>
            <a:off x="7026354" y="1752796"/>
            <a:ext cx="3743798" cy="3352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22702-5446-16BF-7A0B-7A48345562B2}"/>
              </a:ext>
            </a:extLst>
          </p:cNvPr>
          <p:cNvSpPr txBox="1"/>
          <p:nvPr/>
        </p:nvSpPr>
        <p:spPr>
          <a:xfrm>
            <a:off x="819672" y="5158719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메모리와 학습의 효율을 위해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MUAD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연구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class separated model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성능이 떨어짐</a:t>
            </a:r>
          </a:p>
        </p:txBody>
      </p:sp>
    </p:spTree>
    <p:extLst>
      <p:ext uri="{BB962C8B-B14F-4D97-AF65-F5344CB8AC3E}">
        <p14:creationId xmlns:p14="http://schemas.microsoft.com/office/powerpoint/2010/main" val="27746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530F6-DD27-A3D8-F13C-FDBFED69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208C1D-4558-4822-4126-E072900CDE8A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Identity mapping(identical shortcut)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27B47-470B-6035-ED2B-0884F2654E88}"/>
              </a:ext>
            </a:extLst>
          </p:cNvPr>
          <p:cNvSpPr txBox="1"/>
          <p:nvPr/>
        </p:nvSpPr>
        <p:spPr>
          <a:xfrm>
            <a:off x="819672" y="738734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Identity mapping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이란 모델이 이상 이미지에서도 잘 복원해내는 문제가 발생하는 것을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FE573-6BFA-D59E-3C07-2882D1B0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0" y="1457316"/>
            <a:ext cx="11327697" cy="245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D5B390-8CB1-2FF0-AC61-FAAF1E2F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12"/>
          <a:stretch/>
        </p:blipFill>
        <p:spPr>
          <a:xfrm>
            <a:off x="1142568" y="4352663"/>
            <a:ext cx="9906859" cy="1327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FE5336-E8BD-943C-C12E-3215BC632D45}"/>
              </a:ext>
            </a:extLst>
          </p:cNvPr>
          <p:cNvSpPr txBox="1"/>
          <p:nvPr/>
        </p:nvSpPr>
        <p:spPr>
          <a:xfrm>
            <a:off x="8726285" y="6373526"/>
            <a:ext cx="330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i="0" dirty="0">
                <a:effectLst/>
                <a:latin typeface="Roboto" panose="02000000000000000000" pitchFamily="2" charset="0"/>
              </a:rPr>
              <a:t>A Unified Model for Multi-Class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2630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871F5-8445-95F2-0889-53F9D363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18B51A-C373-8CE6-832A-F5DA6FB84985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Dinomaly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 - Identity mapping(identical shortcut)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3E87E-C337-14E2-D999-1540E321CFF7}"/>
              </a:ext>
            </a:extLst>
          </p:cNvPr>
          <p:cNvSpPr txBox="1"/>
          <p:nvPr/>
        </p:nvSpPr>
        <p:spPr>
          <a:xfrm>
            <a:off x="819672" y="738734"/>
            <a:ext cx="10881998" cy="214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Dinomaly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논문에서의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identity mapping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원인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 multi-class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이미지에 대한 변동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 이미지 내에서의 변동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 이미지의 변동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패턴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 이미지의 변동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패턴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일반화 시켰기 때문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(over-generalize)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1802D-BE8F-4A5C-1C77-C95DA279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1" y="3663916"/>
            <a:ext cx="11327697" cy="245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2A513-6C07-9E31-8418-FEC3B01F3E48}"/>
              </a:ext>
            </a:extLst>
          </p:cNvPr>
          <p:cNvSpPr txBox="1"/>
          <p:nvPr/>
        </p:nvSpPr>
        <p:spPr>
          <a:xfrm>
            <a:off x="819672" y="3194084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 overfit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비슷한 관점에서 접근 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  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학습을 방해하는 구조를 추가하여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loss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커져도 정상 이미지의 패턴을 잘 학습시키게</a:t>
            </a:r>
          </a:p>
        </p:txBody>
      </p:sp>
    </p:spTree>
    <p:extLst>
      <p:ext uri="{BB962C8B-B14F-4D97-AF65-F5344CB8AC3E}">
        <p14:creationId xmlns:p14="http://schemas.microsoft.com/office/powerpoint/2010/main" val="6077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3DECC-4907-C58E-E280-2AF9D7DB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DE1CC1-770F-12F3-8715-3709C08AF88E}"/>
              </a:ext>
            </a:extLst>
          </p:cNvPr>
          <p:cNvSpPr/>
          <p:nvPr/>
        </p:nvSpPr>
        <p:spPr>
          <a:xfrm>
            <a:off x="415480" y="331780"/>
            <a:ext cx="10406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cap="none" spc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D</a:t>
            </a:r>
            <a:r>
              <a:rPr lang="en-US" altLang="ko-KR" sz="1600" b="1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inomaly</a:t>
            </a:r>
            <a:r>
              <a:rPr lang="en-US" altLang="ko-KR" sz="1600" b="1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Grande"/>
                <a:ea typeface="HY견고딕" panose="02030600000101010101" pitchFamily="18" charset="-127"/>
                <a:cs typeface="KoPubWorld돋움체 Light" panose="00000300000000000000" pitchFamily="2" charset="-127"/>
              </a:rPr>
              <a:t>- 1  Noisy Bottleneck(NB</a:t>
            </a:r>
            <a:endParaRPr lang="en-US" altLang="ko-KR" sz="1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A47C7-E035-EDE6-7CC1-F9981D84D295}"/>
              </a:ext>
            </a:extLst>
          </p:cNvPr>
          <p:cNvSpPr txBox="1"/>
          <p:nvPr/>
        </p:nvSpPr>
        <p:spPr>
          <a:xfrm>
            <a:off x="826298" y="838125"/>
            <a:ext cx="1088199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Encoder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이후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MLP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구조를 추가하여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dropout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적용시킨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Noisy Bottleneck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0479F7-1711-29F5-97B6-367C8490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161"/>
          <a:stretch/>
        </p:blipFill>
        <p:spPr>
          <a:xfrm>
            <a:off x="2308897" y="2525035"/>
            <a:ext cx="7318807" cy="362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51637-E23D-9692-BCA8-059EEC275491}"/>
              </a:ext>
            </a:extLst>
          </p:cNvPr>
          <p:cNvSpPr txBox="1"/>
          <p:nvPr/>
        </p:nvSpPr>
        <p:spPr>
          <a:xfrm>
            <a:off x="826298" y="1415644"/>
            <a:ext cx="10881998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Dropout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적용함으로 입력된 정상 이미지에 노이즈를 추가하고 이를 다시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decode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복원하는 과정이 추가 되므로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denoising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같은 역할</a:t>
            </a:r>
            <a:endParaRPr lang="en-US" altLang="ko-KR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정상이미지의 변동에 대해서 </a:t>
            </a:r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denoising</a:t>
            </a:r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하는 효과를 가지게 된다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43C6B6-E7A6-B04E-560F-E4679FA293FC}"/>
              </a:ext>
            </a:extLst>
          </p:cNvPr>
          <p:cNvSpPr/>
          <p:nvPr/>
        </p:nvSpPr>
        <p:spPr>
          <a:xfrm>
            <a:off x="8083825" y="3829338"/>
            <a:ext cx="1716157" cy="1020417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4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669</Words>
  <Application>Microsoft Office PowerPoint</Application>
  <PresentationFormat>와이드스크린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KoPubWorld돋움체 Light</vt:lpstr>
      <vt:lpstr>Lucida Grande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52</cp:revision>
  <dcterms:created xsi:type="dcterms:W3CDTF">2024-09-12T06:04:06Z</dcterms:created>
  <dcterms:modified xsi:type="dcterms:W3CDTF">2025-01-09T12:26:29Z</dcterms:modified>
</cp:coreProperties>
</file>