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4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6199" autoAdjust="0"/>
  </p:normalViewPr>
  <p:slideViewPr>
    <p:cSldViewPr snapToGrid="0" snapToObjects="1" showGuides="1">
      <p:cViewPr>
        <p:scale>
          <a:sx n="150" d="100"/>
          <a:sy n="150" d="100"/>
        </p:scale>
        <p:origin x="696" y="-5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0779" y="4356822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 조는 </a:t>
            </a:r>
            <a:r>
              <a:rPr lang="en-US" altLang="ko-KR" sz="2000" dirty="0"/>
              <a:t>2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8F3895A0-89D7-71FB-8A02-268F3AC59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5507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3405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(Email)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9177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608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82801" y="347798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79627" y="3993306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11496" y="430484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57807" y="430484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7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알려주는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874151"/>
            <a:chOff x="4614126" y="1746882"/>
            <a:chExt cx="4183813" cy="81788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4709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4" y="2697966"/>
            <a:ext cx="4183813" cy="2394734"/>
            <a:chOff x="4614124" y="3173957"/>
            <a:chExt cx="4183813" cy="324141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7347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892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안내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6C3CF877-E0CB-6970-1D73-B9435506D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70443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AF8E690E-C0E7-D4A6-699C-5118E77C3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70443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636667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371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안내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827301" y="35548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024152" y="4070196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3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못 찾았을 때의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874151"/>
            <a:chOff x="4614126" y="1746882"/>
            <a:chExt cx="4183813" cy="81788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4709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(SC003_1)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4" y="2697966"/>
            <a:ext cx="4183813" cy="2394734"/>
            <a:chOff x="4614124" y="3173957"/>
            <a:chExt cx="4183813" cy="324141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7347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54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실패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8954DDA0-9D28-08D3-6424-A03DE4AE0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3143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06A0130C-A1C2-8A08-7B03-FDF1BF487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3143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99082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792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실패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23824" y="40803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9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 시 볼 수 있는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레벨 테스트 응시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965906"/>
            <a:chOff x="4614126" y="1746882"/>
            <a:chExt cx="4183813" cy="90373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556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레벨 테스트 응시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레벨 테스트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(SC004_2)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4" y="2786866"/>
            <a:ext cx="4183813" cy="2121684"/>
            <a:chOff x="4614124" y="3173957"/>
            <a:chExt cx="4183813" cy="287182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3651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레벨 테스트 응시는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레벨 테스트 응시 버튼의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7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응시 버튼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ACFB027F-0131-A9CC-1E68-7F004F6C2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3143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5DC5CB8A-09B2-F2B6-C5DF-68C5EDF4A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3143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56121"/>
              </p:ext>
            </p:extLst>
          </p:nvPr>
        </p:nvGraphicFramePr>
        <p:xfrm>
          <a:off x="4623752" y="1222736"/>
          <a:ext cx="4102546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 테스트 응시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448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응시 버튼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12574" y="342900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22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레벨을 점검하는 레벨 테스트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1309590"/>
            <a:chOff x="4614126" y="1746882"/>
            <a:chExt cx="4183813" cy="122529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878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포기 버튼을 누르면 찐 포기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메세지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(SC004_3)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제출 버튼을 누르면 레벨 테스트 결과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(SC005_1)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133534"/>
            <a:ext cx="4183813" cy="2879397"/>
            <a:chOff x="4614124" y="3173957"/>
            <a:chExt cx="4183813" cy="38974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33907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제출은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문제들은 스크롤 바를 통해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체크박스를 클릭하여 문제를 풀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30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5A1596E-5473-BBE6-9322-26432EC38F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3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92D2354-70C7-9320-DCAC-F3BC3AD97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8248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출제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798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280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41174" y="27749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392689" y="297566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5ADCE-413D-A25B-1D19-3441A904E634}"/>
              </a:ext>
            </a:extLst>
          </p:cNvPr>
          <p:cNvSpPr>
            <a:spLocks noChangeAspect="1"/>
          </p:cNvSpPr>
          <p:nvPr/>
        </p:nvSpPr>
        <p:spPr bwMode="auto">
          <a:xfrm>
            <a:off x="182324" y="49593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E4F8D0-EFA1-B303-6928-61D0AD4E6868}"/>
              </a:ext>
            </a:extLst>
          </p:cNvPr>
          <p:cNvSpPr>
            <a:spLocks noChangeAspect="1"/>
          </p:cNvSpPr>
          <p:nvPr/>
        </p:nvSpPr>
        <p:spPr bwMode="auto">
          <a:xfrm>
            <a:off x="3801824" y="49593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6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레벨 테스트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정말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포기할거냐고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묻는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1309590"/>
            <a:chOff x="4614126" y="1746882"/>
            <a:chExt cx="4183813" cy="122529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878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레벨 테스트 응시 버튼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SC004_1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레벨 테스트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(SC004_2)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133534"/>
            <a:ext cx="4183813" cy="2229633"/>
            <a:chOff x="4614124" y="3173957"/>
            <a:chExt cx="4183813" cy="30179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5112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135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찐 포기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060D999-2270-B3E8-E9F6-B744285CD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26967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2023.05.12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명세서 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_SC003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까지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허영현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2023.05.13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명세서 작성 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허영현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2023.05.14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양동원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A172B84-580E-AAB0-6746-75CCCBFA8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664910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아니오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378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찐 포기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42248" y="407778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2596258" y="40744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90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레벨 테스트 완료 후 채점 결과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007461"/>
            <a:chOff x="4614126" y="1746882"/>
            <a:chExt cx="4183813" cy="9426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5956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레벨 테스트 결과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(SC005_2)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2830921"/>
            <a:ext cx="4183813" cy="2915829"/>
            <a:chOff x="4614124" y="3173957"/>
            <a:chExt cx="4183813" cy="394675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344006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채점 결과는 스크롤 바를 통해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오답인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정답의 체크박스를 빨간색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(#FF0000)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487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결과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DCF5AC-C073-4E11-1ADF-ED18DAE4ED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65B3F44-3963-E75F-5D12-020A26149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2225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출제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194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결과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41174" y="27749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2154689" y="357429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5ADCE-413D-A25B-1D19-3441A904E634}"/>
              </a:ext>
            </a:extLst>
          </p:cNvPr>
          <p:cNvSpPr>
            <a:spLocks noChangeAspect="1"/>
          </p:cNvSpPr>
          <p:nvPr/>
        </p:nvSpPr>
        <p:spPr bwMode="auto">
          <a:xfrm>
            <a:off x="3782774" y="49593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8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레벨 테스트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최종 결과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1309590"/>
            <a:chOff x="4614126" y="1746882"/>
            <a:chExt cx="4183813" cy="122529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878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이전 버튼을 누르면 레벨 테스트 결과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(SC005_1)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133534"/>
            <a:ext cx="4183813" cy="2467166"/>
            <a:chOff x="4614124" y="3173957"/>
            <a:chExt cx="4183813" cy="33394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8327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25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결과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, 로고이(가) 표시된 사진&#10;&#10;자동 생성된 설명">
            <a:extLst>
              <a:ext uri="{FF2B5EF4-FFF2-40B4-BE49-F238E27FC236}">
                <a16:creationId xmlns:a16="http://schemas.microsoft.com/office/drawing/2014/main" id="{2B1FE019-7D2B-F041-BE55-47803B38E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7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로고이(가) 표시된 사진&#10;&#10;자동 생성된 설명">
            <a:extLst>
              <a:ext uri="{FF2B5EF4-FFF2-40B4-BE49-F238E27FC236}">
                <a16:creationId xmlns:a16="http://schemas.microsoft.com/office/drawing/2014/main" id="{7E252E61-CB6A-5341-7D0E-135C57EE8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7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899592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맞은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9297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0314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798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83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레벨 테스트 결과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103199" y="293370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2605539" y="35464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F9684B-E768-E101-9899-FB12318CA084}"/>
              </a:ext>
            </a:extLst>
          </p:cNvPr>
          <p:cNvSpPr>
            <a:spLocks noChangeAspect="1"/>
          </p:cNvSpPr>
          <p:nvPr/>
        </p:nvSpPr>
        <p:spPr bwMode="auto">
          <a:xfrm>
            <a:off x="897389" y="48958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5D525D-3E24-4A54-B154-FF152ECC9D2B}"/>
              </a:ext>
            </a:extLst>
          </p:cNvPr>
          <p:cNvSpPr>
            <a:spLocks noChangeAspect="1"/>
          </p:cNvSpPr>
          <p:nvPr/>
        </p:nvSpPr>
        <p:spPr bwMode="auto">
          <a:xfrm>
            <a:off x="3151639" y="489971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9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했을 시 홈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2814540"/>
            <a:chOff x="4614126" y="1746882"/>
            <a:chExt cx="4183813" cy="263337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22863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단어 학습하기 버튼을 누르면 사용자의 레벨 테스트 결과가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학습할 단어 개수 지정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(SC008_1)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레벨 테스트 결과가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학습할 단어 개수 지정 화면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(SC008_2)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사용자의 레벨 테스트 결과가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 경우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단어 학습하기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단어 그룹별로 보기 버튼을 누르면 단어 그룹별로 보기 화면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(SC012)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티어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확인하기 버튼을 누르면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티어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확인하기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605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LG001, ST001, ST003, TE001, TE002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FF00816-86D9-A509-7579-FFE9AA56E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5EDA54A-850D-E39F-4286-0D2156147F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579693"/>
              </p:ext>
            </p:extLst>
          </p:nvPr>
        </p:nvGraphicFramePr>
        <p:xfrm>
          <a:off x="4617877" y="4103144"/>
          <a:ext cx="4195560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학습하기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798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그룹별로 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407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48270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18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LG001, ST001, ST003, TE001, TE002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665299" y="22247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500639" y="279876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F2609B-867F-AEBF-740D-052CE2DE9807}"/>
              </a:ext>
            </a:extLst>
          </p:cNvPr>
          <p:cNvSpPr>
            <a:spLocks noChangeAspect="1"/>
          </p:cNvSpPr>
          <p:nvPr/>
        </p:nvSpPr>
        <p:spPr bwMode="auto">
          <a:xfrm>
            <a:off x="1500639" y="350237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D7964C-FFAE-2159-08E0-300D1E44D1B3}"/>
              </a:ext>
            </a:extLst>
          </p:cNvPr>
          <p:cNvSpPr>
            <a:spLocks noChangeAspect="1"/>
          </p:cNvSpPr>
          <p:nvPr/>
        </p:nvSpPr>
        <p:spPr bwMode="auto">
          <a:xfrm>
            <a:off x="1500639" y="415448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9DF659-6230-8288-78CA-51A391AEA1ED}"/>
              </a:ext>
            </a:extLst>
          </p:cNvPr>
          <p:cNvGrpSpPr/>
          <p:nvPr/>
        </p:nvGrpSpPr>
        <p:grpSpPr>
          <a:xfrm>
            <a:off x="4623752" y="1277816"/>
            <a:ext cx="4183813" cy="2729034"/>
            <a:chOff x="4614124" y="3173957"/>
            <a:chExt cx="4183813" cy="36939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6E47FA-D486-5A3B-A307-A4FE2BAB7BC2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218A86-B1F7-4BEA-358E-625E7281A9EE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318722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단어 학습하기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단어 그룹별로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티어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확인하기는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각 버튼의 색상은 주황색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(#FFA87B),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보라색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(#5C3E84)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그림자 효과를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버튼의 좌측에 해당하는 아이콘을 삽입한다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4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정보를 확인할 수 있는 마이페이지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0"/>
            <a:ext cx="4183813" cy="1163540"/>
            <a:chOff x="4614126" y="1746882"/>
            <a:chExt cx="4183813" cy="108864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7416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이전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로그아웃 버튼을 누르면 사용자의 계정이 로그아웃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2977490"/>
            <a:ext cx="4183813" cy="2458110"/>
            <a:chOff x="4614124" y="3173957"/>
            <a:chExt cx="4183813" cy="323775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7310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(#606060)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579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만화 영화, 스크린샷, 일러스트레이션이(가) 표시된 사진&#10;&#10;자동 생성된 설명">
            <a:extLst>
              <a:ext uri="{FF2B5EF4-FFF2-40B4-BE49-F238E27FC236}">
                <a16:creationId xmlns:a16="http://schemas.microsoft.com/office/drawing/2014/main" id="{DB6A5289-C481-35D5-944E-91497FE20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0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만화 영화, 스크린샷, 일러스트레이션이(가) 표시된 사진&#10;&#10;자동 생성된 설명">
            <a:extLst>
              <a:ext uri="{FF2B5EF4-FFF2-40B4-BE49-F238E27FC236}">
                <a16:creationId xmlns:a16="http://schemas.microsoft.com/office/drawing/2014/main" id="{021CDC0A-9066-4042-D88A-2E08CCC3B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037069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(Email)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 테스트 결과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589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8442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249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9917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570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310" y="3115759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2001739" y="335211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B49077-CC92-2C69-A3F9-5B59AAF44ADF}"/>
              </a:ext>
            </a:extLst>
          </p:cNvPr>
          <p:cNvSpPr>
            <a:spLocks noChangeAspect="1"/>
          </p:cNvSpPr>
          <p:nvPr/>
        </p:nvSpPr>
        <p:spPr bwMode="auto">
          <a:xfrm>
            <a:off x="1756470" y="357926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37CEFC-6D2F-AA16-8074-79F933AA2E59}"/>
              </a:ext>
            </a:extLst>
          </p:cNvPr>
          <p:cNvSpPr>
            <a:spLocks noChangeAspect="1"/>
          </p:cNvSpPr>
          <p:nvPr/>
        </p:nvSpPr>
        <p:spPr bwMode="auto">
          <a:xfrm>
            <a:off x="2039839" y="379264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5F39E9-190A-81C3-2E8A-42696418FEE6}"/>
              </a:ext>
            </a:extLst>
          </p:cNvPr>
          <p:cNvSpPr>
            <a:spLocks noChangeAspect="1"/>
          </p:cNvSpPr>
          <p:nvPr/>
        </p:nvSpPr>
        <p:spPr bwMode="auto">
          <a:xfrm>
            <a:off x="1658839" y="402124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373CAF-C8CD-B315-9E02-6053AC0DA2BA}"/>
              </a:ext>
            </a:extLst>
          </p:cNvPr>
          <p:cNvSpPr>
            <a:spLocks noChangeAspect="1"/>
          </p:cNvSpPr>
          <p:nvPr/>
        </p:nvSpPr>
        <p:spPr bwMode="auto">
          <a:xfrm>
            <a:off x="1277839" y="4340329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1691372-DB72-6428-D902-CB98590135C2}"/>
              </a:ext>
            </a:extLst>
          </p:cNvPr>
          <p:cNvSpPr>
            <a:spLocks noChangeAspect="1"/>
          </p:cNvSpPr>
          <p:nvPr/>
        </p:nvSpPr>
        <p:spPr bwMode="auto">
          <a:xfrm>
            <a:off x="2668489" y="4340329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34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단어 학습 시 학습할 단어 개수를 선택하는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457906"/>
            <a:chOff x="4614126" y="1746882"/>
            <a:chExt cx="4183813" cy="136406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170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취소 버튼을 누르면 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 버튼을 누르면 단어 학습하기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270653"/>
            <a:ext cx="4183813" cy="2595761"/>
            <a:chOff x="4614124" y="3173957"/>
            <a:chExt cx="4183813" cy="34190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912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클릭하여 학습할 단어 개수를 선택할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327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학습할 단어 개수 지정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31B4A0-19BF-D64F-292C-36654EC0B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2157775"/>
            <a:ext cx="4430435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C3DA95-A20F-298E-DA94-84A12753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4" y="1024769"/>
            <a:ext cx="5355374" cy="53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D02105-4AB8-D7F4-411A-9A4603CA7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2157775"/>
            <a:ext cx="4430435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249784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개수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283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6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학습할 단어 개수 지정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93048" y="392063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072258" y="426808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3112989" y="42667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2D21B-8235-714E-18B2-B1ED7F154F44}"/>
              </a:ext>
            </a:extLst>
          </p:cNvPr>
          <p:cNvSpPr>
            <a:spLocks noChangeAspect="1"/>
          </p:cNvSpPr>
          <p:nvPr/>
        </p:nvSpPr>
        <p:spPr bwMode="auto">
          <a:xfrm>
            <a:off x="3702848" y="22124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64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단어 학습 시 학습할 단어 개수를 선택하는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457906"/>
            <a:chOff x="4614126" y="1746882"/>
            <a:chExt cx="4183813" cy="136406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170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취소 버튼을 누르면 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 버튼을 누르면 단어 학습하기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270653"/>
            <a:ext cx="4183813" cy="2595761"/>
            <a:chOff x="4614124" y="3173957"/>
            <a:chExt cx="4183813" cy="34190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912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클릭하여 학습할 단어 개수를 선택할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429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학습할 단어 개수 지정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1AED75D-71C9-066A-C575-68F578042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C0746CB-FE64-EA5A-161A-537953C88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/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개수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283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077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학습할 단어 개수 지정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93048" y="392063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072258" y="426808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3112989" y="42667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D2D21B-8235-714E-18B2-B1ED7F154F44}"/>
              </a:ext>
            </a:extLst>
          </p:cNvPr>
          <p:cNvSpPr>
            <a:spLocks noChangeAspect="1"/>
          </p:cNvSpPr>
          <p:nvPr/>
        </p:nvSpPr>
        <p:spPr bwMode="auto">
          <a:xfrm>
            <a:off x="3702848" y="22124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842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단어를 학습하는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557239"/>
            <a:chOff x="4614126" y="1746882"/>
            <a:chExt cx="4183813" cy="145700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1100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나가기 버튼을 누르면 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테스트 시작 버튼을 누르면 단어 테스트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379069"/>
            <a:ext cx="4183813" cy="2595761"/>
            <a:chOff x="4614124" y="3173957"/>
            <a:chExt cx="4183813" cy="34190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912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나가기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테스트 시작은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바를 통해 학습할 단어들의 목록을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50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학습하기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9CA391-99AB-05C9-C625-CE24CC875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3BCF6D-FD44-8641-F90C-1FA1A9786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828092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나가기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시작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0531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826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학습하기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49148" y="27712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86433" y="49507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3643214" y="49507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59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학습한 단어들을 시험보는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461989"/>
            <a:chOff x="4614126" y="1746882"/>
            <a:chExt cx="4183813" cy="136788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209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포기 버튼을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찐 포기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메세지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(SC010_2)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제출 버튼을 누르면 단어 테스트 결과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283819"/>
            <a:ext cx="4183813" cy="2926482"/>
            <a:chOff x="4614124" y="3173957"/>
            <a:chExt cx="4183813" cy="385468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33479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제출은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문제들은 스크롤 바를 통해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체크박스를 클릭하여 문제를 풀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59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테스트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35F2755-8ACE-D69B-F629-E3CDA711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296C52-9B06-DC3F-AA52-74C890BD6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02585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출제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053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078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287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테스트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0098" y="27712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86433" y="49507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3800657" y="49507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A7232D-BD91-41CF-A1CE-C1BE978B0AAF}"/>
              </a:ext>
            </a:extLst>
          </p:cNvPr>
          <p:cNvSpPr>
            <a:spLocks noChangeAspect="1"/>
          </p:cNvSpPr>
          <p:nvPr/>
        </p:nvSpPr>
        <p:spPr bwMode="auto">
          <a:xfrm>
            <a:off x="1394416" y="296654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463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단어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테스트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정말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포기할거냐고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묻는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59"/>
            <a:ext cx="4183813" cy="1182590"/>
            <a:chOff x="4614126" y="1746882"/>
            <a:chExt cx="4183813" cy="11064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7594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단어 학습하기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SC009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단어 테스트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(SC010_1)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2" y="3009662"/>
            <a:ext cx="4183813" cy="2229633"/>
            <a:chOff x="4614124" y="3173957"/>
            <a:chExt cx="4183813" cy="30179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5112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612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찐 포기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060D999-2270-B3E8-E9F6-B744285CD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A172B84-580E-AAB0-6746-75CCCBFA8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/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아니오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009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찐 포기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42248" y="407778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2596258" y="40744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1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단어 테스트 완료 후 채점 결과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131789"/>
            <a:chOff x="4614126" y="1746882"/>
            <a:chExt cx="4183813" cy="10589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71195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확인 버튼을 누르면 단어 학습하기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(SC009)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2947146"/>
            <a:ext cx="4183813" cy="3212354"/>
            <a:chOff x="4614124" y="3173957"/>
            <a:chExt cx="4183813" cy="434811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38414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채점 결과는 스크롤 바를 통해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오답인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정답의 체크박스를 빨간색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(#FF0000)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우측 상단의 점수 색상은 빨간색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(#FF0000)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01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테스트 결과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4974152-A609-7AE4-4689-0D49DFD87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BFF170-609F-9E58-4B0E-08AE8D4D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1640498"/>
            <a:ext cx="8971005" cy="35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AC4103-69B5-C074-6B94-4CBAFD397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40562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출제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50521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1022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0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테스트 결과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41174" y="27749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424439" y="357926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5ADCE-413D-A25B-1D19-3441A904E634}"/>
              </a:ext>
            </a:extLst>
          </p:cNvPr>
          <p:cNvSpPr>
            <a:spLocks noChangeAspect="1"/>
          </p:cNvSpPr>
          <p:nvPr/>
        </p:nvSpPr>
        <p:spPr bwMode="auto">
          <a:xfrm>
            <a:off x="3782774" y="49593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7E5148-3266-CD98-6CE9-7646A3699AEA}"/>
              </a:ext>
            </a:extLst>
          </p:cNvPr>
          <p:cNvSpPr>
            <a:spLocks noChangeAspect="1"/>
          </p:cNvSpPr>
          <p:nvPr/>
        </p:nvSpPr>
        <p:spPr bwMode="auto">
          <a:xfrm>
            <a:off x="3704748" y="22129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DF8E27-359F-A96E-0D1A-5125103F9809}"/>
              </a:ext>
            </a:extLst>
          </p:cNvPr>
          <p:cNvSpPr>
            <a:spLocks noChangeAspect="1"/>
          </p:cNvSpPr>
          <p:nvPr/>
        </p:nvSpPr>
        <p:spPr bwMode="auto">
          <a:xfrm>
            <a:off x="3022123" y="239932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678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딘어들을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그룹별로 모아둔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292672"/>
            <a:chOff x="4614126" y="1746882"/>
            <a:chExt cx="4183813" cy="21450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1798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전체 단어 보기 버튼을 누르면 전체 단어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(SC013_1)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오답노트 버튼을 누르면 오답노트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내가 추가한 단어들 버튼을 누르면 내가 추가한 단어들 화면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(SC015)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0" y="4091110"/>
            <a:ext cx="4183813" cy="2296156"/>
            <a:chOff x="4614124" y="3173957"/>
            <a:chExt cx="4183813" cy="31079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6012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단어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오답노트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내가 추가한 단어들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각 버튼의 색상은 주황색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(#FFA87B),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보라색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(#5C3E84),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그림자 효과를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95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그룹별로 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3662CB4-8577-2743-2398-3FD5B6888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41B2674C-5B60-6F5B-1A61-56B1E1953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882882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단어 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오답노트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내가 추가한 단어들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50521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1022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532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 그룹별로 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18107" y="32321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518107" y="38978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5ADCE-413D-A25B-1D19-3441A904E634}"/>
              </a:ext>
            </a:extLst>
          </p:cNvPr>
          <p:cNvSpPr>
            <a:spLocks noChangeAspect="1"/>
          </p:cNvSpPr>
          <p:nvPr/>
        </p:nvSpPr>
        <p:spPr bwMode="auto">
          <a:xfrm>
            <a:off x="1965880" y="45402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7E5148-3266-CD98-6CE9-7646A3699AEA}"/>
              </a:ext>
            </a:extLst>
          </p:cNvPr>
          <p:cNvSpPr>
            <a:spLocks noChangeAspect="1"/>
          </p:cNvSpPr>
          <p:nvPr/>
        </p:nvSpPr>
        <p:spPr bwMode="auto">
          <a:xfrm>
            <a:off x="3672998" y="22129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DF8E27-359F-A96E-0D1A-5125103F9809}"/>
              </a:ext>
            </a:extLst>
          </p:cNvPr>
          <p:cNvSpPr>
            <a:spLocks noChangeAspect="1"/>
          </p:cNvSpPr>
          <p:nvPr/>
        </p:nvSpPr>
        <p:spPr bwMode="auto">
          <a:xfrm>
            <a:off x="1518107" y="258664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321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전체 단어들의 목록을 볼 수 있는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611340"/>
            <a:chOff x="4614126" y="1746882"/>
            <a:chExt cx="4183813" cy="244325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20962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단어 그룹별로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돋보기 버튼을 누르면 궁금한 단어를 검색할 수 있고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단어가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존재하지 않는다면 전체 단어 보기 오류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(SC013_2)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‘+’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해당 단어를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내가 추가한 단어들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그룹에 넣을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 있고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 번 더 누를 시 전체 단어 보기 오류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(SC013_3)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157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698D05A6-1B71-D7EE-B40D-E3DB3028F1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0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13E14220-0588-9780-6CA2-7C5A6C1BE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828680"/>
              </p:ext>
            </p:extLst>
          </p:nvPr>
        </p:nvGraphicFramePr>
        <p:xfrm>
          <a:off x="4623753" y="4177438"/>
          <a:ext cx="4183810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50521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10224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1189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834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869893" y="285071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389AF2-E53D-ED14-66AE-59AB6A012383}"/>
              </a:ext>
            </a:extLst>
          </p:cNvPr>
          <p:cNvSpPr>
            <a:spLocks noChangeAspect="1"/>
          </p:cNvSpPr>
          <p:nvPr/>
        </p:nvSpPr>
        <p:spPr bwMode="auto">
          <a:xfrm>
            <a:off x="1433379" y="312920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35ADCE-413D-A25B-1D19-3441A904E634}"/>
              </a:ext>
            </a:extLst>
          </p:cNvPr>
          <p:cNvSpPr>
            <a:spLocks noChangeAspect="1"/>
          </p:cNvSpPr>
          <p:nvPr/>
        </p:nvSpPr>
        <p:spPr bwMode="auto">
          <a:xfrm>
            <a:off x="1949212" y="49807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7E5148-3266-CD98-6CE9-7646A3699AEA}"/>
              </a:ext>
            </a:extLst>
          </p:cNvPr>
          <p:cNvSpPr>
            <a:spLocks noChangeAspect="1"/>
          </p:cNvSpPr>
          <p:nvPr/>
        </p:nvSpPr>
        <p:spPr bwMode="auto">
          <a:xfrm>
            <a:off x="3705884" y="22129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DF8E27-359F-A96E-0D1A-5125103F9809}"/>
              </a:ext>
            </a:extLst>
          </p:cNvPr>
          <p:cNvSpPr>
            <a:spLocks noChangeAspect="1"/>
          </p:cNvSpPr>
          <p:nvPr/>
        </p:nvSpPr>
        <p:spPr bwMode="auto">
          <a:xfrm>
            <a:off x="1479073" y="287557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AFC58-66C5-059E-FE25-ABE28254040C}"/>
              </a:ext>
            </a:extLst>
          </p:cNvPr>
          <p:cNvGrpSpPr/>
          <p:nvPr/>
        </p:nvGrpSpPr>
        <p:grpSpPr>
          <a:xfrm>
            <a:off x="4623752" y="1231565"/>
            <a:ext cx="4183813" cy="2859894"/>
            <a:chOff x="4614124" y="3173957"/>
            <a:chExt cx="4183813" cy="38294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C7332-F5F5-7FAB-32C8-E8EEB1D50A41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99E043-1760-ED7A-9C4B-49652D5249D9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33227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돋보기 아이콘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‘+’,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주황색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버튼의 색상은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(#A6A6A6)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바를 통해 전체 단어들의 목록을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6C8877E7-7110-9FB6-766B-2B19D00E174C}"/>
              </a:ext>
            </a:extLst>
          </p:cNvPr>
          <p:cNvSpPr>
            <a:spLocks noChangeAspect="1"/>
          </p:cNvSpPr>
          <p:nvPr/>
        </p:nvSpPr>
        <p:spPr bwMode="auto">
          <a:xfrm>
            <a:off x="2869893" y="309210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50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단어 검색 시 해당하는 단어가 존재하지 않을 때의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550888"/>
            <a:chOff x="4614126" y="1746882"/>
            <a:chExt cx="4183813" cy="145106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1040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확인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단어 보기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(SC013_1)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단어 그룹별로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67893"/>
            <a:ext cx="4183813" cy="2278848"/>
            <a:chOff x="4614124" y="3173958"/>
            <a:chExt cx="4183813" cy="308455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8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5778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주황색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79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 오류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397F9FB-0D42-4B61-61BB-449381F86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7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1859AA9C-EC71-239D-4118-6DCE6262C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461147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231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 오류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73024" y="498792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7E5148-3266-CD98-6CE9-7646A3699AEA}"/>
              </a:ext>
            </a:extLst>
          </p:cNvPr>
          <p:cNvSpPr>
            <a:spLocks noChangeAspect="1"/>
          </p:cNvSpPr>
          <p:nvPr/>
        </p:nvSpPr>
        <p:spPr bwMode="auto">
          <a:xfrm>
            <a:off x="3704748" y="2212975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DF8E27-359F-A96E-0D1A-5125103F9809}"/>
              </a:ext>
            </a:extLst>
          </p:cNvPr>
          <p:cNvSpPr>
            <a:spLocks noChangeAspect="1"/>
          </p:cNvSpPr>
          <p:nvPr/>
        </p:nvSpPr>
        <p:spPr bwMode="auto">
          <a:xfrm>
            <a:off x="2072798" y="396142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52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내가 추가한 단어들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그룹에 있는 단어를 추가할 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811140"/>
            <a:chOff x="4614126" y="1746882"/>
            <a:chExt cx="4183813" cy="75892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411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X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단어 보기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(SC013_1)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2644417"/>
            <a:ext cx="4183813" cy="1825985"/>
            <a:chOff x="4614124" y="3173958"/>
            <a:chExt cx="4183813" cy="247158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8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19648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메세지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창은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77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 오류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A9F739F-C165-E677-5154-258F59BC9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7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05455B2-0BE8-FAE5-EDF2-BACCCDA79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" y="2159193"/>
            <a:ext cx="4426445" cy="31476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50418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498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단어 보기 오류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ST004, ST005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4DF8E27-359F-A96E-0D1A-5125103F9809}"/>
              </a:ext>
            </a:extLst>
          </p:cNvPr>
          <p:cNvSpPr>
            <a:spLocks noChangeAspect="1"/>
          </p:cNvSpPr>
          <p:nvPr/>
        </p:nvSpPr>
        <p:spPr bwMode="auto">
          <a:xfrm>
            <a:off x="3253898" y="350237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01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단어 테스트에서 틀린 단어들을 모아둔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362191"/>
            <a:chOff x="4614126" y="1746882"/>
            <a:chExt cx="4183813" cy="127451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927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단어 그룹별로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180676"/>
            <a:ext cx="4183813" cy="2595761"/>
            <a:chOff x="4614124" y="3173957"/>
            <a:chExt cx="4183813" cy="34190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6"/>
              <a:ext cx="4183811" cy="2912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(#F35C6E)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바를 통해 오답노트 목록을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325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오답노트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38C8AB0-2DF7-91CC-B0D6-AF8F22573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073714"/>
            <a:chOff x="4614126" y="1746882"/>
            <a:chExt cx="4183813" cy="19402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932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Go!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누르고 로그인 성공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Go!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누르고 로그인 실패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실패 메세지를 표시한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비밀번호찾기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(SC003)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 버튼을 누르면 회원가입 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SC002)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855720"/>
            <a:ext cx="4183813" cy="2394243"/>
            <a:chOff x="4614124" y="3259249"/>
            <a:chExt cx="4183813" cy="300352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259249"/>
              <a:ext cx="4183811" cy="4213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9"/>
              <a:ext cx="4183811" cy="25821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Go!,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비밀번호찾기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089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 descr="텍스트, 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25F3A816-7479-9182-A744-9F388CA1E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" y="2201555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FA6093DF-6C56-7895-941A-7F931B006B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6233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333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오답노트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226038" y="28951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1954114" y="498246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142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12870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전체 단어 목록에서 추가한 단어들을 모아둔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592361"/>
            <a:ext cx="4183813" cy="1963638"/>
            <a:chOff x="4614126" y="1746882"/>
            <a:chExt cx="4183813" cy="183724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902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단어에서 추가하기 버튼을 누르면 전체 단어 보기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(SC013_1)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‘-’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해당 단어를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단어 그룹별로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82094"/>
            <a:ext cx="4183813" cy="2939355"/>
            <a:chOff x="4614124" y="3173957"/>
            <a:chExt cx="4183813" cy="38716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4"/>
              <a:ext cx="4183811" cy="33649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단어에서 추가하기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‘-’,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‘-’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버튼의 색상은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(#A6A6A6)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보라색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(#5C3E84)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바를 통해 단어들의 목록을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930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추가한 단어들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CD83F869-DBB6-7DFF-5ED0-9497C4AFF7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5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D4F58A4-298C-3C36-D49C-53A3B403A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76047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단어에서 추가하기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1918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3297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898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추가한 단어들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27688" y="228619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1204814" y="287426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058946-206B-A436-7AEC-2BE5369B6A43}"/>
              </a:ext>
            </a:extLst>
          </p:cNvPr>
          <p:cNvSpPr>
            <a:spLocks noChangeAspect="1"/>
          </p:cNvSpPr>
          <p:nvPr/>
        </p:nvSpPr>
        <p:spPr bwMode="auto">
          <a:xfrm>
            <a:off x="2908462" y="29155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125FB1-0CE9-6254-244B-74CC901E0A17}"/>
              </a:ext>
            </a:extLst>
          </p:cNvPr>
          <p:cNvSpPr>
            <a:spLocks noChangeAspect="1"/>
          </p:cNvSpPr>
          <p:nvPr/>
        </p:nvSpPr>
        <p:spPr bwMode="auto">
          <a:xfrm>
            <a:off x="1962312" y="497611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18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티어를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확인할 수 있는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183531"/>
            <a:chOff x="4614126" y="1746882"/>
            <a:chExt cx="4183813" cy="11073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7603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나가기 버튼을 누르면 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(SC006)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2998426"/>
            <a:ext cx="4183813" cy="2761023"/>
            <a:chOff x="4614124" y="3173957"/>
            <a:chExt cx="4183813" cy="36367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4"/>
              <a:ext cx="4183811" cy="3130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붉은색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(#F35C6E)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나가기는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위치에 해당하는 아이콘들을 삽입한다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745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티어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6F95FFF4-7FCE-7F81-0784-232D1C523A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5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B032F159-C5BB-E41D-F3B1-A4A58CDC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57349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나가기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93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24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티어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확인하기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276166" y="394285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2276166" y="433476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A46A3E-1D40-9527-EA2A-7ABFF3C9301B}"/>
              </a:ext>
            </a:extLst>
          </p:cNvPr>
          <p:cNvSpPr>
            <a:spLocks noChangeAspect="1"/>
          </p:cNvSpPr>
          <p:nvPr/>
        </p:nvSpPr>
        <p:spPr bwMode="auto">
          <a:xfrm>
            <a:off x="196541" y="49475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442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1731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관리자 모드로 로그인 시 사용 가능한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668562"/>
            <a:ext cx="4183813" cy="2166838"/>
            <a:chOff x="4614126" y="1746882"/>
            <a:chExt cx="4183813" cy="20273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803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단어 그룹별로 보기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 버튼을 누르면 관리자 단어 추가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(SC017_2)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관리자 단어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(SC017_3)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해당 단어를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584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모드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49E5D530-9AE5-9C10-8E45-495B46030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595EA1F-8EFC-55D9-99DA-3670B40D261C}"/>
              </a:ext>
            </a:extLst>
          </p:cNvPr>
          <p:cNvGrpSpPr/>
          <p:nvPr/>
        </p:nvGrpSpPr>
        <p:grpSpPr>
          <a:xfrm>
            <a:off x="4614124" y="3880584"/>
            <a:ext cx="4183813" cy="2513866"/>
            <a:chOff x="4614124" y="3173957"/>
            <a:chExt cx="4183813" cy="33111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84A3DB-2B97-F4DC-4A44-6511E5E3972B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F95377-23F1-DA6A-CA1A-D0B331B36639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28045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뒤로가기는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빨간색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(#FF0000),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주황색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바를 통해 전체 단어들의 목록을 확인할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237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1B19CB60-FD27-6667-B9BE-BE864456B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30794"/>
              </p:ext>
            </p:extLst>
          </p:nvPr>
        </p:nvGraphicFramePr>
        <p:xfrm>
          <a:off x="4626975" y="1220440"/>
          <a:ext cx="4183810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93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4953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589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모드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917516" y="252300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2663516" y="30552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396CAC-CD70-6F96-E5A6-340CB7DD353F}"/>
              </a:ext>
            </a:extLst>
          </p:cNvPr>
          <p:cNvSpPr>
            <a:spLocks noChangeAspect="1"/>
          </p:cNvSpPr>
          <p:nvPr/>
        </p:nvSpPr>
        <p:spPr bwMode="auto">
          <a:xfrm>
            <a:off x="2963450" y="3053903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14B7B4-E08A-2A88-8361-7413F73D23DF}"/>
              </a:ext>
            </a:extLst>
          </p:cNvPr>
          <p:cNvSpPr>
            <a:spLocks noChangeAspect="1"/>
          </p:cNvSpPr>
          <p:nvPr/>
        </p:nvSpPr>
        <p:spPr bwMode="auto">
          <a:xfrm>
            <a:off x="1960943" y="4987478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21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관리자가 원하는 단어를 추가할 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52488"/>
            <a:chOff x="4614126" y="1746882"/>
            <a:chExt cx="4183813" cy="1546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1991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취소 버튼을 누르면 관리자 모드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(SC017_1)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추가하기 버튼을 누르면 단어를 추가하고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단어가 이미 존재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한다면 관리자 단어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(SC017_4)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46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03C88C83-D118-CFBF-7FBD-AA7F2953D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0" y="2157775"/>
            <a:ext cx="4430434" cy="31505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1B26AAE-CB46-F4F4-B971-6EED738714F7}"/>
              </a:ext>
            </a:extLst>
          </p:cNvPr>
          <p:cNvGrpSpPr/>
          <p:nvPr/>
        </p:nvGrpSpPr>
        <p:grpSpPr>
          <a:xfrm>
            <a:off x="4614124" y="3473450"/>
            <a:ext cx="4183813" cy="2260599"/>
            <a:chOff x="4614124" y="3173957"/>
            <a:chExt cx="4183813" cy="297759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E9D7E-9CF7-25AE-13E4-79597A7C6558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5426C1-AD2F-D07F-47CE-0195415C6DFB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24709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추가하기는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주황색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092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5D4C73B-1063-D64A-F2F2-3ACA851D4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0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560810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뜻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1918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3297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904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78488" y="317133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1778488" y="3667296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058946-206B-A436-7AEC-2BE5369B6A43}"/>
              </a:ext>
            </a:extLst>
          </p:cNvPr>
          <p:cNvSpPr>
            <a:spLocks noChangeAspect="1"/>
          </p:cNvSpPr>
          <p:nvPr/>
        </p:nvSpPr>
        <p:spPr bwMode="auto">
          <a:xfrm>
            <a:off x="1184437" y="43506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125FB1-0CE9-6254-244B-74CC901E0A17}"/>
              </a:ext>
            </a:extLst>
          </p:cNvPr>
          <p:cNvSpPr>
            <a:spLocks noChangeAspect="1"/>
          </p:cNvSpPr>
          <p:nvPr/>
        </p:nvSpPr>
        <p:spPr bwMode="auto">
          <a:xfrm>
            <a:off x="2745744" y="43506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506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관리자가 단어를 수정할 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52488"/>
            <a:chOff x="4614126" y="1746882"/>
            <a:chExt cx="4183813" cy="1546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1991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취소 버튼을 누르면 관리자 모드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(SC017_1)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버튼을 누르면 해당 단어를 수정하고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단어가 이미 존재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한다면 관리자 단어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(SC017_4)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391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1B26AAE-CB46-F4F4-B971-6EED738714F7}"/>
              </a:ext>
            </a:extLst>
          </p:cNvPr>
          <p:cNvGrpSpPr/>
          <p:nvPr/>
        </p:nvGrpSpPr>
        <p:grpSpPr>
          <a:xfrm>
            <a:off x="4614124" y="3473450"/>
            <a:ext cx="4183813" cy="2260599"/>
            <a:chOff x="4614124" y="3173957"/>
            <a:chExt cx="4183813" cy="297759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E9D7E-9CF7-25AE-13E4-79597A7C6558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5426C1-AD2F-D07F-47CE-0195415C6DFB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24709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주황색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6" name="그림 5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228AB03-D4E4-C924-E101-DCE826486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4EFC53CF-2659-5A42-AD3A-FAFC5EE8B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" y="2201555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76775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(Email)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비밀번호찾기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9177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Go!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7072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126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6883" y="370854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6883" y="4151454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437730" y="4215969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935412" y="421673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38237" y="4569388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351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B5DFFB9-E704-7638-98BF-8782AB264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7775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377734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뜻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9184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1918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3297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970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78488" y="317133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6D153-AB67-36C5-2A0E-EB27116BB7D0}"/>
              </a:ext>
            </a:extLst>
          </p:cNvPr>
          <p:cNvSpPr>
            <a:spLocks noChangeAspect="1"/>
          </p:cNvSpPr>
          <p:nvPr/>
        </p:nvSpPr>
        <p:spPr bwMode="auto">
          <a:xfrm>
            <a:off x="1778488" y="3667296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058946-206B-A436-7AEC-2BE5369B6A43}"/>
              </a:ext>
            </a:extLst>
          </p:cNvPr>
          <p:cNvSpPr>
            <a:spLocks noChangeAspect="1"/>
          </p:cNvSpPr>
          <p:nvPr/>
        </p:nvSpPr>
        <p:spPr bwMode="auto">
          <a:xfrm>
            <a:off x="1184437" y="43506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125FB1-0CE9-6254-244B-74CC901E0A17}"/>
              </a:ext>
            </a:extLst>
          </p:cNvPr>
          <p:cNvSpPr>
            <a:spLocks noChangeAspect="1"/>
          </p:cNvSpPr>
          <p:nvPr/>
        </p:nvSpPr>
        <p:spPr bwMode="auto">
          <a:xfrm>
            <a:off x="2745744" y="435063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673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관리자 모드에서 해당 단어가 이미 존재할 시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3"/>
            <a:ext cx="4183813" cy="1157188"/>
            <a:chOff x="4614126" y="1746882"/>
            <a:chExt cx="4183813" cy="10827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7357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마이페이지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(SC007)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버튼을 누르면 관리자 모드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(SC017_1)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722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1B26AAE-CB46-F4F4-B971-6EED738714F7}"/>
              </a:ext>
            </a:extLst>
          </p:cNvPr>
          <p:cNvGrpSpPr/>
          <p:nvPr/>
        </p:nvGrpSpPr>
        <p:grpSpPr>
          <a:xfrm>
            <a:off x="4614128" y="2972344"/>
            <a:ext cx="4183813" cy="2260599"/>
            <a:chOff x="4614124" y="3173957"/>
            <a:chExt cx="4183813" cy="297759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E9D7E-9CF7-25AE-13E4-79597A7C6558}"/>
                </a:ext>
              </a:extLst>
            </p:cNvPr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5426C1-AD2F-D07F-47CE-0195415C6DFB}"/>
                </a:ext>
              </a:extLst>
            </p:cNvPr>
            <p:cNvSpPr/>
            <p:nvPr/>
          </p:nvSpPr>
          <p:spPr bwMode="auto">
            <a:xfrm>
              <a:off x="4614124" y="3680646"/>
              <a:ext cx="4183811" cy="24709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(#4A5AAD),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주황색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(#FFA87B)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" name="그림 4" descr="텍스트, 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D3CD8450-3D47-54BE-1983-67120A24C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6784"/>
            <a:ext cx="4430434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F6DF5984-9176-BED0-F2B4-50CE69A23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" y="2156784"/>
            <a:ext cx="4430434" cy="315053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620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93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413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단어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SC017_4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76938" y="4358782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F1916F-18A9-1EE8-27CD-E6C787026A9D}"/>
              </a:ext>
            </a:extLst>
          </p:cNvPr>
          <p:cNvSpPr>
            <a:spLocks noChangeAspect="1"/>
          </p:cNvSpPr>
          <p:nvPr/>
        </p:nvSpPr>
        <p:spPr bwMode="auto">
          <a:xfrm>
            <a:off x="3698367" y="2209307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48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06661"/>
            <a:ext cx="4183813" cy="2158876"/>
            <a:chOff x="4614126" y="1746882"/>
            <a:chExt cx="4183813" cy="201991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16729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아이디가 중복인지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확인한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중복일 경우 이미 등록된 회원이라는 메시지를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가입하기 버튼을 누르고 회원가입 성공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레벨테스트 응시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(SC004)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가입하기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누르고 회원가입 실패 시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 실패 메시지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24844"/>
            <a:ext cx="4183813" cy="2399756"/>
            <a:chOff x="4614124" y="3259249"/>
            <a:chExt cx="4183813" cy="324821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259249"/>
              <a:ext cx="4183811" cy="5019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8268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가입하기는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202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EF2339E0-9F7D-C100-2B05-48146378A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0603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7F1001D3-3534-2278-70CC-5134DF49A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0603"/>
            <a:ext cx="4430523" cy="31505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56842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(Email)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9177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7072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31996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286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51171" y="312549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51171" y="3656150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51171" y="4186809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81632" y="3804601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428061" y="4569388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817042-F214-2741-AFED-A1CD42FC0BF7}"/>
              </a:ext>
            </a:extLst>
          </p:cNvPr>
          <p:cNvSpPr>
            <a:spLocks noChangeAspect="1"/>
          </p:cNvSpPr>
          <p:nvPr/>
        </p:nvSpPr>
        <p:spPr bwMode="auto">
          <a:xfrm>
            <a:off x="2498036" y="4569388"/>
            <a:ext cx="153780" cy="1537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82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 조는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찾아주는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81952"/>
            <a:chOff x="4614126" y="1746882"/>
            <a:chExt cx="4183813" cy="18543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5"/>
              <a:ext cx="4183811" cy="15073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이름과 아이디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(Email)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일치하는지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확인한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일치하는 경우 비밀번호 안내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(SC003_2)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누르고 비밀번호 찾기에 실패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실패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(SC003_3)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2" y="3777467"/>
            <a:ext cx="4183813" cy="2515383"/>
            <a:chOff x="4614124" y="3173957"/>
            <a:chExt cx="4183813" cy="340472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173957"/>
              <a:ext cx="4183811" cy="6812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680647"/>
              <a:ext cx="4183811" cy="28980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하늘색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(#CFE3FF)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주아체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Jua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(#000000)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내부의 네모박스 색상은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(#FFFFFF),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(#4A5AAD)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404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수뭉보카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 descr="텍스트, 만화 영화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61212EFD-0F7F-8D56-7AFF-5B41594D4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" y="2185507"/>
            <a:ext cx="4430523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150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6218</TotalTime>
  <Words>6592</Words>
  <Application>Microsoft Office PowerPoint</Application>
  <PresentationFormat>화면 슬라이드 쇼(4:3)</PresentationFormat>
  <Paragraphs>2154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허영현</cp:lastModifiedBy>
  <cp:revision>620</cp:revision>
  <cp:lastPrinted>2001-07-23T08:42:52Z</cp:lastPrinted>
  <dcterms:created xsi:type="dcterms:W3CDTF">2011-02-22T01:37:12Z</dcterms:created>
  <dcterms:modified xsi:type="dcterms:W3CDTF">2023-05-14T05:03:43Z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