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4" r:id="rId4"/>
  </p:sldMasterIdLst>
  <p:notesMasterIdLst>
    <p:notesMasterId r:id="rId45"/>
  </p:notesMasterIdLst>
  <p:sldIdLst>
    <p:sldId id="256" r:id="rId5"/>
    <p:sldId id="257" r:id="rId6"/>
    <p:sldId id="264" r:id="rId7"/>
    <p:sldId id="318" r:id="rId8"/>
    <p:sldId id="267" r:id="rId9"/>
    <p:sldId id="323" r:id="rId10"/>
    <p:sldId id="288" r:id="rId11"/>
    <p:sldId id="294" r:id="rId12"/>
    <p:sldId id="296" r:id="rId13"/>
    <p:sldId id="295" r:id="rId14"/>
    <p:sldId id="297" r:id="rId15"/>
    <p:sldId id="298" r:id="rId16"/>
    <p:sldId id="299" r:id="rId17"/>
    <p:sldId id="301" r:id="rId18"/>
    <p:sldId id="334" r:id="rId19"/>
    <p:sldId id="331" r:id="rId20"/>
    <p:sldId id="332" r:id="rId21"/>
    <p:sldId id="309" r:id="rId22"/>
    <p:sldId id="305" r:id="rId23"/>
    <p:sldId id="326" r:id="rId24"/>
    <p:sldId id="327" r:id="rId25"/>
    <p:sldId id="319" r:id="rId26"/>
    <p:sldId id="322" r:id="rId27"/>
    <p:sldId id="308" r:id="rId28"/>
    <p:sldId id="333" r:id="rId29"/>
    <p:sldId id="335" r:id="rId30"/>
    <p:sldId id="292" r:id="rId31"/>
    <p:sldId id="314" r:id="rId32"/>
    <p:sldId id="313" r:id="rId33"/>
    <p:sldId id="316" r:id="rId34"/>
    <p:sldId id="315" r:id="rId35"/>
    <p:sldId id="310" r:id="rId36"/>
    <p:sldId id="311" r:id="rId37"/>
    <p:sldId id="293" r:id="rId38"/>
    <p:sldId id="324" r:id="rId39"/>
    <p:sldId id="317" r:id="rId40"/>
    <p:sldId id="329" r:id="rId41"/>
    <p:sldId id="325" r:id="rId42"/>
    <p:sldId id="330" r:id="rId43"/>
    <p:sldId id="262" r:id="rId44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3" autoAdjust="0"/>
    <p:restoredTop sz="94660"/>
  </p:normalViewPr>
  <p:slideViewPr>
    <p:cSldViewPr>
      <p:cViewPr varScale="1">
        <p:scale>
          <a:sx n="59" d="100"/>
          <a:sy n="59" d="100"/>
        </p:scale>
        <p:origin x="-100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1981229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3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041" t="398" r="1157" b="804"/>
          <a:stretch>
            <a:fillRect/>
          </a:stretch>
        </p:blipFill>
        <p:spPr bwMode="auto">
          <a:xfrm>
            <a:off x="3089275" y="182563"/>
            <a:ext cx="8594725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6" descr="Devoxx-UK-NORM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86988" y="6653213"/>
            <a:ext cx="6002337" cy="2247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3079" name="Picture 7" descr="Devoxx-UK-Black_RuggedEd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82513" y="-396875"/>
            <a:ext cx="4224337" cy="1000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l="751" t="772" r="1445" b="1350"/>
          <a:stretch>
            <a:fillRect/>
          </a:stretch>
        </p:blipFill>
        <p:spPr bwMode="auto">
          <a:xfrm>
            <a:off x="-669925" y="406400"/>
            <a:ext cx="8594725" cy="8656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  <p:pic>
        <p:nvPicPr>
          <p:cNvPr id="18437" name="Picture 5" descr="Devoxx-UK-NORM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90163" y="6654800"/>
            <a:ext cx="6002337" cy="2247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Ruby </a:t>
            </a:r>
            <a:r>
              <a:rPr lang="en-US" sz="4800" dirty="0" smtClean="0">
                <a:solidFill>
                  <a:srgbClr val="7F7F7F"/>
                </a:solidFill>
              </a:rPr>
              <a:t>– </a:t>
            </a:r>
            <a:r>
              <a:rPr lang="en-US" sz="4800" dirty="0" err="1" smtClean="0">
                <a:solidFill>
                  <a:srgbClr val="7F7F7F"/>
                </a:solidFill>
              </a:rPr>
              <a:t>jruby.org</a:t>
            </a:r>
            <a:r>
              <a:rPr lang="en-US" sz="4800" dirty="0" smtClean="0">
                <a:solidFill>
                  <a:srgbClr val="7F7F7F"/>
                </a:solidFill>
              </a:rPr>
              <a:t> </a:t>
            </a:r>
            <a:endParaRPr lang="en-US" sz="4800" dirty="0" smtClean="0">
              <a:solidFill>
                <a:srgbClr val="7F7F7F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>
                <a:solidFill>
                  <a:srgbClr val="FF6600"/>
                </a:solidFill>
              </a:rPr>
              <a:t>require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vertx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err="1">
                <a:solidFill>
                  <a:srgbClr val="0000FF"/>
                </a:solidFill>
              </a:rPr>
              <a:t>Vertx</a:t>
            </a:r>
            <a:r>
              <a:rPr lang="en-GB" sz="4000" dirty="0"/>
              <a:t>::</a:t>
            </a:r>
            <a:r>
              <a:rPr lang="en-GB" sz="4000" dirty="0" err="1">
                <a:solidFill>
                  <a:srgbClr val="0000FF"/>
                </a:solidFill>
              </a:rPr>
              <a:t>HttpServer</a:t>
            </a:r>
            <a:r>
              <a:rPr lang="en-GB" sz="4000" dirty="0" err="1"/>
              <a:t>.</a:t>
            </a:r>
            <a:r>
              <a:rPr lang="en-GB" sz="4000" dirty="0" err="1">
                <a:solidFill>
                  <a:srgbClr val="FF6600"/>
                </a:solidFill>
              </a:rPr>
              <a:t>new</a:t>
            </a:r>
            <a:r>
              <a:rPr lang="en-GB" sz="4000" dirty="0" err="1"/>
              <a:t>.request_handler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6600"/>
                </a:solidFill>
              </a:rPr>
              <a:t>do</a:t>
            </a:r>
            <a:r>
              <a:rPr lang="en-GB" sz="4000" dirty="0"/>
              <a:t> |</a:t>
            </a:r>
            <a:r>
              <a:rPr lang="en-GB" sz="4000" dirty="0" err="1"/>
              <a:t>req</a:t>
            </a:r>
            <a:r>
              <a:rPr lang="en-GB" sz="4000" dirty="0" smtClean="0"/>
              <a:t>|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file = </a:t>
            </a:r>
            <a:r>
              <a:rPr lang="en-GB" sz="4000" dirty="0" err="1"/>
              <a:t>req.uri</a:t>
            </a:r>
            <a:r>
              <a:rPr lang="en-GB" sz="4000" dirty="0"/>
              <a:t> == </a:t>
            </a:r>
            <a:r>
              <a:rPr lang="en-GB" sz="4000" dirty="0">
                <a:solidFill>
                  <a:srgbClr val="008000"/>
                </a:solidFill>
              </a:rPr>
              <a:t>"/"</a:t>
            </a:r>
            <a:r>
              <a:rPr lang="en-GB" sz="4000" dirty="0"/>
              <a:t> ?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index.html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/>
              <a:t> : </a:t>
            </a:r>
            <a:r>
              <a:rPr lang="en-GB" sz="4000" dirty="0" err="1"/>
              <a:t>req.uri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</a:t>
            </a:r>
            <a:r>
              <a:rPr lang="en-GB" sz="4000" dirty="0" err="1"/>
              <a:t>req.response.send_file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webroot</a:t>
            </a:r>
            <a:r>
              <a:rPr lang="en-GB" sz="4000" dirty="0">
                <a:solidFill>
                  <a:srgbClr val="008000"/>
                </a:solidFill>
              </a:rPr>
              <a:t>/#{file</a:t>
            </a:r>
            <a:r>
              <a:rPr lang="en-GB" sz="4000" dirty="0" smtClean="0">
                <a:solidFill>
                  <a:srgbClr val="008000"/>
                </a:solidFill>
              </a:rPr>
              <a:t>}”</a:t>
            </a:r>
          </a:p>
          <a:p>
            <a:pPr marL="0" indent="0">
              <a:buNone/>
            </a:pPr>
            <a:endParaRPr lang="en-GB" sz="4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4000" dirty="0" err="1">
                <a:solidFill>
                  <a:srgbClr val="FF6600"/>
                </a:solidFill>
              </a:rPr>
              <a:t>end</a:t>
            </a:r>
            <a:r>
              <a:rPr lang="en-GB" sz="4000" dirty="0" err="1"/>
              <a:t>.listen</a:t>
            </a:r>
            <a:r>
              <a:rPr lang="en-GB" sz="4000" dirty="0"/>
              <a:t>(</a:t>
            </a:r>
            <a:r>
              <a:rPr lang="en-GB" sz="4000" dirty="0">
                <a:solidFill>
                  <a:srgbClr val="0000FF"/>
                </a:solidFill>
              </a:rPr>
              <a:t>8080</a:t>
            </a:r>
            <a:r>
              <a:rPr lang="en-GB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191302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Groovy </a:t>
            </a:r>
            <a:r>
              <a:rPr lang="en-US" sz="4800" dirty="0" smtClean="0">
                <a:solidFill>
                  <a:srgbClr val="7F7F7F"/>
                </a:solidFill>
              </a:rPr>
              <a:t>– groovy-</a:t>
            </a:r>
            <a:r>
              <a:rPr lang="en-US" sz="4800" dirty="0" err="1" smtClean="0">
                <a:solidFill>
                  <a:srgbClr val="7F7F7F"/>
                </a:solidFill>
              </a:rPr>
              <a:t>lang.org</a:t>
            </a:r>
            <a:r>
              <a:rPr lang="en-US" sz="6600" dirty="0" smtClean="0">
                <a:solidFill>
                  <a:srgbClr val="7F7F7F"/>
                </a:solidFill>
              </a:rPr>
              <a:t> 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 err="1"/>
              <a:t>vertx</a:t>
            </a:r>
            <a:r>
              <a:rPr lang="en-GB" sz="4000" dirty="0" err="1"/>
              <a:t>.createHttpServer</a:t>
            </a:r>
            <a:r>
              <a:rPr lang="en-GB" sz="4000" dirty="0"/>
              <a:t>().</a:t>
            </a:r>
            <a:r>
              <a:rPr lang="en-GB" sz="4000" dirty="0" err="1"/>
              <a:t>requestHandler</a:t>
            </a:r>
            <a:r>
              <a:rPr lang="en-GB" sz="4000" dirty="0"/>
              <a:t> { </a:t>
            </a:r>
            <a:r>
              <a:rPr lang="en-GB" sz="4000" dirty="0" err="1"/>
              <a:t>req</a:t>
            </a:r>
            <a:r>
              <a:rPr lang="en-GB" sz="4000" dirty="0">
                <a:solidFill>
                  <a:srgbClr val="660066"/>
                </a:solidFill>
              </a:rPr>
              <a:t> </a:t>
            </a:r>
            <a:r>
              <a:rPr lang="en-GB" sz="4000" dirty="0"/>
              <a:t>-</a:t>
            </a:r>
            <a:r>
              <a:rPr lang="en-GB" sz="4000" dirty="0" smtClean="0"/>
              <a:t>&gt;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</a:t>
            </a:r>
            <a:r>
              <a:rPr lang="en-GB" sz="4000" b="1" dirty="0" err="1">
                <a:solidFill>
                  <a:srgbClr val="FF6600"/>
                </a:solidFill>
              </a:rPr>
              <a:t>def</a:t>
            </a:r>
            <a:r>
              <a:rPr lang="en-GB" sz="4000" dirty="0">
                <a:solidFill>
                  <a:srgbClr val="FF6600"/>
                </a:solidFill>
              </a:rPr>
              <a:t> </a:t>
            </a:r>
            <a:r>
              <a:rPr lang="en-GB" sz="4000" dirty="0"/>
              <a:t>file = </a:t>
            </a:r>
            <a:r>
              <a:rPr lang="en-GB" sz="4000" dirty="0" err="1"/>
              <a:t>req.uri</a:t>
            </a:r>
            <a:r>
              <a:rPr lang="en-GB" sz="4000" dirty="0"/>
              <a:t> == </a:t>
            </a:r>
            <a:r>
              <a:rPr lang="en-GB" sz="4000" dirty="0">
                <a:solidFill>
                  <a:srgbClr val="008000"/>
                </a:solidFill>
              </a:rPr>
              <a:t>"/"</a:t>
            </a:r>
            <a:r>
              <a:rPr lang="en-GB" sz="4000" dirty="0"/>
              <a:t> ?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index.html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/>
              <a:t> : </a:t>
            </a:r>
            <a:r>
              <a:rPr lang="en-GB" sz="4000" dirty="0" err="1"/>
              <a:t>req.uri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</a:t>
            </a:r>
            <a:r>
              <a:rPr lang="en-GB" sz="4000" dirty="0" err="1"/>
              <a:t>req.response.sendFile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webroot</a:t>
            </a:r>
            <a:r>
              <a:rPr lang="en-GB" sz="4000" dirty="0">
                <a:solidFill>
                  <a:srgbClr val="008000"/>
                </a:solidFill>
              </a:rPr>
              <a:t>/$</a:t>
            </a:r>
            <a:r>
              <a:rPr lang="en-GB" sz="4000" dirty="0" smtClean="0">
                <a:solidFill>
                  <a:srgbClr val="008000"/>
                </a:solidFill>
              </a:rPr>
              <a:t>file”</a:t>
            </a:r>
          </a:p>
          <a:p>
            <a:pPr marL="0" indent="0">
              <a:buNone/>
            </a:pPr>
            <a:endParaRPr lang="en-GB" sz="4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4000" dirty="0"/>
              <a:t>}.listen(</a:t>
            </a:r>
            <a:r>
              <a:rPr lang="en-GB" sz="4000" dirty="0">
                <a:solidFill>
                  <a:srgbClr val="0000FF"/>
                </a:solidFill>
              </a:rPr>
              <a:t>8080</a:t>
            </a:r>
            <a:r>
              <a:rPr lang="en-GB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7071291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Java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FF6600"/>
                </a:solidFill>
              </a:rPr>
              <a:t>import</a:t>
            </a:r>
            <a:r>
              <a:rPr lang="en-GB" sz="2400" dirty="0"/>
              <a:t> </a:t>
            </a:r>
            <a:r>
              <a:rPr lang="en-GB" sz="2400" dirty="0" err="1"/>
              <a:t>org.vertx.java.core.</a:t>
            </a:r>
            <a:r>
              <a:rPr lang="en-GB" sz="2400" dirty="0" err="1">
                <a:solidFill>
                  <a:srgbClr val="0000FF"/>
                </a:solidFill>
              </a:rPr>
              <a:t>Handler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6600"/>
                </a:solidFill>
              </a:rPr>
              <a:t>import</a:t>
            </a:r>
            <a:r>
              <a:rPr lang="en-GB" sz="2400" dirty="0"/>
              <a:t> </a:t>
            </a:r>
            <a:r>
              <a:rPr lang="en-GB" sz="2400" dirty="0" err="1"/>
              <a:t>org.vertx.java.core.http.</a:t>
            </a:r>
            <a:r>
              <a:rPr lang="en-GB" sz="2400" dirty="0" err="1">
                <a:solidFill>
                  <a:srgbClr val="0000FF"/>
                </a:solidFill>
              </a:rPr>
              <a:t>HttpServerRequest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6600"/>
                </a:solidFill>
              </a:rPr>
              <a:t>import</a:t>
            </a:r>
            <a:r>
              <a:rPr lang="en-GB" sz="2400" dirty="0"/>
              <a:t> </a:t>
            </a:r>
            <a:r>
              <a:rPr lang="en-GB" sz="2400" dirty="0" err="1"/>
              <a:t>org.vertx.java.deploy.</a:t>
            </a:r>
            <a:r>
              <a:rPr lang="en-GB" sz="2400" dirty="0" err="1">
                <a:solidFill>
                  <a:srgbClr val="0000FF"/>
                </a:solidFill>
              </a:rPr>
              <a:t>Verticle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6600"/>
                </a:solidFill>
              </a:rPr>
              <a:t>public class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</a:rPr>
              <a:t>Server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6600"/>
                </a:solidFill>
              </a:rPr>
              <a:t>extends</a:t>
            </a:r>
            <a:r>
              <a:rPr lang="en-GB" sz="2400" dirty="0"/>
              <a:t> </a:t>
            </a:r>
            <a:r>
              <a:rPr lang="en-GB" sz="2400" dirty="0" err="1">
                <a:solidFill>
                  <a:srgbClr val="0000FF"/>
                </a:solidFill>
              </a:rPr>
              <a:t>Verticle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400" dirty="0">
                <a:solidFill>
                  <a:srgbClr val="FF6600"/>
                </a:solidFill>
              </a:rPr>
              <a:t>public void</a:t>
            </a:r>
            <a:r>
              <a:rPr lang="en-GB" sz="2400" dirty="0"/>
              <a:t> start() {</a:t>
            </a:r>
          </a:p>
          <a:p>
            <a:pPr marL="0" indent="0">
              <a:buNone/>
            </a:pPr>
            <a:r>
              <a:rPr lang="en-GB" sz="2400" dirty="0"/>
              <a:t>        </a:t>
            </a:r>
            <a:r>
              <a:rPr lang="en-GB" sz="2400" b="1" dirty="0" err="1"/>
              <a:t>vertx</a:t>
            </a:r>
            <a:r>
              <a:rPr lang="en-GB" sz="2400" dirty="0" err="1"/>
              <a:t>.createHttpServer</a:t>
            </a:r>
            <a:r>
              <a:rPr lang="en-GB" sz="2400" dirty="0"/>
              <a:t>().</a:t>
            </a:r>
            <a:r>
              <a:rPr lang="en-GB" sz="2400" dirty="0" err="1"/>
              <a:t>requestHandler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FF6600"/>
                </a:solidFill>
              </a:rPr>
              <a:t>new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</a:rPr>
              <a:t>Handler</a:t>
            </a:r>
            <a:r>
              <a:rPr lang="en-GB" sz="2400" dirty="0"/>
              <a:t>&lt;</a:t>
            </a:r>
            <a:r>
              <a:rPr lang="en-GB" sz="2400" dirty="0" err="1">
                <a:solidFill>
                  <a:srgbClr val="0000FF"/>
                </a:solidFill>
              </a:rPr>
              <a:t>HttpServerRequest</a:t>
            </a:r>
            <a:r>
              <a:rPr lang="en-GB" sz="2400" dirty="0"/>
              <a:t>&gt;() {</a:t>
            </a:r>
          </a:p>
          <a:p>
            <a:pPr marL="0" indent="0">
              <a:buNone/>
            </a:pPr>
            <a:r>
              <a:rPr lang="en-GB" sz="2400" dirty="0"/>
              <a:t>            </a:t>
            </a:r>
            <a:r>
              <a:rPr lang="en-GB" sz="2400" dirty="0">
                <a:solidFill>
                  <a:srgbClr val="FF6600"/>
                </a:solidFill>
              </a:rPr>
              <a:t>public void</a:t>
            </a:r>
            <a:r>
              <a:rPr lang="en-GB" sz="2400" dirty="0"/>
              <a:t> handle(</a:t>
            </a:r>
            <a:r>
              <a:rPr lang="en-GB" sz="2400" dirty="0" err="1">
                <a:solidFill>
                  <a:srgbClr val="0000FF"/>
                </a:solidFill>
              </a:rPr>
              <a:t>HttpServerRequest</a:t>
            </a:r>
            <a:r>
              <a:rPr lang="en-GB" sz="2400" dirty="0"/>
              <a:t> </a:t>
            </a:r>
            <a:r>
              <a:rPr lang="en-GB" sz="2400" dirty="0" err="1"/>
              <a:t>req</a:t>
            </a:r>
            <a:r>
              <a:rPr lang="en-GB" sz="2400" dirty="0"/>
              <a:t>) {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>
                <a:solidFill>
                  <a:srgbClr val="0000FF"/>
                </a:solidFill>
              </a:rPr>
              <a:t>String</a:t>
            </a:r>
            <a:r>
              <a:rPr lang="en-GB" sz="2400" dirty="0"/>
              <a:t> file = </a:t>
            </a:r>
            <a:r>
              <a:rPr lang="en-GB" sz="2400" dirty="0" err="1"/>
              <a:t>req.path.equals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8000"/>
                </a:solidFill>
              </a:rPr>
              <a:t>"/"</a:t>
            </a:r>
            <a:r>
              <a:rPr lang="en-GB" sz="2400" dirty="0"/>
              <a:t>) ? </a:t>
            </a:r>
            <a:r>
              <a:rPr lang="en-GB" sz="2400" dirty="0">
                <a:solidFill>
                  <a:srgbClr val="008000"/>
                </a:solidFill>
              </a:rPr>
              <a:t>"</a:t>
            </a:r>
            <a:r>
              <a:rPr lang="en-GB" sz="2400" dirty="0" err="1">
                <a:solidFill>
                  <a:srgbClr val="008000"/>
                </a:solidFill>
              </a:rPr>
              <a:t>index.html</a:t>
            </a:r>
            <a:r>
              <a:rPr lang="en-GB" sz="2400" dirty="0">
                <a:solidFill>
                  <a:srgbClr val="008000"/>
                </a:solidFill>
              </a:rPr>
              <a:t>"</a:t>
            </a:r>
            <a:r>
              <a:rPr lang="en-GB" sz="2400" dirty="0"/>
              <a:t> : </a:t>
            </a:r>
            <a:r>
              <a:rPr lang="en-GB" sz="2400" dirty="0" err="1"/>
              <a:t>req.path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                </a:t>
            </a:r>
            <a:r>
              <a:rPr lang="en-GB" sz="2400" dirty="0" err="1"/>
              <a:t>req.response.sendFile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8000"/>
                </a:solidFill>
              </a:rPr>
              <a:t>"</a:t>
            </a:r>
            <a:r>
              <a:rPr lang="en-GB" sz="2400" dirty="0" err="1">
                <a:solidFill>
                  <a:srgbClr val="008000"/>
                </a:solidFill>
              </a:rPr>
              <a:t>webroot</a:t>
            </a:r>
            <a:r>
              <a:rPr lang="en-GB" sz="2400" dirty="0">
                <a:solidFill>
                  <a:srgbClr val="008000"/>
                </a:solidFill>
              </a:rPr>
              <a:t>/"</a:t>
            </a:r>
            <a:r>
              <a:rPr lang="en-GB" sz="2400" dirty="0"/>
              <a:t> + file);</a:t>
            </a:r>
          </a:p>
          <a:p>
            <a:pPr marL="0" indent="0">
              <a:buNone/>
            </a:pPr>
            <a:r>
              <a:rPr lang="en-GB" sz="2400" dirty="0"/>
              <a:t>            }</a:t>
            </a:r>
          </a:p>
          <a:p>
            <a:pPr marL="0" indent="0">
              <a:buNone/>
            </a:pPr>
            <a:r>
              <a:rPr lang="en-GB" sz="2400" dirty="0"/>
              <a:t>        }).listen(</a:t>
            </a:r>
            <a:r>
              <a:rPr lang="en-GB" sz="2400" dirty="0">
                <a:solidFill>
                  <a:srgbClr val="0000FF"/>
                </a:solidFill>
              </a:rPr>
              <a:t>8080</a:t>
            </a:r>
            <a:r>
              <a:rPr lang="en-GB" sz="2400" dirty="0"/>
              <a:t>);</a:t>
            </a:r>
          </a:p>
          <a:p>
            <a:pPr marL="0" indent="0">
              <a:buNone/>
            </a:pPr>
            <a:r>
              <a:rPr lang="en-GB" sz="2400" dirty="0"/>
              <a:t>    }</a:t>
            </a:r>
          </a:p>
          <a:p>
            <a:pPr marL="0" indent="0">
              <a:buNone/>
            </a:pPr>
            <a:r>
              <a:rPr lang="en-GB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501306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rgbClr val="7F7F7F"/>
                </a:solidFill>
              </a:rPr>
              <a:t>– soon!</a:t>
            </a:r>
            <a:endParaRPr lang="en-US" sz="4800" dirty="0" smtClean="0">
              <a:solidFill>
                <a:srgbClr val="7F7F7F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 err="1"/>
              <a:t>vertx</a:t>
            </a:r>
            <a:r>
              <a:rPr lang="en-GB" sz="4000" dirty="0" err="1"/>
              <a:t>.createHttpServer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.</a:t>
            </a:r>
            <a:r>
              <a:rPr lang="en-GB" sz="4000" dirty="0" err="1" smtClean="0"/>
              <a:t>requestHandler</a:t>
            </a:r>
            <a:r>
              <a:rPr lang="en-GB" sz="4000" dirty="0" smtClean="0"/>
              <a:t> { </a:t>
            </a:r>
            <a:r>
              <a:rPr lang="en-GB" sz="4000" dirty="0" err="1"/>
              <a:t>req</a:t>
            </a:r>
            <a:r>
              <a:rPr lang="en-GB" sz="4000" dirty="0"/>
              <a:t>: </a:t>
            </a:r>
            <a:r>
              <a:rPr lang="en-GB" sz="4000" dirty="0" err="1">
                <a:solidFill>
                  <a:srgbClr val="0000FF"/>
                </a:solidFill>
              </a:rPr>
              <a:t>HttpServerRequest</a:t>
            </a:r>
            <a:r>
              <a:rPr lang="en-GB" sz="4000" dirty="0">
                <a:solidFill>
                  <a:srgbClr val="0000FF"/>
                </a:solidFill>
              </a:rPr>
              <a:t> </a:t>
            </a:r>
            <a:r>
              <a:rPr lang="en-GB" sz="4000" dirty="0"/>
              <a:t>=</a:t>
            </a:r>
            <a:r>
              <a:rPr lang="en-GB" sz="4000" dirty="0" smtClean="0"/>
              <a:t>&gt;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</a:t>
            </a:r>
            <a:r>
              <a:rPr lang="en-GB" sz="4000" dirty="0" err="1" smtClean="0">
                <a:solidFill>
                  <a:srgbClr val="FF6600"/>
                </a:solidFill>
              </a:rPr>
              <a:t>val</a:t>
            </a:r>
            <a:r>
              <a:rPr lang="en-GB" sz="4000" dirty="0" smtClean="0">
                <a:solidFill>
                  <a:srgbClr val="FF6600"/>
                </a:solidFill>
              </a:rPr>
              <a:t> </a:t>
            </a:r>
            <a:r>
              <a:rPr lang="en-GB" sz="4000" dirty="0"/>
              <a:t>file : </a:t>
            </a:r>
            <a:r>
              <a:rPr lang="en-GB" sz="4000" dirty="0">
                <a:solidFill>
                  <a:srgbClr val="0000FF"/>
                </a:solidFill>
              </a:rPr>
              <a:t>String </a:t>
            </a:r>
            <a:r>
              <a:rPr lang="en-GB" sz="4000" dirty="0" smtClean="0"/>
              <a:t>= </a:t>
            </a:r>
            <a:r>
              <a:rPr lang="en-GB" sz="4000" dirty="0" smtClean="0">
                <a:solidFill>
                  <a:srgbClr val="FF6600"/>
                </a:solidFill>
              </a:rPr>
              <a:t>if</a:t>
            </a:r>
            <a:r>
              <a:rPr lang="en-GB" sz="4000" dirty="0" smtClean="0"/>
              <a:t> </a:t>
            </a:r>
            <a:r>
              <a:rPr lang="en-GB" sz="4000" dirty="0"/>
              <a:t>(</a:t>
            </a:r>
            <a:r>
              <a:rPr lang="en-GB" sz="4000" dirty="0" err="1"/>
              <a:t>req.path</a:t>
            </a:r>
            <a:r>
              <a:rPr lang="en-GB" sz="4000" dirty="0"/>
              <a:t> == </a:t>
            </a:r>
            <a:r>
              <a:rPr lang="en-GB" sz="4000" dirty="0">
                <a:solidFill>
                  <a:srgbClr val="008000"/>
                </a:solidFill>
              </a:rPr>
              <a:t>“/”</a:t>
            </a:r>
            <a:r>
              <a:rPr lang="en-GB" sz="4000" dirty="0"/>
              <a:t>) </a:t>
            </a:r>
            <a:r>
              <a:rPr lang="en-GB" sz="4000" dirty="0">
                <a:solidFill>
                  <a:srgbClr val="008000"/>
                </a:solidFill>
              </a:rPr>
              <a:t>“/</a:t>
            </a:r>
            <a:r>
              <a:rPr lang="en-GB" sz="4000" dirty="0" err="1">
                <a:solidFill>
                  <a:srgbClr val="008000"/>
                </a:solidFill>
              </a:rPr>
              <a:t>index.html</a:t>
            </a:r>
            <a:r>
              <a:rPr lang="en-GB" sz="4000" dirty="0">
                <a:solidFill>
                  <a:srgbClr val="008000"/>
                </a:solidFill>
              </a:rPr>
              <a:t>”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6600"/>
                </a:solidFill>
              </a:rPr>
              <a:t>else</a:t>
            </a:r>
            <a:r>
              <a:rPr lang="en-GB" sz="4000" dirty="0"/>
              <a:t> </a:t>
            </a:r>
            <a:r>
              <a:rPr lang="en-GB" sz="4000" dirty="0" err="1"/>
              <a:t>req.uri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</a:t>
            </a:r>
            <a:r>
              <a:rPr lang="en-GB" sz="4000" dirty="0" err="1" smtClean="0"/>
              <a:t>req.response.sendFile</a:t>
            </a:r>
            <a:r>
              <a:rPr lang="en-GB" sz="4000" dirty="0"/>
              <a:t>(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webroot</a:t>
            </a:r>
            <a:r>
              <a:rPr lang="en-GB" sz="4000" dirty="0">
                <a:solidFill>
                  <a:srgbClr val="008000"/>
                </a:solidFill>
              </a:rPr>
              <a:t>/"</a:t>
            </a:r>
            <a:r>
              <a:rPr lang="en-GB" sz="4000" dirty="0"/>
              <a:t> + file</a:t>
            </a:r>
            <a:r>
              <a:rPr lang="en-GB" sz="4000" dirty="0" smtClean="0"/>
              <a:t>)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smtClean="0"/>
              <a:t>} .</a:t>
            </a:r>
            <a:r>
              <a:rPr lang="en-GB" sz="4000" dirty="0"/>
              <a:t>listen(</a:t>
            </a:r>
            <a:r>
              <a:rPr lang="en-GB" sz="4000" dirty="0">
                <a:solidFill>
                  <a:srgbClr val="0000FF"/>
                </a:solidFill>
              </a:rPr>
              <a:t>8080</a:t>
            </a:r>
            <a:r>
              <a:rPr lang="en-GB" sz="4000" dirty="0"/>
              <a:t>)</a:t>
            </a:r>
          </a:p>
          <a:p>
            <a:pPr marL="0" indent="0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514501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More languages?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err="1" smtClean="0"/>
              <a:t>DynJS</a:t>
            </a:r>
            <a:endParaRPr lang="en-US" sz="40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	</a:t>
            </a:r>
            <a:r>
              <a:rPr lang="en-US" sz="4000" dirty="0" smtClean="0"/>
              <a:t>100</a:t>
            </a:r>
            <a:r>
              <a:rPr lang="en-US" sz="4000" dirty="0"/>
              <a:t>% </a:t>
            </a:r>
            <a:r>
              <a:rPr lang="en-US" sz="4000" dirty="0" err="1" smtClean="0"/>
              <a:t>InvokeDynamic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Alternative to Rhino for JavaScript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	</a:t>
            </a:r>
            <a:r>
              <a:rPr lang="en-US" sz="4000" dirty="0" err="1" smtClean="0"/>
              <a:t>Node.js</a:t>
            </a:r>
            <a:r>
              <a:rPr lang="en-US" sz="4000" dirty="0" smtClean="0"/>
              <a:t> Compatibility for </a:t>
            </a:r>
            <a:r>
              <a:rPr lang="en-US" sz="4000" dirty="0" err="1" smtClean="0"/>
              <a:t>vert.x</a:t>
            </a:r>
            <a:endParaRPr lang="en-US" sz="4000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err="1" smtClean="0"/>
              <a:t>Clojure</a:t>
            </a:r>
            <a:r>
              <a:rPr lang="en-US" sz="4000" b="1" dirty="0" smtClean="0"/>
              <a:t>?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What language support do you want see?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571042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Thread Pools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smtClean="0"/>
              <a:t>Non-blocking Event Loops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Core Loop</a:t>
            </a: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	</a:t>
            </a:r>
            <a:r>
              <a:rPr lang="en-US" sz="4000" dirty="0" smtClean="0"/>
              <a:t>Acceptors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smtClean="0"/>
              <a:t>Blocking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Worker Pool</a:t>
            </a:r>
          </a:p>
        </p:txBody>
      </p:sp>
    </p:spTree>
    <p:extLst>
      <p:ext uri="{BB962C8B-B14F-4D97-AF65-F5344CB8AC3E}">
        <p14:creationId xmlns:p14="http://schemas.microsoft.com/office/powerpoint/2010/main" val="416874469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Threading Model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/>
              <a:t>Vert.x</a:t>
            </a:r>
            <a:r>
              <a:rPr lang="en-US" dirty="0"/>
              <a:t> implements the Multi-Reactor Pattern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An event loop is an OS thread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Handles events for  many handlers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/>
              <a:t>Vert.x</a:t>
            </a:r>
            <a:r>
              <a:rPr lang="en-US" dirty="0"/>
              <a:t> has multiple event loops. Typically one per core.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Don't block the event loop!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940400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Hybrid </a:t>
            </a:r>
            <a:r>
              <a:rPr lang="en-US" dirty="0" smtClean="0"/>
              <a:t>Threading Model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r>
              <a:rPr lang="en-US" dirty="0"/>
              <a:t>Don't force everything to run on an event loop</a:t>
            </a:r>
          </a:p>
          <a:p>
            <a:r>
              <a:rPr lang="en-US" dirty="0"/>
              <a:t>Worker </a:t>
            </a:r>
            <a:r>
              <a:rPr lang="en-US" dirty="0" err="1"/>
              <a:t>verticles</a:t>
            </a:r>
            <a:r>
              <a:rPr lang="en-US" dirty="0"/>
              <a:t> can block</a:t>
            </a:r>
          </a:p>
          <a:p>
            <a:r>
              <a:rPr lang="en-US" dirty="0"/>
              <a:t>Communicate with other </a:t>
            </a:r>
            <a:r>
              <a:rPr lang="en-US" dirty="0" err="1"/>
              <a:t>verticles</a:t>
            </a:r>
            <a:r>
              <a:rPr lang="en-US" dirty="0"/>
              <a:t> by message passing.</a:t>
            </a:r>
          </a:p>
          <a:p>
            <a:r>
              <a:rPr lang="en-US" dirty="0"/>
              <a:t>Allows us to leverage the huge ecosystem of blocking Java libs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169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Components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smtClean="0"/>
              <a:t>Server &amp; Client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TCP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HTTP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err="1" smtClean="0"/>
              <a:t>WebSocket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err="1" smtClean="0"/>
              <a:t>SockJS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smtClean="0"/>
              <a:t>Event Bus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Point-to-point, publish-subscribe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Transparent clustering</a:t>
            </a:r>
          </a:p>
        </p:txBody>
      </p:sp>
    </p:spTree>
    <p:extLst>
      <p:ext uri="{BB962C8B-B14F-4D97-AF65-F5344CB8AC3E}">
        <p14:creationId xmlns:p14="http://schemas.microsoft.com/office/powerpoint/2010/main" val="63633217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Event Bus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The </a:t>
            </a:r>
            <a:r>
              <a:rPr lang="en-US" sz="4000" dirty="0"/>
              <a:t>nervous system of </a:t>
            </a:r>
            <a:r>
              <a:rPr lang="en-US" sz="4000" dirty="0" err="1"/>
              <a:t>Vert.x</a:t>
            </a:r>
            <a:endParaRPr lang="en-US" sz="40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err="1"/>
              <a:t>Verticles</a:t>
            </a:r>
            <a:r>
              <a:rPr lang="en-US" sz="4000" dirty="0"/>
              <a:t> communicate using the event bus.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Super simple API.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Point to point. Publish/Subscribe. Request/Response.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Pass simple strings, numbers or other primitive types.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JSON messages are preferred for structured data.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Transparent clustering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634300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079500" y="899592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err="1" smtClean="0">
                <a:solidFill>
                  <a:srgbClr val="1A1718"/>
                </a:solidFill>
              </a:rPr>
              <a:t>v</a:t>
            </a:r>
            <a:r>
              <a:rPr lang="en-US" sz="4800" b="1" dirty="0" err="1" smtClean="0">
                <a:solidFill>
                  <a:srgbClr val="1A1718"/>
                </a:solidFill>
              </a:rPr>
              <a:t>ert.x</a:t>
            </a:r>
            <a:r>
              <a:rPr lang="en-US" sz="4800" b="1" dirty="0">
                <a:solidFill>
                  <a:srgbClr val="1A1718"/>
                </a:solidFill>
              </a:rPr>
              <a:t/>
            </a:r>
            <a:br>
              <a:rPr lang="en-US" sz="4800" b="1" dirty="0">
                <a:solidFill>
                  <a:srgbClr val="1A1718"/>
                </a:solidFill>
              </a:rPr>
            </a:br>
            <a:r>
              <a:rPr lang="en-US" sz="4800" dirty="0" smtClean="0">
                <a:solidFill>
                  <a:srgbClr val="1A1718"/>
                </a:solidFill>
              </a:rPr>
              <a:t>asynchronous applications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dirty="0" smtClean="0">
                <a:solidFill>
                  <a:srgbClr val="1A1718"/>
                </a:solidFill>
              </a:rPr>
              <a:t>+ b</a:t>
            </a:r>
            <a:r>
              <a:rPr lang="en-US" sz="4800" dirty="0" smtClean="0">
                <a:solidFill>
                  <a:srgbClr val="1A1718"/>
                </a:solidFill>
              </a:rPr>
              <a:t>ig </a:t>
            </a:r>
            <a:r>
              <a:rPr lang="en-US" sz="4800" dirty="0">
                <a:solidFill>
                  <a:srgbClr val="1A1718"/>
                </a:solidFill>
              </a:rPr>
              <a:t>d</a:t>
            </a:r>
            <a:r>
              <a:rPr lang="en-US" sz="4800" dirty="0" smtClean="0">
                <a:solidFill>
                  <a:srgbClr val="1A1718"/>
                </a:solidFill>
              </a:rPr>
              <a:t>ata</a:t>
            </a:r>
            <a:endParaRPr lang="en-US" sz="4800" dirty="0">
              <a:solidFill>
                <a:srgbClr val="1A1718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7000" y="4860032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 dirty="0" err="1" smtClean="0">
                <a:solidFill>
                  <a:srgbClr val="1A1718"/>
                </a:solidFill>
              </a:rPr>
              <a:t>Pid</a:t>
            </a:r>
            <a:r>
              <a:rPr lang="en-US" sz="4100" dirty="0" smtClean="0">
                <a:solidFill>
                  <a:srgbClr val="1A1718"/>
                </a:solidFill>
              </a:rPr>
              <a:t> – Stuart Williams</a:t>
            </a:r>
            <a:endParaRPr lang="en-US" sz="4100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smtClean="0">
                <a:solidFill>
                  <a:srgbClr val="1A1718"/>
                </a:solidFill>
              </a:rPr>
              <a:t>Consulting Architect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err="1" smtClean="0">
                <a:solidFill>
                  <a:srgbClr val="1A1718"/>
                </a:solidFill>
              </a:rPr>
              <a:t>SpringSource</a:t>
            </a:r>
            <a:endParaRPr lang="en-US" sz="3000" b="1" dirty="0" smtClean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dirty="0" smtClean="0">
                <a:solidFill>
                  <a:srgbClr val="1A1718"/>
                </a:solidFill>
              </a:rPr>
              <a:t>@</a:t>
            </a:r>
            <a:r>
              <a:rPr lang="en-US" sz="4000" b="1" dirty="0" err="1" smtClean="0">
                <a:solidFill>
                  <a:srgbClr val="1A1718"/>
                </a:solidFill>
              </a:rPr>
              <a:t>pidster</a:t>
            </a:r>
            <a:endParaRPr lang="en-US" sz="4000" b="1" dirty="0">
              <a:solidFill>
                <a:srgbClr val="1A171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Event Bus </a:t>
            </a:r>
            <a:r>
              <a:rPr lang="en-US" sz="4000" dirty="0" smtClean="0"/>
              <a:t>– Example</a:t>
            </a:r>
            <a:endParaRPr lang="en-U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FF6600"/>
                </a:solidFill>
              </a:rPr>
              <a:t>var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  <a:r>
              <a:rPr lang="en-US" sz="4000" dirty="0"/>
              <a:t>handler = </a:t>
            </a:r>
            <a:r>
              <a:rPr lang="en-US" sz="4000" b="1" dirty="0">
                <a:solidFill>
                  <a:srgbClr val="FF6600"/>
                </a:solidFill>
              </a:rPr>
              <a:t>function</a:t>
            </a:r>
            <a:r>
              <a:rPr lang="en-US" sz="4000" dirty="0"/>
              <a:t>(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message</a:t>
            </a:r>
            <a:r>
              <a:rPr lang="en-US" sz="4000" dirty="0"/>
              <a:t>) {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err="1"/>
              <a:t>console.log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8000"/>
                </a:solidFill>
              </a:rPr>
              <a:t>'Received message '</a:t>
            </a:r>
            <a:r>
              <a:rPr lang="en-US" sz="4000" dirty="0"/>
              <a:t> + </a:t>
            </a:r>
            <a:r>
              <a:rPr lang="en-US" sz="4000" dirty="0" err="1"/>
              <a:t>message.msg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 err="1"/>
              <a:t>vertx</a:t>
            </a:r>
            <a:r>
              <a:rPr lang="en-US" sz="4000" dirty="0" err="1"/>
              <a:t>.eventBus.registerHandler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 err="1">
                <a:solidFill>
                  <a:srgbClr val="008000"/>
                </a:solidFill>
              </a:rPr>
              <a:t>example.address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404040"/>
                </a:solidFill>
              </a:rPr>
              <a:t>handler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 err="1"/>
              <a:t>vertx</a:t>
            </a:r>
            <a:r>
              <a:rPr lang="en-US" sz="4000" dirty="0" err="1"/>
              <a:t>.setPeriodic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00FF"/>
                </a:solidFill>
              </a:rPr>
              <a:t>1000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6600"/>
                </a:solidFill>
              </a:rPr>
              <a:t>function</a:t>
            </a:r>
            <a:r>
              <a:rPr lang="en-US" sz="4000" dirty="0"/>
              <a:t>() {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b="1" dirty="0" err="1"/>
              <a:t>vertx</a:t>
            </a:r>
            <a:r>
              <a:rPr lang="en-US" sz="4000" dirty="0" err="1"/>
              <a:t>.eventBus.send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 err="1">
                <a:solidFill>
                  <a:srgbClr val="008000"/>
                </a:solidFill>
              </a:rPr>
              <a:t>example.address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/>
              <a:t>, </a:t>
            </a:r>
            <a:r>
              <a:rPr lang="en-US" sz="4000" dirty="0" smtClean="0"/>
              <a:t>{ </a:t>
            </a:r>
            <a:r>
              <a:rPr lang="en-US" sz="4000" dirty="0" err="1" smtClean="0"/>
              <a:t>msg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8000"/>
                </a:solidFill>
              </a:rPr>
              <a:t>'foo’ </a:t>
            </a:r>
            <a:r>
              <a:rPr lang="en-US" sz="4000" dirty="0" smtClean="0"/>
              <a:t>}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r>
              <a:rPr lang="en-US" sz="4000" dirty="0"/>
              <a:t>})</a:t>
            </a:r>
          </a:p>
          <a:p>
            <a:pPr marL="1587" indent="0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63609148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/>
              <a:t>Event Bus </a:t>
            </a:r>
            <a:r>
              <a:rPr lang="en-US" sz="4000" dirty="0" smtClean="0"/>
              <a:t>– Extended </a:t>
            </a:r>
            <a:r>
              <a:rPr lang="en-US" sz="4000" dirty="0"/>
              <a:t>to </a:t>
            </a:r>
            <a:r>
              <a:rPr lang="en-US" sz="4000" dirty="0" smtClean="0"/>
              <a:t>Browser</a:t>
            </a:r>
            <a:endParaRPr lang="en-U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r>
              <a:rPr lang="en-US" sz="4000" dirty="0"/>
              <a:t>Event bus extends to </a:t>
            </a:r>
            <a:r>
              <a:rPr lang="en-US" sz="4000" i="1" dirty="0"/>
              <a:t>client side</a:t>
            </a:r>
            <a:r>
              <a:rPr lang="en-US" sz="4000" dirty="0"/>
              <a:t> JavaScript too</a:t>
            </a:r>
          </a:p>
          <a:p>
            <a:r>
              <a:rPr lang="en-US" sz="4000" dirty="0"/>
              <a:t>Uses the same API on the client</a:t>
            </a:r>
          </a:p>
          <a:p>
            <a:r>
              <a:rPr lang="en-US" sz="4000" dirty="0"/>
              <a:t>Powerful distributed event space spanning both client and server nodes</a:t>
            </a:r>
          </a:p>
          <a:p>
            <a:r>
              <a:rPr lang="en-US" sz="4000" dirty="0"/>
              <a:t>Ideal for modern “real-time” web applications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6460563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Modules</a:t>
            </a:r>
            <a:endParaRPr lang="en-US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057400"/>
            <a:ext cx="7207250" cy="5499100"/>
          </a:xfrm>
        </p:spPr>
        <p:txBody>
          <a:bodyPr/>
          <a:lstStyle/>
          <a:p>
            <a:r>
              <a:rPr lang="en-GB" dirty="0"/>
              <a:t>Authentication Manager</a:t>
            </a:r>
          </a:p>
          <a:p>
            <a:r>
              <a:rPr lang="en-GB" dirty="0"/>
              <a:t>Form Upload</a:t>
            </a:r>
          </a:p>
          <a:p>
            <a:r>
              <a:rPr lang="en-GB" dirty="0"/>
              <a:t>JDBC </a:t>
            </a:r>
            <a:r>
              <a:rPr lang="en-GB" dirty="0" err="1"/>
              <a:t>Persistor</a:t>
            </a:r>
            <a:endParaRPr lang="en-GB" dirty="0"/>
          </a:p>
          <a:p>
            <a:r>
              <a:rPr lang="en-GB" dirty="0"/>
              <a:t>Mailer</a:t>
            </a:r>
          </a:p>
          <a:p>
            <a:r>
              <a:rPr lang="en-GB" dirty="0"/>
              <a:t>Mongo </a:t>
            </a:r>
            <a:r>
              <a:rPr lang="en-GB" dirty="0" err="1"/>
              <a:t>Persistor</a:t>
            </a:r>
            <a:endParaRPr lang="en-GB" dirty="0"/>
          </a:p>
          <a:p>
            <a:r>
              <a:rPr lang="en-GB" dirty="0"/>
              <a:t>Session </a:t>
            </a:r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1EEB288-2FE1-487C-9844-18EC8163C863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04213" y="2057400"/>
            <a:ext cx="7207250" cy="5303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Web Server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Work Queue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AMQP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</a:tabLst>
            </a:pPr>
            <a:r>
              <a:rPr lang="en-US" sz="37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More…</a:t>
            </a:r>
            <a:endParaRPr lang="en-US" sz="37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7210134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mod-web-server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load(</a:t>
            </a:r>
            <a:r>
              <a:rPr lang="en-US" sz="3200" dirty="0">
                <a:solidFill>
                  <a:srgbClr val="008000"/>
                </a:solidFill>
              </a:rPr>
              <a:t>'</a:t>
            </a:r>
            <a:r>
              <a:rPr lang="en-US" sz="3200" dirty="0" err="1">
                <a:solidFill>
                  <a:srgbClr val="008000"/>
                </a:solidFill>
              </a:rPr>
              <a:t>vertx.js</a:t>
            </a:r>
            <a:r>
              <a:rPr lang="en-US" sz="3200" dirty="0">
                <a:solidFill>
                  <a:srgbClr val="008000"/>
                </a:solidFill>
              </a:rPr>
              <a:t>’</a:t>
            </a:r>
            <a:r>
              <a:rPr lang="en-US" sz="3200" dirty="0" smtClean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rgbClr val="FF6600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 err="1"/>
              <a:t>config</a:t>
            </a:r>
            <a:r>
              <a:rPr lang="en-US" sz="3200" dirty="0"/>
              <a:t> = {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 err="1">
                <a:solidFill>
                  <a:srgbClr val="008000"/>
                </a:solidFill>
              </a:rPr>
              <a:t>web_root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3366FF"/>
                </a:solidFill>
              </a:rPr>
              <a:t>&lt;</a:t>
            </a:r>
            <a:r>
              <a:rPr lang="en-US" sz="3200" dirty="0" err="1">
                <a:solidFill>
                  <a:srgbClr val="3366FF"/>
                </a:solidFill>
              </a:rPr>
              <a:t>web_root</a:t>
            </a:r>
            <a:r>
              <a:rPr lang="en-US" sz="3200" dirty="0">
                <a:solidFill>
                  <a:srgbClr val="3366FF"/>
                </a:solidFill>
              </a:rPr>
              <a:t>&gt;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    "port"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3366FF"/>
                </a:solidFill>
              </a:rPr>
              <a:t>&lt;port&gt;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    "</a:t>
            </a:r>
            <a:r>
              <a:rPr lang="en-US" sz="3200" dirty="0" err="1">
                <a:solidFill>
                  <a:srgbClr val="008000"/>
                </a:solidFill>
              </a:rPr>
              <a:t>ssl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3366FF"/>
                </a:solidFill>
              </a:rPr>
              <a:t>&lt;</a:t>
            </a:r>
            <a:r>
              <a:rPr lang="en-US" sz="3200" dirty="0" err="1">
                <a:solidFill>
                  <a:srgbClr val="3366FF"/>
                </a:solidFill>
              </a:rPr>
              <a:t>ssl</a:t>
            </a:r>
            <a:r>
              <a:rPr lang="en-US" sz="3200" dirty="0">
                <a:solidFill>
                  <a:srgbClr val="3366FF"/>
                </a:solidFill>
              </a:rPr>
              <a:t>&gt;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008000"/>
                </a:solidFill>
              </a:rPr>
              <a:t> "</a:t>
            </a:r>
            <a:r>
              <a:rPr lang="en-US" sz="3200" dirty="0" err="1">
                <a:solidFill>
                  <a:srgbClr val="008000"/>
                </a:solidFill>
              </a:rPr>
              <a:t>key_store_password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3366FF"/>
                </a:solidFill>
              </a:rPr>
              <a:t>&lt;</a:t>
            </a:r>
            <a:r>
              <a:rPr lang="en-US" sz="3200" dirty="0" err="1">
                <a:solidFill>
                  <a:srgbClr val="3366FF"/>
                </a:solidFill>
              </a:rPr>
              <a:t>key_store_password</a:t>
            </a:r>
            <a:r>
              <a:rPr lang="en-US" sz="3200" dirty="0">
                <a:solidFill>
                  <a:srgbClr val="3366FF"/>
                </a:solidFill>
              </a:rPr>
              <a:t>&gt;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 err="1">
                <a:solidFill>
                  <a:srgbClr val="008000"/>
                </a:solidFill>
              </a:rPr>
              <a:t>key_store_path</a:t>
            </a:r>
            <a:r>
              <a:rPr lang="en-US" sz="3200" dirty="0">
                <a:solidFill>
                  <a:srgbClr val="008000"/>
                </a:solidFill>
              </a:rPr>
              <a:t>"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3366FF"/>
                </a:solidFill>
              </a:rPr>
              <a:t>&lt;</a:t>
            </a:r>
            <a:r>
              <a:rPr lang="en-US" sz="3200" dirty="0" err="1">
                <a:solidFill>
                  <a:srgbClr val="3366FF"/>
                </a:solidFill>
              </a:rPr>
              <a:t>key_store_path</a:t>
            </a:r>
            <a:r>
              <a:rPr lang="en-US" sz="3200" dirty="0">
                <a:solidFill>
                  <a:srgbClr val="3366FF"/>
                </a:solidFill>
              </a:rPr>
              <a:t>&gt;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err="1"/>
              <a:t>vertx</a:t>
            </a:r>
            <a:r>
              <a:rPr lang="en-US" sz="3200" dirty="0" err="1"/>
              <a:t>.deployModule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8000"/>
                </a:solidFill>
              </a:rPr>
              <a:t>'vertx.web-server-v1.0'</a:t>
            </a:r>
            <a:r>
              <a:rPr lang="en-US" sz="3200" dirty="0"/>
              <a:t>, </a:t>
            </a:r>
            <a:r>
              <a:rPr lang="en-US" sz="3200" dirty="0" err="1"/>
              <a:t>config</a:t>
            </a:r>
            <a:r>
              <a:rPr lang="en-US" sz="3200" dirty="0"/>
              <a:t>, 1, </a:t>
            </a:r>
            <a:r>
              <a:rPr lang="en-US" sz="3200" dirty="0">
                <a:solidFill>
                  <a:srgbClr val="FF6600"/>
                </a:solidFill>
              </a:rPr>
              <a:t>function</a:t>
            </a:r>
            <a:r>
              <a:rPr lang="en-US" sz="3200" dirty="0"/>
              <a:t>() {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// deployed</a:t>
            </a:r>
          </a:p>
          <a:p>
            <a:pPr marL="0" indent="0">
              <a:buNone/>
            </a:pPr>
            <a:r>
              <a:rPr lang="en-US" sz="3200" dirty="0"/>
              <a:t>})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81927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Composition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Deploy code using code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Modules are unit of composed code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Deploy modules using a </a:t>
            </a:r>
            <a:r>
              <a:rPr lang="en-US" sz="4000" dirty="0" err="1" smtClean="0"/>
              <a:t>verticle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Or provide multiple </a:t>
            </a:r>
            <a:r>
              <a:rPr lang="en-US" sz="4000" dirty="0" err="1" smtClean="0"/>
              <a:t>verticles</a:t>
            </a:r>
            <a:r>
              <a:rPr lang="en-US" sz="4000" dirty="0" smtClean="0"/>
              <a:t> inside a module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Remember: </a:t>
            </a:r>
            <a:r>
              <a:rPr lang="en-US" sz="4000" dirty="0" err="1"/>
              <a:t>v</a:t>
            </a:r>
            <a:r>
              <a:rPr lang="en-US" sz="4000" dirty="0" err="1" smtClean="0"/>
              <a:t>erticles</a:t>
            </a:r>
            <a:r>
              <a:rPr lang="en-US" sz="4000" dirty="0" smtClean="0"/>
              <a:t> communicate using the Event Bus.</a:t>
            </a: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8975728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Architecture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Separation of concerns 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Workers if required</a:t>
            </a: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Polyglot</a:t>
            </a:r>
            <a:endParaRPr lang="en-US" dirty="0" smtClean="0"/>
          </a:p>
        </p:txBody>
      </p:sp>
      <p:sp>
        <p:nvSpPr>
          <p:cNvPr id="2" name="Circular Arrow 1"/>
          <p:cNvSpPr/>
          <p:nvPr/>
        </p:nvSpPr>
        <p:spPr bwMode="auto">
          <a:xfrm>
            <a:off x="8402426" y="4067944"/>
            <a:ext cx="2448272" cy="24482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8132"/>
              <a:gd name="adj5" fmla="val 12500"/>
            </a:avLst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3" name="Left-Right Arrow 2"/>
          <p:cNvSpPr/>
          <p:nvPr/>
        </p:nvSpPr>
        <p:spPr bwMode="auto">
          <a:xfrm>
            <a:off x="6242186" y="3851920"/>
            <a:ext cx="1806993" cy="720080"/>
          </a:xfrm>
          <a:prstGeom prst="leftRigh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6242186" y="5004048"/>
            <a:ext cx="1806993" cy="720080"/>
          </a:xfrm>
          <a:prstGeom prst="leftRigh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6242186" y="6156176"/>
            <a:ext cx="1806993" cy="720080"/>
          </a:xfrm>
          <a:prstGeom prst="leftRigh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4" name="Left Arrow Callout 3"/>
          <p:cNvSpPr/>
          <p:nvPr/>
        </p:nvSpPr>
        <p:spPr bwMode="auto">
          <a:xfrm>
            <a:off x="11426762" y="4572000"/>
            <a:ext cx="1440160" cy="1440160"/>
          </a:xfrm>
          <a:prstGeom prst="leftArrowCallou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5" name="Left-Right Arrow Callout 4"/>
          <p:cNvSpPr/>
          <p:nvPr/>
        </p:nvSpPr>
        <p:spPr bwMode="auto">
          <a:xfrm rot="18900000">
            <a:off x="10335364" y="2440487"/>
            <a:ext cx="2888321" cy="1368152"/>
          </a:xfrm>
          <a:prstGeom prst="leftRightArrowCallou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1" name="Left-Right Arrow Callout 10"/>
          <p:cNvSpPr/>
          <p:nvPr/>
        </p:nvSpPr>
        <p:spPr bwMode="auto">
          <a:xfrm rot="2700000">
            <a:off x="10335363" y="6688958"/>
            <a:ext cx="2888321" cy="1368152"/>
          </a:xfrm>
          <a:prstGeom prst="left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0562" y="2835096"/>
            <a:ext cx="224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404040"/>
                </a:solidFill>
              </a:rPr>
              <a:t>I/O </a:t>
            </a:r>
            <a:r>
              <a:rPr lang="en-US" dirty="0" err="1" smtClean="0">
                <a:solidFill>
                  <a:srgbClr val="404040"/>
                </a:solidFill>
              </a:rPr>
              <a:t>verticles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64898" y="4790926"/>
            <a:ext cx="1107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Event</a:t>
            </a:r>
            <a:br>
              <a:rPr lang="en-US" dirty="0" smtClean="0">
                <a:solidFill>
                  <a:srgbClr val="404040"/>
                </a:solidFill>
              </a:rPr>
            </a:br>
            <a:r>
              <a:rPr lang="en-US" dirty="0" smtClean="0">
                <a:solidFill>
                  <a:srgbClr val="404040"/>
                </a:solidFill>
              </a:rPr>
              <a:t>Bus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95285" y="3203848"/>
            <a:ext cx="15742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Logic</a:t>
            </a:r>
          </a:p>
          <a:p>
            <a:r>
              <a:rPr lang="en-US" dirty="0" err="1" smtClean="0">
                <a:solidFill>
                  <a:srgbClr val="404040"/>
                </a:solidFill>
              </a:rPr>
              <a:t>verticles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95285" y="6876256"/>
            <a:ext cx="15742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Worker</a:t>
            </a:r>
          </a:p>
          <a:p>
            <a:r>
              <a:rPr lang="en-US" dirty="0" err="1" smtClean="0">
                <a:solidFill>
                  <a:srgbClr val="404040"/>
                </a:solidFill>
              </a:rPr>
              <a:t>verticle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4928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….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96776007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 Fast Data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err="1" smtClean="0"/>
              <a:t>Realtime</a:t>
            </a:r>
            <a:r>
              <a:rPr lang="en-US" sz="4000" b="1" dirty="0" smtClean="0"/>
              <a:t> Analytics Dashboards &amp; APIs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err="1" smtClean="0"/>
              <a:t>WebSocket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	</a:t>
            </a:r>
            <a:r>
              <a:rPr lang="en-US" sz="4000" dirty="0" err="1" smtClean="0"/>
              <a:t>SockJS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b="1" dirty="0" smtClean="0"/>
              <a:t>Polyglot Integration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	Use language independent format like JSON, XML for data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US" sz="4000" dirty="0" smtClean="0"/>
              <a:t>Exchange messages using event bus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7240064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Fast Data </a:t>
            </a:r>
            <a:r>
              <a:rPr lang="en-US" sz="4800" dirty="0" smtClean="0"/>
              <a:t>– </a:t>
            </a:r>
            <a:r>
              <a:rPr lang="en-US" sz="4800" dirty="0" err="1" smtClean="0"/>
              <a:t>RabbitMQ</a:t>
            </a:r>
            <a:r>
              <a:rPr lang="en-US" sz="6600" b="1" dirty="0" smtClean="0"/>
              <a:t> 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AMQP message broker</a:t>
            </a: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Use for queuing, routing messages and WAN clustering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4128839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Big/Fast Data </a:t>
            </a:r>
            <a:r>
              <a:rPr lang="en-US" sz="4800" dirty="0" smtClean="0"/>
              <a:t>– </a:t>
            </a:r>
            <a:r>
              <a:rPr lang="en-US" sz="4800" dirty="0" err="1" smtClean="0"/>
              <a:t>Redis</a:t>
            </a:r>
            <a:r>
              <a:rPr lang="en-US" sz="4800" dirty="0" smtClean="0"/>
              <a:t> </a:t>
            </a:r>
            <a:endParaRPr lang="en-US" sz="48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“Data Structure Server”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Key-Value store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Pub-sub messaging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Use for caching </a:t>
            </a:r>
            <a:r>
              <a:rPr lang="en-US" sz="4000" dirty="0" err="1" smtClean="0"/>
              <a:t>verticle</a:t>
            </a:r>
            <a:r>
              <a:rPr lang="en-US" sz="4000" dirty="0" smtClean="0"/>
              <a:t> data, broadcasting to </a:t>
            </a:r>
            <a:r>
              <a:rPr lang="en-US" sz="4000" dirty="0" err="1" smtClean="0"/>
              <a:t>verticles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7291424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7C562F-5BBA-4CA0-B7CA-D5CAF4B3682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 dirty="0" err="1" smtClean="0">
                <a:solidFill>
                  <a:srgbClr val="000000"/>
                </a:solidFill>
                <a:latin typeface="Arial Bold"/>
              </a:rPr>
              <a:t>Pid</a:t>
            </a:r>
            <a:r>
              <a:rPr lang="en-US" sz="6500" dirty="0" smtClean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Arial Bold"/>
              </a:rPr>
              <a:t>(Stuart Williams)</a:t>
            </a:r>
            <a:endParaRPr lang="en-US" sz="40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24425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Speaker Bio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Consu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lting Architect at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SpringSource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/ </a:t>
            </a:r>
            <a:r>
              <a:rPr lang="en-US" sz="3600" dirty="0" smtClean="0">
                <a:solidFill>
                  <a:srgbClr val="1A1718"/>
                </a:solidFill>
              </a:rPr>
              <a:t>Pivotal</a:t>
            </a:r>
            <a:br>
              <a:rPr lang="en-US" sz="3600" dirty="0" smtClean="0">
                <a:solidFill>
                  <a:srgbClr val="1A1718"/>
                </a:solidFill>
              </a:rPr>
            </a:br>
            <a:r>
              <a:rPr lang="en-US" sz="3600" dirty="0" smtClean="0">
                <a:solidFill>
                  <a:srgbClr val="1A1718"/>
                </a:solidFill>
              </a:rPr>
              <a:t>Application architecture, performance 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(and hand-waving)</a:t>
            </a:r>
          </a:p>
          <a:p>
            <a:pPr marL="163513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163513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</a:t>
            </a: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36600" y="4499992"/>
            <a:ext cx="7207250" cy="3888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45000"/>
              <a:buFont typeface="Wingdings" pitchFamily="2" charset="2"/>
              <a:buChar char="§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45000"/>
              <a:buFont typeface="Wingdings" pitchFamily="2" charset="2"/>
              <a:buChar char="§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45000"/>
              <a:buFont typeface="Wingdings" pitchFamily="2" charset="2"/>
              <a:buChar char="§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45000"/>
              <a:buFont typeface="Wingdings" pitchFamily="2" charset="2"/>
              <a:buChar char="§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45000"/>
              <a:buFont typeface="Wingdings" pitchFamily="2" charset="2"/>
              <a:buChar char="§"/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6913" indent="-533400"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Projects</a:t>
            </a:r>
          </a:p>
          <a:p>
            <a:pPr marL="989013" lvl="1" indent="-531813"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err="1" smtClean="0"/>
              <a:t>vert.x</a:t>
            </a:r>
            <a:endParaRPr lang="en-US" b="1" dirty="0"/>
          </a:p>
          <a:p>
            <a:pPr marL="989013" lvl="1" indent="-531813"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Apache </a:t>
            </a:r>
            <a:r>
              <a:rPr lang="en-US" dirty="0" err="1"/>
              <a:t>Oltu</a:t>
            </a:r>
            <a:r>
              <a:rPr lang="en-US" dirty="0"/>
              <a:t> (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04213" y="4499992"/>
            <a:ext cx="7207250" cy="3888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Communities</a:t>
            </a:r>
          </a:p>
          <a:p>
            <a:pPr marL="989013" lvl="1" indent="-531813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Apache Tomcat</a:t>
            </a:r>
          </a:p>
          <a:p>
            <a:pPr marL="989013" lvl="1" indent="-531813">
              <a:spcBef>
                <a:spcPts val="1000"/>
              </a:spcBef>
              <a:buClr>
                <a:srgbClr val="000000"/>
              </a:buClr>
              <a:buSzPct val="100000"/>
              <a:buFont typeface="Arial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>Groovy</a:t>
            </a:r>
            <a:endParaRPr lang="en-US" sz="3600" b="1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400308080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Big/Fast Data </a:t>
            </a:r>
            <a:r>
              <a:rPr lang="en-US" sz="4800" dirty="0" smtClean="0"/>
              <a:t>– </a:t>
            </a:r>
            <a:r>
              <a:rPr lang="en-US" sz="4800" dirty="0" err="1" smtClean="0"/>
              <a:t>GemFire</a:t>
            </a:r>
            <a:endParaRPr lang="en-US" sz="48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Compute Grid / Distributed Cache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Embeddable Key-Value store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Use for large partitioned caches, high performance compute, WANs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Send data to </a:t>
            </a:r>
            <a:r>
              <a:rPr lang="en-US" sz="4000" dirty="0" err="1" smtClean="0"/>
              <a:t>vert.x</a:t>
            </a:r>
            <a:r>
              <a:rPr lang="en-US" sz="4000" dirty="0" smtClean="0"/>
              <a:t> using </a:t>
            </a:r>
            <a:r>
              <a:rPr lang="en-US" sz="4000" dirty="0" err="1" smtClean="0"/>
              <a:t>CacheListeners</a:t>
            </a:r>
            <a:r>
              <a:rPr lang="en-US" sz="4000" dirty="0" smtClean="0"/>
              <a:t>, subscriptions, </a:t>
            </a:r>
            <a:r>
              <a:rPr lang="en-US" sz="4000" dirty="0" err="1" smtClean="0"/>
              <a:t>AsyncQueues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7423363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 Data </a:t>
            </a:r>
            <a:r>
              <a:rPr lang="en-US" sz="4800" dirty="0" smtClean="0"/>
              <a:t>– </a:t>
            </a:r>
            <a:r>
              <a:rPr lang="en-US" sz="4800" dirty="0" err="1" smtClean="0"/>
              <a:t>Hadoop</a:t>
            </a:r>
            <a:r>
              <a:rPr lang="en-US" sz="6600" b="1" dirty="0" smtClean="0"/>
              <a:t> 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Hive – of course!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SQL queries via JDBC worker </a:t>
            </a:r>
            <a:r>
              <a:rPr lang="en-US" sz="4000" dirty="0" err="1" smtClean="0"/>
              <a:t>verticle</a:t>
            </a:r>
            <a:endParaRPr lang="en-US" sz="4000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Standard pattern via event bus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Use for ad-hoc queries on large datasets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912259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 Data </a:t>
            </a:r>
            <a:r>
              <a:rPr lang="en-US" sz="4800" dirty="0" smtClean="0"/>
              <a:t>– </a:t>
            </a:r>
            <a:r>
              <a:rPr lang="en-US" sz="4800" dirty="0" smtClean="0"/>
              <a:t>MQTT</a:t>
            </a:r>
            <a:r>
              <a:rPr lang="en-US" sz="6600" b="1" dirty="0" smtClean="0"/>
              <a:t> 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MQTT </a:t>
            </a:r>
            <a:r>
              <a:rPr lang="en-US" sz="4000" dirty="0"/>
              <a:t>is a machine-to-machine (M2M) / "Internet of </a:t>
            </a:r>
            <a:r>
              <a:rPr lang="en-US" sz="4000" dirty="0" smtClean="0"/>
              <a:t>Things” connectivity </a:t>
            </a:r>
            <a:r>
              <a:rPr lang="en-US" sz="4000" dirty="0"/>
              <a:t>protocol</a:t>
            </a:r>
            <a:r>
              <a:rPr lang="en-US" sz="4000" dirty="0" smtClean="0"/>
              <a:t>.</a:t>
            </a:r>
            <a:endParaRPr lang="en-US" sz="4000" dirty="0"/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Extremely lightweight publish/subscribe messaging transport</a:t>
            </a:r>
            <a:r>
              <a:rPr lang="en-US" sz="4000" dirty="0" smtClean="0"/>
              <a:t>.</a:t>
            </a:r>
            <a:endParaRPr lang="en-US" sz="4000" dirty="0"/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It is useful for connections with remote locations where a small code footprint is required and/or network bandwidth is at a premium</a:t>
            </a:r>
            <a:r>
              <a:rPr lang="en-US" sz="4000" dirty="0" smtClean="0"/>
              <a:t>.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Eclipse </a:t>
            </a:r>
            <a:r>
              <a:rPr lang="en-US" sz="4000" dirty="0" err="1"/>
              <a:t>Paho</a:t>
            </a: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i="1" dirty="0" smtClean="0"/>
              <a:t>Coming soon!</a:t>
            </a:r>
            <a:endParaRPr lang="en-US" sz="4000" i="1" dirty="0" smtClean="0"/>
          </a:p>
        </p:txBody>
      </p:sp>
    </p:spTree>
    <p:extLst>
      <p:ext uri="{BB962C8B-B14F-4D97-AF65-F5344CB8AC3E}">
        <p14:creationId xmlns:p14="http://schemas.microsoft.com/office/powerpoint/2010/main" val="151195263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Big Data </a:t>
            </a:r>
            <a:r>
              <a:rPr lang="en-US" sz="4800" dirty="0" smtClean="0"/>
              <a:t>– </a:t>
            </a:r>
            <a:r>
              <a:rPr lang="en-US" sz="4800" dirty="0" err="1" smtClean="0"/>
              <a:t>Intravert</a:t>
            </a:r>
            <a:r>
              <a:rPr lang="en-US" sz="6600" b="1" dirty="0" smtClean="0"/>
              <a:t> </a:t>
            </a:r>
            <a:r>
              <a:rPr lang="en-US" sz="3600" dirty="0" smtClean="0"/>
              <a:t>(@</a:t>
            </a:r>
            <a:r>
              <a:rPr lang="en-US" sz="3600" dirty="0" err="1" smtClean="0"/>
              <a:t>zznate</a:t>
            </a:r>
            <a:r>
              <a:rPr lang="en-US" sz="3600" dirty="0" smtClean="0"/>
              <a:t> - </a:t>
            </a:r>
            <a:r>
              <a:rPr lang="en-US" sz="3600" dirty="0" err="1" smtClean="0"/>
              <a:t>apigee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r>
              <a:rPr lang="en-US" dirty="0" smtClean="0"/>
              <a:t>Processors</a:t>
            </a:r>
            <a:r>
              <a:rPr lang="en-US" dirty="0"/>
              <a:t>, filters and procedures allow you perform arbitrary </a:t>
            </a:r>
            <a:r>
              <a:rPr lang="en-US" dirty="0" smtClean="0"/>
              <a:t>programmatic </a:t>
            </a:r>
            <a:r>
              <a:rPr lang="en-US" dirty="0"/>
              <a:t>transformations on the server side before the results are returned to the client.</a:t>
            </a:r>
          </a:p>
          <a:p>
            <a:r>
              <a:rPr lang="en-US" dirty="0"/>
              <a:t>Execute procedures and join like logic in a single RPC request eliminating </a:t>
            </a:r>
            <a:r>
              <a:rPr lang="en-US" dirty="0" smtClean="0"/>
              <a:t>round-trips</a:t>
            </a:r>
            <a:endParaRPr lang="en-US" dirty="0"/>
          </a:p>
          <a:p>
            <a:r>
              <a:rPr lang="en-US" dirty="0"/>
              <a:t>A simple transport and JSON API that runs over HTTP allows clients to </a:t>
            </a:r>
            <a:r>
              <a:rPr lang="en-US" dirty="0" smtClean="0"/>
              <a:t>choose </a:t>
            </a:r>
            <a:r>
              <a:rPr lang="en-US" dirty="0"/>
              <a:t>from JSON, JSON compressed by smile, </a:t>
            </a:r>
            <a:r>
              <a:rPr lang="en-US" dirty="0" smtClean="0"/>
              <a:t>&amp; even </a:t>
            </a:r>
            <a:r>
              <a:rPr lang="en-US" dirty="0"/>
              <a:t>big fat sexy XML</a:t>
            </a:r>
          </a:p>
          <a:p>
            <a:r>
              <a:rPr lang="en-US" dirty="0"/>
              <a:t>A real REST interface (ever thought about what would a </a:t>
            </a:r>
            <a:r>
              <a:rPr lang="en-US" dirty="0"/>
              <a:t>C</a:t>
            </a:r>
            <a:r>
              <a:rPr lang="en-US" dirty="0" smtClean="0"/>
              <a:t>assandra </a:t>
            </a:r>
            <a:r>
              <a:rPr lang="en-US" dirty="0"/>
              <a:t>hyper media API look like?)</a:t>
            </a:r>
          </a:p>
          <a:p>
            <a:r>
              <a:rPr lang="en-US" dirty="0"/>
              <a:t>Work with simple familiar objects like String or Integer instead of bytes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22450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v2.0 </a:t>
            </a:r>
            <a:r>
              <a:rPr lang="en-US" sz="4800" dirty="0" smtClean="0"/>
              <a:t>– Features</a:t>
            </a:r>
            <a:endParaRPr lang="en-US" sz="48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New </a:t>
            </a:r>
            <a:r>
              <a:rPr lang="en-US" sz="4000" dirty="0" err="1"/>
              <a:t>ClassLoader</a:t>
            </a:r>
            <a:r>
              <a:rPr lang="en-US" sz="4000" dirty="0"/>
              <a:t> 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err="1" smtClean="0"/>
              <a:t>Netty</a:t>
            </a:r>
            <a:r>
              <a:rPr lang="en-US" sz="4000" dirty="0" smtClean="0"/>
              <a:t> 4.0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Languages as modules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Flexible Module repositories, including Maven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Management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Line n</a:t>
            </a:r>
          </a:p>
        </p:txBody>
      </p:sp>
    </p:spTree>
    <p:extLst>
      <p:ext uri="{BB962C8B-B14F-4D97-AF65-F5344CB8AC3E}">
        <p14:creationId xmlns:p14="http://schemas.microsoft.com/office/powerpoint/2010/main" val="147240064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v2.0 </a:t>
            </a:r>
            <a:r>
              <a:rPr lang="en-US" sz="4800" dirty="0" smtClean="0"/>
              <a:t>– Developer experience</a:t>
            </a:r>
            <a:endParaRPr lang="en-US" sz="48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err="1" smtClean="0"/>
              <a:t>Gradle</a:t>
            </a:r>
            <a:r>
              <a:rPr lang="en-US" sz="4000" dirty="0" smtClean="0"/>
              <a:t> </a:t>
            </a:r>
            <a:r>
              <a:rPr lang="en-US" sz="4000" dirty="0"/>
              <a:t>template project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Maven archetype and plugins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Zero setup IDE debugging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Zero setup IDE </a:t>
            </a:r>
            <a:r>
              <a:rPr lang="en-US" sz="4000" dirty="0" smtClean="0"/>
              <a:t>testing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Test Tools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494197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Management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Management Agent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	</a:t>
            </a:r>
            <a:r>
              <a:rPr lang="en-GB" sz="4000" dirty="0" smtClean="0"/>
              <a:t>Publishes </a:t>
            </a:r>
            <a:r>
              <a:rPr lang="en-GB" sz="4000" dirty="0"/>
              <a:t>metrics on </a:t>
            </a:r>
            <a:r>
              <a:rPr lang="en-GB" sz="4000" dirty="0" smtClean="0"/>
              <a:t>Event Bus </a:t>
            </a:r>
            <a:r>
              <a:rPr lang="en-GB" sz="4000" dirty="0"/>
              <a:t>in </a:t>
            </a:r>
            <a:r>
              <a:rPr lang="en-GB" sz="4000" dirty="0" smtClean="0"/>
              <a:t>JSON format</a:t>
            </a:r>
            <a:endParaRPr lang="en-US" sz="4000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Management </a:t>
            </a:r>
            <a:r>
              <a:rPr lang="en-US" sz="4000" dirty="0" smtClean="0"/>
              <a:t>GUI</a:t>
            </a:r>
            <a:endParaRPr lang="en-US" sz="4000" dirty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JMX Demo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41390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Real Deployment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/>
              <a:t>v</a:t>
            </a:r>
            <a:r>
              <a:rPr lang="en-US" dirty="0" err="1" smtClean="0"/>
              <a:t>ert.x</a:t>
            </a:r>
            <a:r>
              <a:rPr lang="en-US" dirty="0" smtClean="0"/>
              <a:t> provides a JSON RPC API: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deployer.js</a:t>
            </a:r>
            <a:endParaRPr lang="en-US" dirty="0"/>
          </a:p>
          <a:p>
            <a:pPr marL="973137" lvl="1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Json</a:t>
            </a:r>
            <a:r>
              <a:rPr lang="en-US" dirty="0" err="1" smtClean="0"/>
              <a:t>R</a:t>
            </a:r>
            <a:r>
              <a:rPr lang="en-US" dirty="0" err="1" smtClean="0"/>
              <a:t>p</a:t>
            </a:r>
            <a:r>
              <a:rPr lang="en-US" dirty="0" err="1" smtClean="0"/>
              <a:t>cServer.groovy</a:t>
            </a:r>
            <a:endParaRPr lang="en-US" dirty="0"/>
          </a:p>
          <a:p>
            <a:pPr marL="973137" lvl="1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Integration.groovy</a:t>
            </a:r>
            <a:r>
              <a:rPr lang="en-US" dirty="0" smtClean="0"/>
              <a:t> – worker</a:t>
            </a:r>
          </a:p>
          <a:p>
            <a:pPr marL="1373187" lvl="2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Spring Integration message flow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RabbitMQ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Dynamically deploys components to consume queues:</a:t>
            </a:r>
          </a:p>
          <a:p>
            <a:pPr marL="1830387" lvl="3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Consumer.groovy</a:t>
            </a:r>
            <a:r>
              <a:rPr lang="en-US" dirty="0" smtClean="0"/>
              <a:t> – worker, Spring Integration message flow</a:t>
            </a:r>
          </a:p>
          <a:p>
            <a:pPr marL="1830387" lvl="3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JsonRpcClient.groovy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522252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108107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Real Deployment</a:t>
            </a:r>
            <a:endParaRPr lang="en-US" dirty="0" smtClean="0"/>
          </a:p>
        </p:txBody>
      </p:sp>
      <p:sp>
        <p:nvSpPr>
          <p:cNvPr id="4" name="Circular Arrow 3"/>
          <p:cNvSpPr/>
          <p:nvPr/>
        </p:nvSpPr>
        <p:spPr bwMode="auto">
          <a:xfrm>
            <a:off x="4895883" y="4067944"/>
            <a:ext cx="2448272" cy="244827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78132"/>
              <a:gd name="adj5" fmla="val 12500"/>
            </a:avLst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2735643" y="4004648"/>
            <a:ext cx="1806993" cy="720080"/>
          </a:xfrm>
          <a:prstGeom prst="leftRigh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9" name="Left-Right Arrow Callout 8"/>
          <p:cNvSpPr/>
          <p:nvPr/>
        </p:nvSpPr>
        <p:spPr bwMode="auto">
          <a:xfrm rot="18900000">
            <a:off x="6828821" y="2440487"/>
            <a:ext cx="2888321" cy="1368152"/>
          </a:xfrm>
          <a:prstGeom prst="left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9283" y="1835696"/>
            <a:ext cx="22439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I/O </a:t>
            </a:r>
            <a:r>
              <a:rPr lang="en-US" dirty="0" err="1" smtClean="0">
                <a:solidFill>
                  <a:srgbClr val="404040"/>
                </a:solidFill>
              </a:rPr>
              <a:t>verticles</a:t>
            </a:r>
            <a:r>
              <a:rPr lang="en-US" dirty="0" smtClean="0">
                <a:solidFill>
                  <a:srgbClr val="404040"/>
                </a:solidFill>
              </a:rPr>
              <a:t/>
            </a:r>
            <a:br>
              <a:rPr lang="en-US" dirty="0" smtClean="0">
                <a:solidFill>
                  <a:srgbClr val="404040"/>
                </a:solidFill>
              </a:rPr>
            </a:br>
            <a:endParaRPr lang="en-US" dirty="0" smtClean="0">
              <a:solidFill>
                <a:srgbClr val="404040"/>
              </a:solidFill>
            </a:endParaRPr>
          </a:p>
          <a:p>
            <a:pPr algn="ctr"/>
            <a:r>
              <a:rPr lang="en-US" dirty="0" smtClean="0">
                <a:solidFill>
                  <a:srgbClr val="404040"/>
                </a:solidFill>
              </a:rPr>
              <a:t>HTTP</a:t>
            </a:r>
            <a:br>
              <a:rPr lang="en-US" dirty="0" smtClean="0">
                <a:solidFill>
                  <a:srgbClr val="404040"/>
                </a:solidFill>
              </a:rPr>
            </a:br>
            <a:r>
              <a:rPr lang="en-US" dirty="0" smtClean="0">
                <a:solidFill>
                  <a:srgbClr val="404040"/>
                </a:solidFill>
              </a:rPr>
              <a:t>JSON RPC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8355" y="4790926"/>
            <a:ext cx="1107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Event</a:t>
            </a:r>
            <a:br>
              <a:rPr lang="en-US" dirty="0" smtClean="0">
                <a:solidFill>
                  <a:srgbClr val="404040"/>
                </a:solidFill>
              </a:rPr>
            </a:br>
            <a:r>
              <a:rPr lang="en-US" dirty="0" smtClean="0">
                <a:solidFill>
                  <a:srgbClr val="404040"/>
                </a:solidFill>
              </a:rPr>
              <a:t>Bus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8742" y="1979712"/>
            <a:ext cx="3136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Worker </a:t>
            </a:r>
            <a:r>
              <a:rPr lang="en-US" dirty="0" err="1" smtClean="0">
                <a:solidFill>
                  <a:srgbClr val="404040"/>
                </a:solidFill>
              </a:rPr>
              <a:t>Verticles</a:t>
            </a:r>
            <a:endParaRPr lang="en-US" dirty="0" smtClean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Spring Integration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AMQP publisher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88742" y="6732240"/>
            <a:ext cx="5591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Spring Integration (Groovy DSL)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AMQP Consumer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5534" y="6876256"/>
            <a:ext cx="3147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04040"/>
                </a:solidFill>
              </a:rPr>
              <a:t>HTTP</a:t>
            </a:r>
            <a:br>
              <a:rPr lang="en-US" dirty="0" smtClean="0">
                <a:solidFill>
                  <a:srgbClr val="404040"/>
                </a:solidFill>
              </a:rPr>
            </a:br>
            <a:r>
              <a:rPr lang="en-US" dirty="0" smtClean="0">
                <a:solidFill>
                  <a:srgbClr val="404040"/>
                </a:solidFill>
              </a:rPr>
              <a:t>JSON RPC Client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 rot="10800000">
            <a:off x="2750043" y="5940152"/>
            <a:ext cx="1599121" cy="792088"/>
          </a:xfrm>
          <a:prstGeom prst="righ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3" name="Left Arrow Callout 2"/>
          <p:cNvSpPr/>
          <p:nvPr/>
        </p:nvSpPr>
        <p:spPr bwMode="auto">
          <a:xfrm rot="2726955">
            <a:off x="7094128" y="6084519"/>
            <a:ext cx="1610379" cy="1610379"/>
          </a:xfrm>
          <a:prstGeom prst="lef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92253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Write apps as set of loosely coupled components that live anywhere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Polyglot – use the language(s) you want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Simple concurrency – wave goodbye to most race conditions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Leverage existing Java library ecosystem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Module system – empower the community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Run </a:t>
            </a:r>
            <a:r>
              <a:rPr lang="en-US" sz="4000" dirty="0" err="1"/>
              <a:t>Node.js</a:t>
            </a:r>
            <a:r>
              <a:rPr lang="en-US" sz="4000" dirty="0"/>
              <a:t> apps too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/>
              <a:t>We believe </a:t>
            </a:r>
            <a:r>
              <a:rPr lang="en-US" sz="4000" dirty="0" err="1"/>
              <a:t>Vert.x</a:t>
            </a:r>
            <a:r>
              <a:rPr lang="en-US" sz="4000" dirty="0"/>
              <a:t> is the platform for the new generation of polyglot web and enterprise applications 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554614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vert.x</a:t>
            </a:r>
            <a:r>
              <a:rPr lang="en-US" dirty="0" smtClean="0"/>
              <a:t> project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/>
              <a:t>Project Lead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 err="1" smtClean="0"/>
              <a:t>timfox</a:t>
            </a: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/>
              <a:t>Committers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	@</a:t>
            </a:r>
            <a:r>
              <a:rPr lang="en-US" dirty="0" err="1"/>
              <a:t>pidster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</a:t>
            </a:r>
            <a:r>
              <a:rPr lang="en-US" dirty="0" err="1" smtClean="0"/>
              <a:t>normanm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netty</a:t>
            </a:r>
            <a:r>
              <a:rPr lang="en-US" sz="28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18638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/>
              <a:t>What is </a:t>
            </a:r>
            <a:r>
              <a:rPr lang="en-US" dirty="0" err="1"/>
              <a:t>vert.x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General purpose application platform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Superficially similar to </a:t>
            </a:r>
            <a:r>
              <a:rPr lang="en-US" dirty="0" err="1"/>
              <a:t>Node.js</a:t>
            </a:r>
            <a:r>
              <a:rPr lang="en-US" dirty="0"/>
              <a:t> – but not a clone!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Asynchronous APIs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Polyglot – mix and match Java, JavaScript/</a:t>
            </a:r>
            <a:r>
              <a:rPr lang="en-US" dirty="0" err="1"/>
              <a:t>CoffeeScript</a:t>
            </a:r>
            <a:r>
              <a:rPr lang="en-US" dirty="0"/>
              <a:t>, Ruby, Groovy and Python (others to follow).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Simple but not Simplistic</a:t>
            </a:r>
          </a:p>
          <a:p>
            <a:pPr marL="573087" indent="-571500">
              <a:buClrTx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Part of the new breed of application </a:t>
            </a:r>
            <a:r>
              <a:rPr lang="en-US" dirty="0" smtClean="0"/>
              <a:t>platforms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617846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Key Features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Hybrid Reactor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000" dirty="0" smtClean="0"/>
              <a:t>Polyglot Container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TCP/SSL clients and servers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HTTP/HTTPS clients and servers – including </a:t>
            </a:r>
            <a:r>
              <a:rPr lang="en-US" dirty="0" err="1"/>
              <a:t>WebSockets</a:t>
            </a: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File system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Event bus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/>
              <a:t>100% </a:t>
            </a:r>
            <a:r>
              <a:rPr lang="en-US" dirty="0" smtClean="0"/>
              <a:t>asynchronous</a:t>
            </a: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699961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Code!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/>
              <a:t>Super simple HTTP server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/>
              <a:t>Serves files by matching request path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4800" dirty="0" smtClean="0"/>
              <a:t>One example for each language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73216986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JavaScript </a:t>
            </a:r>
            <a:r>
              <a:rPr lang="en-US" sz="4800" dirty="0"/>
              <a:t>– </a:t>
            </a:r>
            <a:r>
              <a:rPr lang="en-US" sz="4800" dirty="0" smtClean="0">
                <a:solidFill>
                  <a:srgbClr val="7F7F7F"/>
                </a:solidFill>
              </a:rPr>
              <a:t>Mozilla Rhino</a:t>
            </a:r>
            <a:endParaRPr lang="en-US" sz="48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load(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 err="1">
                <a:solidFill>
                  <a:srgbClr val="008000"/>
                </a:solidFill>
              </a:rPr>
              <a:t>vertx.js</a:t>
            </a:r>
            <a:r>
              <a:rPr lang="en-US" sz="4000" dirty="0">
                <a:solidFill>
                  <a:srgbClr val="008000"/>
                </a:solidFill>
              </a:rPr>
              <a:t>’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 err="1"/>
              <a:t>vertx</a:t>
            </a:r>
            <a:r>
              <a:rPr lang="en-US" sz="4000" dirty="0" err="1"/>
              <a:t>.createHttpServer</a:t>
            </a:r>
            <a:r>
              <a:rPr lang="en-US" sz="4000" dirty="0"/>
              <a:t>().</a:t>
            </a:r>
            <a:r>
              <a:rPr lang="en-US" sz="4000" dirty="0" err="1"/>
              <a:t>requestHandler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FF6600"/>
                </a:solidFill>
              </a:rPr>
              <a:t>function</a:t>
            </a:r>
            <a:r>
              <a:rPr lang="en-US" sz="4000" dirty="0"/>
              <a:t>(</a:t>
            </a:r>
            <a:r>
              <a:rPr lang="en-US" sz="4000" dirty="0" err="1"/>
              <a:t>req</a:t>
            </a:r>
            <a:r>
              <a:rPr lang="en-US" sz="4000" dirty="0"/>
              <a:t>) </a:t>
            </a:r>
            <a:r>
              <a:rPr lang="en-US" sz="4000" dirty="0" smtClean="0"/>
              <a:t>{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b="1" dirty="0" err="1">
                <a:solidFill>
                  <a:srgbClr val="FF6600"/>
                </a:solidFill>
              </a:rPr>
              <a:t>var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  <a:r>
              <a:rPr lang="en-US" sz="4000" dirty="0"/>
              <a:t>file = </a:t>
            </a:r>
            <a:r>
              <a:rPr lang="en-US" sz="4000" dirty="0" err="1"/>
              <a:t>req.path</a:t>
            </a:r>
            <a:r>
              <a:rPr lang="en-US" sz="4000" dirty="0"/>
              <a:t> === </a:t>
            </a:r>
            <a:r>
              <a:rPr lang="en-US" sz="4000" dirty="0">
                <a:solidFill>
                  <a:srgbClr val="008000"/>
                </a:solidFill>
              </a:rPr>
              <a:t>'/'</a:t>
            </a:r>
            <a:r>
              <a:rPr lang="en-US" sz="4000" dirty="0"/>
              <a:t> ? 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 err="1">
                <a:solidFill>
                  <a:srgbClr val="008000"/>
                </a:solidFill>
              </a:rPr>
              <a:t>index.html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/>
              <a:t> : </a:t>
            </a:r>
            <a:r>
              <a:rPr lang="en-US" sz="4000" dirty="0" err="1"/>
              <a:t>req.path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err="1"/>
              <a:t>req.response.sendFile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8000"/>
                </a:solidFill>
              </a:rPr>
              <a:t>'</a:t>
            </a:r>
            <a:r>
              <a:rPr lang="en-US" sz="4000" dirty="0" err="1">
                <a:solidFill>
                  <a:srgbClr val="008000"/>
                </a:solidFill>
              </a:rPr>
              <a:t>webroot</a:t>
            </a:r>
            <a:r>
              <a:rPr lang="en-US" sz="4000" dirty="0">
                <a:solidFill>
                  <a:srgbClr val="008000"/>
                </a:solidFill>
              </a:rPr>
              <a:t>/'</a:t>
            </a:r>
            <a:r>
              <a:rPr lang="en-US" sz="4000" dirty="0"/>
              <a:t> + file)</a:t>
            </a:r>
            <a:r>
              <a:rPr lang="en-US" sz="4000" dirty="0" smtClean="0"/>
              <a:t>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}).listen(</a:t>
            </a:r>
            <a:r>
              <a:rPr lang="en-US" sz="4000" dirty="0">
                <a:solidFill>
                  <a:srgbClr val="0000FF"/>
                </a:solidFill>
              </a:rPr>
              <a:t>8080</a:t>
            </a:r>
            <a:r>
              <a:rPr lang="en-US" sz="40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2063035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F27E2C-5C12-43E3-8F2C-975268FF0A09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Python </a:t>
            </a:r>
            <a:r>
              <a:rPr lang="en-US" sz="4800" dirty="0" smtClean="0"/>
              <a:t>– </a:t>
            </a:r>
            <a:r>
              <a:rPr lang="en-US" sz="4800" dirty="0" err="1" smtClean="0">
                <a:solidFill>
                  <a:srgbClr val="7F7F7F"/>
                </a:solidFill>
              </a:rPr>
              <a:t>www.jython.org</a:t>
            </a:r>
            <a:endParaRPr lang="en-US" sz="4800" dirty="0" smtClean="0">
              <a:solidFill>
                <a:srgbClr val="7F7F7F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>
                <a:solidFill>
                  <a:srgbClr val="FF6600"/>
                </a:solidFill>
              </a:rPr>
              <a:t>import</a:t>
            </a:r>
            <a:r>
              <a:rPr lang="en-GB" sz="4000" dirty="0"/>
              <a:t> </a:t>
            </a:r>
            <a:r>
              <a:rPr lang="en-GB" sz="4000" dirty="0" err="1"/>
              <a:t>vertx</a:t>
            </a: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server = </a:t>
            </a:r>
            <a:r>
              <a:rPr lang="en-GB" sz="4000" b="1" dirty="0" err="1"/>
              <a:t>vertx</a:t>
            </a:r>
            <a:r>
              <a:rPr lang="en-GB" sz="4000" dirty="0" err="1"/>
              <a:t>.create_http_server</a:t>
            </a:r>
            <a:r>
              <a:rPr lang="en-GB" sz="4000" dirty="0"/>
              <a:t>(</a:t>
            </a:r>
            <a:r>
              <a:rPr lang="en-GB" sz="4000" dirty="0" smtClean="0"/>
              <a:t>)</a:t>
            </a:r>
            <a:endParaRPr lang="en-GB" sz="4000" dirty="0"/>
          </a:p>
          <a:p>
            <a:pPr marL="0" indent="0">
              <a:buNone/>
            </a:pPr>
            <a:r>
              <a:rPr lang="en-GB" sz="4000" dirty="0">
                <a:solidFill>
                  <a:srgbClr val="0000FF"/>
                </a:solidFill>
              </a:rPr>
              <a:t>@</a:t>
            </a:r>
            <a:r>
              <a:rPr lang="en-GB" sz="4000" dirty="0" err="1" smtClean="0">
                <a:solidFill>
                  <a:srgbClr val="0000FF"/>
                </a:solidFill>
              </a:rPr>
              <a:t>server</a:t>
            </a:r>
            <a:r>
              <a:rPr lang="en-GB" sz="4000" dirty="0" err="1" smtClean="0"/>
              <a:t>.request_handler</a:t>
            </a: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 err="1">
                <a:solidFill>
                  <a:srgbClr val="FF6600"/>
                </a:solidFill>
              </a:rPr>
              <a:t>def</a:t>
            </a:r>
            <a:r>
              <a:rPr lang="en-GB" sz="4000" dirty="0"/>
              <a:t> </a:t>
            </a:r>
            <a:r>
              <a:rPr lang="en-GB" sz="4000" dirty="0" err="1"/>
              <a:t>request_handler</a:t>
            </a:r>
            <a:r>
              <a:rPr lang="en-GB" sz="4000" dirty="0"/>
              <a:t>(</a:t>
            </a:r>
            <a:r>
              <a:rPr lang="en-GB" sz="4000" dirty="0" err="1"/>
              <a:t>req</a:t>
            </a:r>
            <a:r>
              <a:rPr lang="en-GB" sz="4000" dirty="0"/>
              <a:t>):</a:t>
            </a:r>
          </a:p>
          <a:p>
            <a:pPr marL="0" indent="0">
              <a:buNone/>
            </a:pPr>
            <a:r>
              <a:rPr lang="en-GB" sz="4000" dirty="0"/>
              <a:t>    file = 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index.html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6600"/>
                </a:solidFill>
              </a:rPr>
              <a:t>if</a:t>
            </a:r>
            <a:r>
              <a:rPr lang="en-GB" sz="4000" dirty="0"/>
              <a:t> </a:t>
            </a:r>
            <a:r>
              <a:rPr lang="en-GB" sz="4000" dirty="0" err="1"/>
              <a:t>req.uri</a:t>
            </a:r>
            <a:r>
              <a:rPr lang="en-GB" sz="4000" dirty="0"/>
              <a:t> == </a:t>
            </a:r>
            <a:r>
              <a:rPr lang="en-GB" sz="4000" dirty="0">
                <a:solidFill>
                  <a:srgbClr val="008000"/>
                </a:solidFill>
              </a:rPr>
              <a:t>"/"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FF6600"/>
                </a:solidFill>
              </a:rPr>
              <a:t>else</a:t>
            </a:r>
            <a:r>
              <a:rPr lang="en-GB" sz="4000" dirty="0"/>
              <a:t> </a:t>
            </a:r>
            <a:r>
              <a:rPr lang="en-GB" sz="4000" dirty="0" err="1"/>
              <a:t>req.uri</a:t>
            </a:r>
            <a:endParaRPr lang="en-GB" sz="4000" dirty="0"/>
          </a:p>
          <a:p>
            <a:pPr marL="0" indent="0">
              <a:buNone/>
            </a:pPr>
            <a:r>
              <a:rPr lang="en-GB" sz="4000" dirty="0"/>
              <a:t>    </a:t>
            </a:r>
            <a:r>
              <a:rPr lang="en-GB" sz="4000" dirty="0" err="1"/>
              <a:t>req.response.send_file</a:t>
            </a:r>
            <a:r>
              <a:rPr lang="en-GB" sz="4000" dirty="0"/>
              <a:t>(</a:t>
            </a:r>
            <a:r>
              <a:rPr lang="en-GB" sz="4000" dirty="0">
                <a:solidFill>
                  <a:srgbClr val="008000"/>
                </a:solidFill>
              </a:rPr>
              <a:t>"</a:t>
            </a:r>
            <a:r>
              <a:rPr lang="en-GB" sz="4000" dirty="0" err="1">
                <a:solidFill>
                  <a:srgbClr val="008000"/>
                </a:solidFill>
              </a:rPr>
              <a:t>webroot</a:t>
            </a:r>
            <a:r>
              <a:rPr lang="en-GB" sz="4000" dirty="0">
                <a:solidFill>
                  <a:srgbClr val="008000"/>
                </a:solidFill>
              </a:rPr>
              <a:t>/%</a:t>
            </a:r>
            <a:r>
              <a:rPr lang="en-GB" sz="4000" dirty="0" err="1">
                <a:solidFill>
                  <a:srgbClr val="008000"/>
                </a:solidFill>
              </a:rPr>
              <a:t>s"%file</a:t>
            </a:r>
            <a:r>
              <a:rPr lang="en-GB" sz="4000" dirty="0"/>
              <a:t>)</a:t>
            </a:r>
          </a:p>
          <a:p>
            <a:pPr marL="0" indent="0">
              <a:buNone/>
            </a:pPr>
            <a:r>
              <a:rPr lang="en-GB" sz="4000" dirty="0" err="1"/>
              <a:t>server.listen</a:t>
            </a:r>
            <a:r>
              <a:rPr lang="en-GB" sz="4000" dirty="0"/>
              <a:t>(</a:t>
            </a:r>
            <a:r>
              <a:rPr lang="en-GB" sz="4000" dirty="0">
                <a:solidFill>
                  <a:srgbClr val="0000FF"/>
                </a:solidFill>
              </a:rPr>
              <a:t>8080</a:t>
            </a:r>
            <a:r>
              <a:rPr lang="en-GB" sz="4000" dirty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0618680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voxxUK 2013 Template v1.0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DevoxxUK 2013 Template v1.0.potx</Template>
  <TotalTime>2680</TotalTime>
  <Words>1282</Words>
  <Application>Microsoft Macintosh PowerPoint</Application>
  <PresentationFormat>Custom</PresentationFormat>
  <Paragraphs>336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DevoxxUK 2013 Template v1.0</vt:lpstr>
      <vt:lpstr>1_Office-thema</vt:lpstr>
      <vt:lpstr>2_Office-thema</vt:lpstr>
      <vt:lpstr>5_Office-thema</vt:lpstr>
      <vt:lpstr>PowerPoint Presentation</vt:lpstr>
      <vt:lpstr>PowerPoint Presentation</vt:lpstr>
      <vt:lpstr>PowerPoint Presentation</vt:lpstr>
      <vt:lpstr>vert.x project</vt:lpstr>
      <vt:lpstr>What is vert.x?</vt:lpstr>
      <vt:lpstr>Key Features</vt:lpstr>
      <vt:lpstr>Code!</vt:lpstr>
      <vt:lpstr>JavaScript – Mozilla Rhino</vt:lpstr>
      <vt:lpstr>Python – www.jython.org</vt:lpstr>
      <vt:lpstr>Ruby – jruby.org </vt:lpstr>
      <vt:lpstr>Groovy – groovy-lang.org </vt:lpstr>
      <vt:lpstr>Java</vt:lpstr>
      <vt:lpstr>Scala – soon!</vt:lpstr>
      <vt:lpstr>More languages?</vt:lpstr>
      <vt:lpstr>Thread Pools</vt:lpstr>
      <vt:lpstr>Threading Model</vt:lpstr>
      <vt:lpstr>Hybrid Threading Model</vt:lpstr>
      <vt:lpstr>Components</vt:lpstr>
      <vt:lpstr>Event Bus</vt:lpstr>
      <vt:lpstr>Event Bus – Example</vt:lpstr>
      <vt:lpstr>Event Bus – Extended to Browser</vt:lpstr>
      <vt:lpstr>Modules</vt:lpstr>
      <vt:lpstr>mod-web-server</vt:lpstr>
      <vt:lpstr>Composition</vt:lpstr>
      <vt:lpstr>Architecture</vt:lpstr>
      <vt:lpstr>Example</vt:lpstr>
      <vt:lpstr>Big Fast Data</vt:lpstr>
      <vt:lpstr>Fast Data – RabbitMQ </vt:lpstr>
      <vt:lpstr>Big/Fast Data – Redis </vt:lpstr>
      <vt:lpstr>Big/Fast Data – GemFire</vt:lpstr>
      <vt:lpstr>Big Data – Hadoop </vt:lpstr>
      <vt:lpstr>Big Data – MQTT </vt:lpstr>
      <vt:lpstr>Big Data – Intravert (@zznate - apigee)</vt:lpstr>
      <vt:lpstr>v2.0 – Features</vt:lpstr>
      <vt:lpstr>v2.0 – Developer experience</vt:lpstr>
      <vt:lpstr>Management</vt:lpstr>
      <vt:lpstr>Real Deployment</vt:lpstr>
      <vt:lpstr>Real Deployment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Stuart Williams</cp:lastModifiedBy>
  <cp:revision>397</cp:revision>
  <cp:lastPrinted>1601-01-01T00:00:00Z</cp:lastPrinted>
  <dcterms:created xsi:type="dcterms:W3CDTF">2012-10-16T18:53:20Z</dcterms:created>
  <dcterms:modified xsi:type="dcterms:W3CDTF">2013-03-27T17:51:13Z</dcterms:modified>
</cp:coreProperties>
</file>