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1" r:id="rId6"/>
    <p:sldId id="260" r:id="rId7"/>
    <p:sldId id="261" r:id="rId8"/>
    <p:sldId id="265" r:id="rId9"/>
    <p:sldId id="263" r:id="rId10"/>
    <p:sldId id="264" r:id="rId11"/>
    <p:sldId id="278" r:id="rId12"/>
    <p:sldId id="284" r:id="rId13"/>
    <p:sldId id="285" r:id="rId14"/>
    <p:sldId id="286" r:id="rId15"/>
    <p:sldId id="287" r:id="rId16"/>
    <p:sldId id="288" r:id="rId17"/>
    <p:sldId id="289" r:id="rId18"/>
    <p:sldId id="290" r:id="rId19"/>
    <p:sldId id="277" r:id="rId20"/>
    <p:sldId id="266" r:id="rId21"/>
    <p:sldId id="281" r:id="rId22"/>
    <p:sldId id="283" r:id="rId23"/>
    <p:sldId id="282" r:id="rId24"/>
    <p:sldId id="291" r:id="rId25"/>
    <p:sldId id="276" r:id="rId26"/>
    <p:sldId id="27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95C59-85AD-47B6-9562-AD73713DBB55}" type="datetimeFigureOut">
              <a:rPr lang="zh-CN" altLang="en-US" smtClean="0"/>
              <a:t>2023/9/12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1AFCD-E529-4C00-B687-042EAE648A15}" type="slidenum">
              <a:rPr lang="zh-CN" altLang="en-US" smtClean="0"/>
              <a:t>‹#›</a:t>
            </a:fld>
            <a:endParaRPr lang="zh-CN" altLang="en-US"/>
          </a:p>
        </p:txBody>
      </p:sp>
    </p:spTree>
    <p:extLst>
      <p:ext uri="{BB962C8B-B14F-4D97-AF65-F5344CB8AC3E}">
        <p14:creationId xmlns:p14="http://schemas.microsoft.com/office/powerpoint/2010/main" val="327440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71AFCD-E529-4C00-B687-042EAE648A15}" type="slidenum">
              <a:rPr lang="zh-CN" altLang="en-US" smtClean="0"/>
              <a:t>2</a:t>
            </a:fld>
            <a:endParaRPr lang="zh-CN" altLang="en-US"/>
          </a:p>
        </p:txBody>
      </p:sp>
    </p:spTree>
    <p:extLst>
      <p:ext uri="{BB962C8B-B14F-4D97-AF65-F5344CB8AC3E}">
        <p14:creationId xmlns:p14="http://schemas.microsoft.com/office/powerpoint/2010/main" val="353044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337290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221998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261944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362826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98262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266666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101136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283978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185143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21300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00F1C2D-EA33-4AA1-95C8-6D41B47633EA}" type="datetimeFigureOut">
              <a:rPr lang="zh-CN" altLang="en-US" smtClean="0"/>
              <a:t>2023/9/12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15568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F1C2D-EA33-4AA1-95C8-6D41B47633EA}" type="datetimeFigureOut">
              <a:rPr lang="zh-CN" altLang="en-US" smtClean="0"/>
              <a:t>2023/9/12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E1D0A-10E7-45AE-B131-F6C4C9A73074}" type="slidenum">
              <a:rPr lang="zh-CN" altLang="en-US" smtClean="0"/>
              <a:t>‹#›</a:t>
            </a:fld>
            <a:endParaRPr lang="zh-CN" altLang="en-US"/>
          </a:p>
        </p:txBody>
      </p:sp>
    </p:spTree>
    <p:extLst>
      <p:ext uri="{BB962C8B-B14F-4D97-AF65-F5344CB8AC3E}">
        <p14:creationId xmlns:p14="http://schemas.microsoft.com/office/powerpoint/2010/main" val="876175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C6DFE51F-30F2-492A-B306-BB9B1A846622}"/>
              </a:ext>
            </a:extLst>
          </p:cNvPr>
          <p:cNvSpPr txBox="1">
            <a:spLocks noChangeArrowheads="1"/>
          </p:cNvSpPr>
          <p:nvPr/>
        </p:nvSpPr>
        <p:spPr bwMode="auto">
          <a:xfrm>
            <a:off x="1300578" y="1805500"/>
            <a:ext cx="959084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ts val="3000"/>
              </a:spcBef>
              <a:spcAft>
                <a:spcPts val="3000"/>
              </a:spcAft>
              <a:buNone/>
            </a:pPr>
            <a:r>
              <a:rPr lang="zh-CN" altLang="en-US" sz="2400" spc="-20" dirty="0" smtClean="0">
                <a:latin typeface="微软雅黑" panose="020B0503020204020204" pitchFamily="34" charset="-122"/>
                <a:ea typeface="微软雅黑" panose="020B0503020204020204" pitchFamily="34" charset="-122"/>
                <a:cs typeface="Times New Roman" panose="02020603050405020304" pitchFamily="18" charset="0"/>
              </a:rPr>
              <a:t>第 一 讲   课 程 概 述</a:t>
            </a:r>
          </a:p>
          <a:p>
            <a:pPr algn="ctr" eaLnBrk="1" hangingPunct="1">
              <a:lnSpc>
                <a:spcPct val="150000"/>
              </a:lnSpc>
              <a:spcBef>
                <a:spcPct val="0"/>
              </a:spcBef>
              <a:buFontTx/>
              <a:buNone/>
            </a:pPr>
            <a:r>
              <a:rPr lang="zh-CN" altLang="en-US" sz="3400" b="1" dirty="0" smtClean="0">
                <a:solidFill>
                  <a:srgbClr val="FF0000"/>
                </a:solidFill>
                <a:latin typeface="华文中宋" panose="02010600040101010101" pitchFamily="2" charset="-122"/>
                <a:ea typeface="华文中宋" panose="02010600040101010101" pitchFamily="2" charset="-122"/>
              </a:rPr>
              <a:t>数 据 科 学 的 基 本 知 识</a:t>
            </a:r>
            <a:endParaRPr lang="zh-CN" altLang="en-US" sz="3400" b="1" dirty="0">
              <a:solidFill>
                <a:srgbClr val="FF0000"/>
              </a:solidFill>
              <a:latin typeface="华文中宋" panose="02010600040101010101" pitchFamily="2" charset="-122"/>
              <a:ea typeface="华文中宋" panose="02010600040101010101" pitchFamily="2" charset="-122"/>
            </a:endParaRPr>
          </a:p>
        </p:txBody>
      </p:sp>
      <p:sp>
        <p:nvSpPr>
          <p:cNvPr id="6" name="TextBox 1">
            <a:extLst>
              <a:ext uri="{FF2B5EF4-FFF2-40B4-BE49-F238E27FC236}">
                <a16:creationId xmlns:a16="http://schemas.microsoft.com/office/drawing/2014/main" id="{BFBE62E9-880B-4B10-8C04-C91E8ED086A2}"/>
              </a:ext>
            </a:extLst>
          </p:cNvPr>
          <p:cNvSpPr txBox="1">
            <a:spLocks noChangeArrowheads="1"/>
          </p:cNvSpPr>
          <p:nvPr/>
        </p:nvSpPr>
        <p:spPr bwMode="auto">
          <a:xfrm>
            <a:off x="1524000" y="4882502"/>
            <a:ext cx="9144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ts val="5400"/>
              </a:lnSpc>
              <a:spcBef>
                <a:spcPct val="0"/>
              </a:spcBef>
              <a:buNone/>
            </a:pPr>
            <a:r>
              <a:rPr lang="zh-CN" altLang="en-US" sz="2400" b="1" dirty="0" smtClean="0">
                <a:solidFill>
                  <a:srgbClr val="000066"/>
                </a:solidFill>
                <a:latin typeface="华文中宋" panose="02010600040101010101" pitchFamily="2" charset="-122"/>
                <a:ea typeface="华文中宋" panose="02010600040101010101" pitchFamily="2" charset="-122"/>
              </a:rPr>
              <a:t>李然</a:t>
            </a:r>
            <a:endParaRPr lang="en-US" altLang="zh-CN" sz="2400" b="1" dirty="0">
              <a:solidFill>
                <a:srgbClr val="000066"/>
              </a:solidFill>
              <a:latin typeface="华文中宋" panose="02010600040101010101" pitchFamily="2" charset="-122"/>
              <a:ea typeface="华文中宋" panose="02010600040101010101" pitchFamily="2" charset="-122"/>
            </a:endParaRPr>
          </a:p>
          <a:p>
            <a:pPr algn="ctr" eaLnBrk="1" hangingPunct="1">
              <a:lnSpc>
                <a:spcPts val="5400"/>
              </a:lnSpc>
              <a:spcBef>
                <a:spcPct val="0"/>
              </a:spcBef>
              <a:buNone/>
            </a:pPr>
            <a:r>
              <a:rPr lang="en-US" altLang="zh-CN" sz="2400" b="1" dirty="0" smtClean="0">
                <a:solidFill>
                  <a:srgbClr val="000066"/>
                </a:solidFill>
                <a:latin typeface="Arial" panose="020B0604020202020204" pitchFamily="34" charset="0"/>
                <a:ea typeface="华文中宋" panose="02010600040101010101" pitchFamily="2" charset="-122"/>
                <a:cs typeface="Times New Roman" panose="02020603050405020304" pitchFamily="18" charset="0"/>
              </a:rPr>
              <a:t>2023</a:t>
            </a:r>
            <a:r>
              <a:rPr lang="zh-CN" altLang="en-US" sz="2400" b="1" dirty="0" smtClean="0">
                <a:solidFill>
                  <a:srgbClr val="000066"/>
                </a:solidFill>
                <a:latin typeface="Arial" panose="020B0604020202020204" pitchFamily="34" charset="0"/>
                <a:ea typeface="华文中宋" panose="02010600040101010101" pitchFamily="2" charset="-122"/>
                <a:cs typeface="Times New Roman" panose="02020603050405020304" pitchFamily="18" charset="0"/>
              </a:rPr>
              <a:t>年</a:t>
            </a:r>
            <a:r>
              <a:rPr lang="en-US" altLang="zh-CN" sz="2400" b="1" dirty="0" smtClean="0">
                <a:solidFill>
                  <a:srgbClr val="000066"/>
                </a:solidFill>
                <a:latin typeface="Arial" panose="020B0604020202020204" pitchFamily="34" charset="0"/>
                <a:ea typeface="华文中宋" panose="02010600040101010101" pitchFamily="2" charset="-122"/>
                <a:cs typeface="Times New Roman" panose="02020603050405020304" pitchFamily="18" charset="0"/>
              </a:rPr>
              <a:t>9</a:t>
            </a:r>
            <a:r>
              <a:rPr lang="zh-CN" altLang="en-US" sz="2400" b="1" dirty="0" smtClean="0">
                <a:solidFill>
                  <a:srgbClr val="000066"/>
                </a:solidFill>
                <a:latin typeface="Arial" panose="020B0604020202020204" pitchFamily="34" charset="0"/>
                <a:ea typeface="华文中宋" panose="02010600040101010101" pitchFamily="2" charset="-122"/>
                <a:cs typeface="Times New Roman" panose="02020603050405020304" pitchFamily="18" charset="0"/>
              </a:rPr>
              <a:t>月</a:t>
            </a:r>
            <a:r>
              <a:rPr lang="en-US" altLang="zh-CN" sz="2400" b="1" dirty="0" smtClean="0">
                <a:solidFill>
                  <a:srgbClr val="000066"/>
                </a:solidFill>
                <a:latin typeface="Arial" panose="020B0604020202020204" pitchFamily="34" charset="0"/>
                <a:ea typeface="华文中宋" panose="02010600040101010101" pitchFamily="2" charset="-122"/>
                <a:cs typeface="Times New Roman" panose="02020603050405020304" pitchFamily="18" charset="0"/>
              </a:rPr>
              <a:t>14</a:t>
            </a:r>
            <a:r>
              <a:rPr lang="zh-CN" altLang="en-US" sz="2400" b="1" dirty="0" smtClean="0">
                <a:solidFill>
                  <a:srgbClr val="000066"/>
                </a:solidFill>
                <a:latin typeface="Arial" panose="020B0604020202020204" pitchFamily="34" charset="0"/>
                <a:ea typeface="华文中宋" panose="02010600040101010101" pitchFamily="2" charset="-122"/>
                <a:cs typeface="Times New Roman" panose="02020603050405020304" pitchFamily="18" charset="0"/>
              </a:rPr>
              <a:t>日</a:t>
            </a:r>
            <a:endParaRPr lang="zh-CN" altLang="en-US" sz="2400" b="1" dirty="0">
              <a:solidFill>
                <a:srgbClr val="000066"/>
              </a:solidFill>
              <a:latin typeface="Arial" panose="020B0604020202020204" pitchFamily="34" charset="0"/>
              <a:ea typeface="华文中宋" panose="0201060004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65148" y="76936"/>
            <a:ext cx="2264814" cy="614103"/>
          </a:xfrm>
          <a:prstGeom prst="rect">
            <a:avLst/>
          </a:prstGeom>
        </p:spPr>
      </p:pic>
      <p:pic>
        <p:nvPicPr>
          <p:cNvPr id="8" name="图片 7">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Tree>
    <p:extLst>
      <p:ext uri="{BB962C8B-B14F-4D97-AF65-F5344CB8AC3E}">
        <p14:creationId xmlns:p14="http://schemas.microsoft.com/office/powerpoint/2010/main" val="2240333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1178283" y="891045"/>
            <a:ext cx="1226011" cy="384452"/>
          </a:xfrm>
          <a:prstGeom prst="roundRect">
            <a:avLst>
              <a:gd name="adj" fmla="val 14264"/>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Rockwell" panose="02060603020205020403" pitchFamily="18" charset="0"/>
                <a:ea typeface="楷体" panose="02010609060101010101" pitchFamily="49" charset="-122"/>
                <a:cs typeface="Times New Roman" panose="02020603050405020304" pitchFamily="18" charset="0"/>
              </a:rPr>
              <a:t>number</a:t>
            </a:r>
            <a:endParaRPr lang="zh-CN" altLang="en-US" sz="2000" dirty="0">
              <a:latin typeface="Rockwell" panose="02060603020205020403" pitchFamily="18" charset="0"/>
              <a:cs typeface="Times New Roman" panose="02020603050405020304" pitchFamily="18" charset="0"/>
            </a:endParaRPr>
          </a:p>
        </p:txBody>
      </p:sp>
      <p:sp>
        <p:nvSpPr>
          <p:cNvPr id="2" name="矩形 1"/>
          <p:cNvSpPr/>
          <p:nvPr/>
        </p:nvSpPr>
        <p:spPr>
          <a:xfrm>
            <a:off x="1191641" y="1308088"/>
            <a:ext cx="10030542" cy="646331"/>
          </a:xfrm>
          <a:prstGeom prst="rect">
            <a:avLst/>
          </a:prstGeom>
        </p:spPr>
        <p:txBody>
          <a:bodyPr wrap="square">
            <a:spAutoFit/>
          </a:bodyPr>
          <a:lstStyle/>
          <a:p>
            <a:pPr algn="just"/>
            <a:r>
              <a:rPr lang="zh-CN" altLang="en-US" sz="3600" b="1" dirty="0" smtClean="0">
                <a:latin typeface="楷体" panose="02010609060101010101" pitchFamily="49" charset="-122"/>
                <a:ea typeface="楷体" panose="02010609060101010101" pitchFamily="49" charset="-122"/>
              </a:rPr>
              <a:t>数字：一种可以对现实世界进行描述的</a:t>
            </a:r>
            <a:r>
              <a:rPr lang="zh-CN" altLang="en-US" sz="3600" b="1" dirty="0" smtClean="0">
                <a:solidFill>
                  <a:srgbClr val="FF0000"/>
                </a:solidFill>
                <a:latin typeface="楷体" panose="02010609060101010101" pitchFamily="49" charset="-122"/>
                <a:ea typeface="楷体" panose="02010609060101010101" pitchFamily="49" charset="-122"/>
              </a:rPr>
              <a:t>语言工具</a:t>
            </a:r>
            <a:r>
              <a:rPr lang="zh-CN" altLang="en-US" sz="3600" b="1" dirty="0" smtClean="0">
                <a:latin typeface="楷体" panose="02010609060101010101" pitchFamily="49" charset="-122"/>
                <a:ea typeface="楷体" panose="02010609060101010101" pitchFamily="49" charset="-122"/>
              </a:rPr>
              <a:t>；</a:t>
            </a:r>
            <a:endParaRPr lang="zh-CN" altLang="en-US" sz="3600" dirty="0">
              <a:latin typeface="楷体" panose="02010609060101010101" pitchFamily="49" charset="-122"/>
              <a:ea typeface="楷体" panose="02010609060101010101" pitchFamily="49" charset="-122"/>
            </a:endParaRPr>
          </a:p>
        </p:txBody>
      </p:sp>
      <p:sp>
        <p:nvSpPr>
          <p:cNvPr id="3" name="矩形 2"/>
          <p:cNvSpPr/>
          <p:nvPr/>
        </p:nvSpPr>
        <p:spPr>
          <a:xfrm>
            <a:off x="1191641" y="4134415"/>
            <a:ext cx="10473886" cy="1624484"/>
          </a:xfrm>
          <a:prstGeom prst="rect">
            <a:avLst/>
          </a:prstGeom>
        </p:spPr>
        <p:txBody>
          <a:bodyPr wrap="square">
            <a:spAutoFit/>
          </a:bodyPr>
          <a:lstStyle/>
          <a:p>
            <a:pPr algn="just">
              <a:lnSpc>
                <a:spcPct val="150000"/>
              </a:lnSpc>
            </a:pPr>
            <a:r>
              <a:rPr lang="zh-CN" altLang="en-US" sz="3600" b="1" dirty="0" smtClean="0">
                <a:latin typeface="楷体" panose="02010609060101010101" pitchFamily="49" charset="-122"/>
                <a:ea typeface="楷体" panose="02010609060101010101" pitchFamily="49" charset="-122"/>
              </a:rPr>
              <a:t>数据：对</a:t>
            </a:r>
            <a:r>
              <a:rPr lang="zh-CN" altLang="en-US" sz="3600" b="1" dirty="0">
                <a:latin typeface="楷体" panose="02010609060101010101" pitchFamily="49" charset="-122"/>
                <a:ea typeface="楷体" panose="02010609060101010101" pitchFamily="49" charset="-122"/>
              </a:rPr>
              <a:t>客观事物的逻辑归纳，是用于表示客观事物的未经加工的原始素材；</a:t>
            </a:r>
          </a:p>
        </p:txBody>
      </p:sp>
      <p:cxnSp>
        <p:nvCxnSpPr>
          <p:cNvPr id="4" name="直接箭头连接符 3"/>
          <p:cNvCxnSpPr/>
          <p:nvPr/>
        </p:nvCxnSpPr>
        <p:spPr>
          <a:xfrm>
            <a:off x="1791291" y="2296165"/>
            <a:ext cx="0" cy="1546162"/>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089778" y="2838413"/>
            <a:ext cx="4825360" cy="461665"/>
          </a:xfrm>
          <a:prstGeom prst="rect">
            <a:avLst/>
          </a:prstGeom>
        </p:spPr>
        <p:txBody>
          <a:bodyPr wrap="none">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根据应用场景赋予</a:t>
            </a:r>
            <a:r>
              <a:rPr lang="zh-CN" altLang="en-US" sz="2400" b="1" dirty="0">
                <a:solidFill>
                  <a:srgbClr val="FF0000"/>
                </a:solidFill>
                <a:latin typeface="楷体" panose="02010609060101010101" pitchFamily="49" charset="-122"/>
                <a:ea typeface="楷体" panose="02010609060101010101" pitchFamily="49" charset="-122"/>
              </a:rPr>
              <a:t>事实</a:t>
            </a:r>
            <a:r>
              <a:rPr lang="zh-CN" altLang="en-US" sz="2400" b="1" dirty="0" smtClean="0">
                <a:solidFill>
                  <a:srgbClr val="FF0000"/>
                </a:solidFill>
                <a:latin typeface="楷体" panose="02010609060101010101" pitchFamily="49" charset="-122"/>
                <a:ea typeface="楷体" panose="02010609060101010101" pitchFamily="49" charset="-122"/>
              </a:rPr>
              <a:t>或逻辑意义</a:t>
            </a:r>
            <a:endParaRPr lang="zh-CN" altLang="en-US" sz="2400" dirty="0">
              <a:solidFill>
                <a:srgbClr val="FF0000"/>
              </a:solidFill>
            </a:endParaRPr>
          </a:p>
        </p:txBody>
      </p:sp>
      <p:sp>
        <p:nvSpPr>
          <p:cNvPr id="11" name="圆角矩形 10"/>
          <p:cNvSpPr/>
          <p:nvPr/>
        </p:nvSpPr>
        <p:spPr>
          <a:xfrm>
            <a:off x="1178283" y="5858761"/>
            <a:ext cx="1226011" cy="384452"/>
          </a:xfrm>
          <a:prstGeom prst="roundRect">
            <a:avLst>
              <a:gd name="adj" fmla="val 14264"/>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Rockwell" panose="02060603020205020403" pitchFamily="18" charset="0"/>
                <a:ea typeface="楷体" panose="02010609060101010101" pitchFamily="49" charset="-122"/>
                <a:cs typeface="Times New Roman" panose="02020603050405020304" pitchFamily="18" charset="0"/>
              </a:rPr>
              <a:t>data</a:t>
            </a:r>
            <a:endParaRPr lang="zh-CN" altLang="en-US" sz="2000" dirty="0">
              <a:latin typeface="Rockwell" panose="02060603020205020403" pitchFamily="18" charset="0"/>
              <a:cs typeface="Times New Roman" panose="02020603050405020304" pitchFamily="18" charset="0"/>
            </a:endParaRPr>
          </a:p>
        </p:txBody>
      </p:sp>
      <p:grpSp>
        <p:nvGrpSpPr>
          <p:cNvPr id="7" name="组合 6"/>
          <p:cNvGrpSpPr/>
          <p:nvPr/>
        </p:nvGrpSpPr>
        <p:grpSpPr>
          <a:xfrm>
            <a:off x="8881942" y="5559823"/>
            <a:ext cx="2686064" cy="1035889"/>
            <a:chOff x="8881942" y="5559823"/>
            <a:chExt cx="2686064" cy="1035889"/>
          </a:xfrm>
        </p:grpSpPr>
        <p:sp>
          <p:nvSpPr>
            <p:cNvPr id="5" name="圆角矩形 4"/>
            <p:cNvSpPr/>
            <p:nvPr/>
          </p:nvSpPr>
          <p:spPr>
            <a:xfrm>
              <a:off x="8881942" y="5559823"/>
              <a:ext cx="2686064" cy="597876"/>
            </a:xfrm>
            <a:prstGeom prst="roundRect">
              <a:avLst>
                <a:gd name="adj" fmla="val 9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914188" y="5620234"/>
              <a:ext cx="2595582" cy="477054"/>
            </a:xfrm>
            <a:prstGeom prst="rect">
              <a:avLst/>
            </a:prstGeom>
          </p:spPr>
          <p:txBody>
            <a:bodyPr wrap="none">
              <a:spAutoFit/>
            </a:bodyPr>
            <a:lstStyle/>
            <a:p>
              <a:r>
                <a:rPr lang="zh-CN" altLang="en-US" sz="2500" b="1" dirty="0" smtClean="0">
                  <a:solidFill>
                    <a:schemeClr val="bg1"/>
                  </a:solidFill>
                  <a:latin typeface="微软雅黑" panose="020B0503020204020204" pitchFamily="34" charset="-122"/>
                  <a:ea typeface="微软雅黑" panose="020B0503020204020204" pitchFamily="34" charset="-122"/>
                </a:rPr>
                <a:t>信息</a:t>
              </a:r>
              <a:r>
                <a:rPr lang="en-US" sz="2500" b="1" dirty="0" smtClean="0">
                  <a:solidFill>
                    <a:schemeClr val="bg1"/>
                  </a:solidFill>
                  <a:latin typeface="微软雅黑" panose="020B0503020204020204" pitchFamily="34" charset="-122"/>
                  <a:ea typeface="微软雅黑" panose="020B0503020204020204" pitchFamily="34" charset="-122"/>
                </a:rPr>
                <a:t>=</a:t>
              </a:r>
              <a:r>
                <a:rPr lang="zh-CN" altLang="en-US" sz="2500" b="1" dirty="0" smtClean="0">
                  <a:solidFill>
                    <a:schemeClr val="bg1"/>
                  </a:solidFill>
                  <a:latin typeface="微软雅黑" panose="020B0503020204020204" pitchFamily="34" charset="-122"/>
                  <a:ea typeface="微软雅黑" panose="020B0503020204020204" pitchFamily="34" charset="-122"/>
                </a:rPr>
                <a:t>数据</a:t>
              </a:r>
              <a:r>
                <a:rPr lang="en-US" sz="2500" b="1" dirty="0" smtClean="0">
                  <a:solidFill>
                    <a:schemeClr val="bg1"/>
                  </a:solidFill>
                  <a:latin typeface="微软雅黑" panose="020B0503020204020204" pitchFamily="34" charset="-122"/>
                  <a:ea typeface="微软雅黑" panose="020B0503020204020204" pitchFamily="34" charset="-122"/>
                </a:rPr>
                <a:t>+</a:t>
              </a:r>
              <a:r>
                <a:rPr lang="zh-CN" altLang="en-US" sz="2500" b="1" dirty="0" smtClean="0">
                  <a:solidFill>
                    <a:schemeClr val="bg1"/>
                  </a:solidFill>
                  <a:latin typeface="微软雅黑" panose="020B0503020204020204" pitchFamily="34" charset="-122"/>
                  <a:ea typeface="微软雅黑" panose="020B0503020204020204" pitchFamily="34" charset="-122"/>
                </a:rPr>
                <a:t>语义</a:t>
              </a:r>
              <a:endParaRPr lang="zh-CN" altLang="en-US" sz="25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8881942" y="6211260"/>
              <a:ext cx="1765542" cy="384452"/>
            </a:xfrm>
            <a:prstGeom prst="roundRect">
              <a:avLst>
                <a:gd name="adj" fmla="val 14264"/>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Rockwell" panose="02060603020205020403" pitchFamily="18" charset="0"/>
                  <a:ea typeface="楷体" panose="02010609060101010101" pitchFamily="49" charset="-122"/>
                  <a:cs typeface="Times New Roman" panose="02020603050405020304" pitchFamily="18" charset="0"/>
                </a:rPr>
                <a:t>Information</a:t>
              </a:r>
              <a:endParaRPr lang="zh-CN" altLang="en-US" sz="2000" dirty="0">
                <a:latin typeface="Rockwell" panose="02060603020205020403" pitchFamily="18" charset="0"/>
                <a:cs typeface="Times New Roman" panose="02020603050405020304" pitchFamily="18" charset="0"/>
              </a:endParaRPr>
            </a:p>
          </p:txBody>
        </p:sp>
      </p:grpSp>
    </p:spTree>
    <p:extLst>
      <p:ext uri="{BB962C8B-B14F-4D97-AF65-F5344CB8AC3E}">
        <p14:creationId xmlns:p14="http://schemas.microsoft.com/office/powerpoint/2010/main" val="315030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5148" y="76936"/>
            <a:ext cx="2264814" cy="614103"/>
          </a:xfrm>
          <a:prstGeom prst="rect">
            <a:avLst/>
          </a:prstGeom>
        </p:spPr>
      </p:pic>
      <p:pic>
        <p:nvPicPr>
          <p:cNvPr id="6" name="图片 5">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
        <p:nvSpPr>
          <p:cNvPr id="33" name="矩形 32"/>
          <p:cNvSpPr/>
          <p:nvPr/>
        </p:nvSpPr>
        <p:spPr>
          <a:xfrm>
            <a:off x="521208" y="955985"/>
            <a:ext cx="2723823" cy="430887"/>
          </a:xfrm>
          <a:prstGeom prst="rect">
            <a:avLst/>
          </a:prstGeom>
        </p:spPr>
        <p:txBody>
          <a:bodyPr wrap="none">
            <a:spAutoFit/>
          </a:bodyPr>
          <a:lstStyle/>
          <a:p>
            <a:r>
              <a:rPr lang="zh-CN" altLang="en-US" sz="2200" b="1" dirty="0" smtClean="0">
                <a:latin typeface="微软雅黑" panose="020B0503020204020204" pitchFamily="34" charset="-122"/>
                <a:ea typeface="微软雅黑" panose="020B0503020204020204" pitchFamily="34" charset="-122"/>
              </a:rPr>
              <a:t>数据处理与数据管理</a:t>
            </a:r>
          </a:p>
        </p:txBody>
      </p:sp>
      <p:grpSp>
        <p:nvGrpSpPr>
          <p:cNvPr id="41" name="组合 40"/>
          <p:cNvGrpSpPr/>
          <p:nvPr/>
        </p:nvGrpSpPr>
        <p:grpSpPr>
          <a:xfrm>
            <a:off x="3880910" y="1768688"/>
            <a:ext cx="4430181" cy="2426444"/>
            <a:chOff x="3701306" y="1980964"/>
            <a:chExt cx="4843675" cy="2711570"/>
          </a:xfrm>
        </p:grpSpPr>
        <p:sp>
          <p:nvSpPr>
            <p:cNvPr id="42" name="Freeform 5"/>
            <p:cNvSpPr/>
            <p:nvPr/>
          </p:nvSpPr>
          <p:spPr bwMode="auto">
            <a:xfrm>
              <a:off x="5813550" y="2055734"/>
              <a:ext cx="1358706" cy="1165940"/>
            </a:xfrm>
            <a:custGeom>
              <a:avLst/>
              <a:gdLst>
                <a:gd name="T0" fmla="*/ 43 w 200"/>
                <a:gd name="T1" fmla="*/ 171 h 171"/>
                <a:gd name="T2" fmla="*/ 0 w 200"/>
                <a:gd name="T3" fmla="*/ 116 h 171"/>
                <a:gd name="T4" fmla="*/ 25 w 200"/>
                <a:gd name="T5" fmla="*/ 125 h 171"/>
                <a:gd name="T6" fmla="*/ 200 w 200"/>
                <a:gd name="T7" fmla="*/ 0 h 171"/>
                <a:gd name="T8" fmla="*/ 200 w 200"/>
                <a:gd name="T9" fmla="*/ 69 h 171"/>
                <a:gd name="T10" fmla="*/ 90 w 200"/>
                <a:gd name="T11" fmla="*/ 148 h 171"/>
                <a:gd name="T12" fmla="*/ 118 w 200"/>
                <a:gd name="T13" fmla="*/ 157 h 171"/>
                <a:gd name="T14" fmla="*/ 43 w 200"/>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71">
                  <a:moveTo>
                    <a:pt x="43" y="171"/>
                  </a:moveTo>
                  <a:cubicBezTo>
                    <a:pt x="0" y="116"/>
                    <a:pt x="0" y="116"/>
                    <a:pt x="0" y="116"/>
                  </a:cubicBezTo>
                  <a:cubicBezTo>
                    <a:pt x="25" y="125"/>
                    <a:pt x="25" y="125"/>
                    <a:pt x="25" y="125"/>
                  </a:cubicBezTo>
                  <a:cubicBezTo>
                    <a:pt x="50" y="52"/>
                    <a:pt x="119" y="0"/>
                    <a:pt x="200" y="0"/>
                  </a:cubicBezTo>
                  <a:cubicBezTo>
                    <a:pt x="200" y="69"/>
                    <a:pt x="200" y="69"/>
                    <a:pt x="200" y="69"/>
                  </a:cubicBezTo>
                  <a:cubicBezTo>
                    <a:pt x="149" y="69"/>
                    <a:pt x="106" y="102"/>
                    <a:pt x="90" y="148"/>
                  </a:cubicBezTo>
                  <a:cubicBezTo>
                    <a:pt x="118" y="157"/>
                    <a:pt x="118" y="157"/>
                    <a:pt x="118" y="157"/>
                  </a:cubicBezTo>
                  <a:lnTo>
                    <a:pt x="43" y="171"/>
                  </a:lnTo>
                  <a:close/>
                </a:path>
              </a:pathLst>
            </a:custGeom>
            <a:solidFill>
              <a:schemeClr val="bg2">
                <a:lumMod val="75000"/>
              </a:schemeClr>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3" name="Freeform 6"/>
            <p:cNvSpPr/>
            <p:nvPr/>
          </p:nvSpPr>
          <p:spPr bwMode="auto">
            <a:xfrm>
              <a:off x="5195532" y="3323314"/>
              <a:ext cx="1168277" cy="1369220"/>
            </a:xfrm>
            <a:custGeom>
              <a:avLst/>
              <a:gdLst>
                <a:gd name="T0" fmla="*/ 0 w 172"/>
                <a:gd name="T1" fmla="*/ 157 h 201"/>
                <a:gd name="T2" fmla="*/ 56 w 172"/>
                <a:gd name="T3" fmla="*/ 201 h 201"/>
                <a:gd name="T4" fmla="*/ 47 w 172"/>
                <a:gd name="T5" fmla="*/ 176 h 201"/>
                <a:gd name="T6" fmla="*/ 172 w 172"/>
                <a:gd name="T7" fmla="*/ 0 h 201"/>
                <a:gd name="T8" fmla="*/ 103 w 172"/>
                <a:gd name="T9" fmla="*/ 0 h 201"/>
                <a:gd name="T10" fmla="*/ 24 w 172"/>
                <a:gd name="T11" fmla="*/ 110 h 201"/>
                <a:gd name="T12" fmla="*/ 15 w 172"/>
                <a:gd name="T13" fmla="*/ 83 h 201"/>
                <a:gd name="T14" fmla="*/ 0 w 172"/>
                <a:gd name="T15" fmla="*/ 157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01">
                  <a:moveTo>
                    <a:pt x="0" y="157"/>
                  </a:moveTo>
                  <a:cubicBezTo>
                    <a:pt x="56" y="201"/>
                    <a:pt x="56" y="201"/>
                    <a:pt x="56" y="201"/>
                  </a:cubicBezTo>
                  <a:cubicBezTo>
                    <a:pt x="47" y="176"/>
                    <a:pt x="47" y="176"/>
                    <a:pt x="47" y="176"/>
                  </a:cubicBezTo>
                  <a:cubicBezTo>
                    <a:pt x="120" y="150"/>
                    <a:pt x="172" y="81"/>
                    <a:pt x="172" y="0"/>
                  </a:cubicBezTo>
                  <a:cubicBezTo>
                    <a:pt x="103" y="0"/>
                    <a:pt x="103" y="0"/>
                    <a:pt x="103" y="0"/>
                  </a:cubicBezTo>
                  <a:cubicBezTo>
                    <a:pt x="103" y="51"/>
                    <a:pt x="70" y="95"/>
                    <a:pt x="24" y="110"/>
                  </a:cubicBezTo>
                  <a:cubicBezTo>
                    <a:pt x="15" y="83"/>
                    <a:pt x="15" y="83"/>
                    <a:pt x="15" y="83"/>
                  </a:cubicBezTo>
                  <a:lnTo>
                    <a:pt x="0" y="157"/>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4" name="Freeform 7"/>
            <p:cNvSpPr/>
            <p:nvPr/>
          </p:nvSpPr>
          <p:spPr bwMode="auto">
            <a:xfrm>
              <a:off x="3701306" y="3445983"/>
              <a:ext cx="1358706" cy="1171781"/>
            </a:xfrm>
            <a:custGeom>
              <a:avLst/>
              <a:gdLst>
                <a:gd name="T0" fmla="*/ 43 w 200"/>
                <a:gd name="T1" fmla="*/ 0 h 172"/>
                <a:gd name="T2" fmla="*/ 0 w 200"/>
                <a:gd name="T3" fmla="*/ 56 h 172"/>
                <a:gd name="T4" fmla="*/ 25 w 200"/>
                <a:gd name="T5" fmla="*/ 47 h 172"/>
                <a:gd name="T6" fmla="*/ 200 w 200"/>
                <a:gd name="T7" fmla="*/ 172 h 172"/>
                <a:gd name="T8" fmla="*/ 200 w 200"/>
                <a:gd name="T9" fmla="*/ 103 h 172"/>
                <a:gd name="T10" fmla="*/ 90 w 200"/>
                <a:gd name="T11" fmla="*/ 24 h 172"/>
                <a:gd name="T12" fmla="*/ 118 w 200"/>
                <a:gd name="T13" fmla="*/ 15 h 172"/>
                <a:gd name="T14" fmla="*/ 43 w 200"/>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72">
                  <a:moveTo>
                    <a:pt x="43" y="0"/>
                  </a:moveTo>
                  <a:cubicBezTo>
                    <a:pt x="0" y="56"/>
                    <a:pt x="0" y="56"/>
                    <a:pt x="0" y="56"/>
                  </a:cubicBezTo>
                  <a:cubicBezTo>
                    <a:pt x="25" y="47"/>
                    <a:pt x="25" y="47"/>
                    <a:pt x="25" y="47"/>
                  </a:cubicBezTo>
                  <a:cubicBezTo>
                    <a:pt x="50" y="120"/>
                    <a:pt x="119" y="172"/>
                    <a:pt x="200" y="172"/>
                  </a:cubicBezTo>
                  <a:cubicBezTo>
                    <a:pt x="200" y="103"/>
                    <a:pt x="200" y="103"/>
                    <a:pt x="200" y="103"/>
                  </a:cubicBezTo>
                  <a:cubicBezTo>
                    <a:pt x="149" y="103"/>
                    <a:pt x="106" y="70"/>
                    <a:pt x="90" y="24"/>
                  </a:cubicBezTo>
                  <a:cubicBezTo>
                    <a:pt x="118" y="15"/>
                    <a:pt x="118" y="15"/>
                    <a:pt x="118" y="15"/>
                  </a:cubicBezTo>
                  <a:lnTo>
                    <a:pt x="43" y="0"/>
                  </a:lnTo>
                  <a:close/>
                </a:path>
              </a:pathLst>
            </a:custGeom>
            <a:solidFill>
              <a:schemeClr val="accent1">
                <a:alpha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5" name="Freeform 8"/>
            <p:cNvSpPr/>
            <p:nvPr/>
          </p:nvSpPr>
          <p:spPr bwMode="auto">
            <a:xfrm>
              <a:off x="3795936" y="1980964"/>
              <a:ext cx="1169445" cy="1369220"/>
            </a:xfrm>
            <a:custGeom>
              <a:avLst/>
              <a:gdLst>
                <a:gd name="T0" fmla="*/ 172 w 172"/>
                <a:gd name="T1" fmla="*/ 44 h 201"/>
                <a:gd name="T2" fmla="*/ 116 w 172"/>
                <a:gd name="T3" fmla="*/ 0 h 201"/>
                <a:gd name="T4" fmla="*/ 125 w 172"/>
                <a:gd name="T5" fmla="*/ 25 h 201"/>
                <a:gd name="T6" fmla="*/ 0 w 172"/>
                <a:gd name="T7" fmla="*/ 201 h 201"/>
                <a:gd name="T8" fmla="*/ 69 w 172"/>
                <a:gd name="T9" fmla="*/ 201 h 201"/>
                <a:gd name="T10" fmla="*/ 148 w 172"/>
                <a:gd name="T11" fmla="*/ 90 h 201"/>
                <a:gd name="T12" fmla="*/ 157 w 172"/>
                <a:gd name="T13" fmla="*/ 118 h 201"/>
                <a:gd name="T14" fmla="*/ 172 w 172"/>
                <a:gd name="T15" fmla="*/ 44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01">
                  <a:moveTo>
                    <a:pt x="172" y="44"/>
                  </a:moveTo>
                  <a:cubicBezTo>
                    <a:pt x="116" y="0"/>
                    <a:pt x="116" y="0"/>
                    <a:pt x="116" y="0"/>
                  </a:cubicBezTo>
                  <a:cubicBezTo>
                    <a:pt x="125" y="25"/>
                    <a:pt x="125" y="25"/>
                    <a:pt x="125" y="25"/>
                  </a:cubicBezTo>
                  <a:cubicBezTo>
                    <a:pt x="52" y="50"/>
                    <a:pt x="0" y="120"/>
                    <a:pt x="0" y="201"/>
                  </a:cubicBezTo>
                  <a:cubicBezTo>
                    <a:pt x="69" y="201"/>
                    <a:pt x="69" y="201"/>
                    <a:pt x="69" y="201"/>
                  </a:cubicBezTo>
                  <a:cubicBezTo>
                    <a:pt x="69" y="150"/>
                    <a:pt x="102" y="106"/>
                    <a:pt x="148" y="90"/>
                  </a:cubicBezTo>
                  <a:cubicBezTo>
                    <a:pt x="157" y="118"/>
                    <a:pt x="157" y="118"/>
                    <a:pt x="157" y="118"/>
                  </a:cubicBezTo>
                  <a:lnTo>
                    <a:pt x="172" y="44"/>
                  </a:lnTo>
                  <a:close/>
                </a:path>
              </a:pathLst>
            </a:custGeom>
            <a:solidFill>
              <a:schemeClr val="accent1">
                <a:alpha val="7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6" name="Freeform 9"/>
            <p:cNvSpPr/>
            <p:nvPr/>
          </p:nvSpPr>
          <p:spPr bwMode="auto">
            <a:xfrm>
              <a:off x="7179266" y="3506733"/>
              <a:ext cx="1365715" cy="1165940"/>
            </a:xfrm>
            <a:custGeom>
              <a:avLst/>
              <a:gdLst>
                <a:gd name="T0" fmla="*/ 158 w 201"/>
                <a:gd name="T1" fmla="*/ 0 h 171"/>
                <a:gd name="T2" fmla="*/ 201 w 201"/>
                <a:gd name="T3" fmla="*/ 55 h 171"/>
                <a:gd name="T4" fmla="*/ 176 w 201"/>
                <a:gd name="T5" fmla="*/ 46 h 171"/>
                <a:gd name="T6" fmla="*/ 0 w 201"/>
                <a:gd name="T7" fmla="*/ 171 h 171"/>
                <a:gd name="T8" fmla="*/ 0 w 201"/>
                <a:gd name="T9" fmla="*/ 102 h 171"/>
                <a:gd name="T10" fmla="*/ 111 w 201"/>
                <a:gd name="T11" fmla="*/ 24 h 171"/>
                <a:gd name="T12" fmla="*/ 83 w 201"/>
                <a:gd name="T13" fmla="*/ 14 h 171"/>
                <a:gd name="T14" fmla="*/ 158 w 201"/>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171">
                  <a:moveTo>
                    <a:pt x="158" y="0"/>
                  </a:moveTo>
                  <a:cubicBezTo>
                    <a:pt x="201" y="55"/>
                    <a:pt x="201" y="55"/>
                    <a:pt x="201" y="55"/>
                  </a:cubicBezTo>
                  <a:cubicBezTo>
                    <a:pt x="176" y="46"/>
                    <a:pt x="176" y="46"/>
                    <a:pt x="176" y="46"/>
                  </a:cubicBezTo>
                  <a:cubicBezTo>
                    <a:pt x="151" y="119"/>
                    <a:pt x="82" y="171"/>
                    <a:pt x="0" y="171"/>
                  </a:cubicBezTo>
                  <a:cubicBezTo>
                    <a:pt x="0" y="102"/>
                    <a:pt x="0" y="102"/>
                    <a:pt x="0" y="102"/>
                  </a:cubicBezTo>
                  <a:cubicBezTo>
                    <a:pt x="52" y="102"/>
                    <a:pt x="95" y="69"/>
                    <a:pt x="111" y="24"/>
                  </a:cubicBezTo>
                  <a:cubicBezTo>
                    <a:pt x="83" y="14"/>
                    <a:pt x="83" y="14"/>
                    <a:pt x="83" y="14"/>
                  </a:cubicBezTo>
                  <a:lnTo>
                    <a:pt x="158"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7" name="Freeform 10"/>
            <p:cNvSpPr/>
            <p:nvPr/>
          </p:nvSpPr>
          <p:spPr bwMode="auto">
            <a:xfrm>
              <a:off x="7307776" y="2001993"/>
              <a:ext cx="1162435" cy="1362211"/>
            </a:xfrm>
            <a:custGeom>
              <a:avLst/>
              <a:gdLst>
                <a:gd name="T0" fmla="*/ 0 w 171"/>
                <a:gd name="T1" fmla="*/ 43 h 200"/>
                <a:gd name="T2" fmla="*/ 55 w 171"/>
                <a:gd name="T3" fmla="*/ 0 h 200"/>
                <a:gd name="T4" fmla="*/ 46 w 171"/>
                <a:gd name="T5" fmla="*/ 25 h 200"/>
                <a:gd name="T6" fmla="*/ 171 w 171"/>
                <a:gd name="T7" fmla="*/ 200 h 200"/>
                <a:gd name="T8" fmla="*/ 102 w 171"/>
                <a:gd name="T9" fmla="*/ 200 h 200"/>
                <a:gd name="T10" fmla="*/ 24 w 171"/>
                <a:gd name="T11" fmla="*/ 90 h 200"/>
                <a:gd name="T12" fmla="*/ 14 w 171"/>
                <a:gd name="T13" fmla="*/ 118 h 200"/>
                <a:gd name="T14" fmla="*/ 0 w 171"/>
                <a:gd name="T15" fmla="*/ 4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00">
                  <a:moveTo>
                    <a:pt x="0" y="43"/>
                  </a:moveTo>
                  <a:cubicBezTo>
                    <a:pt x="55" y="0"/>
                    <a:pt x="55" y="0"/>
                    <a:pt x="55" y="0"/>
                  </a:cubicBezTo>
                  <a:cubicBezTo>
                    <a:pt x="46" y="25"/>
                    <a:pt x="46" y="25"/>
                    <a:pt x="46" y="25"/>
                  </a:cubicBezTo>
                  <a:cubicBezTo>
                    <a:pt x="119" y="50"/>
                    <a:pt x="171" y="119"/>
                    <a:pt x="171" y="200"/>
                  </a:cubicBezTo>
                  <a:cubicBezTo>
                    <a:pt x="102" y="200"/>
                    <a:pt x="102" y="200"/>
                    <a:pt x="102" y="200"/>
                  </a:cubicBezTo>
                  <a:cubicBezTo>
                    <a:pt x="102" y="149"/>
                    <a:pt x="69" y="106"/>
                    <a:pt x="24" y="90"/>
                  </a:cubicBezTo>
                  <a:cubicBezTo>
                    <a:pt x="14" y="118"/>
                    <a:pt x="14" y="118"/>
                    <a:pt x="14" y="118"/>
                  </a:cubicBezTo>
                  <a:lnTo>
                    <a:pt x="0" y="43"/>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8" name="文本框 48"/>
            <p:cNvSpPr txBox="1"/>
            <p:nvPr/>
          </p:nvSpPr>
          <p:spPr>
            <a:xfrm>
              <a:off x="4586866" y="2914517"/>
              <a:ext cx="989749" cy="791068"/>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数据处理</a:t>
              </a:r>
              <a:endParaRPr lang="zh-CN" altLang="en-US" sz="2000" b="1" dirty="0">
                <a:latin typeface="微软雅黑" panose="020B0503020204020204" pitchFamily="34" charset="-122"/>
                <a:ea typeface="微软雅黑" panose="020B0503020204020204" pitchFamily="34" charset="-122"/>
              </a:endParaRPr>
            </a:p>
          </p:txBody>
        </p:sp>
        <p:sp>
          <p:nvSpPr>
            <p:cNvPr id="49" name="文本框 49"/>
            <p:cNvSpPr txBox="1"/>
            <p:nvPr/>
          </p:nvSpPr>
          <p:spPr>
            <a:xfrm>
              <a:off x="6756314" y="2914517"/>
              <a:ext cx="859783" cy="791068"/>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数据管理</a:t>
              </a:r>
              <a:endParaRPr lang="zh-CN" altLang="en-US" sz="2000" b="1" dirty="0">
                <a:latin typeface="微软雅黑" panose="020B0503020204020204" pitchFamily="34" charset="-122"/>
                <a:ea typeface="微软雅黑" panose="020B0503020204020204" pitchFamily="34" charset="-122"/>
              </a:endParaRPr>
            </a:p>
          </p:txBody>
        </p:sp>
        <p:sp>
          <p:nvSpPr>
            <p:cNvPr id="50" name="椭圆 49"/>
            <p:cNvSpPr/>
            <p:nvPr/>
          </p:nvSpPr>
          <p:spPr>
            <a:xfrm flipH="1">
              <a:off x="7049760" y="2108324"/>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1" name="椭圆 50"/>
            <p:cNvSpPr/>
            <p:nvPr/>
          </p:nvSpPr>
          <p:spPr>
            <a:xfrm flipH="1">
              <a:off x="8061436" y="3285925"/>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2" name="椭圆 51"/>
            <p:cNvSpPr/>
            <p:nvPr/>
          </p:nvSpPr>
          <p:spPr>
            <a:xfrm flipH="1">
              <a:off x="5955192" y="3083455"/>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3" name="椭圆 52"/>
            <p:cNvSpPr/>
            <p:nvPr/>
          </p:nvSpPr>
          <p:spPr>
            <a:xfrm flipH="1">
              <a:off x="4961777" y="420064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4" name="椭圆 53"/>
            <p:cNvSpPr/>
            <p:nvPr/>
          </p:nvSpPr>
          <p:spPr>
            <a:xfrm flipH="1">
              <a:off x="3832050" y="3205384"/>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5" name="椭圆 54"/>
            <p:cNvSpPr/>
            <p:nvPr/>
          </p:nvSpPr>
          <p:spPr>
            <a:xfrm flipH="1">
              <a:off x="4785381" y="208866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56" name="矩形 55"/>
          <p:cNvSpPr/>
          <p:nvPr/>
        </p:nvSpPr>
        <p:spPr>
          <a:xfrm>
            <a:off x="8592182" y="1313921"/>
            <a:ext cx="3328416" cy="4801314"/>
          </a:xfrm>
          <a:prstGeom prst="rect">
            <a:avLst/>
          </a:prstGeom>
        </p:spPr>
        <p:txBody>
          <a:bodyPr wrap="square">
            <a:spAutoFit/>
          </a:bodyPr>
          <a:lstStyle/>
          <a:p>
            <a:pPr algn="just">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数据管理</a:t>
            </a:r>
            <a:r>
              <a:rPr lang="zh-CN" altLang="en-US" sz="2200" b="1"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是数据处理的核心，其过程比较复杂，主要包括数据的分类、组织、编码、存储、维护、检索等操作。对于这些数据管理操作，人们需要一个通用、高效且使用方便的管理软件，将数据有效地管理起来。数据库技术正是瞄准这一目标，研究、发展并完善起来的。</a:t>
            </a:r>
            <a:endParaRPr sz="2000" dirty="0">
              <a:latin typeface="微软雅黑" panose="020B0503020204020204" pitchFamily="34" charset="-122"/>
              <a:ea typeface="微软雅黑" panose="020B0503020204020204" pitchFamily="34" charset="-122"/>
            </a:endParaRPr>
          </a:p>
        </p:txBody>
      </p:sp>
      <p:sp>
        <p:nvSpPr>
          <p:cNvPr id="57" name="矩形 56"/>
          <p:cNvSpPr/>
          <p:nvPr/>
        </p:nvSpPr>
        <p:spPr>
          <a:xfrm>
            <a:off x="439028" y="2009767"/>
            <a:ext cx="3264408" cy="2031325"/>
          </a:xfrm>
          <a:prstGeom prst="rect">
            <a:avLst/>
          </a:prstGeom>
        </p:spPr>
        <p:txBody>
          <a:bodyPr wrap="square">
            <a:spAutoFit/>
          </a:bodyPr>
          <a:lstStyle/>
          <a:p>
            <a:pPr algn="just">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数据处理 </a:t>
            </a:r>
            <a:r>
              <a:rPr lang="zh-CN" altLang="en-US" sz="2000" dirty="0" smtClean="0">
                <a:latin typeface="微软雅黑" panose="020B0503020204020204" pitchFamily="34" charset="-122"/>
                <a:ea typeface="微软雅黑" panose="020B0503020204020204" pitchFamily="34" charset="-122"/>
              </a:rPr>
              <a:t>是将数据转换成信息的过程，包括对数据进行采集、管理、加工、变换和传输等一系列活动。</a:t>
            </a:r>
            <a:endParaRPr sz="2000" dirty="0">
              <a:latin typeface="微软雅黑" panose="020B0503020204020204" pitchFamily="34" charset="-122"/>
              <a:ea typeface="微软雅黑" panose="020B0503020204020204" pitchFamily="34" charset="-122"/>
            </a:endParaRPr>
          </a:p>
        </p:txBody>
      </p:sp>
      <p:sp>
        <p:nvSpPr>
          <p:cNvPr id="58" name="矩形 57"/>
          <p:cNvSpPr/>
          <p:nvPr/>
        </p:nvSpPr>
        <p:spPr>
          <a:xfrm>
            <a:off x="434819" y="4592234"/>
            <a:ext cx="7789884" cy="1477328"/>
          </a:xfrm>
          <a:prstGeom prst="rect">
            <a:avLst/>
          </a:prstGeom>
        </p:spPr>
        <p:txBody>
          <a:bodyPr wrap="square">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        数据处理的目的有两个，其一是从大量的原始数据中抽取和推导出有价值的信息，作为</a:t>
            </a:r>
            <a:r>
              <a:rPr lang="zh-CN" altLang="en-US" sz="2000" b="1" dirty="0" smtClean="0">
                <a:solidFill>
                  <a:srgbClr val="FF0000"/>
                </a:solidFill>
                <a:latin typeface="微软雅黑" panose="020B0503020204020204" pitchFamily="34" charset="-122"/>
                <a:ea typeface="微软雅黑" panose="020B0503020204020204" pitchFamily="34" charset="-122"/>
              </a:rPr>
              <a:t>决策</a:t>
            </a:r>
            <a:r>
              <a:rPr lang="zh-CN" altLang="en-US" sz="2000" dirty="0" smtClean="0">
                <a:latin typeface="微软雅黑" panose="020B0503020204020204" pitchFamily="34" charset="-122"/>
                <a:ea typeface="微软雅黑" panose="020B0503020204020204" pitchFamily="34" charset="-122"/>
              </a:rPr>
              <a:t>的依据；其二是借助计算机科学地保存和管理大量复杂的数据，便于人们能够充分地利用这些信息资源。</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1142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5148" y="76936"/>
            <a:ext cx="2264814" cy="614103"/>
          </a:xfrm>
          <a:prstGeom prst="rect">
            <a:avLst/>
          </a:prstGeom>
        </p:spPr>
      </p:pic>
      <p:sp>
        <p:nvSpPr>
          <p:cNvPr id="3" name="矩形 2"/>
          <p:cNvSpPr/>
          <p:nvPr/>
        </p:nvSpPr>
        <p:spPr>
          <a:xfrm>
            <a:off x="854709" y="823449"/>
            <a:ext cx="4357282" cy="662361"/>
          </a:xfrm>
          <a:prstGeom prst="rect">
            <a:avLst/>
          </a:prstGeom>
        </p:spPr>
        <p:txBody>
          <a:bodyPr wrap="none">
            <a:spAutoFit/>
          </a:bodyPr>
          <a:lstStyle/>
          <a:p>
            <a:pPr algn="ctr">
              <a:lnSpc>
                <a:spcPct val="150000"/>
              </a:lnSpc>
              <a:spcBef>
                <a:spcPct val="0"/>
              </a:spcBef>
            </a:pPr>
            <a:r>
              <a:rPr lang="zh-CN" altLang="en-US" sz="2800" b="1" dirty="0" smtClean="0">
                <a:latin typeface="华文中宋" panose="02010600040101010101" pitchFamily="2" charset="-122"/>
                <a:ea typeface="华文中宋" panose="02010600040101010101" pitchFamily="2" charset="-122"/>
              </a:rPr>
              <a:t>课程案例</a:t>
            </a:r>
            <a:r>
              <a:rPr lang="en-US" altLang="zh-CN" sz="2800" b="1" dirty="0" smtClean="0">
                <a:latin typeface="华文中宋" panose="02010600040101010101" pitchFamily="2" charset="-122"/>
                <a:ea typeface="华文中宋" panose="02010600040101010101" pitchFamily="2" charset="-122"/>
              </a:rPr>
              <a:t>1</a:t>
            </a:r>
            <a:r>
              <a:rPr lang="zh-CN" altLang="en-US" sz="2800" b="1" dirty="0" smtClean="0">
                <a:latin typeface="华文中宋" panose="02010600040101010101" pitchFamily="2" charset="-122"/>
                <a:ea typeface="华文中宋" panose="02010600040101010101" pitchFamily="2" charset="-122"/>
              </a:rPr>
              <a:t>：数值计算</a:t>
            </a:r>
            <a:r>
              <a:rPr lang="zh-CN" altLang="en-US" sz="2800" b="1" dirty="0">
                <a:latin typeface="华文中宋" panose="02010600040101010101" pitchFamily="2" charset="-122"/>
                <a:ea typeface="华文中宋" panose="02010600040101010101" pitchFamily="2" charset="-122"/>
              </a:rPr>
              <a:t>问题</a:t>
            </a:r>
          </a:p>
        </p:txBody>
      </p:sp>
      <p:sp>
        <p:nvSpPr>
          <p:cNvPr id="4" name="矩形 3"/>
          <p:cNvSpPr/>
          <p:nvPr/>
        </p:nvSpPr>
        <p:spPr>
          <a:xfrm>
            <a:off x="4074453" y="1694523"/>
            <a:ext cx="4043094" cy="825226"/>
          </a:xfrm>
          <a:prstGeom prst="rect">
            <a:avLst/>
          </a:prstGeom>
        </p:spPr>
        <p:txBody>
          <a:bodyPr wrap="none">
            <a:spAutoFit/>
          </a:bodyPr>
          <a:lstStyle/>
          <a:p>
            <a:pPr algn="ctr">
              <a:lnSpc>
                <a:spcPct val="150000"/>
              </a:lnSpc>
              <a:spcBef>
                <a:spcPct val="0"/>
              </a:spcBef>
            </a:pPr>
            <a:r>
              <a:rPr lang="en-US" altLang="zh-CN" sz="3600" b="1" dirty="0" smtClean="0">
                <a:latin typeface="华文中宋" panose="02010600040101010101" pitchFamily="2" charset="-122"/>
                <a:ea typeface="华文中宋" panose="02010600040101010101" pitchFamily="2" charset="-122"/>
              </a:rPr>
              <a:t>33333×33334=</a:t>
            </a:r>
            <a:r>
              <a:rPr lang="en-US" altLang="zh-CN" sz="3600" b="1" dirty="0">
                <a:latin typeface="华文中宋" panose="02010600040101010101" pitchFamily="2" charset="-122"/>
                <a:ea typeface="华文中宋" panose="02010600040101010101" pitchFamily="2" charset="-122"/>
              </a:rPr>
              <a:t>?</a:t>
            </a:r>
            <a:endParaRPr lang="zh-CN" altLang="en-US" sz="3600" b="1" dirty="0">
              <a:latin typeface="华文中宋" panose="02010600040101010101" pitchFamily="2" charset="-122"/>
              <a:ea typeface="华文中宋" panose="02010600040101010101" pitchFamily="2" charset="-122"/>
            </a:endParaRPr>
          </a:p>
        </p:txBody>
      </p:sp>
      <p:sp>
        <p:nvSpPr>
          <p:cNvPr id="5" name="矩形 4"/>
          <p:cNvSpPr/>
          <p:nvPr/>
        </p:nvSpPr>
        <p:spPr>
          <a:xfrm>
            <a:off x="5376091" y="2592227"/>
            <a:ext cx="1439818" cy="580928"/>
          </a:xfrm>
          <a:prstGeom prst="rect">
            <a:avLst/>
          </a:prstGeom>
        </p:spPr>
        <p:txBody>
          <a:bodyPr wrap="none">
            <a:spAutoFit/>
          </a:bodyPr>
          <a:lstStyle/>
          <a:p>
            <a:pPr algn="ctr">
              <a:lnSpc>
                <a:spcPct val="150000"/>
              </a:lnSpc>
              <a:spcBef>
                <a:spcPct val="0"/>
              </a:spcBef>
            </a:pPr>
            <a:r>
              <a:rPr lang="en-US" altLang="zh-CN" sz="2400" b="1" dirty="0" smtClean="0">
                <a:latin typeface="华文中宋" panose="02010600040101010101" pitchFamily="2" charset="-122"/>
                <a:ea typeface="华文中宋" panose="02010600040101010101" pitchFamily="2" charset="-122"/>
              </a:rPr>
              <a:t>3×4=12</a:t>
            </a:r>
            <a:endParaRPr lang="zh-CN" altLang="en-US" sz="2400" b="1" dirty="0">
              <a:latin typeface="华文中宋" panose="02010600040101010101" pitchFamily="2" charset="-122"/>
              <a:ea typeface="华文中宋" panose="02010600040101010101" pitchFamily="2" charset="-122"/>
            </a:endParaRPr>
          </a:p>
        </p:txBody>
      </p:sp>
      <p:sp>
        <p:nvSpPr>
          <p:cNvPr id="6" name="矩形 5"/>
          <p:cNvSpPr/>
          <p:nvPr/>
        </p:nvSpPr>
        <p:spPr>
          <a:xfrm>
            <a:off x="4994577" y="3366268"/>
            <a:ext cx="2202847" cy="580928"/>
          </a:xfrm>
          <a:prstGeom prst="rect">
            <a:avLst/>
          </a:prstGeom>
        </p:spPr>
        <p:txBody>
          <a:bodyPr wrap="none">
            <a:spAutoFit/>
          </a:bodyPr>
          <a:lstStyle/>
          <a:p>
            <a:pPr algn="ctr">
              <a:lnSpc>
                <a:spcPct val="150000"/>
              </a:lnSpc>
              <a:spcBef>
                <a:spcPct val="0"/>
              </a:spcBef>
            </a:pPr>
            <a:r>
              <a:rPr lang="en-US" altLang="zh-CN" sz="2400" b="1" dirty="0" smtClean="0">
                <a:latin typeface="华文中宋" panose="02010600040101010101" pitchFamily="2" charset="-122"/>
                <a:ea typeface="华文中宋" panose="02010600040101010101" pitchFamily="2" charset="-122"/>
              </a:rPr>
              <a:t>33×34=1122</a:t>
            </a:r>
            <a:endParaRPr lang="zh-CN" altLang="en-US" sz="2400" b="1" dirty="0">
              <a:latin typeface="华文中宋" panose="02010600040101010101" pitchFamily="2" charset="-122"/>
              <a:ea typeface="华文中宋" panose="02010600040101010101" pitchFamily="2" charset="-122"/>
            </a:endParaRPr>
          </a:p>
        </p:txBody>
      </p:sp>
      <p:sp>
        <p:nvSpPr>
          <p:cNvPr id="7" name="矩形 6"/>
          <p:cNvSpPr/>
          <p:nvPr/>
        </p:nvSpPr>
        <p:spPr>
          <a:xfrm>
            <a:off x="4613063" y="4205712"/>
            <a:ext cx="2965876" cy="580928"/>
          </a:xfrm>
          <a:prstGeom prst="rect">
            <a:avLst/>
          </a:prstGeom>
        </p:spPr>
        <p:txBody>
          <a:bodyPr wrap="none">
            <a:spAutoFit/>
          </a:bodyPr>
          <a:lstStyle/>
          <a:p>
            <a:pPr algn="ctr">
              <a:lnSpc>
                <a:spcPct val="150000"/>
              </a:lnSpc>
              <a:spcBef>
                <a:spcPct val="0"/>
              </a:spcBef>
            </a:pPr>
            <a:r>
              <a:rPr lang="en-US" altLang="zh-CN" sz="2400" b="1" dirty="0" smtClean="0">
                <a:latin typeface="华文中宋" panose="02010600040101010101" pitchFamily="2" charset="-122"/>
                <a:ea typeface="华文中宋" panose="02010600040101010101" pitchFamily="2" charset="-122"/>
              </a:rPr>
              <a:t>333×334=111222</a:t>
            </a:r>
            <a:endParaRPr lang="zh-CN" altLang="en-US" sz="2400" b="1" dirty="0">
              <a:latin typeface="华文中宋" panose="02010600040101010101" pitchFamily="2" charset="-122"/>
              <a:ea typeface="华文中宋" panose="02010600040101010101" pitchFamily="2" charset="-122"/>
            </a:endParaRPr>
          </a:p>
        </p:txBody>
      </p:sp>
      <p:sp>
        <p:nvSpPr>
          <p:cNvPr id="8" name="矩形 7"/>
          <p:cNvSpPr/>
          <p:nvPr/>
        </p:nvSpPr>
        <p:spPr>
          <a:xfrm>
            <a:off x="4231549" y="4979753"/>
            <a:ext cx="3728905" cy="580928"/>
          </a:xfrm>
          <a:prstGeom prst="rect">
            <a:avLst/>
          </a:prstGeom>
        </p:spPr>
        <p:txBody>
          <a:bodyPr wrap="none">
            <a:spAutoFit/>
          </a:bodyPr>
          <a:lstStyle/>
          <a:p>
            <a:pPr algn="ctr">
              <a:lnSpc>
                <a:spcPct val="150000"/>
              </a:lnSpc>
              <a:spcBef>
                <a:spcPct val="0"/>
              </a:spcBef>
            </a:pPr>
            <a:r>
              <a:rPr lang="en-US" altLang="zh-CN" sz="2400" b="1" dirty="0" smtClean="0">
                <a:latin typeface="华文中宋" panose="02010600040101010101" pitchFamily="2" charset="-122"/>
                <a:ea typeface="华文中宋" panose="02010600040101010101" pitchFamily="2" charset="-122"/>
              </a:rPr>
              <a:t>3333×3334=11112222</a:t>
            </a:r>
            <a:endParaRPr lang="zh-CN" altLang="en-US" sz="2400" b="1" dirty="0">
              <a:latin typeface="华文中宋" panose="02010600040101010101" pitchFamily="2" charset="-122"/>
              <a:ea typeface="华文中宋" panose="02010600040101010101" pitchFamily="2" charset="-122"/>
            </a:endParaRPr>
          </a:p>
        </p:txBody>
      </p:sp>
      <p:sp>
        <p:nvSpPr>
          <p:cNvPr id="12" name="矩形 11"/>
          <p:cNvSpPr/>
          <p:nvPr/>
        </p:nvSpPr>
        <p:spPr>
          <a:xfrm>
            <a:off x="3850036" y="5753794"/>
            <a:ext cx="4491934" cy="580928"/>
          </a:xfrm>
          <a:prstGeom prst="rect">
            <a:avLst/>
          </a:prstGeom>
        </p:spPr>
        <p:txBody>
          <a:bodyPr wrap="none">
            <a:spAutoFit/>
          </a:bodyPr>
          <a:lstStyle/>
          <a:p>
            <a:pPr algn="ctr">
              <a:lnSpc>
                <a:spcPct val="150000"/>
              </a:lnSpc>
              <a:spcBef>
                <a:spcPct val="0"/>
              </a:spcBef>
            </a:pPr>
            <a:r>
              <a:rPr lang="en-US" altLang="zh-CN" sz="2400" b="1" dirty="0" smtClean="0">
                <a:latin typeface="华文中宋" panose="02010600040101010101" pitchFamily="2" charset="-122"/>
                <a:ea typeface="华文中宋" panose="02010600040101010101" pitchFamily="2" charset="-122"/>
              </a:rPr>
              <a:t>33333×33334=1111122222</a:t>
            </a:r>
            <a:endParaRPr lang="zh-CN" altLang="en-US" sz="2400" b="1" dirty="0">
              <a:latin typeface="华文中宋" panose="02010600040101010101" pitchFamily="2" charset="-122"/>
              <a:ea typeface="华文中宋" panose="02010600040101010101" pitchFamily="2" charset="-122"/>
            </a:endParaRPr>
          </a:p>
        </p:txBody>
      </p:sp>
      <p:pic>
        <p:nvPicPr>
          <p:cNvPr id="10" name="图片 9">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Tree>
    <p:extLst>
      <p:ext uri="{BB962C8B-B14F-4D97-AF65-F5344CB8AC3E}">
        <p14:creationId xmlns:p14="http://schemas.microsoft.com/office/powerpoint/2010/main" val="371832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56138" y="2216675"/>
            <a:ext cx="10808681" cy="2547738"/>
            <a:chOff x="756138" y="2216675"/>
            <a:chExt cx="10808681" cy="2547738"/>
          </a:xfrm>
        </p:grpSpPr>
        <p:sp>
          <p:nvSpPr>
            <p:cNvPr id="7" name="圆角矩形 6"/>
            <p:cNvSpPr/>
            <p:nvPr/>
          </p:nvSpPr>
          <p:spPr>
            <a:xfrm>
              <a:off x="6764219" y="2216675"/>
              <a:ext cx="4800600" cy="2547738"/>
            </a:xfrm>
            <a:prstGeom prst="roundRect">
              <a:avLst>
                <a:gd name="adj" fmla="val 5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56138" y="2216675"/>
              <a:ext cx="4800600" cy="2547738"/>
            </a:xfrm>
            <a:prstGeom prst="roundRect">
              <a:avLst>
                <a:gd name="adj" fmla="val 5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270411" y="2305616"/>
              <a:ext cx="3788217" cy="2246769"/>
            </a:xfrm>
            <a:prstGeom prst="rect">
              <a:avLst/>
            </a:prstGeom>
          </p:spPr>
          <p:txBody>
            <a:bodyPr wrap="none">
              <a:spAutoFit/>
            </a:bodyPr>
            <a:lstStyle/>
            <a:p>
              <a:pPr algn="ctr"/>
              <a:r>
                <a:rPr lang="zh-CN" altLang="en-US" sz="14000" b="1" dirty="0">
                  <a:latin typeface="楷体" panose="02010609060101010101" pitchFamily="49" charset="-122"/>
                  <a:ea typeface="楷体" panose="02010609060101010101" pitchFamily="49" charset="-122"/>
                </a:rPr>
                <a:t>逻辑</a:t>
              </a:r>
              <a:endParaRPr lang="zh-CN" altLang="en-US" sz="14000" dirty="0">
                <a:latin typeface="楷体" panose="02010609060101010101" pitchFamily="49" charset="-122"/>
                <a:ea typeface="楷体" panose="02010609060101010101" pitchFamily="49" charset="-122"/>
              </a:endParaRPr>
            </a:p>
          </p:txBody>
        </p:sp>
        <p:sp>
          <p:nvSpPr>
            <p:cNvPr id="9" name="下箭头 8"/>
            <p:cNvSpPr/>
            <p:nvPr/>
          </p:nvSpPr>
          <p:spPr>
            <a:xfrm rot="16200000">
              <a:off x="5994667" y="3050928"/>
              <a:ext cx="331623" cy="879231"/>
            </a:xfrm>
            <a:prstGeom prst="downArrow">
              <a:avLst>
                <a:gd name="adj1" fmla="val 50000"/>
                <a:gd name="adj2" fmla="val 99989"/>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grpSp>
      <p:pic>
        <p:nvPicPr>
          <p:cNvPr id="2" name="图片 1"/>
          <p:cNvPicPr>
            <a:picLocks noChangeAspect="1"/>
          </p:cNvPicPr>
          <p:nvPr/>
        </p:nvPicPr>
        <p:blipFill>
          <a:blip r:embed="rId2"/>
          <a:stretch>
            <a:fillRect/>
          </a:stretch>
        </p:blipFill>
        <p:spPr>
          <a:xfrm>
            <a:off x="65148" y="76936"/>
            <a:ext cx="2264814" cy="614103"/>
          </a:xfrm>
          <a:prstGeom prst="rect">
            <a:avLst/>
          </a:prstGeom>
        </p:spPr>
      </p:pic>
      <p:sp>
        <p:nvSpPr>
          <p:cNvPr id="3" name="矩形 2"/>
          <p:cNvSpPr/>
          <p:nvPr/>
        </p:nvSpPr>
        <p:spPr>
          <a:xfrm>
            <a:off x="1265263" y="2305616"/>
            <a:ext cx="3788217" cy="2246769"/>
          </a:xfrm>
          <a:prstGeom prst="rect">
            <a:avLst/>
          </a:prstGeom>
        </p:spPr>
        <p:txBody>
          <a:bodyPr wrap="none">
            <a:spAutoFit/>
          </a:bodyPr>
          <a:lstStyle/>
          <a:p>
            <a:pPr algn="ctr"/>
            <a:r>
              <a:rPr lang="zh-CN" altLang="en-US" sz="14000" b="1" dirty="0">
                <a:latin typeface="楷体" panose="02010609060101010101" pitchFamily="49" charset="-122"/>
                <a:ea typeface="楷体" panose="02010609060101010101" pitchFamily="49" charset="-122"/>
              </a:rPr>
              <a:t>规律</a:t>
            </a:r>
            <a:endParaRPr lang="zh-CN" altLang="en-US" sz="14000" dirty="0">
              <a:latin typeface="楷体" panose="02010609060101010101" pitchFamily="49" charset="-122"/>
              <a:ea typeface="楷体" panose="02010609060101010101" pitchFamily="49" charset="-122"/>
            </a:endParaRPr>
          </a:p>
        </p:txBody>
      </p:sp>
      <p:pic>
        <p:nvPicPr>
          <p:cNvPr id="11" name="图片 10">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Tree>
    <p:extLst>
      <p:ext uri="{BB962C8B-B14F-4D97-AF65-F5344CB8AC3E}">
        <p14:creationId xmlns:p14="http://schemas.microsoft.com/office/powerpoint/2010/main" val="82589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1346" y="823449"/>
            <a:ext cx="3998210" cy="738664"/>
          </a:xfrm>
          <a:prstGeom prst="rect">
            <a:avLst/>
          </a:prstGeom>
        </p:spPr>
        <p:txBody>
          <a:bodyPr wrap="none">
            <a:spAutoFit/>
          </a:bodyPr>
          <a:lstStyle/>
          <a:p>
            <a:pPr algn="ctr">
              <a:lnSpc>
                <a:spcPct val="150000"/>
              </a:lnSpc>
              <a:spcBef>
                <a:spcPct val="0"/>
              </a:spcBef>
            </a:pPr>
            <a:r>
              <a:rPr lang="zh-CN" altLang="en-US" sz="2800" b="1" dirty="0" smtClean="0">
                <a:latin typeface="华文中宋" panose="02010600040101010101" pitchFamily="2" charset="-122"/>
                <a:ea typeface="华文中宋" panose="02010600040101010101" pitchFamily="2" charset="-122"/>
              </a:rPr>
              <a:t>课程案例</a:t>
            </a:r>
            <a:r>
              <a:rPr lang="en-US" altLang="zh-CN" sz="2800" b="1" dirty="0" smtClean="0">
                <a:latin typeface="华文中宋" panose="02010600040101010101" pitchFamily="2" charset="-122"/>
                <a:ea typeface="华文中宋" panose="02010600040101010101" pitchFamily="2" charset="-122"/>
              </a:rPr>
              <a:t>2</a:t>
            </a:r>
            <a:r>
              <a:rPr lang="zh-CN" altLang="en-US" sz="2800" b="1" dirty="0" smtClean="0">
                <a:latin typeface="华文中宋" panose="02010600040101010101" pitchFamily="2" charset="-122"/>
                <a:ea typeface="华文中宋" panose="02010600040101010101" pitchFamily="2" charset="-122"/>
              </a:rPr>
              <a:t>：八皇后问题</a:t>
            </a:r>
            <a:endParaRPr lang="zh-CN" altLang="en-US" sz="2800" b="1" dirty="0">
              <a:latin typeface="华文中宋" panose="02010600040101010101" pitchFamily="2" charset="-122"/>
              <a:ea typeface="华文中宋" panose="02010600040101010101" pitchFamily="2" charset="-122"/>
            </a:endParaRPr>
          </a:p>
        </p:txBody>
      </p:sp>
      <p:pic>
        <p:nvPicPr>
          <p:cNvPr id="3" name="图片 2"/>
          <p:cNvPicPr>
            <a:picLocks noChangeAspect="1"/>
          </p:cNvPicPr>
          <p:nvPr/>
        </p:nvPicPr>
        <p:blipFill>
          <a:blip r:embed="rId2"/>
          <a:stretch>
            <a:fillRect/>
          </a:stretch>
        </p:blipFill>
        <p:spPr>
          <a:xfrm>
            <a:off x="65148" y="76936"/>
            <a:ext cx="2264814" cy="614103"/>
          </a:xfrm>
          <a:prstGeom prst="rect">
            <a:avLst/>
          </a:prstGeom>
        </p:spPr>
      </p:pic>
      <p:sp>
        <p:nvSpPr>
          <p:cNvPr id="4" name="矩形 3"/>
          <p:cNvSpPr/>
          <p:nvPr/>
        </p:nvSpPr>
        <p:spPr>
          <a:xfrm>
            <a:off x="1062407" y="2079309"/>
            <a:ext cx="5479070" cy="3323987"/>
          </a:xfrm>
          <a:prstGeom prst="rect">
            <a:avLst/>
          </a:prstGeom>
        </p:spPr>
        <p:txBody>
          <a:bodyPr wrap="square">
            <a:spAutoFit/>
          </a:bodyPr>
          <a:lstStyle/>
          <a:p>
            <a:pPr indent="720000" algn="just">
              <a:lnSpc>
                <a:spcPct val="150000"/>
              </a:lnSpc>
            </a:pPr>
            <a:r>
              <a:rPr lang="zh-CN" altLang="en-US" sz="2800" b="1" dirty="0">
                <a:latin typeface="华文中宋" panose="02010600040101010101" pitchFamily="2" charset="-122"/>
                <a:ea typeface="华文中宋" panose="02010600040101010101" pitchFamily="2" charset="-122"/>
              </a:rPr>
              <a:t>在</a:t>
            </a:r>
            <a:r>
              <a:rPr lang="en-US" altLang="zh-CN" sz="2800" b="1" dirty="0">
                <a:latin typeface="华文中宋" panose="02010600040101010101" pitchFamily="2" charset="-122"/>
                <a:ea typeface="华文中宋" panose="02010600040101010101" pitchFamily="2" charset="-122"/>
              </a:rPr>
              <a:t>8×8</a:t>
            </a:r>
            <a:r>
              <a:rPr lang="zh-CN" altLang="en-US" sz="2800" b="1" dirty="0">
                <a:latin typeface="华文中宋" panose="02010600040101010101" pitchFamily="2" charset="-122"/>
                <a:ea typeface="华文中宋" panose="02010600040101010101" pitchFamily="2" charset="-122"/>
              </a:rPr>
              <a:t>格的国际象棋上摆放</a:t>
            </a:r>
            <a:r>
              <a:rPr lang="en-US" altLang="zh-CN" sz="2800" b="1" dirty="0">
                <a:latin typeface="华文中宋" panose="02010600040101010101" pitchFamily="2" charset="-122"/>
                <a:ea typeface="华文中宋" panose="02010600040101010101" pitchFamily="2" charset="-122"/>
              </a:rPr>
              <a:t>8</a:t>
            </a:r>
            <a:r>
              <a:rPr lang="zh-CN" altLang="en-US" sz="2800" b="1" dirty="0">
                <a:latin typeface="华文中宋" panose="02010600040101010101" pitchFamily="2" charset="-122"/>
                <a:ea typeface="华文中宋" panose="02010600040101010101" pitchFamily="2" charset="-122"/>
              </a:rPr>
              <a:t>个皇后，使其不能互相攻击，即任意两个皇后都不能处于同一行、同一列或同一斜线上，问有多少种摆法。</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290" y="1944924"/>
            <a:ext cx="3592756" cy="3592756"/>
          </a:xfrm>
          <a:prstGeom prst="rect">
            <a:avLst/>
          </a:prstGeom>
        </p:spPr>
      </p:pic>
      <p:pic>
        <p:nvPicPr>
          <p:cNvPr id="7" name="图片 6">
            <a:extLst>
              <a:ext uri="{FF2B5EF4-FFF2-40B4-BE49-F238E27FC236}">
                <a16:creationId xmlns:a16="http://schemas.microsoft.com/office/drawing/2014/main" id="{FEB45985-5C0E-40D9-B629-CEC98EB69732}"/>
              </a:ext>
            </a:extLst>
          </p:cNvPr>
          <p:cNvPicPr>
            <a:picLocks noChangeAspect="1"/>
          </p:cNvPicPr>
          <p:nvPr/>
        </p:nvPicPr>
        <p:blipFill>
          <a:blip r:embed="rId4"/>
          <a:stretch>
            <a:fillRect/>
          </a:stretch>
        </p:blipFill>
        <p:spPr>
          <a:xfrm>
            <a:off x="9694984" y="76936"/>
            <a:ext cx="2400300" cy="613548"/>
          </a:xfrm>
          <a:prstGeom prst="rect">
            <a:avLst/>
          </a:prstGeom>
        </p:spPr>
      </p:pic>
    </p:spTree>
    <p:extLst>
      <p:ext uri="{BB962C8B-B14F-4D97-AF65-F5344CB8AC3E}">
        <p14:creationId xmlns:p14="http://schemas.microsoft.com/office/powerpoint/2010/main" val="3699770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791" y="1053244"/>
            <a:ext cx="4628418" cy="4628418"/>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589" y="2072862"/>
            <a:ext cx="390923" cy="365944"/>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590" y="2709243"/>
            <a:ext cx="390923" cy="365944"/>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591" y="3342290"/>
            <a:ext cx="390923" cy="36594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591" y="3978671"/>
            <a:ext cx="390923" cy="365944"/>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486" y="2074529"/>
            <a:ext cx="390923" cy="365944"/>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486" y="2709243"/>
            <a:ext cx="390923" cy="365944"/>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486" y="3343957"/>
            <a:ext cx="390923" cy="365944"/>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486" y="3978671"/>
            <a:ext cx="390923" cy="365944"/>
          </a:xfrm>
          <a:prstGeom prst="rect">
            <a:avLst/>
          </a:prstGeom>
        </p:spPr>
      </p:pic>
      <p:pic>
        <p:nvPicPr>
          <p:cNvPr id="11" name="图片 10"/>
          <p:cNvPicPr>
            <a:picLocks noChangeAspect="1"/>
          </p:cNvPicPr>
          <p:nvPr/>
        </p:nvPicPr>
        <p:blipFill>
          <a:blip r:embed="rId4"/>
          <a:stretch>
            <a:fillRect/>
          </a:stretch>
        </p:blipFill>
        <p:spPr>
          <a:xfrm>
            <a:off x="65148" y="76936"/>
            <a:ext cx="2264814" cy="614103"/>
          </a:xfrm>
          <a:prstGeom prst="rect">
            <a:avLst/>
          </a:prstGeom>
        </p:spPr>
      </p:pic>
      <p:pic>
        <p:nvPicPr>
          <p:cNvPr id="12" name="图片 11">
            <a:extLst>
              <a:ext uri="{FF2B5EF4-FFF2-40B4-BE49-F238E27FC236}">
                <a16:creationId xmlns:a16="http://schemas.microsoft.com/office/drawing/2014/main" id="{FEB45985-5C0E-40D9-B629-CEC98EB69732}"/>
              </a:ext>
            </a:extLst>
          </p:cNvPr>
          <p:cNvPicPr>
            <a:picLocks noChangeAspect="1"/>
          </p:cNvPicPr>
          <p:nvPr/>
        </p:nvPicPr>
        <p:blipFill>
          <a:blip r:embed="rId5"/>
          <a:stretch>
            <a:fillRect/>
          </a:stretch>
        </p:blipFill>
        <p:spPr>
          <a:xfrm>
            <a:off x="9694984" y="76936"/>
            <a:ext cx="2400300" cy="613548"/>
          </a:xfrm>
          <a:prstGeom prst="rect">
            <a:avLst/>
          </a:prstGeom>
        </p:spPr>
      </p:pic>
      <p:sp>
        <p:nvSpPr>
          <p:cNvPr id="14" name="矩形 13"/>
          <p:cNvSpPr/>
          <p:nvPr/>
        </p:nvSpPr>
        <p:spPr>
          <a:xfrm>
            <a:off x="2585263" y="5935678"/>
            <a:ext cx="7021474" cy="523220"/>
          </a:xfrm>
          <a:prstGeom prst="rect">
            <a:avLst/>
          </a:prstGeom>
        </p:spPr>
        <p:txBody>
          <a:bodyPr wrap="none">
            <a:spAutoFit/>
          </a:bodyPr>
          <a:lstStyle/>
          <a:p>
            <a:pPr algn="ctr"/>
            <a:r>
              <a:rPr lang="en-US" altLang="zh-CN" sz="2800" dirty="0" smtClean="0">
                <a:latin typeface="Times New Roman" panose="02020603050405020304" pitchFamily="18" charset="0"/>
                <a:cs typeface="Times New Roman" panose="02020603050405020304" pitchFamily="18" charset="0"/>
              </a:rPr>
              <a:t>64×</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63× 62× 61× 60× 59× 58×</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57 ≈ 1.8×10</a:t>
            </a:r>
            <a:r>
              <a:rPr lang="en-US" altLang="zh-CN" sz="2800" baseline="30000" dirty="0" smtClean="0">
                <a:latin typeface="Times New Roman" panose="02020603050405020304" pitchFamily="18" charset="0"/>
                <a:cs typeface="Times New Roman" panose="02020603050405020304" pitchFamily="18" charset="0"/>
              </a:rPr>
              <a:t>14</a:t>
            </a:r>
            <a:endParaRPr lang="zh-CN" altLang="en-US" sz="28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64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5148" y="76936"/>
            <a:ext cx="2264814" cy="614103"/>
          </a:xfrm>
          <a:prstGeom prst="rect">
            <a:avLst/>
          </a:prstGeom>
        </p:spPr>
      </p:pic>
      <p:sp>
        <p:nvSpPr>
          <p:cNvPr id="3" name="矩形 2"/>
          <p:cNvSpPr/>
          <p:nvPr/>
        </p:nvSpPr>
        <p:spPr>
          <a:xfrm>
            <a:off x="869465" y="824989"/>
            <a:ext cx="2920992" cy="738664"/>
          </a:xfrm>
          <a:prstGeom prst="rect">
            <a:avLst/>
          </a:prstGeom>
        </p:spPr>
        <p:txBody>
          <a:bodyPr wrap="none">
            <a:spAutoFit/>
          </a:bodyPr>
          <a:lstStyle/>
          <a:p>
            <a:pPr algn="ctr">
              <a:lnSpc>
                <a:spcPct val="150000"/>
              </a:lnSpc>
              <a:spcBef>
                <a:spcPct val="0"/>
              </a:spcBef>
            </a:pPr>
            <a:r>
              <a:rPr lang="zh-CN" altLang="en-US" sz="2800" b="1" dirty="0" smtClean="0">
                <a:latin typeface="华文中宋" panose="02010600040101010101" pitchFamily="2" charset="-122"/>
                <a:ea typeface="华文中宋" panose="02010600040101010101" pitchFamily="2" charset="-122"/>
              </a:rPr>
              <a:t>解法</a:t>
            </a:r>
            <a:r>
              <a:rPr lang="en-US" altLang="zh-CN" sz="2800" b="1" dirty="0">
                <a:latin typeface="华文中宋" panose="02010600040101010101" pitchFamily="2" charset="-122"/>
                <a:ea typeface="华文中宋" panose="02010600040101010101" pitchFamily="2" charset="-122"/>
              </a:rPr>
              <a:t>1</a:t>
            </a:r>
            <a:r>
              <a:rPr lang="zh-CN" altLang="en-US" sz="2800" b="1" dirty="0" smtClean="0">
                <a:latin typeface="华文中宋" panose="02010600040101010101" pitchFamily="2" charset="-122"/>
                <a:ea typeface="华文中宋" panose="02010600040101010101" pitchFamily="2" charset="-122"/>
              </a:rPr>
              <a:t>：回溯递归</a:t>
            </a:r>
            <a:endParaRPr lang="zh-CN" altLang="en-US" sz="2800" b="1"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
        <p:nvSpPr>
          <p:cNvPr id="5" name="矩形 4"/>
          <p:cNvSpPr/>
          <p:nvPr/>
        </p:nvSpPr>
        <p:spPr>
          <a:xfrm>
            <a:off x="1575415" y="1832429"/>
            <a:ext cx="2890535" cy="369332"/>
          </a:xfrm>
          <a:prstGeom prst="rect">
            <a:avLst/>
          </a:prstGeom>
        </p:spPr>
        <p:txBody>
          <a:bodyPr wrap="none">
            <a:spAutoFit/>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将第一行的皇后放在第</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列</a:t>
            </a:r>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1716481" y="2663287"/>
            <a:ext cx="2608406" cy="369332"/>
          </a:xfrm>
          <a:prstGeom prst="rect">
            <a:avLst/>
          </a:prstGeom>
        </p:spPr>
        <p:txBody>
          <a:bodyPr wrap="none">
            <a:spAutoFit/>
          </a:bodyPr>
          <a:lstStyle/>
          <a:p>
            <a:pPr algn="ctr"/>
            <a:r>
              <a:rPr lang="zh-CN" altLang="en-US" dirty="0">
                <a:latin typeface="Times New Roman" panose="02020603050405020304" pitchFamily="18" charset="0"/>
                <a:ea typeface="楷体" panose="02010609060101010101" pitchFamily="49" charset="-122"/>
                <a:cs typeface="Times New Roman" panose="02020603050405020304" pitchFamily="18" charset="0"/>
              </a:rPr>
              <a:t>将</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第二行皇后摆在第</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列</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1997758" y="3494145"/>
            <a:ext cx="2031325" cy="369332"/>
          </a:xfrm>
          <a:prstGeom prst="rect">
            <a:avLst/>
          </a:prstGeom>
        </p:spPr>
        <p:txBody>
          <a:bodyPr wrap="none">
            <a:spAutoFit/>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判断是否存在冲突</a:t>
            </a:r>
            <a:endParaRPr lang="zh-CN" altLang="en-US" dirty="0">
              <a:latin typeface="Times New Roman" panose="02020603050405020304" pitchFamily="18" charset="0"/>
              <a:cs typeface="Times New Roman" panose="02020603050405020304" pitchFamily="18" charset="0"/>
            </a:endParaRPr>
          </a:p>
        </p:txBody>
      </p:sp>
      <p:sp>
        <p:nvSpPr>
          <p:cNvPr id="8" name="矩形 7"/>
          <p:cNvSpPr/>
          <p:nvPr/>
        </p:nvSpPr>
        <p:spPr>
          <a:xfrm>
            <a:off x="1722893" y="4325003"/>
            <a:ext cx="2595582" cy="369332"/>
          </a:xfrm>
          <a:prstGeom prst="rect">
            <a:avLst/>
          </a:prstGeom>
        </p:spPr>
        <p:txBody>
          <a:bodyPr wrap="none">
            <a:spAutoFit/>
          </a:bodyPr>
          <a:lstStyle/>
          <a:p>
            <a:pPr algn="ctr"/>
            <a:r>
              <a:rPr lang="zh-CN" altLang="en-US" dirty="0">
                <a:latin typeface="Times New Roman" panose="02020603050405020304" pitchFamily="18" charset="0"/>
                <a:ea typeface="楷体" panose="02010609060101010101" pitchFamily="49" charset="-122"/>
                <a:cs typeface="Times New Roman" panose="02020603050405020304" pitchFamily="18" charset="0"/>
              </a:rPr>
              <a:t>将</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第</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行皇后摆在第</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列</a:t>
            </a:r>
            <a:endParaRPr lang="zh-CN" altLang="en-US" dirty="0">
              <a:latin typeface="Times New Roman" panose="02020603050405020304" pitchFamily="18" charset="0"/>
              <a:cs typeface="Times New Roman" panose="02020603050405020304" pitchFamily="18" charset="0"/>
            </a:endParaRPr>
          </a:p>
        </p:txBody>
      </p:sp>
      <p:sp>
        <p:nvSpPr>
          <p:cNvPr id="10" name="矩形 9"/>
          <p:cNvSpPr/>
          <p:nvPr/>
        </p:nvSpPr>
        <p:spPr>
          <a:xfrm>
            <a:off x="5061463" y="2663287"/>
            <a:ext cx="545342" cy="369332"/>
          </a:xfrm>
          <a:prstGeom prst="rect">
            <a:avLst/>
          </a:prstGeom>
        </p:spPr>
        <p:txBody>
          <a:bodyPr wrap="none">
            <a:spAutoFit/>
          </a:bodyPr>
          <a:lstStyle/>
          <a:p>
            <a:pPr algn="ctr"/>
            <a:r>
              <a:rPr lang="en-US" altLang="zh-CN" dirty="0" smtClean="0">
                <a:latin typeface="Times New Roman" panose="02020603050405020304" pitchFamily="18" charset="0"/>
                <a:cs typeface="Times New Roman" panose="02020603050405020304" pitchFamily="18" charset="0"/>
              </a:rPr>
              <a:t>b&gt;8</a:t>
            </a:r>
            <a:endParaRPr lang="zh-CN" altLang="en-US" dirty="0">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a:off x="3013421" y="2245722"/>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013421" y="3101023"/>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013421" y="3863477"/>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179217" y="3678811"/>
            <a:ext cx="648536" cy="0"/>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997758" y="5153657"/>
            <a:ext cx="2031325" cy="369332"/>
          </a:xfrm>
          <a:prstGeom prst="rect">
            <a:avLst/>
          </a:prstGeom>
        </p:spPr>
        <p:txBody>
          <a:bodyPr wrap="none">
            <a:spAutoFit/>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判断是否存在冲突</a:t>
            </a:r>
            <a:endParaRPr lang="zh-CN" altLang="en-US" dirty="0">
              <a:latin typeface="Times New Roman" panose="02020603050405020304" pitchFamily="18" charset="0"/>
              <a:cs typeface="Times New Roman" panose="02020603050405020304" pitchFamily="18" charset="0"/>
            </a:endParaRPr>
          </a:p>
        </p:txBody>
      </p:sp>
      <p:cxnSp>
        <p:nvCxnSpPr>
          <p:cNvPr id="26" name="直接箭头连接符 25"/>
          <p:cNvCxnSpPr/>
          <p:nvPr/>
        </p:nvCxnSpPr>
        <p:spPr>
          <a:xfrm>
            <a:off x="3013421" y="4748413"/>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013421" y="5601267"/>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279815" y="6015641"/>
            <a:ext cx="1569660" cy="369332"/>
          </a:xfrm>
          <a:prstGeom prst="rect">
            <a:avLst/>
          </a:prstGeom>
        </p:spPr>
        <p:txBody>
          <a:bodyPr wrap="none">
            <a:spAutoFit/>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3" name="矩形 32"/>
          <p:cNvSpPr/>
          <p:nvPr/>
        </p:nvSpPr>
        <p:spPr>
          <a:xfrm>
            <a:off x="4938835" y="3494145"/>
            <a:ext cx="790601" cy="369332"/>
          </a:xfrm>
          <a:prstGeom prst="rect">
            <a:avLst/>
          </a:prstGeom>
        </p:spPr>
        <p:txBody>
          <a:bodyPr wrap="none">
            <a:spAutoFit/>
          </a:bodyPr>
          <a:lstStyle/>
          <a:p>
            <a:pPr algn="ctr"/>
            <a:r>
              <a:rPr lang="en-US" altLang="zh-CN" dirty="0" smtClean="0">
                <a:latin typeface="Times New Roman" panose="02020603050405020304" pitchFamily="18" charset="0"/>
                <a:cs typeface="Times New Roman" panose="02020603050405020304" pitchFamily="18" charset="0"/>
              </a:rPr>
              <a:t>b=b+1</a:t>
            </a:r>
            <a:endParaRPr lang="zh-CN" altLang="en-US" dirty="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flipV="1">
            <a:off x="5323002" y="3101023"/>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4324887" y="2847953"/>
            <a:ext cx="648536" cy="0"/>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061463" y="4319838"/>
            <a:ext cx="545342" cy="369332"/>
          </a:xfrm>
          <a:prstGeom prst="rect">
            <a:avLst/>
          </a:prstGeom>
        </p:spPr>
        <p:txBody>
          <a:bodyPr wrap="none">
            <a:spAutoFit/>
          </a:bodyPr>
          <a:lstStyle/>
          <a:p>
            <a:pPr algn="ctr"/>
            <a:r>
              <a:rPr lang="en-US" altLang="zh-CN" dirty="0" smtClean="0">
                <a:latin typeface="Times New Roman" panose="02020603050405020304" pitchFamily="18" charset="0"/>
                <a:cs typeface="Times New Roman" panose="02020603050405020304" pitchFamily="18" charset="0"/>
              </a:rPr>
              <a:t>c&gt;8</a:t>
            </a:r>
            <a:endParaRPr lang="zh-CN" altLang="en-US" dirty="0">
              <a:latin typeface="Times New Roman" panose="02020603050405020304" pitchFamily="18" charset="0"/>
              <a:cs typeface="Times New Roman" panose="02020603050405020304" pitchFamily="18" charset="0"/>
            </a:endParaRPr>
          </a:p>
        </p:txBody>
      </p:sp>
      <p:cxnSp>
        <p:nvCxnSpPr>
          <p:cNvPr id="37" name="直接箭头连接符 36"/>
          <p:cNvCxnSpPr/>
          <p:nvPr/>
        </p:nvCxnSpPr>
        <p:spPr>
          <a:xfrm>
            <a:off x="4179217" y="5335362"/>
            <a:ext cx="648536" cy="0"/>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938835" y="5150696"/>
            <a:ext cx="790601" cy="369332"/>
          </a:xfrm>
          <a:prstGeom prst="rect">
            <a:avLst/>
          </a:prstGeom>
        </p:spPr>
        <p:txBody>
          <a:bodyPr wrap="none">
            <a:spAutoFit/>
          </a:bodyPr>
          <a:lstStyle/>
          <a:p>
            <a:pPr algn="ctr"/>
            <a:r>
              <a:rPr lang="en-US" altLang="zh-CN" dirty="0" smtClean="0">
                <a:latin typeface="Times New Roman" panose="02020603050405020304" pitchFamily="18" charset="0"/>
                <a:cs typeface="Times New Roman" panose="02020603050405020304" pitchFamily="18" charset="0"/>
              </a:rPr>
              <a:t>c=c+1</a:t>
            </a:r>
            <a:endParaRPr lang="zh-CN" altLang="en-US" dirty="0">
              <a:latin typeface="Times New Roman" panose="02020603050405020304" pitchFamily="18" charset="0"/>
              <a:cs typeface="Times New Roman" panose="02020603050405020304" pitchFamily="18" charset="0"/>
            </a:endParaRPr>
          </a:p>
        </p:txBody>
      </p:sp>
      <p:cxnSp>
        <p:nvCxnSpPr>
          <p:cNvPr id="39" name="直接箭头连接符 38"/>
          <p:cNvCxnSpPr/>
          <p:nvPr/>
        </p:nvCxnSpPr>
        <p:spPr>
          <a:xfrm flipV="1">
            <a:off x="5323002" y="4757574"/>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4324887" y="4504504"/>
            <a:ext cx="648536" cy="0"/>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5323002" y="3907437"/>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951659" y="1832429"/>
            <a:ext cx="764953" cy="369332"/>
          </a:xfrm>
          <a:prstGeom prst="rect">
            <a:avLst/>
          </a:prstGeom>
        </p:spPr>
        <p:txBody>
          <a:bodyPr wrap="none">
            <a:spAutoFit/>
          </a:bodyPr>
          <a:lstStyle/>
          <a:p>
            <a:pPr algn="ctr"/>
            <a:r>
              <a:rPr lang="en-US" altLang="zh-CN" dirty="0" smtClean="0">
                <a:latin typeface="Times New Roman" panose="02020603050405020304" pitchFamily="18" charset="0"/>
                <a:cs typeface="Times New Roman" panose="02020603050405020304" pitchFamily="18" charset="0"/>
              </a:rPr>
              <a:t>a=a+1</a:t>
            </a:r>
            <a:endParaRPr lang="zh-CN" altLang="en-US" dirty="0">
              <a:latin typeface="Times New Roman" panose="02020603050405020304" pitchFamily="18" charset="0"/>
              <a:cs typeface="Times New Roman" panose="02020603050405020304" pitchFamily="18" charset="0"/>
            </a:endParaRPr>
          </a:p>
        </p:txBody>
      </p:sp>
      <p:cxnSp>
        <p:nvCxnSpPr>
          <p:cNvPr id="43" name="直接箭头连接符 42"/>
          <p:cNvCxnSpPr/>
          <p:nvPr/>
        </p:nvCxnSpPr>
        <p:spPr>
          <a:xfrm flipV="1">
            <a:off x="5323002" y="2245722"/>
            <a:ext cx="0" cy="336096"/>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4324887" y="2025134"/>
            <a:ext cx="648536" cy="0"/>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101088" y="1803630"/>
            <a:ext cx="8038559" cy="3849064"/>
            <a:chOff x="4101088" y="1803630"/>
            <a:chExt cx="8038559" cy="3849064"/>
          </a:xfrm>
        </p:grpSpPr>
        <p:sp>
          <p:nvSpPr>
            <p:cNvPr id="45" name="燕尾形箭头 44"/>
            <p:cNvSpPr/>
            <p:nvPr/>
          </p:nvSpPr>
          <p:spPr>
            <a:xfrm rot="21135805">
              <a:off x="4101088" y="3115748"/>
              <a:ext cx="2779178" cy="474768"/>
            </a:xfrm>
            <a:prstGeom prst="notchedRightArrow">
              <a:avLst>
                <a:gd name="adj1" fmla="val 50000"/>
                <a:gd name="adj2" fmla="val 113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947" y="2288929"/>
              <a:ext cx="3155791" cy="2766721"/>
            </a:xfrm>
            <a:prstGeom prst="rect">
              <a:avLst/>
            </a:prstGeom>
          </p:spPr>
        </p:pic>
        <p:sp>
          <p:nvSpPr>
            <p:cNvPr id="48" name="矩形 47"/>
            <p:cNvSpPr/>
            <p:nvPr/>
          </p:nvSpPr>
          <p:spPr>
            <a:xfrm>
              <a:off x="6391063" y="1803630"/>
              <a:ext cx="4509568" cy="369332"/>
            </a:xfrm>
            <a:prstGeom prst="rect">
              <a:avLst/>
            </a:prstGeom>
          </p:spPr>
          <p:txBody>
            <a:bodyPr wrap="none">
              <a:spAutoFit/>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以</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(x, 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为坐标制作棋盘，以</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对棋盘赋值</a:t>
              </a:r>
              <a:endParaRPr lang="zh-CN" altLang="en-US" dirty="0">
                <a:latin typeface="Times New Roman" panose="02020603050405020304" pitchFamily="18" charset="0"/>
                <a:cs typeface="Times New Roman" panose="02020603050405020304" pitchFamily="18" charset="0"/>
              </a:endParaRPr>
            </a:p>
          </p:txBody>
        </p:sp>
        <p:sp>
          <p:nvSpPr>
            <p:cNvPr id="49" name="矩形 48"/>
            <p:cNvSpPr/>
            <p:nvPr/>
          </p:nvSpPr>
          <p:spPr>
            <a:xfrm>
              <a:off x="6591433" y="5283362"/>
              <a:ext cx="4108817" cy="369332"/>
            </a:xfrm>
            <a:prstGeom prst="rect">
              <a:avLst/>
            </a:prstGeom>
          </p:spPr>
          <p:txBody>
            <a:bodyPr wrap="none">
              <a:spAutoFit/>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仅对可以放置皇后的位置进行后续摆放</a:t>
              </a:r>
              <a:endParaRPr lang="zh-CN" altLang="en-US" dirty="0">
                <a:latin typeface="Times New Roman" panose="02020603050405020304" pitchFamily="18" charset="0"/>
                <a:cs typeface="Times New Roman" panose="02020603050405020304" pitchFamily="18" charset="0"/>
              </a:endParaRPr>
            </a:p>
          </p:txBody>
        </p:sp>
        <p:sp>
          <p:nvSpPr>
            <p:cNvPr id="50" name="矩形 49"/>
            <p:cNvSpPr/>
            <p:nvPr/>
          </p:nvSpPr>
          <p:spPr>
            <a:xfrm>
              <a:off x="8307968" y="2349652"/>
              <a:ext cx="300082" cy="369332"/>
            </a:xfrm>
            <a:prstGeom prst="rect">
              <a:avLst/>
            </a:prstGeom>
          </p:spPr>
          <p:txBody>
            <a:bodyPr wrap="none">
              <a:spAutoFit/>
            </a:bodyPr>
            <a:lstStyle/>
            <a:p>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b="1" dirty="0">
                <a:solidFill>
                  <a:srgbClr val="FF0000"/>
                </a:solidFill>
              </a:endParaRPr>
            </a:p>
          </p:txBody>
        </p:sp>
        <p:sp>
          <p:nvSpPr>
            <p:cNvPr id="51" name="矩形 50"/>
            <p:cNvSpPr/>
            <p:nvPr/>
          </p:nvSpPr>
          <p:spPr>
            <a:xfrm>
              <a:off x="7950076" y="2349652"/>
              <a:ext cx="300082" cy="369332"/>
            </a:xfrm>
            <a:prstGeom prst="rect">
              <a:avLst/>
            </a:prstGeom>
          </p:spPr>
          <p:txBody>
            <a:bodyPr wrap="none">
              <a:spAutoFit/>
            </a:bodyPr>
            <a:lstStyle/>
            <a:p>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FF0000"/>
                </a:solidFill>
              </a:endParaRPr>
            </a:p>
          </p:txBody>
        </p:sp>
        <p:sp>
          <p:nvSpPr>
            <p:cNvPr id="52" name="矩形 51"/>
            <p:cNvSpPr/>
            <p:nvPr/>
          </p:nvSpPr>
          <p:spPr>
            <a:xfrm>
              <a:off x="10223738" y="2937365"/>
              <a:ext cx="1915909" cy="369332"/>
            </a:xfrm>
            <a:prstGeom prst="rect">
              <a:avLst/>
            </a:prstGeom>
          </p:spPr>
          <p:txBody>
            <a:bodyPr wrap="none">
              <a:spAutoFit/>
            </a:bodyPr>
            <a:lstStyle/>
            <a:p>
              <a:pPr algn="ct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 – </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可以放置皇后</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53" name="矩形 52"/>
            <p:cNvSpPr/>
            <p:nvPr/>
          </p:nvSpPr>
          <p:spPr>
            <a:xfrm>
              <a:off x="10223738" y="3678811"/>
              <a:ext cx="1915909" cy="369332"/>
            </a:xfrm>
            <a:prstGeom prst="rect">
              <a:avLst/>
            </a:prstGeom>
          </p:spPr>
          <p:txBody>
            <a:bodyPr wrap="none">
              <a:spAutoFit/>
            </a:bodyPr>
            <a:lstStyle/>
            <a:p>
              <a:pPr algn="ct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 – </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不能</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放置皇后</a:t>
              </a:r>
              <a:endParaRPr lang="zh-CN" altLang="en-US"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3016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9470" y="823449"/>
            <a:ext cx="2920991" cy="738664"/>
          </a:xfrm>
          <a:prstGeom prst="rect">
            <a:avLst/>
          </a:prstGeom>
        </p:spPr>
        <p:txBody>
          <a:bodyPr wrap="none">
            <a:spAutoFit/>
          </a:bodyPr>
          <a:lstStyle/>
          <a:p>
            <a:pPr algn="ctr">
              <a:lnSpc>
                <a:spcPct val="150000"/>
              </a:lnSpc>
              <a:spcBef>
                <a:spcPct val="0"/>
              </a:spcBef>
            </a:pPr>
            <a:r>
              <a:rPr lang="zh-CN" altLang="en-US" sz="2800" b="1" dirty="0" smtClean="0">
                <a:latin typeface="华文中宋" panose="02010600040101010101" pitchFamily="2" charset="-122"/>
                <a:ea typeface="华文中宋" panose="02010600040101010101" pitchFamily="2" charset="-122"/>
              </a:rPr>
              <a:t>解法</a:t>
            </a:r>
            <a:r>
              <a:rPr lang="en-US" altLang="zh-CN" sz="2800" b="1" dirty="0" smtClean="0">
                <a:latin typeface="华文中宋" panose="02010600040101010101" pitchFamily="2" charset="-122"/>
                <a:ea typeface="华文中宋" panose="02010600040101010101" pitchFamily="2" charset="-122"/>
              </a:rPr>
              <a:t>2</a:t>
            </a:r>
            <a:r>
              <a:rPr lang="zh-CN" altLang="en-US" sz="2800" b="1" dirty="0" smtClean="0">
                <a:latin typeface="华文中宋" panose="02010600040101010101" pitchFamily="2" charset="-122"/>
                <a:ea typeface="华文中宋" panose="02010600040101010101" pitchFamily="2" charset="-122"/>
              </a:rPr>
              <a:t>：排列组合</a:t>
            </a:r>
            <a:endParaRPr lang="zh-CN" altLang="en-US" sz="2800" b="1" dirty="0">
              <a:latin typeface="华文中宋" panose="02010600040101010101" pitchFamily="2" charset="-122"/>
              <a:ea typeface="华文中宋" panose="02010600040101010101" pitchFamily="2" charset="-122"/>
            </a:endParaRPr>
          </a:p>
        </p:txBody>
      </p:sp>
      <p:pic>
        <p:nvPicPr>
          <p:cNvPr id="3" name="图片 2"/>
          <p:cNvPicPr>
            <a:picLocks noChangeAspect="1"/>
          </p:cNvPicPr>
          <p:nvPr/>
        </p:nvPicPr>
        <p:blipFill>
          <a:blip r:embed="rId2"/>
          <a:stretch>
            <a:fillRect/>
          </a:stretch>
        </p:blipFill>
        <p:spPr>
          <a:xfrm>
            <a:off x="65148" y="76936"/>
            <a:ext cx="2264814" cy="614103"/>
          </a:xfrm>
          <a:prstGeom prst="rect">
            <a:avLst/>
          </a:prstGeom>
        </p:spPr>
      </p:pic>
      <p:pic>
        <p:nvPicPr>
          <p:cNvPr id="4" name="图片 3">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
        <p:nvSpPr>
          <p:cNvPr id="5" name="矩形 4"/>
          <p:cNvSpPr/>
          <p:nvPr/>
        </p:nvSpPr>
        <p:spPr>
          <a:xfrm>
            <a:off x="1456067" y="1694523"/>
            <a:ext cx="7109639" cy="507831"/>
          </a:xfrm>
          <a:prstGeom prst="rect">
            <a:avLst/>
          </a:prstGeom>
        </p:spPr>
        <p:txBody>
          <a:bodyPr wrap="none">
            <a:spAutoFit/>
          </a:bodyPr>
          <a:lstStyle/>
          <a:p>
            <a:pPr algn="just">
              <a:lnSpc>
                <a:spcPct val="15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放置不同皇后位置的问题可以转化为将八个不同元素排列组合的问题</a:t>
            </a:r>
            <a:endParaRPr lang="en-US" altLang="zh-CN" dirty="0" smtClean="0">
              <a:latin typeface="Times New Roman" panose="02020603050405020304" pitchFamily="18" charset="0"/>
              <a:cs typeface="Times New Roman" panose="02020603050405020304" pitchFamily="18" charset="0"/>
            </a:endParaRPr>
          </a:p>
        </p:txBody>
      </p:sp>
      <p:sp>
        <p:nvSpPr>
          <p:cNvPr id="6" name="矩形 5"/>
          <p:cNvSpPr/>
          <p:nvPr/>
        </p:nvSpPr>
        <p:spPr>
          <a:xfrm>
            <a:off x="2329962" y="3350931"/>
            <a:ext cx="5096267" cy="507831"/>
          </a:xfrm>
          <a:prstGeom prst="rect">
            <a:avLst/>
          </a:prstGeom>
        </p:spPr>
        <p:txBody>
          <a:bodyPr wrap="none">
            <a:spAutoFit/>
          </a:bodyPr>
          <a:lstStyle/>
          <a:p>
            <a:pPr algn="just">
              <a:lnSpc>
                <a:spcPct val="15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Step2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筛选排列结果</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，确保</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皇后不在同一斜线</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2329962" y="2509539"/>
            <a:ext cx="3595856" cy="507831"/>
          </a:xfrm>
          <a:prstGeom prst="rect">
            <a:avLst/>
          </a:prstGeom>
        </p:spPr>
        <p:txBody>
          <a:bodyPr wrap="none">
            <a:spAutoFit/>
          </a:bodyPr>
          <a:lstStyle/>
          <a:p>
            <a:pPr algn="just">
              <a:lnSpc>
                <a:spcPct val="15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Step1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：生成</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个不同元素的全排列</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p:cNvSpPr/>
          <p:nvPr/>
        </p:nvSpPr>
        <p:spPr>
          <a:xfrm>
            <a:off x="8374021" y="2509539"/>
            <a:ext cx="992579" cy="455253"/>
          </a:xfrm>
          <a:prstGeom prst="rect">
            <a:avLst/>
          </a:prstGeom>
        </p:spPr>
        <p:txBody>
          <a:bodyPr wrap="none">
            <a:spAutoFit/>
          </a:bodyPr>
          <a:lstStyle/>
          <a:p>
            <a:pPr algn="just">
              <a:lnSpc>
                <a:spcPct val="15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40320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种</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p:cNvSpPr/>
          <p:nvPr/>
        </p:nvSpPr>
        <p:spPr>
          <a:xfrm>
            <a:off x="8547145" y="3350931"/>
            <a:ext cx="646331" cy="455253"/>
          </a:xfrm>
          <a:prstGeom prst="rect">
            <a:avLst/>
          </a:prstGeom>
        </p:spPr>
        <p:txBody>
          <a:bodyPr wrap="none">
            <a:spAutoFit/>
          </a:bodyPr>
          <a:lstStyle/>
          <a:p>
            <a:pPr algn="just">
              <a:lnSpc>
                <a:spcPct val="15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92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种</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0" name="直接箭头连接符 9"/>
          <p:cNvCxnSpPr/>
          <p:nvPr/>
        </p:nvCxnSpPr>
        <p:spPr>
          <a:xfrm>
            <a:off x="6843286" y="2785593"/>
            <a:ext cx="648536" cy="0"/>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599424" y="3603277"/>
            <a:ext cx="648536" cy="0"/>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90461" y="3876346"/>
            <a:ext cx="0" cy="686861"/>
          </a:xfrm>
          <a:prstGeom prst="straightConnector1">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329962" y="4684122"/>
            <a:ext cx="3480440" cy="369332"/>
          </a:xfrm>
          <a:prstGeom prst="rect">
            <a:avLst/>
          </a:prstGeom>
        </p:spPr>
        <p:txBody>
          <a:bodyPr wrap="none">
            <a:sp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对于两个皇后</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 b)</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与</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(x, 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，若：</a:t>
            </a:r>
            <a:endParaRPr lang="zh-CN" altLang="en-US" dirty="0"/>
          </a:p>
        </p:txBody>
      </p:sp>
      <p:sp>
        <p:nvSpPr>
          <p:cNvPr id="16" name="矩形 15"/>
          <p:cNvSpPr/>
          <p:nvPr/>
        </p:nvSpPr>
        <p:spPr>
          <a:xfrm>
            <a:off x="3556004" y="5077518"/>
            <a:ext cx="1859805" cy="1338828"/>
          </a:xfrm>
          <a:prstGeom prst="rect">
            <a:avLst/>
          </a:prstGeom>
        </p:spPr>
        <p:txBody>
          <a:bodyPr wrap="none">
            <a:spAutoFit/>
          </a:bodyPr>
          <a:lstStyle/>
          <a:p>
            <a:pPr algn="just">
              <a:lnSpc>
                <a:spcPct val="15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a=x</a:t>
            </a:r>
          </a:p>
          <a:p>
            <a:pPr algn="just">
              <a:lnSpc>
                <a:spcPct val="15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b=y</a:t>
            </a:r>
          </a:p>
          <a:p>
            <a:pPr algn="just">
              <a:lnSpc>
                <a:spcPct val="150000"/>
              </a:lnSpc>
            </a:pP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a-x</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b-y</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5611051" y="5077518"/>
            <a:ext cx="2954655" cy="1338828"/>
          </a:xfrm>
          <a:prstGeom prst="rect">
            <a:avLst/>
          </a:prstGeom>
        </p:spPr>
        <p:txBody>
          <a:bodyPr wrap="none">
            <a:spAutoFit/>
          </a:bodyPr>
          <a:lstStyle/>
          <a:p>
            <a:pPr algn="just">
              <a:lnSpc>
                <a:spcPct val="15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存在两个皇后在同一行</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存在两个皇后在同</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一</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列</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存在两个皇后在同</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一对角线</a:t>
            </a: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0836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9472" y="823449"/>
            <a:ext cx="2920991" cy="738664"/>
          </a:xfrm>
          <a:prstGeom prst="rect">
            <a:avLst/>
          </a:prstGeom>
        </p:spPr>
        <p:txBody>
          <a:bodyPr wrap="none">
            <a:spAutoFit/>
          </a:bodyPr>
          <a:lstStyle/>
          <a:p>
            <a:pPr algn="ctr">
              <a:lnSpc>
                <a:spcPct val="150000"/>
              </a:lnSpc>
              <a:spcBef>
                <a:spcPct val="0"/>
              </a:spcBef>
            </a:pPr>
            <a:r>
              <a:rPr lang="zh-CN" altLang="en-US" sz="2800" b="1" dirty="0" smtClean="0">
                <a:latin typeface="华文中宋" panose="02010600040101010101" pitchFamily="2" charset="-122"/>
                <a:ea typeface="华文中宋" panose="02010600040101010101" pitchFamily="2" charset="-122"/>
              </a:rPr>
              <a:t>解法</a:t>
            </a:r>
            <a:r>
              <a:rPr lang="en-US" altLang="zh-CN" sz="2800" b="1" dirty="0" smtClean="0">
                <a:latin typeface="华文中宋" panose="02010600040101010101" pitchFamily="2" charset="-122"/>
                <a:ea typeface="华文中宋" panose="02010600040101010101" pitchFamily="2" charset="-122"/>
              </a:rPr>
              <a:t>3</a:t>
            </a:r>
            <a:r>
              <a:rPr lang="zh-CN" altLang="en-US" sz="2800" b="1" dirty="0" smtClean="0">
                <a:latin typeface="华文中宋" panose="02010600040101010101" pitchFamily="2" charset="-122"/>
                <a:ea typeface="华文中宋" panose="02010600040101010101" pitchFamily="2" charset="-122"/>
              </a:rPr>
              <a:t>：遗传算法</a:t>
            </a:r>
            <a:endParaRPr lang="zh-CN" altLang="en-US" sz="2800" b="1" dirty="0">
              <a:latin typeface="华文中宋" panose="02010600040101010101" pitchFamily="2" charset="-122"/>
              <a:ea typeface="华文中宋" panose="02010600040101010101" pitchFamily="2" charset="-122"/>
            </a:endParaRPr>
          </a:p>
        </p:txBody>
      </p:sp>
      <p:pic>
        <p:nvPicPr>
          <p:cNvPr id="3" name="图片 2"/>
          <p:cNvPicPr>
            <a:picLocks noChangeAspect="1"/>
          </p:cNvPicPr>
          <p:nvPr/>
        </p:nvPicPr>
        <p:blipFill>
          <a:blip r:embed="rId2"/>
          <a:stretch>
            <a:fillRect/>
          </a:stretch>
        </p:blipFill>
        <p:spPr>
          <a:xfrm>
            <a:off x="65148" y="76936"/>
            <a:ext cx="2264814" cy="614103"/>
          </a:xfrm>
          <a:prstGeom prst="rect">
            <a:avLst/>
          </a:prstGeom>
        </p:spPr>
      </p:pic>
      <p:pic>
        <p:nvPicPr>
          <p:cNvPr id="4" name="图片 3">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
        <p:nvSpPr>
          <p:cNvPr id="6" name="矩形 5"/>
          <p:cNvSpPr/>
          <p:nvPr/>
        </p:nvSpPr>
        <p:spPr>
          <a:xfrm>
            <a:off x="1447798" y="1814697"/>
            <a:ext cx="9815148" cy="923330"/>
          </a:xfrm>
          <a:prstGeom prst="rect">
            <a:avLst/>
          </a:prstGeom>
        </p:spPr>
        <p:txBody>
          <a:bodyPr wrap="square">
            <a:spAutoFit/>
          </a:bodyPr>
          <a:lstStyle/>
          <a:p>
            <a:pPr algn="just">
              <a:lnSpc>
                <a:spcPct val="150000"/>
              </a:lnSpc>
            </a:pPr>
            <a:r>
              <a:rPr lang="zh-CN" altLang="en-US" dirty="0" smtClean="0">
                <a:latin typeface="华文楷体" panose="02010600040101010101" pitchFamily="2" charset="-122"/>
                <a:ea typeface="华文楷体" panose="02010600040101010101" pitchFamily="2" charset="-122"/>
              </a:rPr>
              <a:t>最早于20世纪70年代根据</a:t>
            </a:r>
            <a:r>
              <a:rPr lang="zh-CN" altLang="en-US" dirty="0">
                <a:latin typeface="华文楷体" panose="02010600040101010101" pitchFamily="2" charset="-122"/>
                <a:ea typeface="华文楷体" panose="02010600040101010101" pitchFamily="2" charset="-122"/>
              </a:rPr>
              <a:t>大自然中生物体进化规律而设计提出</a:t>
            </a:r>
            <a:r>
              <a:rPr lang="zh-CN" altLang="en-US" dirty="0" smtClean="0">
                <a:latin typeface="华文楷体" panose="02010600040101010101" pitchFamily="2" charset="-122"/>
                <a:ea typeface="华文楷体" panose="02010600040101010101" pitchFamily="2" charset="-122"/>
              </a:rPr>
              <a:t>的，是模拟</a:t>
            </a:r>
            <a:r>
              <a:rPr lang="zh-CN" altLang="en-US" dirty="0">
                <a:latin typeface="华文楷体" panose="02010600040101010101" pitchFamily="2" charset="-122"/>
                <a:ea typeface="华文楷体" panose="02010600040101010101" pitchFamily="2" charset="-122"/>
              </a:rPr>
              <a:t>达尔文生物进化论的自然选择和遗传学机理的生物进化过程的计算</a:t>
            </a:r>
            <a:r>
              <a:rPr lang="zh-CN" altLang="en-US" dirty="0" smtClean="0">
                <a:latin typeface="华文楷体" panose="02010600040101010101" pitchFamily="2" charset="-122"/>
                <a:ea typeface="华文楷体" panose="02010600040101010101" pitchFamily="2" charset="-122"/>
              </a:rPr>
              <a:t>模型。是通过</a:t>
            </a:r>
            <a:r>
              <a:rPr lang="zh-CN" altLang="en-US" dirty="0">
                <a:latin typeface="华文楷体" panose="02010600040101010101" pitchFamily="2" charset="-122"/>
                <a:ea typeface="华文楷体" panose="02010600040101010101" pitchFamily="2" charset="-122"/>
              </a:rPr>
              <a:t>模拟自然进化过程搜索最优解</a:t>
            </a:r>
            <a:r>
              <a:rPr lang="zh-CN" altLang="en-US" dirty="0" smtClean="0">
                <a:latin typeface="华文楷体" panose="02010600040101010101" pitchFamily="2" charset="-122"/>
                <a:ea typeface="华文楷体" panose="02010600040101010101" pitchFamily="2" charset="-122"/>
              </a:rPr>
              <a:t>的方法。</a:t>
            </a:r>
            <a:endParaRPr lang="zh-CN" altLang="en-US"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359" y="4170573"/>
            <a:ext cx="6693510" cy="2077957"/>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6651" t="6585"/>
          <a:stretch/>
        </p:blipFill>
        <p:spPr>
          <a:xfrm>
            <a:off x="1107831" y="3209192"/>
            <a:ext cx="3098689" cy="3100882"/>
          </a:xfrm>
          <a:prstGeom prst="rect">
            <a:avLst/>
          </a:prstGeom>
        </p:spPr>
      </p:pic>
      <p:sp>
        <p:nvSpPr>
          <p:cNvPr id="9" name="矩形 8"/>
          <p:cNvSpPr/>
          <p:nvPr/>
        </p:nvSpPr>
        <p:spPr>
          <a:xfrm>
            <a:off x="4742880" y="3281886"/>
            <a:ext cx="5622052" cy="430887"/>
          </a:xfrm>
          <a:prstGeom prst="rect">
            <a:avLst/>
          </a:prstGeom>
        </p:spPr>
        <p:txBody>
          <a:bodyPr wrap="none">
            <a:spAutoFit/>
          </a:bodyPr>
          <a:lstStyle/>
          <a:p>
            <a:r>
              <a:rPr lang="zh-CN" altLang="en-US" sz="2200" dirty="0">
                <a:latin typeface="华文楷体" panose="02010600040101010101" pitchFamily="2" charset="-122"/>
                <a:ea typeface="华文楷体" panose="02010600040101010101" pitchFamily="2" charset="-122"/>
              </a:rPr>
              <a:t>摆放</a:t>
            </a:r>
            <a:r>
              <a:rPr lang="zh-CN" altLang="en-US" sz="2200" dirty="0" smtClean="0">
                <a:latin typeface="华文楷体" panose="02010600040101010101" pitchFamily="2" charset="-122"/>
                <a:ea typeface="华文楷体" panose="02010600040101010101" pitchFamily="2" charset="-122"/>
              </a:rPr>
              <a:t>编码：</a:t>
            </a:r>
            <a:r>
              <a:rPr lang="en-US" altLang="zh-CN" sz="2200" dirty="0" smtClean="0">
                <a:latin typeface="华文楷体" panose="02010600040101010101" pitchFamily="2" charset="-122"/>
                <a:ea typeface="华文楷体" panose="02010600040101010101" pitchFamily="2" charset="-122"/>
              </a:rPr>
              <a:t>1 – 5 – 8 – 6 – 3 – 7 – 2 – 4</a:t>
            </a:r>
            <a:endParaRPr lang="zh-CN" altLang="en-US" sz="2200" dirty="0"/>
          </a:p>
        </p:txBody>
      </p:sp>
    </p:spTree>
    <p:extLst>
      <p:ext uri="{BB962C8B-B14F-4D97-AF65-F5344CB8AC3E}">
        <p14:creationId xmlns:p14="http://schemas.microsoft.com/office/powerpoint/2010/main" val="3567505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5148" y="76936"/>
            <a:ext cx="2264814" cy="614103"/>
          </a:xfrm>
          <a:prstGeom prst="rect">
            <a:avLst/>
          </a:prstGeom>
        </p:spPr>
      </p:pic>
      <p:sp>
        <p:nvSpPr>
          <p:cNvPr id="5" name="矩形 4"/>
          <p:cNvSpPr/>
          <p:nvPr/>
        </p:nvSpPr>
        <p:spPr>
          <a:xfrm>
            <a:off x="4037091" y="596944"/>
            <a:ext cx="4339651" cy="738664"/>
          </a:xfrm>
          <a:prstGeom prst="rect">
            <a:avLst/>
          </a:prstGeom>
        </p:spPr>
        <p:txBody>
          <a:bodyPr wrap="none">
            <a:spAutoFit/>
          </a:bodyPr>
          <a:lstStyle/>
          <a:p>
            <a:pPr algn="ctr">
              <a:lnSpc>
                <a:spcPct val="150000"/>
              </a:lnSpc>
              <a:spcBef>
                <a:spcPct val="0"/>
              </a:spcBef>
            </a:pPr>
            <a:r>
              <a:rPr lang="zh-CN" altLang="en-US" sz="2800" b="1" dirty="0">
                <a:solidFill>
                  <a:srgbClr val="FF0000"/>
                </a:solidFill>
                <a:latin typeface="华文中宋" panose="02010600040101010101" pitchFamily="2" charset="-122"/>
                <a:ea typeface="华文中宋" panose="02010600040101010101" pitchFamily="2" charset="-122"/>
              </a:rPr>
              <a:t>数 据 库</a:t>
            </a:r>
            <a:r>
              <a:rPr lang="zh-CN" altLang="en-US" sz="2800" b="1" dirty="0" smtClean="0">
                <a:solidFill>
                  <a:srgbClr val="FF0000"/>
                </a:solidFill>
                <a:latin typeface="华文中宋" panose="02010600040101010101" pitchFamily="2" charset="-122"/>
                <a:ea typeface="华文中宋" panose="02010600040101010101" pitchFamily="2" charset="-122"/>
              </a:rPr>
              <a:t> 原 理 及 其 应 用</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
        <p:nvSpPr>
          <p:cNvPr id="7" name="矩形 6"/>
          <p:cNvSpPr/>
          <p:nvPr/>
        </p:nvSpPr>
        <p:spPr>
          <a:xfrm>
            <a:off x="765708" y="1476062"/>
            <a:ext cx="10882416" cy="1338828"/>
          </a:xfrm>
          <a:prstGeom prst="rect">
            <a:avLst/>
          </a:prstGeom>
        </p:spPr>
        <p:txBody>
          <a:bodyPr wrap="square">
            <a:spAutoFit/>
          </a:bodyPr>
          <a:lstStyle/>
          <a:p>
            <a:pPr algn="just">
              <a:lnSpc>
                <a:spcPct val="150000"/>
              </a:lnSpc>
            </a:pPr>
            <a:r>
              <a:rPr lang="zh-CN" altLang="en-US" b="1" dirty="0" smtClean="0">
                <a:solidFill>
                  <a:srgbClr val="FF0000"/>
                </a:solidFill>
                <a:latin typeface="微软雅黑" panose="020B0503020204020204" pitchFamily="34" charset="-122"/>
                <a:ea typeface="微软雅黑" panose="020B0503020204020204" pitchFamily="34" charset="-122"/>
              </a:rPr>
              <a:t>数据库</a:t>
            </a:r>
            <a:r>
              <a:rPr lang="zh-CN" altLang="en-US" b="1" dirty="0" smtClean="0">
                <a:latin typeface="微软雅黑" panose="020B0503020204020204" pitchFamily="34" charset="-122"/>
                <a:ea typeface="微软雅黑" panose="020B0503020204020204" pitchFamily="34" charset="-122"/>
              </a:rPr>
              <a:t>（</a:t>
            </a:r>
            <a:r>
              <a:rPr lang="en-US" b="1" dirty="0" err="1" smtClean="0">
                <a:latin typeface="微软雅黑" panose="020B0503020204020204" pitchFamily="34" charset="-122"/>
                <a:ea typeface="微软雅黑" panose="020B0503020204020204" pitchFamily="34" charset="-122"/>
              </a:rPr>
              <a:t>DataBase</a:t>
            </a:r>
            <a:r>
              <a:rPr lang="zh-CN" altLang="en-US" b="1" dirty="0" smtClean="0">
                <a:latin typeface="微软雅黑" panose="020B0503020204020204" pitchFamily="34" charset="-122"/>
                <a:ea typeface="微软雅黑" panose="020B0503020204020204" pitchFamily="34" charset="-122"/>
              </a:rPr>
              <a:t>，</a:t>
            </a:r>
            <a:r>
              <a:rPr lang="en-US" b="1" dirty="0" smtClean="0">
                <a:latin typeface="微软雅黑" panose="020B0503020204020204" pitchFamily="34" charset="-122"/>
                <a:ea typeface="微软雅黑" panose="020B0503020204020204" pitchFamily="34" charset="-122"/>
              </a:rPr>
              <a:t>DB</a:t>
            </a:r>
            <a:r>
              <a:rPr lang="zh-CN" altLang="en-US" b="1"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是存储在计算机内，有组织的、可共享的相关数据的集合，这种集合按一定的数据模型组织、描述并长期存储，同时能够以安全可靠的方法对数据进行检索。</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数据库数据具有冗余度小、独立性高、延展性强、共享性好，以及结构化和永久性等特点。</a:t>
            </a:r>
            <a:endParaRPr lang="zh-CN" altLang="en-US" dirty="0">
              <a:latin typeface="微软雅黑" panose="020B0503020204020204" pitchFamily="34" charset="-122"/>
              <a:ea typeface="微软雅黑" panose="020B0503020204020204" pitchFamily="34" charset="-122"/>
            </a:endParaRPr>
          </a:p>
        </p:txBody>
      </p:sp>
      <p:sp>
        <p:nvSpPr>
          <p:cNvPr id="29" name="矩形 28"/>
          <p:cNvSpPr/>
          <p:nvPr/>
        </p:nvSpPr>
        <p:spPr>
          <a:xfrm>
            <a:off x="765708" y="2805570"/>
            <a:ext cx="10882416" cy="923330"/>
          </a:xfrm>
          <a:prstGeom prst="rect">
            <a:avLst/>
          </a:prstGeom>
        </p:spPr>
        <p:txBody>
          <a:bodyPr wrap="square">
            <a:spAutoFit/>
          </a:bodyPr>
          <a:lstStyle/>
          <a:p>
            <a:pPr>
              <a:lnSpc>
                <a:spcPct val="150000"/>
              </a:lnSpc>
            </a:pPr>
            <a:r>
              <a:rPr lang="zh-CN" altLang="en-US" b="1" dirty="0" smtClean="0">
                <a:solidFill>
                  <a:srgbClr val="FF0000"/>
                </a:solidFill>
                <a:latin typeface="微软雅黑" panose="020B0503020204020204" pitchFamily="34" charset="-122"/>
                <a:ea typeface="微软雅黑" panose="020B0503020204020204" pitchFamily="34" charset="-122"/>
              </a:rPr>
              <a:t>数据库管理系统</a:t>
            </a:r>
            <a:r>
              <a:rPr lang="zh-CN" altLang="en-US" b="1" dirty="0" smtClean="0">
                <a:latin typeface="微软雅黑" panose="020B0503020204020204" pitchFamily="34" charset="-122"/>
                <a:ea typeface="微软雅黑" panose="020B0503020204020204" pitchFamily="34" charset="-122"/>
              </a:rPr>
              <a:t>（</a:t>
            </a:r>
            <a:r>
              <a:rPr lang="en-US" b="1" dirty="0" err="1" smtClean="0">
                <a:latin typeface="微软雅黑" panose="020B0503020204020204" pitchFamily="34" charset="-122"/>
                <a:ea typeface="微软雅黑" panose="020B0503020204020204" pitchFamily="34" charset="-122"/>
              </a:rPr>
              <a:t>DataBase</a:t>
            </a:r>
            <a:r>
              <a:rPr lang="en-US" b="1" dirty="0" smtClean="0">
                <a:latin typeface="微软雅黑" panose="020B0503020204020204" pitchFamily="34" charset="-122"/>
                <a:ea typeface="微软雅黑" panose="020B0503020204020204" pitchFamily="34" charset="-122"/>
              </a:rPr>
              <a:t> Management System</a:t>
            </a:r>
            <a:r>
              <a:rPr lang="zh-CN" altLang="en-US" b="1" dirty="0" smtClean="0">
                <a:latin typeface="微软雅黑" panose="020B0503020204020204" pitchFamily="34" charset="-122"/>
                <a:ea typeface="微软雅黑" panose="020B0503020204020204" pitchFamily="34" charset="-122"/>
              </a:rPr>
              <a:t>，</a:t>
            </a:r>
            <a:r>
              <a:rPr lang="en-US" b="1" dirty="0" smtClean="0">
                <a:latin typeface="微软雅黑" panose="020B0503020204020204" pitchFamily="34" charset="-122"/>
                <a:ea typeface="微软雅黑" panose="020B0503020204020204" pitchFamily="34" charset="-122"/>
              </a:rPr>
              <a:t>DBMS</a:t>
            </a:r>
            <a:r>
              <a:rPr lang="zh-CN" altLang="en-US" b="1"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是指建立、运用、管理和维护数据库，并对数据库进行统一控制的系统软件。</a:t>
            </a:r>
            <a:endParaRPr lang="zh-CN" altLang="en-US" dirty="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997200" y="3624440"/>
            <a:ext cx="10142736" cy="3110468"/>
            <a:chOff x="-775188" y="1694305"/>
            <a:chExt cx="10987255" cy="3313797"/>
          </a:xfrm>
        </p:grpSpPr>
        <p:grpSp>
          <p:nvGrpSpPr>
            <p:cNvPr id="31" name="组合 30"/>
            <p:cNvGrpSpPr/>
            <p:nvPr/>
          </p:nvGrpSpPr>
          <p:grpSpPr>
            <a:xfrm rot="2399392">
              <a:off x="3022202" y="1694305"/>
              <a:ext cx="3328679" cy="3313797"/>
              <a:chOff x="3019836" y="3247551"/>
              <a:chExt cx="3328679" cy="3313797"/>
            </a:xfrm>
            <a:solidFill>
              <a:srgbClr val="2676FF">
                <a:lumMod val="50000"/>
              </a:srgbClr>
            </a:solidFill>
            <a:scene3d>
              <a:camera prst="orthographicFront">
                <a:rot lat="21384668" lon="2263967" rev="19506329"/>
              </a:camera>
              <a:lightRig rig="soft" dir="t"/>
            </a:scene3d>
          </p:grpSpPr>
          <p:sp>
            <p:nvSpPr>
              <p:cNvPr id="44" name="空心弧 43"/>
              <p:cNvSpPr/>
              <p:nvPr/>
            </p:nvSpPr>
            <p:spPr>
              <a:xfrm rot="784699">
                <a:off x="3036147" y="3248980"/>
                <a:ext cx="3312368" cy="3312368"/>
              </a:xfrm>
              <a:prstGeom prst="blockArc">
                <a:avLst>
                  <a:gd name="adj1" fmla="val 17671558"/>
                  <a:gd name="adj2" fmla="val 21513269"/>
                  <a:gd name="adj3" fmla="val 11827"/>
                </a:avLst>
              </a:prstGeom>
              <a:solidFill>
                <a:srgbClr val="EAEAEA"/>
              </a:solidFill>
              <a:ln w="3175" cap="flat" cmpd="sng" algn="ctr">
                <a:solidFill>
                  <a:srgbClr val="C5C5C5"/>
                </a:solidFill>
                <a:prstDash val="solid"/>
              </a:ln>
              <a:effectLst/>
              <a:sp3d extrusionH="228600"/>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空心弧 44"/>
              <p:cNvSpPr/>
              <p:nvPr/>
            </p:nvSpPr>
            <p:spPr>
              <a:xfrm rot="5013784">
                <a:off x="3036147" y="3248980"/>
                <a:ext cx="3312368" cy="3312368"/>
              </a:xfrm>
              <a:prstGeom prst="blockArc">
                <a:avLst>
                  <a:gd name="adj1" fmla="val 17723414"/>
                  <a:gd name="adj2" fmla="val 21513269"/>
                  <a:gd name="adj3" fmla="val 11827"/>
                </a:avLst>
              </a:prstGeom>
              <a:gradFill>
                <a:gsLst>
                  <a:gs pos="100000">
                    <a:srgbClr val="2676FF">
                      <a:lumMod val="60000"/>
                      <a:lumOff val="40000"/>
                    </a:srgbClr>
                  </a:gs>
                  <a:gs pos="0">
                    <a:srgbClr val="2676FF"/>
                  </a:gs>
                </a:gsLst>
                <a:lin ang="5400000" scaled="0"/>
              </a:gradFill>
              <a:ln w="3175" cap="flat" cmpd="sng" algn="ctr">
                <a:solidFill>
                  <a:srgbClr val="2676FF">
                    <a:lumMod val="60000"/>
                    <a:lumOff val="40000"/>
                  </a:srgbClr>
                </a:solidFill>
                <a:prstDash val="solid"/>
              </a:ln>
              <a:effectLst/>
              <a:sp3d extrusionH="228600"/>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空心弧 45"/>
              <p:cNvSpPr/>
              <p:nvPr/>
            </p:nvSpPr>
            <p:spPr>
              <a:xfrm rot="9301818">
                <a:off x="3019836" y="3247551"/>
                <a:ext cx="3312368" cy="3312368"/>
              </a:xfrm>
              <a:prstGeom prst="blockArc">
                <a:avLst>
                  <a:gd name="adj1" fmla="val 17719410"/>
                  <a:gd name="adj2" fmla="val 21513269"/>
                  <a:gd name="adj3" fmla="val 11827"/>
                </a:avLst>
              </a:prstGeom>
              <a:gradFill>
                <a:gsLst>
                  <a:gs pos="100000">
                    <a:srgbClr val="2676FF">
                      <a:lumMod val="60000"/>
                      <a:lumOff val="40000"/>
                    </a:srgbClr>
                  </a:gs>
                  <a:gs pos="0">
                    <a:srgbClr val="2676FF"/>
                  </a:gs>
                </a:gsLst>
                <a:lin ang="5400000" scaled="0"/>
              </a:gradFill>
              <a:ln w="3175" cap="flat" cmpd="sng" algn="ctr">
                <a:solidFill>
                  <a:srgbClr val="2676FF">
                    <a:lumMod val="60000"/>
                    <a:lumOff val="40000"/>
                  </a:srgbClr>
                </a:solidFill>
                <a:prstDash val="solid"/>
              </a:ln>
              <a:effectLst/>
              <a:sp3d extrusionH="228600"/>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空心弧 46"/>
              <p:cNvSpPr/>
              <p:nvPr/>
            </p:nvSpPr>
            <p:spPr>
              <a:xfrm rot="13652722">
                <a:off x="3036147" y="3248980"/>
                <a:ext cx="3312368" cy="3312368"/>
              </a:xfrm>
              <a:prstGeom prst="blockArc">
                <a:avLst>
                  <a:gd name="adj1" fmla="val 17745752"/>
                  <a:gd name="adj2" fmla="val 21513269"/>
                  <a:gd name="adj3" fmla="val 11827"/>
                </a:avLst>
              </a:prstGeom>
              <a:gradFill>
                <a:gsLst>
                  <a:gs pos="100000">
                    <a:srgbClr val="2676FF">
                      <a:lumMod val="60000"/>
                      <a:lumOff val="40000"/>
                    </a:srgbClr>
                  </a:gs>
                  <a:gs pos="0">
                    <a:srgbClr val="2676FF"/>
                  </a:gs>
                </a:gsLst>
                <a:lin ang="5400000" scaled="0"/>
              </a:gradFill>
              <a:ln w="3175" cap="flat" cmpd="sng" algn="ctr">
                <a:solidFill>
                  <a:srgbClr val="2676FF">
                    <a:lumMod val="60000"/>
                    <a:lumOff val="40000"/>
                  </a:srgbClr>
                </a:solidFill>
                <a:prstDash val="solid"/>
              </a:ln>
              <a:effectLst/>
              <a:sp3d extrusionH="228600"/>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空心弧 47"/>
              <p:cNvSpPr/>
              <p:nvPr/>
            </p:nvSpPr>
            <p:spPr>
              <a:xfrm rot="17965561">
                <a:off x="3036147" y="3248980"/>
                <a:ext cx="3312368" cy="3312368"/>
              </a:xfrm>
              <a:prstGeom prst="blockArc">
                <a:avLst>
                  <a:gd name="adj1" fmla="val 17771169"/>
                  <a:gd name="adj2" fmla="val 21513269"/>
                  <a:gd name="adj3" fmla="val 11827"/>
                </a:avLst>
              </a:prstGeom>
              <a:solidFill>
                <a:srgbClr val="EAEAEA"/>
              </a:solidFill>
              <a:ln w="3175" cap="flat" cmpd="sng" algn="ctr">
                <a:solidFill>
                  <a:srgbClr val="C5C5C5"/>
                </a:solidFill>
                <a:prstDash val="solid"/>
              </a:ln>
              <a:effectLst/>
              <a:sp3d extrusionH="228600"/>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32" name="直接连接符 31"/>
            <p:cNvCxnSpPr/>
            <p:nvPr/>
          </p:nvCxnSpPr>
          <p:spPr>
            <a:xfrm>
              <a:off x="-775188" y="2527863"/>
              <a:ext cx="3119799" cy="0"/>
            </a:xfrm>
            <a:prstGeom prst="line">
              <a:avLst/>
            </a:prstGeom>
            <a:noFill/>
            <a:ln w="9525" cap="flat" cmpd="sng" algn="ctr">
              <a:solidFill>
                <a:srgbClr val="4F81BD">
                  <a:shade val="95000"/>
                  <a:satMod val="105000"/>
                </a:srgbClr>
              </a:solidFill>
              <a:prstDash val="solid"/>
            </a:ln>
            <a:effectLst/>
          </p:spPr>
        </p:cxnSp>
        <p:cxnSp>
          <p:nvCxnSpPr>
            <p:cNvPr id="33" name="直接连接符 32"/>
            <p:cNvCxnSpPr/>
            <p:nvPr/>
          </p:nvCxnSpPr>
          <p:spPr>
            <a:xfrm>
              <a:off x="2322584" y="2521387"/>
              <a:ext cx="749476" cy="329994"/>
            </a:xfrm>
            <a:prstGeom prst="line">
              <a:avLst/>
            </a:prstGeom>
            <a:noFill/>
            <a:ln w="9525" cap="flat" cmpd="sng" algn="ctr">
              <a:solidFill>
                <a:srgbClr val="4F81BD">
                  <a:shade val="95000"/>
                  <a:satMod val="105000"/>
                </a:srgbClr>
              </a:solidFill>
              <a:prstDash val="solid"/>
            </a:ln>
            <a:effectLst/>
          </p:spPr>
        </p:cxnSp>
        <p:cxnSp>
          <p:nvCxnSpPr>
            <p:cNvPr id="34" name="直接连接符 33"/>
            <p:cNvCxnSpPr/>
            <p:nvPr/>
          </p:nvCxnSpPr>
          <p:spPr>
            <a:xfrm flipV="1">
              <a:off x="6445316" y="2349656"/>
              <a:ext cx="661559" cy="481523"/>
            </a:xfrm>
            <a:prstGeom prst="line">
              <a:avLst/>
            </a:prstGeom>
            <a:noFill/>
            <a:ln w="9525" cap="flat" cmpd="sng" algn="ctr">
              <a:solidFill>
                <a:srgbClr val="4F81BD">
                  <a:shade val="95000"/>
                  <a:satMod val="105000"/>
                </a:srgbClr>
              </a:solidFill>
              <a:prstDash val="solid"/>
            </a:ln>
            <a:effectLst/>
          </p:spPr>
        </p:cxnSp>
        <p:cxnSp>
          <p:nvCxnSpPr>
            <p:cNvPr id="35" name="直接连接符 34"/>
            <p:cNvCxnSpPr/>
            <p:nvPr/>
          </p:nvCxnSpPr>
          <p:spPr>
            <a:xfrm>
              <a:off x="7105185" y="2356132"/>
              <a:ext cx="3080802" cy="0"/>
            </a:xfrm>
            <a:prstGeom prst="line">
              <a:avLst/>
            </a:prstGeom>
            <a:noFill/>
            <a:ln w="9525" cap="flat" cmpd="sng" algn="ctr">
              <a:solidFill>
                <a:srgbClr val="4F81BD">
                  <a:shade val="95000"/>
                  <a:satMod val="105000"/>
                </a:srgbClr>
              </a:solidFill>
              <a:prstDash val="solid"/>
            </a:ln>
            <a:effectLst/>
          </p:spPr>
        </p:cxnSp>
        <p:cxnSp>
          <p:nvCxnSpPr>
            <p:cNvPr id="36" name="直接连接符 35"/>
            <p:cNvCxnSpPr/>
            <p:nvPr/>
          </p:nvCxnSpPr>
          <p:spPr>
            <a:xfrm>
              <a:off x="6300192" y="4221088"/>
              <a:ext cx="792088" cy="360040"/>
            </a:xfrm>
            <a:prstGeom prst="line">
              <a:avLst/>
            </a:prstGeom>
            <a:noFill/>
            <a:ln w="9525" cap="flat" cmpd="sng" algn="ctr">
              <a:solidFill>
                <a:srgbClr val="4F81BD">
                  <a:shade val="95000"/>
                  <a:satMod val="105000"/>
                </a:srgbClr>
              </a:solidFill>
              <a:prstDash val="solid"/>
            </a:ln>
            <a:effectLst/>
          </p:spPr>
        </p:cxnSp>
        <p:cxnSp>
          <p:nvCxnSpPr>
            <p:cNvPr id="37" name="直接连接符 36"/>
            <p:cNvCxnSpPr/>
            <p:nvPr/>
          </p:nvCxnSpPr>
          <p:spPr>
            <a:xfrm>
              <a:off x="7092267" y="4581129"/>
              <a:ext cx="3119800" cy="0"/>
            </a:xfrm>
            <a:prstGeom prst="line">
              <a:avLst/>
            </a:prstGeom>
            <a:noFill/>
            <a:ln w="9525" cap="flat" cmpd="sng" algn="ctr">
              <a:solidFill>
                <a:srgbClr val="4F81BD">
                  <a:shade val="95000"/>
                  <a:satMod val="105000"/>
                </a:srgbClr>
              </a:solidFill>
              <a:prstDash val="solid"/>
            </a:ln>
            <a:effectLst/>
          </p:spPr>
        </p:cxnSp>
        <p:cxnSp>
          <p:nvCxnSpPr>
            <p:cNvPr id="38" name="直接连接符 37"/>
            <p:cNvCxnSpPr/>
            <p:nvPr/>
          </p:nvCxnSpPr>
          <p:spPr>
            <a:xfrm flipH="1">
              <a:off x="2483768" y="4221088"/>
              <a:ext cx="792088" cy="288032"/>
            </a:xfrm>
            <a:prstGeom prst="line">
              <a:avLst/>
            </a:prstGeom>
            <a:noFill/>
            <a:ln w="9525" cap="flat" cmpd="sng" algn="ctr">
              <a:solidFill>
                <a:srgbClr val="4F81BD">
                  <a:shade val="95000"/>
                  <a:satMod val="105000"/>
                </a:srgbClr>
              </a:solidFill>
              <a:prstDash val="solid"/>
            </a:ln>
            <a:effectLst/>
          </p:spPr>
        </p:cxnSp>
        <p:cxnSp>
          <p:nvCxnSpPr>
            <p:cNvPr id="39" name="直接连接符 38"/>
            <p:cNvCxnSpPr/>
            <p:nvPr/>
          </p:nvCxnSpPr>
          <p:spPr>
            <a:xfrm flipH="1">
              <a:off x="-567180" y="4499018"/>
              <a:ext cx="3080802" cy="0"/>
            </a:xfrm>
            <a:prstGeom prst="line">
              <a:avLst/>
            </a:prstGeom>
            <a:noFill/>
            <a:ln w="9525" cap="flat" cmpd="sng" algn="ctr">
              <a:solidFill>
                <a:srgbClr val="4F81BD">
                  <a:shade val="95000"/>
                  <a:satMod val="105000"/>
                </a:srgbClr>
              </a:solidFill>
              <a:prstDash val="solid"/>
            </a:ln>
            <a:effectLst/>
          </p:spPr>
        </p:cxnSp>
        <p:sp>
          <p:nvSpPr>
            <p:cNvPr id="40" name="TextBox 19"/>
            <p:cNvSpPr txBox="1">
              <a:spLocks noChangeArrowheads="1"/>
            </p:cNvSpPr>
            <p:nvPr/>
          </p:nvSpPr>
          <p:spPr bwMode="auto">
            <a:xfrm>
              <a:off x="-450982" y="1991051"/>
              <a:ext cx="2171398" cy="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eaLnBrk="1" hangingPunct="1">
                <a:lnSpc>
                  <a:spcPct val="120000"/>
                </a:lnSpc>
                <a:defRPr/>
              </a:pPr>
              <a:r>
                <a:rPr lang="en-US" sz="2400" dirty="0" smtClean="0">
                  <a:latin typeface="Times New Roman" panose="02020603050405020304" pitchFamily="18" charset="0"/>
                  <a:ea typeface="微软雅黑" panose="020B0503020204020204" pitchFamily="34" charset="-122"/>
                  <a:cs typeface="Times New Roman" panose="02020603050405020304" pitchFamily="18" charset="0"/>
                </a:rPr>
                <a:t>SQL Server</a:t>
              </a:r>
              <a:endParaRPr kumimoji="0" lang="zh-CN" altLang="en-US" sz="2400" b="1"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TextBox 19"/>
            <p:cNvSpPr txBox="1">
              <a:spLocks noChangeArrowheads="1"/>
            </p:cNvSpPr>
            <p:nvPr/>
          </p:nvSpPr>
          <p:spPr bwMode="auto">
            <a:xfrm>
              <a:off x="-520252" y="4003097"/>
              <a:ext cx="2788041" cy="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lnSpc>
                  <a:spcPct val="120000"/>
                </a:lnSpc>
                <a:defRPr/>
              </a:pPr>
              <a:r>
                <a:rPr lang="en-US" sz="2400" dirty="0" err="1" smtClean="0">
                  <a:latin typeface="Times New Roman" panose="02020603050405020304" pitchFamily="18" charset="0"/>
                  <a:ea typeface="微软雅黑" panose="020B0503020204020204" pitchFamily="34" charset="-122"/>
                  <a:cs typeface="Times New Roman" panose="02020603050405020304" pitchFamily="18" charset="0"/>
                </a:rPr>
                <a:t>MySQL</a:t>
              </a:r>
              <a:endParaRPr kumimoji="0" lang="zh-CN" altLang="en-US" sz="2400" b="1"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TextBox 19"/>
            <p:cNvSpPr txBox="1">
              <a:spLocks noChangeArrowheads="1"/>
            </p:cNvSpPr>
            <p:nvPr/>
          </p:nvSpPr>
          <p:spPr bwMode="auto">
            <a:xfrm>
              <a:off x="7275267" y="3973871"/>
              <a:ext cx="2902271" cy="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lnSpc>
                  <a:spcPct val="120000"/>
                </a:lnSpc>
                <a:defRPr/>
              </a:pPr>
              <a:r>
                <a:rPr lang="en-US" sz="2400" dirty="0" smtClean="0">
                  <a:latin typeface="Times New Roman" panose="02020603050405020304" pitchFamily="18" charset="0"/>
                  <a:ea typeface="微软雅黑" panose="020B0503020204020204" pitchFamily="34" charset="-122"/>
                  <a:cs typeface="Times New Roman" panose="02020603050405020304" pitchFamily="18" charset="0"/>
                </a:rPr>
                <a:t>Access</a:t>
              </a:r>
              <a:endParaRPr kumimoji="0" lang="zh-CN" altLang="en-US" sz="2400" b="1"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TextBox 19"/>
            <p:cNvSpPr txBox="1">
              <a:spLocks noChangeArrowheads="1"/>
            </p:cNvSpPr>
            <p:nvPr/>
          </p:nvSpPr>
          <p:spPr bwMode="auto">
            <a:xfrm>
              <a:off x="7265362" y="1811207"/>
              <a:ext cx="2793312" cy="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lnSpc>
                  <a:spcPct val="120000"/>
                </a:lnSpc>
                <a:defRPr/>
              </a:pPr>
              <a:r>
                <a:rPr lang="en-US" sz="2400" dirty="0" smtClean="0">
                  <a:latin typeface="Times New Roman" panose="02020603050405020304" pitchFamily="18" charset="0"/>
                  <a:ea typeface="微软雅黑" panose="020B0503020204020204" pitchFamily="34" charset="-122"/>
                  <a:cs typeface="Times New Roman" panose="02020603050405020304" pitchFamily="18" charset="0"/>
                </a:rPr>
                <a:t>Oracle</a:t>
              </a:r>
              <a:endParaRPr kumimoji="0" lang="zh-CN" altLang="en-US" sz="2400" b="1"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 name="矩形 48"/>
          <p:cNvSpPr/>
          <p:nvPr/>
        </p:nvSpPr>
        <p:spPr>
          <a:xfrm>
            <a:off x="5187765" y="4748473"/>
            <a:ext cx="1816471" cy="1015663"/>
          </a:xfrm>
          <a:prstGeom prst="rect">
            <a:avLst/>
          </a:prstGeom>
        </p:spPr>
        <p:txBody>
          <a:bodyPr wrap="square">
            <a:spAutoFit/>
          </a:bodyPr>
          <a:lstStyle/>
          <a:p>
            <a:pPr algn="ctr">
              <a:lnSpc>
                <a:spcPct val="150000"/>
              </a:lnSpc>
            </a:pPr>
            <a:r>
              <a:rPr lang="zh-CN" altLang="en-US" sz="2000" dirty="0" smtClean="0">
                <a:latin typeface="微软雅黑" panose="020B0503020204020204" pitchFamily="34" charset="-122"/>
                <a:ea typeface="微软雅黑" panose="020B0503020204020204" pitchFamily="34" charset="-122"/>
              </a:rPr>
              <a:t>常见的数据库管理系统</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3724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2780" y="2305616"/>
            <a:ext cx="1986441" cy="2246769"/>
          </a:xfrm>
          <a:prstGeom prst="rect">
            <a:avLst/>
          </a:prstGeom>
        </p:spPr>
        <p:txBody>
          <a:bodyPr wrap="none">
            <a:spAutoFit/>
          </a:bodyPr>
          <a:lstStyle/>
          <a:p>
            <a:pPr algn="ctr"/>
            <a:r>
              <a:rPr lang="zh-CN" altLang="en-US" sz="14000" b="1" dirty="0">
                <a:latin typeface="楷体" panose="02010609060101010101" pitchFamily="49" charset="-122"/>
                <a:ea typeface="楷体" panose="02010609060101010101" pitchFamily="49" charset="-122"/>
              </a:rPr>
              <a:t>数</a:t>
            </a:r>
            <a:endParaRPr lang="zh-CN" altLang="en-US" sz="14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7457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640" y="1828957"/>
            <a:ext cx="10030542" cy="461665"/>
          </a:xfrm>
          <a:prstGeom prst="rect">
            <a:avLst/>
          </a:prstGeom>
        </p:spPr>
        <p:txBody>
          <a:bodyPr wrap="square">
            <a:spAutoFit/>
          </a:bodyPr>
          <a:lstStyle/>
          <a:p>
            <a:pPr algn="just"/>
            <a:r>
              <a:rPr lang="zh-CN" altLang="en-US" sz="2400" b="1" dirty="0" smtClean="0">
                <a:latin typeface="楷体" panose="02010609060101010101" pitchFamily="49" charset="-122"/>
                <a:ea typeface="楷体" panose="02010609060101010101" pitchFamily="49" charset="-122"/>
              </a:rPr>
              <a:t>授课目标：学习并掌握具有</a:t>
            </a:r>
            <a:r>
              <a:rPr lang="zh-CN" altLang="en-US" sz="2400" b="1" dirty="0" smtClean="0">
                <a:solidFill>
                  <a:srgbClr val="FF0000"/>
                </a:solidFill>
                <a:latin typeface="楷体" panose="02010609060101010101" pitchFamily="49" charset="-122"/>
                <a:ea typeface="楷体" panose="02010609060101010101" pitchFamily="49" charset="-122"/>
              </a:rPr>
              <a:t>现实特性</a:t>
            </a:r>
            <a:r>
              <a:rPr lang="zh-CN" altLang="en-US" sz="2400" b="1" dirty="0" smtClean="0">
                <a:latin typeface="楷体" panose="02010609060101010101" pitchFamily="49" charset="-122"/>
                <a:ea typeface="楷体" panose="02010609060101010101" pitchFamily="49" charset="-122"/>
              </a:rPr>
              <a:t>的数据库的建立与管理方法；</a:t>
            </a:r>
            <a:endParaRPr lang="zh-CN" altLang="en-US" sz="2400" dirty="0">
              <a:latin typeface="楷体" panose="02010609060101010101" pitchFamily="49" charset="-122"/>
              <a:ea typeface="楷体" panose="02010609060101010101" pitchFamily="49" charset="-122"/>
            </a:endParaRPr>
          </a:p>
        </p:txBody>
      </p:sp>
      <p:sp>
        <p:nvSpPr>
          <p:cNvPr id="2" name="矩形 1"/>
          <p:cNvSpPr/>
          <p:nvPr/>
        </p:nvSpPr>
        <p:spPr>
          <a:xfrm>
            <a:off x="1191640" y="2704620"/>
            <a:ext cx="9798745" cy="1200329"/>
          </a:xfrm>
          <a:prstGeom prst="rect">
            <a:avLst/>
          </a:prstGeom>
        </p:spPr>
        <p:txBody>
          <a:bodyPr wrap="square">
            <a:spAutoFit/>
          </a:bodyPr>
          <a:lstStyle/>
          <a:p>
            <a:pPr algn="just">
              <a:lnSpc>
                <a:spcPct val="150000"/>
              </a:lnSpc>
            </a:pPr>
            <a:r>
              <a:rPr lang="zh-CN" altLang="en-US" sz="2400" b="1" dirty="0" smtClean="0">
                <a:latin typeface="楷体" panose="02010609060101010101" pitchFamily="49" charset="-122"/>
                <a:ea typeface="楷体" panose="02010609060101010101" pitchFamily="49" charset="-122"/>
              </a:rPr>
              <a:t>课程内容</a:t>
            </a:r>
            <a:r>
              <a:rPr lang="zh-CN" altLang="en-US" sz="2400" b="1" dirty="0" smtClean="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、数据模型，</a:t>
            </a:r>
            <a:r>
              <a:rPr lang="en-US" altLang="zh-CN" sz="2400" b="1" dirty="0" smtClean="0">
                <a:latin typeface="楷体" panose="02010609060101010101" pitchFamily="49" charset="-122"/>
                <a:ea typeface="楷体" panose="02010609060101010101" pitchFamily="49" charset="-122"/>
              </a:rPr>
              <a:t>2</a:t>
            </a:r>
            <a:r>
              <a:rPr lang="zh-CN" altLang="en-US" sz="2400" b="1" dirty="0" smtClean="0">
                <a:latin typeface="楷体" panose="02010609060101010101" pitchFamily="49" charset="-122"/>
                <a:ea typeface="楷体" panose="02010609060101010101" pitchFamily="49" charset="-122"/>
              </a:rPr>
              <a:t>、数据库系统的用户接口</a:t>
            </a:r>
            <a:r>
              <a:rPr lang="en-US" altLang="zh-CN" sz="2400" b="1" dirty="0" smtClean="0">
                <a:latin typeface="楷体" panose="02010609060101010101" pitchFamily="49" charset="-122"/>
                <a:ea typeface="楷体" panose="02010609060101010101" pitchFamily="49" charset="-122"/>
              </a:rPr>
              <a:t>(SQL</a:t>
            </a:r>
            <a:r>
              <a:rPr lang="zh-CN" altLang="en-US" sz="2400" b="1" dirty="0" smtClean="0">
                <a:latin typeface="楷体" panose="02010609060101010101" pitchFamily="49" charset="-122"/>
                <a:ea typeface="楷体" panose="02010609060101010101" pitchFamily="49" charset="-122"/>
              </a:rPr>
              <a:t>语言</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、数据库管理系统，</a:t>
            </a:r>
            <a:r>
              <a:rPr lang="en-US" altLang="zh-CN" sz="2400" b="1" dirty="0" smtClean="0">
                <a:latin typeface="楷体" panose="02010609060101010101" pitchFamily="49" charset="-122"/>
                <a:ea typeface="楷体" panose="02010609060101010101" pitchFamily="49" charset="-122"/>
              </a:rPr>
              <a:t>4</a:t>
            </a:r>
            <a:r>
              <a:rPr lang="zh-CN" altLang="en-US" sz="2400" b="1" dirty="0" smtClean="0">
                <a:latin typeface="楷体" panose="02010609060101010101" pitchFamily="49" charset="-122"/>
                <a:ea typeface="楷体" panose="02010609060101010101" pitchFamily="49" charset="-122"/>
              </a:rPr>
              <a:t>、安全性和完整性约束，</a:t>
            </a:r>
            <a:r>
              <a:rPr lang="en-US" altLang="zh-CN" sz="2400" b="1" dirty="0" smtClean="0">
                <a:latin typeface="楷体" panose="02010609060101010101" pitchFamily="49" charset="-122"/>
                <a:ea typeface="楷体" panose="02010609060101010101" pitchFamily="49" charset="-122"/>
              </a:rPr>
              <a:t>5</a:t>
            </a:r>
            <a:r>
              <a:rPr lang="zh-CN" altLang="en-US" sz="2400" b="1" dirty="0" smtClean="0">
                <a:latin typeface="楷体" panose="02010609060101010101" pitchFamily="49" charset="-122"/>
                <a:ea typeface="楷体" panose="02010609060101010101" pitchFamily="49" charset="-122"/>
              </a:rPr>
              <a:t>、数据库设计；</a:t>
            </a:r>
            <a:endParaRPr lang="zh-CN" altLang="en-US" sz="2400" dirty="0">
              <a:latin typeface="楷体" panose="02010609060101010101" pitchFamily="49" charset="-122"/>
              <a:ea typeface="楷体" panose="02010609060101010101" pitchFamily="49" charset="-122"/>
            </a:endParaRPr>
          </a:p>
        </p:txBody>
      </p:sp>
      <p:sp>
        <p:nvSpPr>
          <p:cNvPr id="4" name="矩形 3"/>
          <p:cNvSpPr/>
          <p:nvPr/>
        </p:nvSpPr>
        <p:spPr>
          <a:xfrm>
            <a:off x="1191640" y="5642697"/>
            <a:ext cx="10030542" cy="461665"/>
          </a:xfrm>
          <a:prstGeom prst="rect">
            <a:avLst/>
          </a:prstGeom>
        </p:spPr>
        <p:txBody>
          <a:bodyPr wrap="square">
            <a:spAutoFit/>
          </a:bodyPr>
          <a:lstStyle/>
          <a:p>
            <a:pPr algn="just"/>
            <a:r>
              <a:rPr lang="zh-CN" altLang="en-US" sz="2400" b="1" dirty="0" smtClean="0">
                <a:latin typeface="楷体" panose="02010609060101010101" pitchFamily="49" charset="-122"/>
                <a:ea typeface="楷体" panose="02010609060101010101" pitchFamily="49" charset="-122"/>
              </a:rPr>
              <a:t>考查方式：闭卷考试；</a:t>
            </a:r>
            <a:endParaRPr lang="zh-CN" altLang="en-US" sz="2400"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65148" y="76936"/>
            <a:ext cx="2264814" cy="614103"/>
          </a:xfrm>
          <a:prstGeom prst="rect">
            <a:avLst/>
          </a:prstGeom>
        </p:spPr>
      </p:pic>
      <p:pic>
        <p:nvPicPr>
          <p:cNvPr id="7" name="图片 6">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
        <p:nvSpPr>
          <p:cNvPr id="8" name="矩形 7"/>
          <p:cNvSpPr/>
          <p:nvPr/>
        </p:nvSpPr>
        <p:spPr>
          <a:xfrm>
            <a:off x="1191640" y="4358324"/>
            <a:ext cx="10030542" cy="830997"/>
          </a:xfrm>
          <a:prstGeom prst="rect">
            <a:avLst/>
          </a:prstGeom>
        </p:spPr>
        <p:txBody>
          <a:bodyPr wrap="square">
            <a:spAutoFit/>
          </a:bodyPr>
          <a:lstStyle/>
          <a:p>
            <a:pPr algn="just"/>
            <a:r>
              <a:rPr lang="zh-CN" altLang="en-US" sz="2400" b="1" dirty="0">
                <a:latin typeface="楷体" panose="02010609060101010101" pitchFamily="49" charset="-122"/>
                <a:ea typeface="楷体" panose="02010609060101010101" pitchFamily="49" charset="-122"/>
              </a:rPr>
              <a:t>过程</a:t>
            </a:r>
            <a:r>
              <a:rPr lang="zh-CN" altLang="en-US" sz="2400" b="1" dirty="0" smtClean="0">
                <a:latin typeface="楷体" panose="02010609060101010101" pitchFamily="49" charset="-122"/>
                <a:ea typeface="楷体" panose="02010609060101010101" pitchFamily="49" charset="-122"/>
              </a:rPr>
              <a:t>考察</a:t>
            </a:r>
            <a:r>
              <a:rPr lang="zh-CN" altLang="en-US" sz="2400" b="1" dirty="0">
                <a:latin typeface="楷体" panose="02010609060101010101" pitchFamily="49" charset="-122"/>
                <a:ea typeface="楷体" panose="02010609060101010101" pitchFamily="49" charset="-122"/>
              </a:rPr>
              <a:t>：针对</a:t>
            </a:r>
            <a:r>
              <a:rPr lang="en-US" altLang="zh-CN" sz="2400" b="1" dirty="0">
                <a:latin typeface="楷体" panose="02010609060101010101" pitchFamily="49" charset="-122"/>
                <a:ea typeface="楷体" panose="02010609060101010101" pitchFamily="49" charset="-122"/>
              </a:rPr>
              <a:t>4+1</a:t>
            </a:r>
            <a:r>
              <a:rPr lang="zh-CN" altLang="en-US" sz="2400" b="1" dirty="0">
                <a:latin typeface="楷体" panose="02010609060101010101" pitchFamily="49" charset="-122"/>
                <a:ea typeface="楷体" panose="02010609060101010101" pitchFamily="49" charset="-122"/>
              </a:rPr>
              <a:t>个数据集</a:t>
            </a:r>
            <a:r>
              <a:rPr lang="zh-CN" altLang="en-US" sz="2400" b="1" dirty="0" smtClean="0">
                <a:latin typeface="楷体" panose="02010609060101010101" pitchFamily="49" charset="-122"/>
                <a:ea typeface="楷体" panose="02010609060101010101" pitchFamily="49" charset="-122"/>
              </a:rPr>
              <a:t>进行数据库设计与实现，包括</a:t>
            </a:r>
            <a:r>
              <a:rPr lang="zh-CN" altLang="en-US" sz="2400" b="1" dirty="0" smtClean="0">
                <a:solidFill>
                  <a:srgbClr val="FF0000"/>
                </a:solidFill>
                <a:latin typeface="楷体" panose="02010609060101010101" pitchFamily="49" charset="-122"/>
                <a:ea typeface="楷体" panose="02010609060101010101" pitchFamily="49" charset="-122"/>
              </a:rPr>
              <a:t>系统方案</a:t>
            </a:r>
            <a:r>
              <a:rPr lang="zh-CN" altLang="en-US" sz="2400" b="1" dirty="0" smtClean="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数据结构</a:t>
            </a:r>
            <a:r>
              <a:rPr lang="zh-CN" altLang="en-US" sz="2400" b="1" dirty="0" smtClean="0">
                <a:latin typeface="楷体" panose="02010609060101010101" pitchFamily="49" charset="-122"/>
                <a:ea typeface="楷体" panose="02010609060101010101" pitchFamily="49" charset="-122"/>
              </a:rPr>
              <a:t>、</a:t>
            </a:r>
            <a:r>
              <a:rPr lang="zh-CN" altLang="en-US" sz="2400" b="1" dirty="0" smtClean="0">
                <a:solidFill>
                  <a:srgbClr val="FF0000"/>
                </a:solidFill>
                <a:latin typeface="楷体" panose="02010609060101010101" pitchFamily="49" charset="-122"/>
                <a:ea typeface="楷体" panose="02010609060101010101" pitchFamily="49" charset="-122"/>
              </a:rPr>
              <a:t>数据管理系统</a:t>
            </a:r>
            <a:r>
              <a:rPr lang="zh-CN" altLang="en-US" sz="2400" b="1" dirty="0" smtClean="0">
                <a:latin typeface="楷体" panose="02010609060101010101" pitchFamily="49" charset="-122"/>
                <a:ea typeface="楷体" panose="02010609060101010101" pitchFamily="49" charset="-122"/>
              </a:rPr>
              <a:t>的</a:t>
            </a:r>
            <a:r>
              <a:rPr lang="zh-CN" altLang="en-US" sz="2400" b="1" dirty="0">
                <a:latin typeface="楷体" panose="02010609060101010101" pitchFamily="49" charset="-122"/>
                <a:ea typeface="楷体" panose="02010609060101010101" pitchFamily="49" charset="-122"/>
              </a:rPr>
              <a:t>讨论、设计与实现；</a:t>
            </a:r>
            <a:endParaRPr lang="zh-CN" altLang="en-US" sz="2400" dirty="0">
              <a:latin typeface="楷体" panose="02010609060101010101" pitchFamily="49" charset="-122"/>
              <a:ea typeface="楷体" panose="02010609060101010101" pitchFamily="49" charset="-122"/>
            </a:endParaRPr>
          </a:p>
        </p:txBody>
      </p:sp>
      <p:sp>
        <p:nvSpPr>
          <p:cNvPr id="9" name="矩形 8"/>
          <p:cNvSpPr/>
          <p:nvPr/>
        </p:nvSpPr>
        <p:spPr>
          <a:xfrm>
            <a:off x="4037091" y="596944"/>
            <a:ext cx="4339651" cy="738664"/>
          </a:xfrm>
          <a:prstGeom prst="rect">
            <a:avLst/>
          </a:prstGeom>
        </p:spPr>
        <p:txBody>
          <a:bodyPr wrap="none">
            <a:spAutoFit/>
          </a:bodyPr>
          <a:lstStyle/>
          <a:p>
            <a:pPr algn="ctr">
              <a:lnSpc>
                <a:spcPct val="150000"/>
              </a:lnSpc>
              <a:spcBef>
                <a:spcPct val="0"/>
              </a:spcBef>
            </a:pPr>
            <a:r>
              <a:rPr lang="zh-CN" altLang="en-US" sz="2800" b="1" dirty="0">
                <a:solidFill>
                  <a:srgbClr val="FF0000"/>
                </a:solidFill>
                <a:latin typeface="华文中宋" panose="02010600040101010101" pitchFamily="2" charset="-122"/>
                <a:ea typeface="华文中宋" panose="02010600040101010101" pitchFamily="2" charset="-122"/>
              </a:rPr>
              <a:t>数 据 库</a:t>
            </a:r>
            <a:r>
              <a:rPr lang="zh-CN" altLang="en-US" sz="2800" b="1" dirty="0" smtClean="0">
                <a:solidFill>
                  <a:srgbClr val="FF0000"/>
                </a:solidFill>
                <a:latin typeface="华文中宋" panose="02010600040101010101" pitchFamily="2" charset="-122"/>
                <a:ea typeface="华文中宋" panose="02010600040101010101" pitchFamily="2" charset="-122"/>
              </a:rPr>
              <a:t> 原 理 及 其 应 用</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63827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5148" y="76936"/>
            <a:ext cx="2264814" cy="614103"/>
          </a:xfrm>
          <a:prstGeom prst="rect">
            <a:avLst/>
          </a:prstGeom>
        </p:spPr>
      </p:pic>
      <p:pic>
        <p:nvPicPr>
          <p:cNvPr id="6" name="图片 5">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473" y="1784839"/>
            <a:ext cx="3109242" cy="3947747"/>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0026" y="1784839"/>
            <a:ext cx="3191292" cy="3947747"/>
          </a:xfrm>
          <a:prstGeom prst="rect">
            <a:avLst/>
          </a:prstGeom>
        </p:spPr>
      </p:pic>
      <p:pic>
        <p:nvPicPr>
          <p:cNvPr id="9" name="图片 8"/>
          <p:cNvPicPr>
            <a:picLocks noChangeAspect="1"/>
          </p:cNvPicPr>
          <p:nvPr/>
        </p:nvPicPr>
        <p:blipFill>
          <a:blip r:embed="rId6"/>
          <a:stretch>
            <a:fillRect/>
          </a:stretch>
        </p:blipFill>
        <p:spPr>
          <a:xfrm>
            <a:off x="4776786" y="1779204"/>
            <a:ext cx="2661505" cy="3953382"/>
          </a:xfrm>
          <a:prstGeom prst="rect">
            <a:avLst/>
          </a:prstGeom>
        </p:spPr>
      </p:pic>
      <p:sp>
        <p:nvSpPr>
          <p:cNvPr id="10" name="矩形 9"/>
          <p:cNvSpPr/>
          <p:nvPr/>
        </p:nvSpPr>
        <p:spPr>
          <a:xfrm>
            <a:off x="4037091" y="596944"/>
            <a:ext cx="4339651" cy="738664"/>
          </a:xfrm>
          <a:prstGeom prst="rect">
            <a:avLst/>
          </a:prstGeom>
        </p:spPr>
        <p:txBody>
          <a:bodyPr wrap="none">
            <a:spAutoFit/>
          </a:bodyPr>
          <a:lstStyle/>
          <a:p>
            <a:pPr algn="ctr">
              <a:lnSpc>
                <a:spcPct val="150000"/>
              </a:lnSpc>
              <a:spcBef>
                <a:spcPct val="0"/>
              </a:spcBef>
            </a:pPr>
            <a:r>
              <a:rPr lang="zh-CN" altLang="en-US" sz="2800" b="1" dirty="0">
                <a:solidFill>
                  <a:srgbClr val="FF0000"/>
                </a:solidFill>
                <a:latin typeface="华文中宋" panose="02010600040101010101" pitchFamily="2" charset="-122"/>
                <a:ea typeface="华文中宋" panose="02010600040101010101" pitchFamily="2" charset="-122"/>
              </a:rPr>
              <a:t>数 据 库</a:t>
            </a:r>
            <a:r>
              <a:rPr lang="zh-CN" altLang="en-US" sz="2800" b="1" dirty="0" smtClean="0">
                <a:solidFill>
                  <a:srgbClr val="FF0000"/>
                </a:solidFill>
                <a:latin typeface="华文中宋" panose="02010600040101010101" pitchFamily="2" charset="-122"/>
                <a:ea typeface="华文中宋" panose="02010600040101010101" pitchFamily="2" charset="-122"/>
              </a:rPr>
              <a:t> 原 理 及 其 应 用</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
        <p:nvSpPr>
          <p:cNvPr id="11" name="矩形 10"/>
          <p:cNvSpPr/>
          <p:nvPr/>
        </p:nvSpPr>
        <p:spPr>
          <a:xfrm>
            <a:off x="5207291" y="5797158"/>
            <a:ext cx="1800493" cy="923330"/>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王能斌 </a:t>
            </a:r>
            <a:r>
              <a:rPr lang="zh-CN" altLang="en-US" dirty="0" smtClean="0">
                <a:latin typeface="微软雅黑" panose="020B0503020204020204" pitchFamily="34" charset="-122"/>
                <a:ea typeface="微软雅黑" panose="020B0503020204020204" pitchFamily="34" charset="-122"/>
              </a:rPr>
              <a:t>编著</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电子工业</a:t>
            </a:r>
            <a:r>
              <a:rPr lang="zh-CN" altLang="en-US" dirty="0">
                <a:latin typeface="微软雅黑" panose="020B0503020204020204" pitchFamily="34" charset="-122"/>
                <a:ea typeface="微软雅黑" panose="020B0503020204020204" pitchFamily="34" charset="-122"/>
              </a:rPr>
              <a:t>出版社</a:t>
            </a:r>
          </a:p>
        </p:txBody>
      </p:sp>
      <p:sp>
        <p:nvSpPr>
          <p:cNvPr id="12" name="矩形 11"/>
          <p:cNvSpPr/>
          <p:nvPr/>
        </p:nvSpPr>
        <p:spPr>
          <a:xfrm>
            <a:off x="1555847" y="5821619"/>
            <a:ext cx="1800493" cy="874407"/>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王珊、萨师煊</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高等教育出版社</a:t>
            </a:r>
          </a:p>
        </p:txBody>
      </p:sp>
      <p:sp>
        <p:nvSpPr>
          <p:cNvPr id="13" name="矩形 12"/>
          <p:cNvSpPr/>
          <p:nvPr/>
        </p:nvSpPr>
        <p:spPr>
          <a:xfrm>
            <a:off x="8230123" y="5934563"/>
            <a:ext cx="3865161" cy="646331"/>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Ramez </a:t>
            </a:r>
            <a:r>
              <a:rPr lang="en-US" altLang="zh-CN" dirty="0" err="1">
                <a:latin typeface="Times New Roman" panose="02020603050405020304" pitchFamily="18" charset="0"/>
                <a:cs typeface="Times New Roman" panose="02020603050405020304" pitchFamily="18" charset="0"/>
              </a:rPr>
              <a:t>Elmasri</a:t>
            </a:r>
            <a:r>
              <a:rPr lang="en-US" altLang="zh-CN" dirty="0">
                <a:latin typeface="Times New Roman" panose="02020603050405020304" pitchFamily="18" charset="0"/>
                <a:cs typeface="Times New Roman" panose="02020603050405020304" pitchFamily="18" charset="0"/>
              </a:rPr>
              <a:t> / Shamkant B / </a:t>
            </a:r>
            <a:r>
              <a:rPr lang="en-US" altLang="zh-CN" dirty="0" smtClean="0">
                <a:latin typeface="Times New Roman" panose="02020603050405020304" pitchFamily="18" charset="0"/>
                <a:cs typeface="Times New Roman" panose="02020603050405020304" pitchFamily="18" charset="0"/>
              </a:rPr>
              <a:t>Navathe</a:t>
            </a:r>
          </a:p>
          <a:p>
            <a:r>
              <a:rPr lang="en-US" altLang="zh-CN" dirty="0">
                <a:latin typeface="Times New Roman" panose="02020603050405020304" pitchFamily="18" charset="0"/>
                <a:cs typeface="Times New Roman" panose="02020603050405020304" pitchFamily="18" charset="0"/>
              </a:rPr>
              <a:t>Addison Wesley</a:t>
            </a:r>
            <a:endParaRPr lang="zh-CN"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6442509" y="4344462"/>
            <a:ext cx="748923" cy="540212"/>
          </a:xfrm>
          <a:prstGeom prst="rect">
            <a:avLst/>
          </a:prstGeom>
        </p:spPr>
        <p:txBody>
          <a:bodyPr wrap="none">
            <a:spAutoFit/>
          </a:bodyPr>
          <a:lstStyle/>
          <a:p>
            <a:pPr algn="ctr">
              <a:lnSpc>
                <a:spcPct val="150000"/>
              </a:lnSpc>
              <a:spcBef>
                <a:spcPct val="0"/>
              </a:spcBef>
            </a:pPr>
            <a:r>
              <a:rPr lang="zh-CN" altLang="en-US" sz="2200" b="1" dirty="0">
                <a:solidFill>
                  <a:srgbClr val="FF0000"/>
                </a:solidFill>
                <a:latin typeface="华文中宋" panose="02010600040101010101" pitchFamily="2" charset="-122"/>
                <a:ea typeface="华文中宋" panose="02010600040101010101" pitchFamily="2" charset="-122"/>
              </a:rPr>
              <a:t>上册</a:t>
            </a:r>
            <a:endParaRPr lang="zh-CN" altLang="en-US" sz="22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98361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962" y="1777992"/>
            <a:ext cx="3871546" cy="4234749"/>
          </a:xfrm>
          <a:prstGeom prst="rect">
            <a:avLst/>
          </a:prstGeom>
        </p:spPr>
        <p:txBody>
          <a:bodyPr wrap="square">
            <a:spAutoFit/>
          </a:bodyPr>
          <a:lstStyle/>
          <a:p>
            <a:pPr>
              <a:lnSpc>
                <a:spcPts val="2500"/>
              </a:lnSpc>
            </a:pPr>
            <a:r>
              <a:rPr lang="zh-CN" altLang="en-US" b="1"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数据库系统引论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数据管理的发展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数据库系统</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数据、数据模型和数据</a:t>
            </a:r>
            <a:r>
              <a:rPr lang="zh-CN" altLang="en-US"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模式</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数据库的生存周期</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数据模型</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层次数据模型</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网状数据模型</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关系数据模型</a:t>
            </a:r>
            <a:endPar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2500"/>
              </a:lnSpc>
            </a:pP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对传统数据模型的评价</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E-R</a:t>
            </a:r>
            <a:r>
              <a:rPr lang="zh-CN" altLang="en-US"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数据模型</a:t>
            </a:r>
            <a:endPar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2500"/>
              </a:lnSpc>
            </a:pP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2.6</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面向对象数据模型</a:t>
            </a:r>
            <a:endPar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6427180" y="1777992"/>
            <a:ext cx="3783623" cy="4234749"/>
          </a:xfrm>
          <a:prstGeom prst="rect">
            <a:avLst/>
          </a:prstGeom>
        </p:spPr>
        <p:txBody>
          <a:bodyPr wrap="square">
            <a:spAutoFit/>
          </a:bodyPr>
          <a:lstStyle/>
          <a:p>
            <a:pPr>
              <a:lnSpc>
                <a:spcPts val="2500"/>
              </a:lnSpc>
            </a:pP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2.7</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基于逻辑的数据模型</a:t>
            </a:r>
            <a:endPar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2500"/>
              </a:lnSpc>
            </a:pPr>
            <a:endPar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2500"/>
              </a:lnSpc>
            </a:pPr>
            <a:r>
              <a:rPr lang="zh-CN" altLang="en-US" b="1"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关系数据库语言</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数据库的用户接口</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语言概况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数据定义语言</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查询语言</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数据操纵语言</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3.6</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中的</a:t>
            </a:r>
            <a:r>
              <a:rPr lang="zh-CN" altLang="en-US"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视图</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3.7</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嵌入式</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3.8</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动态</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3.9</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的存储过程</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3.10</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QBE</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a:t>
            </a:r>
            <a:r>
              <a:rPr lang="zh-CN" altLang="en-US"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语言</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5148" y="76936"/>
            <a:ext cx="2264814" cy="614103"/>
          </a:xfrm>
          <a:prstGeom prst="rect">
            <a:avLst/>
          </a:prstGeom>
        </p:spPr>
      </p:pic>
      <p:pic>
        <p:nvPicPr>
          <p:cNvPr id="7" name="图片 6">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
        <p:nvSpPr>
          <p:cNvPr id="8" name="矩形 7"/>
          <p:cNvSpPr/>
          <p:nvPr/>
        </p:nvSpPr>
        <p:spPr>
          <a:xfrm>
            <a:off x="4037091" y="596944"/>
            <a:ext cx="4339651" cy="738664"/>
          </a:xfrm>
          <a:prstGeom prst="rect">
            <a:avLst/>
          </a:prstGeom>
        </p:spPr>
        <p:txBody>
          <a:bodyPr wrap="none">
            <a:spAutoFit/>
          </a:bodyPr>
          <a:lstStyle/>
          <a:p>
            <a:pPr algn="ctr">
              <a:lnSpc>
                <a:spcPct val="150000"/>
              </a:lnSpc>
              <a:spcBef>
                <a:spcPct val="0"/>
              </a:spcBef>
            </a:pPr>
            <a:r>
              <a:rPr lang="zh-CN" altLang="en-US" sz="2800" b="1" dirty="0">
                <a:solidFill>
                  <a:srgbClr val="FF0000"/>
                </a:solidFill>
                <a:latin typeface="华文中宋" panose="02010600040101010101" pitchFamily="2" charset="-122"/>
                <a:ea typeface="华文中宋" panose="02010600040101010101" pitchFamily="2" charset="-122"/>
              </a:rPr>
              <a:t>数 据 库</a:t>
            </a:r>
            <a:r>
              <a:rPr lang="zh-CN" altLang="en-US" sz="2800" b="1" dirty="0" smtClean="0">
                <a:solidFill>
                  <a:srgbClr val="FF0000"/>
                </a:solidFill>
                <a:latin typeface="华文中宋" panose="02010600040101010101" pitchFamily="2" charset="-122"/>
                <a:ea typeface="华文中宋" panose="02010600040101010101" pitchFamily="2" charset="-122"/>
              </a:rPr>
              <a:t> 原 理 及 其 应 用</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5507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35521" y="374109"/>
            <a:ext cx="3848099" cy="6483891"/>
          </a:xfrm>
          <a:prstGeom prst="rect">
            <a:avLst/>
          </a:prstGeom>
        </p:spPr>
        <p:txBody>
          <a:bodyPr wrap="square">
            <a:spAutoFit/>
          </a:bodyPr>
          <a:lstStyle/>
          <a:p>
            <a:pPr>
              <a:lnSpc>
                <a:spcPts val="2500"/>
              </a:lnSpc>
            </a:pP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数据库管理系统引论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4.1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数据库管理系统结构简介</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4.2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事务</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4.3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DBMS</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的进程结构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4.4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DBMS</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的系统结构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4.5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数据目录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数据库的存储结构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5.1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数据库存储介质的特点</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5.2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记录的存储结构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5.3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文件结构和存取路径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5.4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动态索引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5.5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动态散列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5.6</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多键查询</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5.7</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存储系统的发展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查询处理和优化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6.1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引言</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6.2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代数优化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6.3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依赖于存取路径的规则</a:t>
            </a:r>
            <a:r>
              <a:rPr lang="zh-CN" altLang="en-US"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优化</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6529755" y="374109"/>
            <a:ext cx="4179277" cy="6163290"/>
          </a:xfrm>
          <a:prstGeom prst="rect">
            <a:avLst/>
          </a:prstGeom>
        </p:spPr>
        <p:txBody>
          <a:bodyPr wrap="square">
            <a:spAutoFit/>
          </a:bodyPr>
          <a:lstStyle/>
          <a:p>
            <a:pPr>
              <a:lnSpc>
                <a:spcPts val="2500"/>
              </a:lnSpc>
            </a:pP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6.4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代价估算优化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6.5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结束语</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500"/>
              </a:lnSpc>
            </a:pPr>
            <a:endPar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2500"/>
              </a:lnSpc>
            </a:pPr>
            <a:r>
              <a:rPr lang="zh-CN" altLang="en-US" b="1"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事务管理</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恢复引论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运行记录的结构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更新事务的执行与恢复</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易地更新恢复技术</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消息的处理</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7.6</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失效的类型及恢复的对策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7.7</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并发控制引论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7.8</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加锁协议</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7.9</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死锁的检测、处理和防止</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7.10</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多粒度封锁</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7.11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索引的并发控制</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7.12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幽灵及其防止</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7.13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事务的隔离等级</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7.14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基于时间标记的并发控制技术</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7.15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乐观并发控制技术</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65148" y="76936"/>
            <a:ext cx="2264814" cy="614103"/>
          </a:xfrm>
          <a:prstGeom prst="rect">
            <a:avLst/>
          </a:prstGeom>
        </p:spPr>
      </p:pic>
      <p:pic>
        <p:nvPicPr>
          <p:cNvPr id="9" name="图片 8">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Tree>
    <p:extLst>
      <p:ext uri="{BB962C8B-B14F-4D97-AF65-F5344CB8AC3E}">
        <p14:creationId xmlns:p14="http://schemas.microsoft.com/office/powerpoint/2010/main" val="1022559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529752" y="931627"/>
            <a:ext cx="4311161" cy="5517151"/>
          </a:xfrm>
          <a:prstGeom prst="rect">
            <a:avLst/>
          </a:prstGeom>
        </p:spPr>
        <p:txBody>
          <a:bodyPr wrap="square">
            <a:spAutoFit/>
          </a:bodyPr>
          <a:lstStyle/>
          <a:p>
            <a:pPr>
              <a:lnSpc>
                <a:spcPts val="2500"/>
              </a:lnSpc>
            </a:pP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10.5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关系模式的分解及其问题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10.6</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关系模式的规范化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数据库设计</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11.1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数据库设计引论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11.2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数据库的概念设计</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11.3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数据库的逻辑设计</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11.4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数据库的物理设计</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11.5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计算机辅助数据库设计工具</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数据库管理和性能调优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12.1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数据库管理引论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12.2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数据库性能概论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12.3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系统结构与性能调优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12.4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应用程序设计与性能调优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12.5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SQL</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调优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12.6</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数据库性能调优的</a:t>
            </a:r>
            <a:r>
              <a:rPr lang="zh-CN" altLang="en-US"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实现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1948963" y="931627"/>
            <a:ext cx="4803530" cy="5517151"/>
          </a:xfrm>
          <a:prstGeom prst="rect">
            <a:avLst/>
          </a:prstGeom>
        </p:spPr>
        <p:txBody>
          <a:bodyPr wrap="square">
            <a:spAutoFit/>
          </a:bodyPr>
          <a:lstStyle/>
          <a:p>
            <a:pPr>
              <a:lnSpc>
                <a:spcPts val="2500"/>
              </a:lnSpc>
            </a:pP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数据库的安全和完整性约束</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8.1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数据库的安全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8.2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统计数据库的安全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8.3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完整性约束</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触发子和主动数据库系统</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9.1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主动数据库系统引论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9.2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规则的表示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9.3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规则的执行</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9.4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规则的实现</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9.5</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规则的应用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章  数据依赖和关系模式的规范化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10.1</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关系模式设计中的一些数据语义问题</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10.2</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函数依赖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10.3</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多值依赖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r>
            <a:br>
              <a:rPr lang="zh-CN" altLang="en-US"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dirty="0" smtClean="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10.4</a:t>
            </a:r>
            <a:r>
              <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连接依赖</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5148" y="76936"/>
            <a:ext cx="2264814" cy="614103"/>
          </a:xfrm>
          <a:prstGeom prst="rect">
            <a:avLst/>
          </a:prstGeom>
        </p:spPr>
      </p:pic>
      <p:pic>
        <p:nvPicPr>
          <p:cNvPr id="7" name="图片 6">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Tree>
    <p:extLst>
      <p:ext uri="{BB962C8B-B14F-4D97-AF65-F5344CB8AC3E}">
        <p14:creationId xmlns:p14="http://schemas.microsoft.com/office/powerpoint/2010/main" val="4187000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78D500-85AC-4EB0-BA9F-4CB77A129103}"/>
              </a:ext>
            </a:extLst>
          </p:cNvPr>
          <p:cNvGrpSpPr/>
          <p:nvPr/>
        </p:nvGrpSpPr>
        <p:grpSpPr>
          <a:xfrm>
            <a:off x="1853770" y="5138324"/>
            <a:ext cx="8484459" cy="861774"/>
            <a:chOff x="2253466" y="4832844"/>
            <a:chExt cx="8484459" cy="861774"/>
          </a:xfrm>
        </p:grpSpPr>
        <p:sp>
          <p:nvSpPr>
            <p:cNvPr id="5" name="文本框 8">
              <a:extLst>
                <a:ext uri="{FF2B5EF4-FFF2-40B4-BE49-F238E27FC236}">
                  <a16:creationId xmlns:a16="http://schemas.microsoft.com/office/drawing/2014/main" id="{0333212D-EBF5-4049-90E8-6F2C03E1B2E2}"/>
                </a:ext>
              </a:extLst>
            </p:cNvPr>
            <p:cNvSpPr txBox="1">
              <a:spLocks noChangeArrowheads="1"/>
            </p:cNvSpPr>
            <p:nvPr/>
          </p:nvSpPr>
          <p:spPr bwMode="auto">
            <a:xfrm>
              <a:off x="3053199" y="4832844"/>
              <a:ext cx="6825672" cy="861774"/>
            </a:xfrm>
            <a:prstGeom prst="rect">
              <a:avLst/>
            </a:prstGeom>
            <a:noFill/>
            <a:ln w="9525">
              <a:noFill/>
              <a:miter lim="800000"/>
              <a:headEnd/>
              <a:tailEnd/>
            </a:ln>
          </p:spPr>
          <p:txBody>
            <a:bodyPr>
              <a:spAutoFit/>
            </a:bodyPr>
            <a:lstStyle/>
            <a:p>
              <a:pPr algn="ctr"/>
              <a:r>
                <a:rPr lang="en-US" altLang="zh-CN" sz="5000" b="1" dirty="0">
                  <a:latin typeface="Monotype Corsiva" panose="03010101010201010101" pitchFamily="66" charset="0"/>
                  <a:ea typeface="黑体" panose="02010609060101010101" pitchFamily="49" charset="-122"/>
                  <a:cs typeface="Adobe Devanagari"/>
                </a:rPr>
                <a:t>Thanks </a:t>
              </a:r>
              <a:endParaRPr lang="en-US" altLang="zh-CN" sz="5000" dirty="0">
                <a:latin typeface="Monotype Corsiva" panose="03010101010201010101" pitchFamily="66" charset="0"/>
                <a:ea typeface="黑体" panose="02010609060101010101" pitchFamily="49" charset="-122"/>
                <a:cs typeface="Adobe Devanagari"/>
              </a:endParaRPr>
            </a:p>
          </p:txBody>
        </p:sp>
        <p:cxnSp>
          <p:nvCxnSpPr>
            <p:cNvPr id="6" name="直接连接符 5">
              <a:extLst>
                <a:ext uri="{FF2B5EF4-FFF2-40B4-BE49-F238E27FC236}">
                  <a16:creationId xmlns:a16="http://schemas.microsoft.com/office/drawing/2014/main" id="{0C3F4B1E-C5F5-4358-B8B7-26ABC0F7CC53}"/>
                </a:ext>
              </a:extLst>
            </p:cNvPr>
            <p:cNvCxnSpPr/>
            <p:nvPr/>
          </p:nvCxnSpPr>
          <p:spPr>
            <a:xfrm>
              <a:off x="8656054" y="5256350"/>
              <a:ext cx="2081871"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DB4CFA-4110-4CD8-BF43-FABEABE7DE6F}"/>
                </a:ext>
              </a:extLst>
            </p:cNvPr>
            <p:cNvCxnSpPr/>
            <p:nvPr/>
          </p:nvCxnSpPr>
          <p:spPr>
            <a:xfrm flipH="1" flipV="1">
              <a:off x="2253466" y="5256350"/>
              <a:ext cx="2050192" cy="7381"/>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grpSp>
      <p:sp>
        <p:nvSpPr>
          <p:cNvPr id="8" name="TextBox 1">
            <a:extLst>
              <a:ext uri="{FF2B5EF4-FFF2-40B4-BE49-F238E27FC236}">
                <a16:creationId xmlns:a16="http://schemas.microsoft.com/office/drawing/2014/main" id="{C6DFE51F-30F2-492A-B306-BB9B1A846622}"/>
              </a:ext>
            </a:extLst>
          </p:cNvPr>
          <p:cNvSpPr txBox="1">
            <a:spLocks noChangeArrowheads="1"/>
          </p:cNvSpPr>
          <p:nvPr/>
        </p:nvSpPr>
        <p:spPr bwMode="auto">
          <a:xfrm>
            <a:off x="1300578" y="1805500"/>
            <a:ext cx="959084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ts val="3000"/>
              </a:spcBef>
              <a:spcAft>
                <a:spcPts val="3000"/>
              </a:spcAft>
              <a:buNone/>
            </a:pPr>
            <a:r>
              <a:rPr lang="zh-CN" altLang="en-US" sz="2400" spc="-20" dirty="0" smtClean="0">
                <a:latin typeface="微软雅黑" panose="020B0503020204020204" pitchFamily="34" charset="-122"/>
                <a:ea typeface="微软雅黑" panose="020B0503020204020204" pitchFamily="34" charset="-122"/>
                <a:cs typeface="Times New Roman" panose="02020603050405020304" pitchFamily="18" charset="0"/>
              </a:rPr>
              <a:t>第 一 讲   课 程 概 述</a:t>
            </a:r>
          </a:p>
          <a:p>
            <a:pPr algn="ctr" eaLnBrk="1" hangingPunct="1">
              <a:lnSpc>
                <a:spcPct val="150000"/>
              </a:lnSpc>
              <a:spcBef>
                <a:spcPct val="0"/>
              </a:spcBef>
              <a:buFontTx/>
              <a:buNone/>
            </a:pPr>
            <a:r>
              <a:rPr lang="zh-CN" altLang="en-US" sz="3400" b="1" dirty="0" smtClean="0">
                <a:solidFill>
                  <a:srgbClr val="FF0000"/>
                </a:solidFill>
                <a:latin typeface="华文中宋" panose="02010600040101010101" pitchFamily="2" charset="-122"/>
                <a:ea typeface="华文中宋" panose="02010600040101010101" pitchFamily="2" charset="-122"/>
              </a:rPr>
              <a:t>数 据 科 学 的 基 本 知 识</a:t>
            </a:r>
            <a:endParaRPr lang="zh-CN" altLang="en-US" sz="3400" b="1" dirty="0">
              <a:solidFill>
                <a:srgbClr val="FF0000"/>
              </a:solidFill>
              <a:latin typeface="华文中宋" panose="02010600040101010101" pitchFamily="2" charset="-122"/>
              <a:ea typeface="华文中宋" panose="02010600040101010101" pitchFamily="2" charset="-122"/>
            </a:endParaRPr>
          </a:p>
        </p:txBody>
      </p:sp>
      <p:pic>
        <p:nvPicPr>
          <p:cNvPr id="9" name="图片 8"/>
          <p:cNvPicPr>
            <a:picLocks noChangeAspect="1"/>
          </p:cNvPicPr>
          <p:nvPr/>
        </p:nvPicPr>
        <p:blipFill>
          <a:blip r:embed="rId2"/>
          <a:stretch>
            <a:fillRect/>
          </a:stretch>
        </p:blipFill>
        <p:spPr>
          <a:xfrm>
            <a:off x="65148" y="76936"/>
            <a:ext cx="2264814" cy="614103"/>
          </a:xfrm>
          <a:prstGeom prst="rect">
            <a:avLst/>
          </a:prstGeom>
        </p:spPr>
      </p:pic>
      <p:pic>
        <p:nvPicPr>
          <p:cNvPr id="10" name="图片 9">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Tree>
    <p:extLst>
      <p:ext uri="{BB962C8B-B14F-4D97-AF65-F5344CB8AC3E}">
        <p14:creationId xmlns:p14="http://schemas.microsoft.com/office/powerpoint/2010/main" val="3899637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5148" y="76936"/>
            <a:ext cx="2264814" cy="614103"/>
          </a:xfrm>
          <a:prstGeom prst="rect">
            <a:avLst/>
          </a:prstGeom>
        </p:spPr>
      </p:pic>
      <p:sp>
        <p:nvSpPr>
          <p:cNvPr id="3" name="矩形 2"/>
          <p:cNvSpPr/>
          <p:nvPr/>
        </p:nvSpPr>
        <p:spPr>
          <a:xfrm>
            <a:off x="4400666" y="703363"/>
            <a:ext cx="3390672" cy="738664"/>
          </a:xfrm>
          <a:prstGeom prst="rect">
            <a:avLst/>
          </a:prstGeom>
        </p:spPr>
        <p:txBody>
          <a:bodyPr wrap="none">
            <a:spAutoFit/>
          </a:bodyPr>
          <a:lstStyle/>
          <a:p>
            <a:pPr algn="ctr">
              <a:lnSpc>
                <a:spcPct val="150000"/>
              </a:lnSpc>
              <a:spcBef>
                <a:spcPct val="0"/>
              </a:spcBef>
            </a:pPr>
            <a:r>
              <a:rPr lang="zh-CN" altLang="en-US" sz="2800" b="1" dirty="0" smtClean="0">
                <a:solidFill>
                  <a:srgbClr val="FF0000"/>
                </a:solidFill>
                <a:latin typeface="华文中宋" panose="02010600040101010101" pitchFamily="2" charset="-122"/>
                <a:ea typeface="华文中宋" panose="02010600040101010101" pitchFamily="2" charset="-122"/>
              </a:rPr>
              <a:t>课 程 报 告 与 代 码</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
        <p:nvSpPr>
          <p:cNvPr id="4" name="矩形 3"/>
          <p:cNvSpPr/>
          <p:nvPr/>
        </p:nvSpPr>
        <p:spPr>
          <a:xfrm>
            <a:off x="1191640" y="1649304"/>
            <a:ext cx="10030542" cy="468000"/>
          </a:xfrm>
          <a:prstGeom prst="rect">
            <a:avLst/>
          </a:prstGeom>
        </p:spPr>
        <p:txBody>
          <a:bodyPr wrap="square">
            <a:spAutoFit/>
          </a:bodyPr>
          <a:lstStyle/>
          <a:p>
            <a:pPr algn="just">
              <a:lnSpc>
                <a:spcPct val="150000"/>
              </a:lnSpc>
            </a:pPr>
            <a:r>
              <a:rPr lang="zh-CN" altLang="en-US" sz="2000" b="1" dirty="0" smtClean="0">
                <a:latin typeface="楷体" panose="02010609060101010101" pitchFamily="49" charset="-122"/>
                <a:ea typeface="楷体" panose="02010609060101010101" pitchFamily="49" charset="-122"/>
              </a:rPr>
              <a:t>摘要</a:t>
            </a:r>
            <a:r>
              <a:rPr lang="en-US" altLang="zh-CN" sz="2000" b="1" dirty="0" smtClean="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中英文</a:t>
            </a:r>
            <a:r>
              <a:rPr lang="en-US" altLang="zh-CN" sz="2000" b="1" dirty="0" smtClean="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：报告内容的简明总结，主要包括研究目的、核心算法、主要结果等内容；</a:t>
            </a:r>
            <a:endParaRPr lang="zh-CN" altLang="en-US" sz="2000" dirty="0">
              <a:latin typeface="楷体" panose="02010609060101010101" pitchFamily="49" charset="-122"/>
              <a:ea typeface="楷体" panose="02010609060101010101" pitchFamily="49" charset="-122"/>
            </a:endParaRPr>
          </a:p>
        </p:txBody>
      </p:sp>
      <p:sp>
        <p:nvSpPr>
          <p:cNvPr id="5" name="矩形 4"/>
          <p:cNvSpPr/>
          <p:nvPr/>
        </p:nvSpPr>
        <p:spPr>
          <a:xfrm>
            <a:off x="1191640" y="2376688"/>
            <a:ext cx="10030542" cy="468000"/>
          </a:xfrm>
          <a:prstGeom prst="rect">
            <a:avLst/>
          </a:prstGeom>
        </p:spPr>
        <p:txBody>
          <a:bodyPr wrap="square">
            <a:spAutoFit/>
          </a:bodyPr>
          <a:lstStyle/>
          <a:p>
            <a:pPr algn="just">
              <a:lnSpc>
                <a:spcPct val="150000"/>
              </a:lnSpc>
            </a:pPr>
            <a:r>
              <a:rPr lang="zh-CN" altLang="en-US" sz="2000" b="1" dirty="0" smtClean="0">
                <a:latin typeface="楷体" panose="02010609060101010101" pitchFamily="49" charset="-122"/>
                <a:ea typeface="楷体" panose="02010609060101010101" pitchFamily="49" charset="-122"/>
              </a:rPr>
              <a:t>研究现状：对研究主题以及相关的国内外研究结果与观点进行介绍和总结；</a:t>
            </a:r>
            <a:endParaRPr lang="zh-CN" altLang="en-US" sz="2000" dirty="0">
              <a:latin typeface="楷体" panose="02010609060101010101" pitchFamily="49" charset="-122"/>
              <a:ea typeface="楷体" panose="02010609060101010101" pitchFamily="49" charset="-122"/>
            </a:endParaRPr>
          </a:p>
        </p:txBody>
      </p:sp>
      <p:sp>
        <p:nvSpPr>
          <p:cNvPr id="6" name="矩形 5"/>
          <p:cNvSpPr/>
          <p:nvPr/>
        </p:nvSpPr>
        <p:spPr>
          <a:xfrm>
            <a:off x="1191640" y="3104072"/>
            <a:ext cx="10030542" cy="468000"/>
          </a:xfrm>
          <a:prstGeom prst="rect">
            <a:avLst/>
          </a:prstGeom>
        </p:spPr>
        <p:txBody>
          <a:bodyPr wrap="square">
            <a:spAutoFit/>
          </a:bodyPr>
          <a:lstStyle/>
          <a:p>
            <a:pPr algn="just"/>
            <a:r>
              <a:rPr lang="zh-CN" altLang="en-US" sz="2000" b="1" dirty="0" smtClean="0">
                <a:latin typeface="楷体" panose="02010609060101010101" pitchFamily="49" charset="-122"/>
                <a:ea typeface="楷体" panose="02010609060101010101" pitchFamily="49" charset="-122"/>
              </a:rPr>
              <a:t>研究方法：对核心算法与数据处理过程进行阐述；</a:t>
            </a:r>
            <a:endParaRPr lang="zh-CN" altLang="en-US" sz="2000" dirty="0">
              <a:latin typeface="楷体" panose="02010609060101010101" pitchFamily="49" charset="-122"/>
              <a:ea typeface="楷体" panose="02010609060101010101" pitchFamily="49" charset="-122"/>
            </a:endParaRPr>
          </a:p>
        </p:txBody>
      </p:sp>
      <p:sp>
        <p:nvSpPr>
          <p:cNvPr id="7" name="矩形 6"/>
          <p:cNvSpPr/>
          <p:nvPr/>
        </p:nvSpPr>
        <p:spPr>
          <a:xfrm>
            <a:off x="1191640" y="4558840"/>
            <a:ext cx="10030542" cy="468000"/>
          </a:xfrm>
          <a:prstGeom prst="rect">
            <a:avLst/>
          </a:prstGeom>
        </p:spPr>
        <p:txBody>
          <a:bodyPr wrap="square">
            <a:spAutoFit/>
          </a:bodyPr>
          <a:lstStyle/>
          <a:p>
            <a:pPr algn="just"/>
            <a:r>
              <a:rPr lang="zh-CN" altLang="en-US" sz="2000" b="1" dirty="0" smtClean="0">
                <a:latin typeface="楷体" panose="02010609060101010101" pitchFamily="49" charset="-122"/>
                <a:ea typeface="楷体" panose="02010609060101010101" pitchFamily="49" charset="-122"/>
              </a:rPr>
              <a:t>参考文献：不少于</a:t>
            </a:r>
            <a:r>
              <a:rPr lang="en-US" altLang="zh-CN" sz="2000" b="1" dirty="0" smtClean="0">
                <a:latin typeface="楷体" panose="02010609060101010101" pitchFamily="49" charset="-122"/>
                <a:ea typeface="楷体" panose="02010609060101010101" pitchFamily="49" charset="-122"/>
              </a:rPr>
              <a:t>5</a:t>
            </a:r>
            <a:r>
              <a:rPr lang="zh-CN" altLang="en-US" sz="2000" b="1" dirty="0" smtClean="0">
                <a:latin typeface="楷体" panose="02010609060101010101" pitchFamily="49" charset="-122"/>
                <a:ea typeface="楷体" panose="02010609060101010101" pitchFamily="49" charset="-122"/>
              </a:rPr>
              <a:t>篇参考文献</a:t>
            </a:r>
            <a:r>
              <a:rPr lang="en-US" altLang="zh-CN" sz="2000" b="1" dirty="0" smtClean="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可以引用网络资料</a:t>
            </a:r>
            <a:r>
              <a:rPr lang="en-US" altLang="zh-CN" sz="2000" b="1" dirty="0" smtClean="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8" name="矩形 7"/>
          <p:cNvSpPr/>
          <p:nvPr/>
        </p:nvSpPr>
        <p:spPr>
          <a:xfrm>
            <a:off x="1191640" y="3831456"/>
            <a:ext cx="10030542" cy="468000"/>
          </a:xfrm>
          <a:prstGeom prst="rect">
            <a:avLst/>
          </a:prstGeom>
        </p:spPr>
        <p:txBody>
          <a:bodyPr wrap="square">
            <a:spAutoFit/>
          </a:bodyPr>
          <a:lstStyle/>
          <a:p>
            <a:pPr algn="just"/>
            <a:r>
              <a:rPr lang="zh-CN" altLang="en-US" sz="2000" b="1" dirty="0" smtClean="0">
                <a:latin typeface="楷体" panose="02010609060101010101" pitchFamily="49" charset="-122"/>
                <a:ea typeface="楷体" panose="02010609060101010101" pitchFamily="49" charset="-122"/>
              </a:rPr>
              <a:t>结果讨论：对数据分析结果的呈现，并对分析结果反应的现实情景进行讨论；</a:t>
            </a:r>
            <a:endParaRPr lang="zh-CN" altLang="en-US" sz="2000" dirty="0">
              <a:latin typeface="楷体" panose="02010609060101010101" pitchFamily="49" charset="-122"/>
              <a:ea typeface="楷体" panose="02010609060101010101" pitchFamily="49" charset="-122"/>
            </a:endParaRPr>
          </a:p>
        </p:txBody>
      </p:sp>
      <p:sp>
        <p:nvSpPr>
          <p:cNvPr id="9" name="矩形 8"/>
          <p:cNvSpPr/>
          <p:nvPr/>
        </p:nvSpPr>
        <p:spPr>
          <a:xfrm>
            <a:off x="1191640" y="6013606"/>
            <a:ext cx="10030542" cy="468000"/>
          </a:xfrm>
          <a:prstGeom prst="rect">
            <a:avLst/>
          </a:prstGeom>
        </p:spPr>
        <p:txBody>
          <a:bodyPr wrap="square">
            <a:spAutoFit/>
          </a:bodyPr>
          <a:lstStyle/>
          <a:p>
            <a:pPr algn="just"/>
            <a:r>
              <a:rPr lang="zh-CN" altLang="en-US" sz="2000" b="1" dirty="0" smtClean="0">
                <a:latin typeface="楷体" panose="02010609060101010101" pitchFamily="49" charset="-122"/>
                <a:ea typeface="楷体" panose="02010609060101010101" pitchFamily="49" charset="-122"/>
              </a:rPr>
              <a:t>格式与代码要求：报告参考</a:t>
            </a:r>
            <a:r>
              <a:rPr lang="en-US" altLang="zh-CN" sz="2000" b="1" dirty="0" smtClean="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本科毕业论文格式要求</a:t>
            </a:r>
            <a:r>
              <a:rPr lang="en-US" altLang="zh-CN" sz="2000" b="1" dirty="0" smtClean="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；代码包括</a:t>
            </a:r>
            <a:r>
              <a:rPr lang="zh-CN" altLang="en-US" sz="2000" b="1" dirty="0">
                <a:latin typeface="楷体" panose="02010609060101010101" pitchFamily="49" charset="-122"/>
                <a:ea typeface="楷体" panose="02010609060101010101" pitchFamily="49" charset="-122"/>
              </a:rPr>
              <a:t>完整的可阅读注释</a:t>
            </a:r>
            <a:r>
              <a:rPr lang="zh-CN" altLang="en-US" sz="2000" b="1"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11" name="矩形 10"/>
          <p:cNvSpPr/>
          <p:nvPr/>
        </p:nvSpPr>
        <p:spPr>
          <a:xfrm>
            <a:off x="1191640" y="5286224"/>
            <a:ext cx="10030542" cy="468000"/>
          </a:xfrm>
          <a:prstGeom prst="rect">
            <a:avLst/>
          </a:prstGeom>
        </p:spPr>
        <p:txBody>
          <a:bodyPr wrap="square">
            <a:spAutoFit/>
          </a:bodyPr>
          <a:lstStyle/>
          <a:p>
            <a:pPr algn="just"/>
            <a:r>
              <a:rPr lang="zh-CN" altLang="en-US" sz="2000" b="1" dirty="0" smtClean="0">
                <a:latin typeface="楷体" panose="02010609060101010101" pitchFamily="49" charset="-122"/>
                <a:ea typeface="楷体" panose="02010609060101010101" pitchFamily="49" charset="-122"/>
              </a:rPr>
              <a:t>分工说明：注明小组成员的工作内容与贡献；</a:t>
            </a:r>
            <a:endParaRPr lang="zh-CN" altLang="en-US" sz="2000" dirty="0">
              <a:latin typeface="楷体" panose="02010609060101010101" pitchFamily="49" charset="-122"/>
              <a:ea typeface="楷体" panose="02010609060101010101" pitchFamily="49" charset="-122"/>
            </a:endParaRPr>
          </a:p>
        </p:txBody>
      </p:sp>
      <p:pic>
        <p:nvPicPr>
          <p:cNvPr id="12" name="图片 11">
            <a:extLst>
              <a:ext uri="{FF2B5EF4-FFF2-40B4-BE49-F238E27FC236}">
                <a16:creationId xmlns:a16="http://schemas.microsoft.com/office/drawing/2014/main" id="{FEB45985-5C0E-40D9-B629-CEC98EB69732}"/>
              </a:ext>
            </a:extLst>
          </p:cNvPr>
          <p:cNvPicPr>
            <a:picLocks noChangeAspect="1"/>
          </p:cNvPicPr>
          <p:nvPr/>
        </p:nvPicPr>
        <p:blipFill>
          <a:blip r:embed="rId3"/>
          <a:stretch>
            <a:fillRect/>
          </a:stretch>
        </p:blipFill>
        <p:spPr>
          <a:xfrm>
            <a:off x="9694984" y="76936"/>
            <a:ext cx="2400300" cy="613548"/>
          </a:xfrm>
          <a:prstGeom prst="rect">
            <a:avLst/>
          </a:prstGeom>
        </p:spPr>
      </p:pic>
    </p:spTree>
    <p:extLst>
      <p:ext uri="{BB962C8B-B14F-4D97-AF65-F5344CB8AC3E}">
        <p14:creationId xmlns:p14="http://schemas.microsoft.com/office/powerpoint/2010/main" val="2569111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4476" y="1997839"/>
            <a:ext cx="1895897" cy="2862322"/>
          </a:xfrm>
          <a:prstGeom prst="rect">
            <a:avLst/>
          </a:prstGeom>
        </p:spPr>
        <p:txBody>
          <a:bodyPr wrap="square">
            <a:spAutoFit/>
          </a:bodyPr>
          <a:lstStyle/>
          <a:p>
            <a:pPr algn="ctr"/>
            <a:r>
              <a:rPr lang="en-US" altLang="zh-CN" sz="18000" b="1" dirty="0" smtClean="0">
                <a:latin typeface="Monotype Corsiva" panose="03010101010201010101" pitchFamily="66" charset="0"/>
                <a:ea typeface="楷体" panose="02010609060101010101" pitchFamily="49" charset="-122"/>
              </a:rPr>
              <a:t>2</a:t>
            </a:r>
            <a:endParaRPr lang="zh-CN" altLang="en-US" sz="18000" dirty="0">
              <a:latin typeface="Monotype Corsiva" panose="03010101010201010101" pitchFamily="66" charset="0"/>
              <a:ea typeface="楷体" panose="02010609060101010101" pitchFamily="49" charset="-122"/>
            </a:endParaRPr>
          </a:p>
        </p:txBody>
      </p:sp>
    </p:spTree>
    <p:extLst>
      <p:ext uri="{BB962C8B-B14F-4D97-AF65-F5344CB8AC3E}">
        <p14:creationId xmlns:p14="http://schemas.microsoft.com/office/powerpoint/2010/main" val="293619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6328" y="1997839"/>
            <a:ext cx="5552186" cy="2862322"/>
          </a:xfrm>
          <a:prstGeom prst="rect">
            <a:avLst/>
          </a:prstGeom>
        </p:spPr>
        <p:txBody>
          <a:bodyPr wrap="square">
            <a:spAutoFit/>
          </a:bodyPr>
          <a:lstStyle/>
          <a:p>
            <a:pPr algn="ctr"/>
            <a:r>
              <a:rPr lang="en-US" altLang="zh-CN" sz="18000" b="1" dirty="0" smtClean="0">
                <a:latin typeface="Monotype Corsiva" panose="03010101010201010101" pitchFamily="66" charset="0"/>
                <a:ea typeface="楷体" panose="02010609060101010101" pitchFamily="49" charset="-122"/>
              </a:rPr>
              <a:t>520</a:t>
            </a:r>
            <a:endParaRPr lang="zh-CN" altLang="en-US" sz="18000" dirty="0">
              <a:latin typeface="Monotype Corsiva" panose="03010101010201010101" pitchFamily="66" charset="0"/>
              <a:ea typeface="楷体" panose="02010609060101010101" pitchFamily="49" charset="-122"/>
            </a:endParaRPr>
          </a:p>
        </p:txBody>
      </p:sp>
    </p:spTree>
    <p:extLst>
      <p:ext uri="{BB962C8B-B14F-4D97-AF65-F5344CB8AC3E}">
        <p14:creationId xmlns:p14="http://schemas.microsoft.com/office/powerpoint/2010/main" val="2774157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36328" y="1997839"/>
            <a:ext cx="5552186" cy="2862322"/>
          </a:xfrm>
          <a:prstGeom prst="rect">
            <a:avLst/>
          </a:prstGeom>
        </p:spPr>
        <p:txBody>
          <a:bodyPr wrap="square">
            <a:spAutoFit/>
          </a:bodyPr>
          <a:lstStyle/>
          <a:p>
            <a:pPr algn="ctr"/>
            <a:r>
              <a:rPr lang="en-US" altLang="zh-CN" sz="18000" b="1" dirty="0" smtClean="0">
                <a:latin typeface="Monotype Corsiva" panose="03010101010201010101" pitchFamily="66" charset="0"/>
                <a:ea typeface="楷体" panose="02010609060101010101" pitchFamily="49" charset="-122"/>
              </a:rPr>
              <a:t>7.9</a:t>
            </a:r>
            <a:endParaRPr lang="zh-CN" altLang="en-US" sz="18000" dirty="0">
              <a:latin typeface="Monotype Corsiva" panose="03010101010201010101" pitchFamily="66" charset="0"/>
              <a:ea typeface="楷体" panose="02010609060101010101" pitchFamily="49" charset="-122"/>
            </a:endParaRPr>
          </a:p>
        </p:txBody>
      </p:sp>
      <p:grpSp>
        <p:nvGrpSpPr>
          <p:cNvPr id="9" name="组合 8"/>
          <p:cNvGrpSpPr/>
          <p:nvPr/>
        </p:nvGrpSpPr>
        <p:grpSpPr>
          <a:xfrm>
            <a:off x="2207648" y="5120021"/>
            <a:ext cx="7100983" cy="1107996"/>
            <a:chOff x="2023010" y="4961761"/>
            <a:chExt cx="7100983" cy="1107996"/>
          </a:xfrm>
        </p:grpSpPr>
        <mc:AlternateContent xmlns:mc="http://schemas.openxmlformats.org/markup-compatibility/2006" xmlns:a14="http://schemas.microsoft.com/office/drawing/2010/main">
          <mc:Choice Requires="a14">
            <p:sp>
              <p:nvSpPr>
                <p:cNvPr id="6" name="文本框 5"/>
                <p:cNvSpPr txBox="1"/>
                <p:nvPr/>
              </p:nvSpPr>
              <p:spPr>
                <a:xfrm>
                  <a:off x="7197568" y="5180312"/>
                  <a:ext cx="1926425" cy="670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latin typeface="Cambria Math" panose="02040503050406030204" pitchFamily="18" charset="0"/>
                          </a:rPr>
                          <m:t>𝑣</m:t>
                        </m:r>
                        <m:r>
                          <a:rPr lang="en-US" altLang="zh-CN" sz="3600" b="0" i="1" smtClean="0">
                            <a:latin typeface="Cambria Math" panose="02040503050406030204" pitchFamily="18" charset="0"/>
                          </a:rPr>
                          <m:t>=</m:t>
                        </m:r>
                        <m:rad>
                          <m:radPr>
                            <m:degHide m:val="on"/>
                            <m:ctrlPr>
                              <a:rPr lang="en-US" altLang="zh-CN" sz="3600" b="0" i="1" smtClean="0">
                                <a:latin typeface="Cambria Math" panose="02040503050406030204" pitchFamily="18" charset="0"/>
                              </a:rPr>
                            </m:ctrlPr>
                          </m:radPr>
                          <m:deg/>
                          <m:e>
                            <m:r>
                              <a:rPr lang="en-US" altLang="zh-CN" sz="3600" b="0" i="1" smtClean="0">
                                <a:latin typeface="Cambria Math" panose="02040503050406030204" pitchFamily="18" charset="0"/>
                              </a:rPr>
                              <m:t>𝑔𝑅</m:t>
                            </m:r>
                          </m:e>
                        </m:rad>
                      </m:oMath>
                    </m:oMathPara>
                  </a14:m>
                  <a:endParaRPr lang="zh-CN" altLang="en-US" sz="3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7197568" y="5180312"/>
                  <a:ext cx="1926425" cy="67088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023010" y="4961761"/>
                  <a:ext cx="3691010"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latin typeface="Cambria Math" panose="02040503050406030204" pitchFamily="18" charset="0"/>
                          </a:rPr>
                          <m:t>𝐹</m:t>
                        </m:r>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𝐺</m:t>
                        </m:r>
                        <m:f>
                          <m:fPr>
                            <m:ctrlPr>
                              <a:rPr lang="en-US" altLang="zh-CN" sz="3600" b="0" i="1" smtClean="0">
                                <a:latin typeface="Cambria Math" panose="02040503050406030204" pitchFamily="18" charset="0"/>
                              </a:rPr>
                            </m:ctrlPr>
                          </m:fPr>
                          <m:num>
                            <m:r>
                              <a:rPr lang="en-US" altLang="zh-CN" sz="3600" b="0" i="1" smtClean="0">
                                <a:latin typeface="Cambria Math" panose="02040503050406030204" pitchFamily="18" charset="0"/>
                              </a:rPr>
                              <m:t>𝑀𝑚</m:t>
                            </m:r>
                          </m:num>
                          <m:den>
                            <m:sSup>
                              <m:sSupPr>
                                <m:ctrlPr>
                                  <a:rPr lang="en-US" altLang="zh-CN" sz="3600" b="0" i="1" smtClean="0">
                                    <a:latin typeface="Cambria Math" panose="02040503050406030204" pitchFamily="18" charset="0"/>
                                  </a:rPr>
                                </m:ctrlPr>
                              </m:sSupPr>
                              <m:e>
                                <m:r>
                                  <a:rPr lang="en-US" altLang="zh-CN" sz="3600" b="0" i="1" smtClean="0">
                                    <a:latin typeface="Cambria Math" panose="02040503050406030204" pitchFamily="18" charset="0"/>
                                  </a:rPr>
                                  <m:t>𝑟</m:t>
                                </m:r>
                              </m:e>
                              <m:sup>
                                <m:r>
                                  <a:rPr lang="en-US" altLang="zh-CN" sz="3600" b="0" i="1" smtClean="0">
                                    <a:latin typeface="Cambria Math" panose="02040503050406030204" pitchFamily="18" charset="0"/>
                                  </a:rPr>
                                  <m:t>2</m:t>
                                </m:r>
                              </m:sup>
                            </m:sSup>
                          </m:den>
                        </m:f>
                        <m:r>
                          <a:rPr lang="en-US" altLang="zh-CN" sz="3600" b="0" i="1" smtClean="0">
                            <a:latin typeface="Cambria Math" panose="02040503050406030204" pitchFamily="18" charset="0"/>
                          </a:rPr>
                          <m:t>=</m:t>
                        </m:r>
                        <m:f>
                          <m:fPr>
                            <m:ctrlPr>
                              <a:rPr lang="en-US" altLang="zh-CN" sz="3600" i="1">
                                <a:latin typeface="Cambria Math" panose="02040503050406030204" pitchFamily="18" charset="0"/>
                              </a:rPr>
                            </m:ctrlPr>
                          </m:fPr>
                          <m:num>
                            <m:r>
                              <a:rPr lang="en-US" altLang="zh-CN" sz="3600" i="1">
                                <a:latin typeface="Cambria Math" panose="02040503050406030204" pitchFamily="18" charset="0"/>
                              </a:rPr>
                              <m:t>𝑚</m:t>
                            </m:r>
                            <m:sSup>
                              <m:sSupPr>
                                <m:ctrlPr>
                                  <a:rPr lang="en-US" altLang="zh-CN" sz="3600" i="1">
                                    <a:latin typeface="Cambria Math" panose="02040503050406030204" pitchFamily="18" charset="0"/>
                                  </a:rPr>
                                </m:ctrlPr>
                              </m:sSupPr>
                              <m:e>
                                <m:r>
                                  <a:rPr lang="en-US" altLang="zh-CN" sz="3600" b="0" i="1" smtClean="0">
                                    <a:latin typeface="Cambria Math" panose="02040503050406030204" pitchFamily="18" charset="0"/>
                                  </a:rPr>
                                  <m:t>𝑣</m:t>
                                </m:r>
                              </m:e>
                              <m:sup>
                                <m:r>
                                  <a:rPr lang="en-US" altLang="zh-CN" sz="3600" i="1">
                                    <a:latin typeface="Cambria Math" panose="02040503050406030204" pitchFamily="18" charset="0"/>
                                  </a:rPr>
                                  <m:t>2</m:t>
                                </m:r>
                              </m:sup>
                            </m:sSup>
                          </m:num>
                          <m:den>
                            <m:r>
                              <a:rPr lang="en-US" altLang="zh-CN" sz="3600" b="0" i="1" smtClean="0">
                                <a:latin typeface="Cambria Math" panose="02040503050406030204" pitchFamily="18" charset="0"/>
                              </a:rPr>
                              <m:t>𝑟</m:t>
                            </m:r>
                          </m:den>
                        </m:f>
                      </m:oMath>
                    </m:oMathPara>
                  </a14:m>
                  <a:endParaRPr lang="zh-CN" altLang="en-US" sz="3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023010" y="4961761"/>
                  <a:ext cx="3691010" cy="1107996"/>
                </a:xfrm>
                <a:prstGeom prst="rect">
                  <a:avLst/>
                </a:prstGeom>
                <a:blipFill>
                  <a:blip r:embed="rId3"/>
                  <a:stretch>
                    <a:fillRect/>
                  </a:stretch>
                </a:blipFill>
              </p:spPr>
              <p:txBody>
                <a:bodyPr/>
                <a:lstStyle/>
                <a:p>
                  <a:r>
                    <a:rPr lang="zh-CN" altLang="en-US">
                      <a:noFill/>
                    </a:rPr>
                    <a:t> </a:t>
                  </a:r>
                </a:p>
              </p:txBody>
            </p:sp>
          </mc:Fallback>
        </mc:AlternateContent>
        <p:sp>
          <p:nvSpPr>
            <p:cNvPr id="8" name="下箭头 7"/>
            <p:cNvSpPr/>
            <p:nvPr/>
          </p:nvSpPr>
          <p:spPr>
            <a:xfrm rot="16200000">
              <a:off x="6326391" y="5076142"/>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grpSp>
      <mc:AlternateContent xmlns:mc="http://schemas.openxmlformats.org/markup-compatibility/2006" xmlns:a14="http://schemas.microsoft.com/office/drawing/2010/main">
        <mc:Choice Requires="a14">
          <p:sp>
            <p:nvSpPr>
              <p:cNvPr id="2" name="矩形 1"/>
              <p:cNvSpPr/>
              <p:nvPr/>
            </p:nvSpPr>
            <p:spPr>
              <a:xfrm>
                <a:off x="7522883" y="3429000"/>
                <a:ext cx="1955407" cy="892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5200" b="0" i="1" smtClean="0">
                          <a:solidFill>
                            <a:srgbClr val="FF0000"/>
                          </a:solidFill>
                          <a:latin typeface="Cambria Math" panose="02040503050406030204" pitchFamily="18" charset="0"/>
                        </a:rPr>
                        <m:t>𝑘𝑚</m:t>
                      </m:r>
                      <m:r>
                        <a:rPr lang="en-US" altLang="zh-CN" sz="5200" b="0" i="1" smtClean="0">
                          <a:solidFill>
                            <a:srgbClr val="FF0000"/>
                          </a:solidFill>
                          <a:latin typeface="Cambria Math" panose="02040503050406030204" pitchFamily="18" charset="0"/>
                        </a:rPr>
                        <m:t>/</m:t>
                      </m:r>
                      <m:r>
                        <a:rPr lang="en-US" altLang="zh-CN" sz="5200" b="0" i="1" smtClean="0">
                          <a:solidFill>
                            <a:srgbClr val="FF0000"/>
                          </a:solidFill>
                          <a:latin typeface="Cambria Math" panose="02040503050406030204" pitchFamily="18" charset="0"/>
                        </a:rPr>
                        <m:t>𝑠</m:t>
                      </m:r>
                    </m:oMath>
                  </m:oMathPara>
                </a14:m>
                <a:endParaRPr lang="zh-CN" altLang="en-US" sz="5200"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7522883" y="3429000"/>
                <a:ext cx="1955407" cy="89255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688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5153" y="1997839"/>
            <a:ext cx="9499280" cy="2862322"/>
          </a:xfrm>
          <a:prstGeom prst="rect">
            <a:avLst/>
          </a:prstGeom>
        </p:spPr>
        <p:txBody>
          <a:bodyPr wrap="square">
            <a:spAutoFit/>
          </a:bodyPr>
          <a:lstStyle/>
          <a:p>
            <a:pPr algn="ctr"/>
            <a:r>
              <a:rPr lang="en-US" altLang="zh-CN" sz="18000" b="1" dirty="0" smtClean="0">
                <a:latin typeface="Monotype Corsiva" panose="03010101010201010101" pitchFamily="66" charset="0"/>
                <a:ea typeface="楷体" panose="02010609060101010101" pitchFamily="49" charset="-122"/>
              </a:rPr>
              <a:t>299792458</a:t>
            </a:r>
            <a:endParaRPr lang="zh-CN" altLang="en-US" sz="18000" b="1" dirty="0">
              <a:latin typeface="Monotype Corsiva" panose="03010101010201010101" pitchFamily="66" charset="0"/>
              <a:ea typeface="楷体" panose="02010609060101010101" pitchFamily="49" charset="-122"/>
            </a:endParaRPr>
          </a:p>
        </p:txBody>
      </p:sp>
      <p:sp>
        <p:nvSpPr>
          <p:cNvPr id="3" name="文本框 2"/>
          <p:cNvSpPr txBox="1"/>
          <p:nvPr/>
        </p:nvSpPr>
        <p:spPr>
          <a:xfrm>
            <a:off x="4390293" y="4985239"/>
            <a:ext cx="3429000" cy="1077218"/>
          </a:xfrm>
          <a:prstGeom prst="rect">
            <a:avLst/>
          </a:prstGeom>
          <a:noFill/>
        </p:spPr>
        <p:txBody>
          <a:bodyPr wrap="square" rtlCol="0">
            <a:spAutoFit/>
          </a:bodyPr>
          <a:lstStyle/>
          <a:p>
            <a:pPr algn="ctr"/>
            <a:r>
              <a:rPr lang="en-US" altLang="zh-CN" sz="6400" dirty="0" smtClean="0">
                <a:solidFill>
                  <a:srgbClr val="FF0000"/>
                </a:solidFill>
                <a:latin typeface="Times New Roman" panose="02020603050405020304" pitchFamily="18" charset="0"/>
                <a:cs typeface="Times New Roman" panose="02020603050405020304" pitchFamily="18" charset="0"/>
              </a:rPr>
              <a:t>baseline</a:t>
            </a:r>
            <a:endParaRPr lang="zh-CN" altLang="en-US" sz="6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11000387" y="3554371"/>
                <a:ext cx="104804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rgbClr val="FF0000"/>
                          </a:solidFill>
                          <a:latin typeface="Cambria Math" panose="02040503050406030204" pitchFamily="18" charset="0"/>
                        </a:rPr>
                        <m:t>𝑚</m:t>
                      </m:r>
                      <m:r>
                        <a:rPr lang="en-US" altLang="zh-CN" sz="3200" b="0" i="1" smtClean="0">
                          <a:solidFill>
                            <a:srgbClr val="FF0000"/>
                          </a:solidFill>
                          <a:latin typeface="Cambria Math" panose="02040503050406030204" pitchFamily="18" charset="0"/>
                        </a:rPr>
                        <m:t>/</m:t>
                      </m:r>
                      <m:r>
                        <a:rPr lang="en-US" altLang="zh-CN" sz="3200" b="0" i="1" smtClean="0">
                          <a:solidFill>
                            <a:srgbClr val="FF0000"/>
                          </a:solidFill>
                          <a:latin typeface="Cambria Math" panose="02040503050406030204" pitchFamily="18" charset="0"/>
                        </a:rPr>
                        <m:t>𝑠</m:t>
                      </m:r>
                    </m:oMath>
                  </m:oMathPara>
                </a14:m>
                <a:endParaRPr lang="zh-CN" altLang="en-US" sz="3200"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1000387" y="3554371"/>
                <a:ext cx="1048044" cy="58477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777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3122" y="1136192"/>
            <a:ext cx="10285862" cy="738664"/>
          </a:xfrm>
          <a:prstGeom prst="rect">
            <a:avLst/>
          </a:prstGeom>
        </p:spPr>
        <p:txBody>
          <a:bodyPr wrap="square">
            <a:spAutoFit/>
          </a:bodyPr>
          <a:lstStyle/>
          <a:p>
            <a:pPr algn="ctr"/>
            <a:r>
              <a:rPr lang="en-US" altLang="zh-CN" sz="4200" b="1" dirty="0" smtClean="0">
                <a:latin typeface="Monotype Corsiva" panose="03010101010201010101" pitchFamily="66" charset="0"/>
                <a:ea typeface="楷体" panose="02010609060101010101" pitchFamily="49" charset="-122"/>
              </a:rPr>
              <a:t>0101 1001 - 0101 1001 - 0100 0100 - 0101 0011</a:t>
            </a:r>
            <a:endParaRPr lang="zh-CN" altLang="en-US" sz="4200" b="1" dirty="0">
              <a:latin typeface="Monotype Corsiva" panose="03010101010201010101" pitchFamily="66" charset="0"/>
              <a:ea typeface="楷体" panose="02010609060101010101" pitchFamily="49" charset="-122"/>
            </a:endParaRPr>
          </a:p>
        </p:txBody>
      </p:sp>
      <p:grpSp>
        <p:nvGrpSpPr>
          <p:cNvPr id="13" name="组合 12"/>
          <p:cNvGrpSpPr/>
          <p:nvPr/>
        </p:nvGrpSpPr>
        <p:grpSpPr>
          <a:xfrm>
            <a:off x="933122" y="1945139"/>
            <a:ext cx="10285862" cy="1688179"/>
            <a:chOff x="933122" y="1945139"/>
            <a:chExt cx="10285862" cy="1688179"/>
          </a:xfrm>
        </p:grpSpPr>
        <p:sp>
          <p:nvSpPr>
            <p:cNvPr id="3" name="下箭头 2"/>
            <p:cNvSpPr/>
            <p:nvPr/>
          </p:nvSpPr>
          <p:spPr>
            <a:xfrm>
              <a:off x="4777273" y="1945139"/>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sp>
          <p:nvSpPr>
            <p:cNvPr id="4" name="矩形 3"/>
            <p:cNvSpPr/>
            <p:nvPr/>
          </p:nvSpPr>
          <p:spPr>
            <a:xfrm>
              <a:off x="933122" y="2894654"/>
              <a:ext cx="10285862" cy="738664"/>
            </a:xfrm>
            <a:prstGeom prst="rect">
              <a:avLst/>
            </a:prstGeom>
          </p:spPr>
          <p:txBody>
            <a:bodyPr wrap="square">
              <a:spAutoFit/>
            </a:bodyPr>
            <a:lstStyle/>
            <a:p>
              <a:pPr algn="ctr"/>
              <a:r>
                <a:rPr lang="en-US" altLang="zh-CN" sz="4200" b="1" dirty="0" smtClean="0">
                  <a:latin typeface="Monotype Corsiva" panose="03010101010201010101" pitchFamily="66" charset="0"/>
                  <a:ea typeface="楷体" panose="02010609060101010101" pitchFamily="49" charset="-122"/>
                </a:rPr>
                <a:t>89        -      89          -      68      -        83</a:t>
              </a:r>
              <a:endParaRPr lang="zh-CN" altLang="en-US" sz="4200" b="1" dirty="0">
                <a:latin typeface="Monotype Corsiva" panose="03010101010201010101" pitchFamily="66" charset="0"/>
                <a:ea typeface="楷体" panose="02010609060101010101" pitchFamily="49" charset="-122"/>
              </a:endParaRPr>
            </a:p>
          </p:txBody>
        </p:sp>
        <p:sp>
          <p:nvSpPr>
            <p:cNvPr id="5" name="下箭头 4"/>
            <p:cNvSpPr/>
            <p:nvPr/>
          </p:nvSpPr>
          <p:spPr>
            <a:xfrm>
              <a:off x="2508858" y="1945139"/>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sp>
          <p:nvSpPr>
            <p:cNvPr id="6" name="下箭头 5"/>
            <p:cNvSpPr/>
            <p:nvPr/>
          </p:nvSpPr>
          <p:spPr>
            <a:xfrm>
              <a:off x="7239120" y="1945139"/>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sp>
          <p:nvSpPr>
            <p:cNvPr id="7" name="下箭头 6"/>
            <p:cNvSpPr/>
            <p:nvPr/>
          </p:nvSpPr>
          <p:spPr>
            <a:xfrm>
              <a:off x="9527604" y="1945139"/>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grpSp>
      <p:grpSp>
        <p:nvGrpSpPr>
          <p:cNvPr id="14" name="组合 13"/>
          <p:cNvGrpSpPr/>
          <p:nvPr/>
        </p:nvGrpSpPr>
        <p:grpSpPr>
          <a:xfrm>
            <a:off x="933122" y="3773885"/>
            <a:ext cx="10285862" cy="1802534"/>
            <a:chOff x="933122" y="3773885"/>
            <a:chExt cx="10285862" cy="1802534"/>
          </a:xfrm>
        </p:grpSpPr>
        <p:sp>
          <p:nvSpPr>
            <p:cNvPr id="8" name="下箭头 7"/>
            <p:cNvSpPr/>
            <p:nvPr/>
          </p:nvSpPr>
          <p:spPr>
            <a:xfrm>
              <a:off x="4777273" y="3773885"/>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sp>
          <p:nvSpPr>
            <p:cNvPr id="9" name="矩形 8"/>
            <p:cNvSpPr/>
            <p:nvPr/>
          </p:nvSpPr>
          <p:spPr>
            <a:xfrm>
              <a:off x="933122" y="4837755"/>
              <a:ext cx="10285862" cy="738664"/>
            </a:xfrm>
            <a:prstGeom prst="rect">
              <a:avLst/>
            </a:prstGeom>
          </p:spPr>
          <p:txBody>
            <a:bodyPr wrap="square">
              <a:spAutoFit/>
            </a:bodyPr>
            <a:lstStyle/>
            <a:p>
              <a:pPr algn="ctr"/>
              <a:r>
                <a:rPr lang="en-US" altLang="zh-CN" sz="4200" b="1" dirty="0" smtClean="0">
                  <a:latin typeface="Monotype Corsiva" panose="03010101010201010101" pitchFamily="66" charset="0"/>
                  <a:ea typeface="楷体" panose="02010609060101010101" pitchFamily="49" charset="-122"/>
                </a:rPr>
                <a:t>Y         -      Y           -       D       -        S</a:t>
              </a:r>
              <a:endParaRPr lang="zh-CN" altLang="en-US" sz="4200" b="1" dirty="0">
                <a:latin typeface="Monotype Corsiva" panose="03010101010201010101" pitchFamily="66" charset="0"/>
                <a:ea typeface="楷体" panose="02010609060101010101" pitchFamily="49" charset="-122"/>
              </a:endParaRPr>
            </a:p>
          </p:txBody>
        </p:sp>
        <p:sp>
          <p:nvSpPr>
            <p:cNvPr id="10" name="下箭头 9"/>
            <p:cNvSpPr/>
            <p:nvPr/>
          </p:nvSpPr>
          <p:spPr>
            <a:xfrm>
              <a:off x="2508858" y="3773885"/>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sp>
          <p:nvSpPr>
            <p:cNvPr id="11" name="下箭头 10"/>
            <p:cNvSpPr/>
            <p:nvPr/>
          </p:nvSpPr>
          <p:spPr>
            <a:xfrm>
              <a:off x="7239120" y="3773885"/>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sp>
          <p:nvSpPr>
            <p:cNvPr id="12" name="下箭头 11"/>
            <p:cNvSpPr/>
            <p:nvPr/>
          </p:nvSpPr>
          <p:spPr>
            <a:xfrm>
              <a:off x="9527604" y="3773885"/>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grpSp>
    </p:spTree>
    <p:extLst>
      <p:ext uri="{BB962C8B-B14F-4D97-AF65-F5344CB8AC3E}">
        <p14:creationId xmlns:p14="http://schemas.microsoft.com/office/powerpoint/2010/main" val="2710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141458493"/>
              </p:ext>
            </p:extLst>
          </p:nvPr>
        </p:nvGraphicFramePr>
        <p:xfrm>
          <a:off x="617699" y="182407"/>
          <a:ext cx="11215231" cy="6253041"/>
        </p:xfrm>
        <a:graphic>
          <a:graphicData uri="http://schemas.openxmlformats.org/drawingml/2006/table">
            <a:tbl>
              <a:tblPr>
                <a:tableStyleId>{5C22544A-7EE6-4342-B048-85BDC9FD1C3A}</a:tableStyleId>
              </a:tblPr>
              <a:tblGrid>
                <a:gridCol w="157961">
                  <a:extLst>
                    <a:ext uri="{9D8B030D-6E8A-4147-A177-3AD203B41FA5}">
                      <a16:colId xmlns:a16="http://schemas.microsoft.com/office/drawing/2014/main" val="4175871640"/>
                    </a:ext>
                  </a:extLst>
                </a:gridCol>
                <a:gridCol w="157961">
                  <a:extLst>
                    <a:ext uri="{9D8B030D-6E8A-4147-A177-3AD203B41FA5}">
                      <a16:colId xmlns:a16="http://schemas.microsoft.com/office/drawing/2014/main" val="3253480249"/>
                    </a:ext>
                  </a:extLst>
                </a:gridCol>
                <a:gridCol w="157961">
                  <a:extLst>
                    <a:ext uri="{9D8B030D-6E8A-4147-A177-3AD203B41FA5}">
                      <a16:colId xmlns:a16="http://schemas.microsoft.com/office/drawing/2014/main" val="1100688067"/>
                    </a:ext>
                  </a:extLst>
                </a:gridCol>
                <a:gridCol w="157961">
                  <a:extLst>
                    <a:ext uri="{9D8B030D-6E8A-4147-A177-3AD203B41FA5}">
                      <a16:colId xmlns:a16="http://schemas.microsoft.com/office/drawing/2014/main" val="3451538779"/>
                    </a:ext>
                  </a:extLst>
                </a:gridCol>
                <a:gridCol w="157961">
                  <a:extLst>
                    <a:ext uri="{9D8B030D-6E8A-4147-A177-3AD203B41FA5}">
                      <a16:colId xmlns:a16="http://schemas.microsoft.com/office/drawing/2014/main" val="2943797190"/>
                    </a:ext>
                  </a:extLst>
                </a:gridCol>
                <a:gridCol w="157961">
                  <a:extLst>
                    <a:ext uri="{9D8B030D-6E8A-4147-A177-3AD203B41FA5}">
                      <a16:colId xmlns:a16="http://schemas.microsoft.com/office/drawing/2014/main" val="3597660222"/>
                    </a:ext>
                  </a:extLst>
                </a:gridCol>
                <a:gridCol w="157961">
                  <a:extLst>
                    <a:ext uri="{9D8B030D-6E8A-4147-A177-3AD203B41FA5}">
                      <a16:colId xmlns:a16="http://schemas.microsoft.com/office/drawing/2014/main" val="273572441"/>
                    </a:ext>
                  </a:extLst>
                </a:gridCol>
                <a:gridCol w="157961">
                  <a:extLst>
                    <a:ext uri="{9D8B030D-6E8A-4147-A177-3AD203B41FA5}">
                      <a16:colId xmlns:a16="http://schemas.microsoft.com/office/drawing/2014/main" val="2627582734"/>
                    </a:ext>
                  </a:extLst>
                </a:gridCol>
                <a:gridCol w="157961">
                  <a:extLst>
                    <a:ext uri="{9D8B030D-6E8A-4147-A177-3AD203B41FA5}">
                      <a16:colId xmlns:a16="http://schemas.microsoft.com/office/drawing/2014/main" val="1958361401"/>
                    </a:ext>
                  </a:extLst>
                </a:gridCol>
                <a:gridCol w="157961">
                  <a:extLst>
                    <a:ext uri="{9D8B030D-6E8A-4147-A177-3AD203B41FA5}">
                      <a16:colId xmlns:a16="http://schemas.microsoft.com/office/drawing/2014/main" val="994224842"/>
                    </a:ext>
                  </a:extLst>
                </a:gridCol>
                <a:gridCol w="157961">
                  <a:extLst>
                    <a:ext uri="{9D8B030D-6E8A-4147-A177-3AD203B41FA5}">
                      <a16:colId xmlns:a16="http://schemas.microsoft.com/office/drawing/2014/main" val="3625929000"/>
                    </a:ext>
                  </a:extLst>
                </a:gridCol>
                <a:gridCol w="157961">
                  <a:extLst>
                    <a:ext uri="{9D8B030D-6E8A-4147-A177-3AD203B41FA5}">
                      <a16:colId xmlns:a16="http://schemas.microsoft.com/office/drawing/2014/main" val="2725254953"/>
                    </a:ext>
                  </a:extLst>
                </a:gridCol>
                <a:gridCol w="157961">
                  <a:extLst>
                    <a:ext uri="{9D8B030D-6E8A-4147-A177-3AD203B41FA5}">
                      <a16:colId xmlns:a16="http://schemas.microsoft.com/office/drawing/2014/main" val="1644148095"/>
                    </a:ext>
                  </a:extLst>
                </a:gridCol>
                <a:gridCol w="157961">
                  <a:extLst>
                    <a:ext uri="{9D8B030D-6E8A-4147-A177-3AD203B41FA5}">
                      <a16:colId xmlns:a16="http://schemas.microsoft.com/office/drawing/2014/main" val="1869165041"/>
                    </a:ext>
                  </a:extLst>
                </a:gridCol>
                <a:gridCol w="157961">
                  <a:extLst>
                    <a:ext uri="{9D8B030D-6E8A-4147-A177-3AD203B41FA5}">
                      <a16:colId xmlns:a16="http://schemas.microsoft.com/office/drawing/2014/main" val="3198020303"/>
                    </a:ext>
                  </a:extLst>
                </a:gridCol>
                <a:gridCol w="157961">
                  <a:extLst>
                    <a:ext uri="{9D8B030D-6E8A-4147-A177-3AD203B41FA5}">
                      <a16:colId xmlns:a16="http://schemas.microsoft.com/office/drawing/2014/main" val="3461837990"/>
                    </a:ext>
                  </a:extLst>
                </a:gridCol>
                <a:gridCol w="157961">
                  <a:extLst>
                    <a:ext uri="{9D8B030D-6E8A-4147-A177-3AD203B41FA5}">
                      <a16:colId xmlns:a16="http://schemas.microsoft.com/office/drawing/2014/main" val="1594747134"/>
                    </a:ext>
                  </a:extLst>
                </a:gridCol>
                <a:gridCol w="157961">
                  <a:extLst>
                    <a:ext uri="{9D8B030D-6E8A-4147-A177-3AD203B41FA5}">
                      <a16:colId xmlns:a16="http://schemas.microsoft.com/office/drawing/2014/main" val="1457886022"/>
                    </a:ext>
                  </a:extLst>
                </a:gridCol>
                <a:gridCol w="157961">
                  <a:extLst>
                    <a:ext uri="{9D8B030D-6E8A-4147-A177-3AD203B41FA5}">
                      <a16:colId xmlns:a16="http://schemas.microsoft.com/office/drawing/2014/main" val="288876909"/>
                    </a:ext>
                  </a:extLst>
                </a:gridCol>
                <a:gridCol w="157961">
                  <a:extLst>
                    <a:ext uri="{9D8B030D-6E8A-4147-A177-3AD203B41FA5}">
                      <a16:colId xmlns:a16="http://schemas.microsoft.com/office/drawing/2014/main" val="2416557944"/>
                    </a:ext>
                  </a:extLst>
                </a:gridCol>
                <a:gridCol w="157961">
                  <a:extLst>
                    <a:ext uri="{9D8B030D-6E8A-4147-A177-3AD203B41FA5}">
                      <a16:colId xmlns:a16="http://schemas.microsoft.com/office/drawing/2014/main" val="1119949651"/>
                    </a:ext>
                  </a:extLst>
                </a:gridCol>
                <a:gridCol w="157961">
                  <a:extLst>
                    <a:ext uri="{9D8B030D-6E8A-4147-A177-3AD203B41FA5}">
                      <a16:colId xmlns:a16="http://schemas.microsoft.com/office/drawing/2014/main" val="2278393978"/>
                    </a:ext>
                  </a:extLst>
                </a:gridCol>
                <a:gridCol w="157961">
                  <a:extLst>
                    <a:ext uri="{9D8B030D-6E8A-4147-A177-3AD203B41FA5}">
                      <a16:colId xmlns:a16="http://schemas.microsoft.com/office/drawing/2014/main" val="79318293"/>
                    </a:ext>
                  </a:extLst>
                </a:gridCol>
                <a:gridCol w="157961">
                  <a:extLst>
                    <a:ext uri="{9D8B030D-6E8A-4147-A177-3AD203B41FA5}">
                      <a16:colId xmlns:a16="http://schemas.microsoft.com/office/drawing/2014/main" val="3633499981"/>
                    </a:ext>
                  </a:extLst>
                </a:gridCol>
                <a:gridCol w="157961">
                  <a:extLst>
                    <a:ext uri="{9D8B030D-6E8A-4147-A177-3AD203B41FA5}">
                      <a16:colId xmlns:a16="http://schemas.microsoft.com/office/drawing/2014/main" val="1402090278"/>
                    </a:ext>
                  </a:extLst>
                </a:gridCol>
                <a:gridCol w="157961">
                  <a:extLst>
                    <a:ext uri="{9D8B030D-6E8A-4147-A177-3AD203B41FA5}">
                      <a16:colId xmlns:a16="http://schemas.microsoft.com/office/drawing/2014/main" val="655599108"/>
                    </a:ext>
                  </a:extLst>
                </a:gridCol>
                <a:gridCol w="157961">
                  <a:extLst>
                    <a:ext uri="{9D8B030D-6E8A-4147-A177-3AD203B41FA5}">
                      <a16:colId xmlns:a16="http://schemas.microsoft.com/office/drawing/2014/main" val="2524652967"/>
                    </a:ext>
                  </a:extLst>
                </a:gridCol>
                <a:gridCol w="157961">
                  <a:extLst>
                    <a:ext uri="{9D8B030D-6E8A-4147-A177-3AD203B41FA5}">
                      <a16:colId xmlns:a16="http://schemas.microsoft.com/office/drawing/2014/main" val="4246347524"/>
                    </a:ext>
                  </a:extLst>
                </a:gridCol>
                <a:gridCol w="157961">
                  <a:extLst>
                    <a:ext uri="{9D8B030D-6E8A-4147-A177-3AD203B41FA5}">
                      <a16:colId xmlns:a16="http://schemas.microsoft.com/office/drawing/2014/main" val="71216187"/>
                    </a:ext>
                  </a:extLst>
                </a:gridCol>
                <a:gridCol w="157961">
                  <a:extLst>
                    <a:ext uri="{9D8B030D-6E8A-4147-A177-3AD203B41FA5}">
                      <a16:colId xmlns:a16="http://schemas.microsoft.com/office/drawing/2014/main" val="3118907373"/>
                    </a:ext>
                  </a:extLst>
                </a:gridCol>
                <a:gridCol w="157961">
                  <a:extLst>
                    <a:ext uri="{9D8B030D-6E8A-4147-A177-3AD203B41FA5}">
                      <a16:colId xmlns:a16="http://schemas.microsoft.com/office/drawing/2014/main" val="2049356409"/>
                    </a:ext>
                  </a:extLst>
                </a:gridCol>
                <a:gridCol w="157961">
                  <a:extLst>
                    <a:ext uri="{9D8B030D-6E8A-4147-A177-3AD203B41FA5}">
                      <a16:colId xmlns:a16="http://schemas.microsoft.com/office/drawing/2014/main" val="858154788"/>
                    </a:ext>
                  </a:extLst>
                </a:gridCol>
                <a:gridCol w="157961">
                  <a:extLst>
                    <a:ext uri="{9D8B030D-6E8A-4147-A177-3AD203B41FA5}">
                      <a16:colId xmlns:a16="http://schemas.microsoft.com/office/drawing/2014/main" val="887351812"/>
                    </a:ext>
                  </a:extLst>
                </a:gridCol>
                <a:gridCol w="157961">
                  <a:extLst>
                    <a:ext uri="{9D8B030D-6E8A-4147-A177-3AD203B41FA5}">
                      <a16:colId xmlns:a16="http://schemas.microsoft.com/office/drawing/2014/main" val="2152729334"/>
                    </a:ext>
                  </a:extLst>
                </a:gridCol>
                <a:gridCol w="157961">
                  <a:extLst>
                    <a:ext uri="{9D8B030D-6E8A-4147-A177-3AD203B41FA5}">
                      <a16:colId xmlns:a16="http://schemas.microsoft.com/office/drawing/2014/main" val="2096116408"/>
                    </a:ext>
                  </a:extLst>
                </a:gridCol>
                <a:gridCol w="157961">
                  <a:extLst>
                    <a:ext uri="{9D8B030D-6E8A-4147-A177-3AD203B41FA5}">
                      <a16:colId xmlns:a16="http://schemas.microsoft.com/office/drawing/2014/main" val="628172216"/>
                    </a:ext>
                  </a:extLst>
                </a:gridCol>
                <a:gridCol w="157961">
                  <a:extLst>
                    <a:ext uri="{9D8B030D-6E8A-4147-A177-3AD203B41FA5}">
                      <a16:colId xmlns:a16="http://schemas.microsoft.com/office/drawing/2014/main" val="3481593550"/>
                    </a:ext>
                  </a:extLst>
                </a:gridCol>
                <a:gridCol w="157961">
                  <a:extLst>
                    <a:ext uri="{9D8B030D-6E8A-4147-A177-3AD203B41FA5}">
                      <a16:colId xmlns:a16="http://schemas.microsoft.com/office/drawing/2014/main" val="202683666"/>
                    </a:ext>
                  </a:extLst>
                </a:gridCol>
                <a:gridCol w="157961">
                  <a:extLst>
                    <a:ext uri="{9D8B030D-6E8A-4147-A177-3AD203B41FA5}">
                      <a16:colId xmlns:a16="http://schemas.microsoft.com/office/drawing/2014/main" val="3440288583"/>
                    </a:ext>
                  </a:extLst>
                </a:gridCol>
                <a:gridCol w="157961">
                  <a:extLst>
                    <a:ext uri="{9D8B030D-6E8A-4147-A177-3AD203B41FA5}">
                      <a16:colId xmlns:a16="http://schemas.microsoft.com/office/drawing/2014/main" val="3499570245"/>
                    </a:ext>
                  </a:extLst>
                </a:gridCol>
                <a:gridCol w="157961">
                  <a:extLst>
                    <a:ext uri="{9D8B030D-6E8A-4147-A177-3AD203B41FA5}">
                      <a16:colId xmlns:a16="http://schemas.microsoft.com/office/drawing/2014/main" val="2129503171"/>
                    </a:ext>
                  </a:extLst>
                </a:gridCol>
                <a:gridCol w="157961">
                  <a:extLst>
                    <a:ext uri="{9D8B030D-6E8A-4147-A177-3AD203B41FA5}">
                      <a16:colId xmlns:a16="http://schemas.microsoft.com/office/drawing/2014/main" val="2857891898"/>
                    </a:ext>
                  </a:extLst>
                </a:gridCol>
                <a:gridCol w="157961">
                  <a:extLst>
                    <a:ext uri="{9D8B030D-6E8A-4147-A177-3AD203B41FA5}">
                      <a16:colId xmlns:a16="http://schemas.microsoft.com/office/drawing/2014/main" val="498309071"/>
                    </a:ext>
                  </a:extLst>
                </a:gridCol>
                <a:gridCol w="157961">
                  <a:extLst>
                    <a:ext uri="{9D8B030D-6E8A-4147-A177-3AD203B41FA5}">
                      <a16:colId xmlns:a16="http://schemas.microsoft.com/office/drawing/2014/main" val="1272856493"/>
                    </a:ext>
                  </a:extLst>
                </a:gridCol>
                <a:gridCol w="157961">
                  <a:extLst>
                    <a:ext uri="{9D8B030D-6E8A-4147-A177-3AD203B41FA5}">
                      <a16:colId xmlns:a16="http://schemas.microsoft.com/office/drawing/2014/main" val="1031844642"/>
                    </a:ext>
                  </a:extLst>
                </a:gridCol>
                <a:gridCol w="157961">
                  <a:extLst>
                    <a:ext uri="{9D8B030D-6E8A-4147-A177-3AD203B41FA5}">
                      <a16:colId xmlns:a16="http://schemas.microsoft.com/office/drawing/2014/main" val="839646352"/>
                    </a:ext>
                  </a:extLst>
                </a:gridCol>
                <a:gridCol w="157961">
                  <a:extLst>
                    <a:ext uri="{9D8B030D-6E8A-4147-A177-3AD203B41FA5}">
                      <a16:colId xmlns:a16="http://schemas.microsoft.com/office/drawing/2014/main" val="592914873"/>
                    </a:ext>
                  </a:extLst>
                </a:gridCol>
                <a:gridCol w="157961">
                  <a:extLst>
                    <a:ext uri="{9D8B030D-6E8A-4147-A177-3AD203B41FA5}">
                      <a16:colId xmlns:a16="http://schemas.microsoft.com/office/drawing/2014/main" val="1078831204"/>
                    </a:ext>
                  </a:extLst>
                </a:gridCol>
                <a:gridCol w="157961">
                  <a:extLst>
                    <a:ext uri="{9D8B030D-6E8A-4147-A177-3AD203B41FA5}">
                      <a16:colId xmlns:a16="http://schemas.microsoft.com/office/drawing/2014/main" val="987710328"/>
                    </a:ext>
                  </a:extLst>
                </a:gridCol>
                <a:gridCol w="157961">
                  <a:extLst>
                    <a:ext uri="{9D8B030D-6E8A-4147-A177-3AD203B41FA5}">
                      <a16:colId xmlns:a16="http://schemas.microsoft.com/office/drawing/2014/main" val="1620794418"/>
                    </a:ext>
                  </a:extLst>
                </a:gridCol>
                <a:gridCol w="157961">
                  <a:extLst>
                    <a:ext uri="{9D8B030D-6E8A-4147-A177-3AD203B41FA5}">
                      <a16:colId xmlns:a16="http://schemas.microsoft.com/office/drawing/2014/main" val="1261703948"/>
                    </a:ext>
                  </a:extLst>
                </a:gridCol>
                <a:gridCol w="157961">
                  <a:extLst>
                    <a:ext uri="{9D8B030D-6E8A-4147-A177-3AD203B41FA5}">
                      <a16:colId xmlns:a16="http://schemas.microsoft.com/office/drawing/2014/main" val="2115710938"/>
                    </a:ext>
                  </a:extLst>
                </a:gridCol>
                <a:gridCol w="157961">
                  <a:extLst>
                    <a:ext uri="{9D8B030D-6E8A-4147-A177-3AD203B41FA5}">
                      <a16:colId xmlns:a16="http://schemas.microsoft.com/office/drawing/2014/main" val="2351846169"/>
                    </a:ext>
                  </a:extLst>
                </a:gridCol>
                <a:gridCol w="157961">
                  <a:extLst>
                    <a:ext uri="{9D8B030D-6E8A-4147-A177-3AD203B41FA5}">
                      <a16:colId xmlns:a16="http://schemas.microsoft.com/office/drawing/2014/main" val="3836504777"/>
                    </a:ext>
                  </a:extLst>
                </a:gridCol>
                <a:gridCol w="157961">
                  <a:extLst>
                    <a:ext uri="{9D8B030D-6E8A-4147-A177-3AD203B41FA5}">
                      <a16:colId xmlns:a16="http://schemas.microsoft.com/office/drawing/2014/main" val="3419120679"/>
                    </a:ext>
                  </a:extLst>
                </a:gridCol>
                <a:gridCol w="157961">
                  <a:extLst>
                    <a:ext uri="{9D8B030D-6E8A-4147-A177-3AD203B41FA5}">
                      <a16:colId xmlns:a16="http://schemas.microsoft.com/office/drawing/2014/main" val="2419324686"/>
                    </a:ext>
                  </a:extLst>
                </a:gridCol>
                <a:gridCol w="157961">
                  <a:extLst>
                    <a:ext uri="{9D8B030D-6E8A-4147-A177-3AD203B41FA5}">
                      <a16:colId xmlns:a16="http://schemas.microsoft.com/office/drawing/2014/main" val="870611187"/>
                    </a:ext>
                  </a:extLst>
                </a:gridCol>
                <a:gridCol w="157961">
                  <a:extLst>
                    <a:ext uri="{9D8B030D-6E8A-4147-A177-3AD203B41FA5}">
                      <a16:colId xmlns:a16="http://schemas.microsoft.com/office/drawing/2014/main" val="2154588208"/>
                    </a:ext>
                  </a:extLst>
                </a:gridCol>
                <a:gridCol w="157961">
                  <a:extLst>
                    <a:ext uri="{9D8B030D-6E8A-4147-A177-3AD203B41FA5}">
                      <a16:colId xmlns:a16="http://schemas.microsoft.com/office/drawing/2014/main" val="2936232236"/>
                    </a:ext>
                  </a:extLst>
                </a:gridCol>
                <a:gridCol w="157961">
                  <a:extLst>
                    <a:ext uri="{9D8B030D-6E8A-4147-A177-3AD203B41FA5}">
                      <a16:colId xmlns:a16="http://schemas.microsoft.com/office/drawing/2014/main" val="1217169106"/>
                    </a:ext>
                  </a:extLst>
                </a:gridCol>
                <a:gridCol w="157961">
                  <a:extLst>
                    <a:ext uri="{9D8B030D-6E8A-4147-A177-3AD203B41FA5}">
                      <a16:colId xmlns:a16="http://schemas.microsoft.com/office/drawing/2014/main" val="3462118015"/>
                    </a:ext>
                  </a:extLst>
                </a:gridCol>
                <a:gridCol w="157961">
                  <a:extLst>
                    <a:ext uri="{9D8B030D-6E8A-4147-A177-3AD203B41FA5}">
                      <a16:colId xmlns:a16="http://schemas.microsoft.com/office/drawing/2014/main" val="4144470995"/>
                    </a:ext>
                  </a:extLst>
                </a:gridCol>
                <a:gridCol w="157961">
                  <a:extLst>
                    <a:ext uri="{9D8B030D-6E8A-4147-A177-3AD203B41FA5}">
                      <a16:colId xmlns:a16="http://schemas.microsoft.com/office/drawing/2014/main" val="1657526336"/>
                    </a:ext>
                  </a:extLst>
                </a:gridCol>
                <a:gridCol w="157961">
                  <a:extLst>
                    <a:ext uri="{9D8B030D-6E8A-4147-A177-3AD203B41FA5}">
                      <a16:colId xmlns:a16="http://schemas.microsoft.com/office/drawing/2014/main" val="1539402414"/>
                    </a:ext>
                  </a:extLst>
                </a:gridCol>
                <a:gridCol w="157961">
                  <a:extLst>
                    <a:ext uri="{9D8B030D-6E8A-4147-A177-3AD203B41FA5}">
                      <a16:colId xmlns:a16="http://schemas.microsoft.com/office/drawing/2014/main" val="1983593819"/>
                    </a:ext>
                  </a:extLst>
                </a:gridCol>
                <a:gridCol w="157961">
                  <a:extLst>
                    <a:ext uri="{9D8B030D-6E8A-4147-A177-3AD203B41FA5}">
                      <a16:colId xmlns:a16="http://schemas.microsoft.com/office/drawing/2014/main" val="1042041462"/>
                    </a:ext>
                  </a:extLst>
                </a:gridCol>
                <a:gridCol w="157961">
                  <a:extLst>
                    <a:ext uri="{9D8B030D-6E8A-4147-A177-3AD203B41FA5}">
                      <a16:colId xmlns:a16="http://schemas.microsoft.com/office/drawing/2014/main" val="3063028959"/>
                    </a:ext>
                  </a:extLst>
                </a:gridCol>
                <a:gridCol w="157961">
                  <a:extLst>
                    <a:ext uri="{9D8B030D-6E8A-4147-A177-3AD203B41FA5}">
                      <a16:colId xmlns:a16="http://schemas.microsoft.com/office/drawing/2014/main" val="1444000672"/>
                    </a:ext>
                  </a:extLst>
                </a:gridCol>
                <a:gridCol w="157961">
                  <a:extLst>
                    <a:ext uri="{9D8B030D-6E8A-4147-A177-3AD203B41FA5}">
                      <a16:colId xmlns:a16="http://schemas.microsoft.com/office/drawing/2014/main" val="2923047084"/>
                    </a:ext>
                  </a:extLst>
                </a:gridCol>
                <a:gridCol w="157961">
                  <a:extLst>
                    <a:ext uri="{9D8B030D-6E8A-4147-A177-3AD203B41FA5}">
                      <a16:colId xmlns:a16="http://schemas.microsoft.com/office/drawing/2014/main" val="27272335"/>
                    </a:ext>
                  </a:extLst>
                </a:gridCol>
                <a:gridCol w="157961">
                  <a:extLst>
                    <a:ext uri="{9D8B030D-6E8A-4147-A177-3AD203B41FA5}">
                      <a16:colId xmlns:a16="http://schemas.microsoft.com/office/drawing/2014/main" val="3934457255"/>
                    </a:ext>
                  </a:extLst>
                </a:gridCol>
              </a:tblGrid>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122830905"/>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89044257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52024346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41604386"/>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92733621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462314353"/>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320539821"/>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830520495"/>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834177911"/>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862942714"/>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412650413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29088286"/>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dirty="0">
                          <a:effectLst/>
                          <a:latin typeface="Times New Roman" panose="02020603050405020304" pitchFamily="18" charset="0"/>
                          <a:cs typeface="Times New Roman" panose="02020603050405020304" pitchFamily="18" charset="0"/>
                        </a:rPr>
                        <a:t>161</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02064423"/>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16200538"/>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814480876"/>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429213717"/>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04159822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87551700"/>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557779108"/>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24349776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869879245"/>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348419853"/>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1333187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4202215216"/>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012391031"/>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550784128"/>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020825194"/>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976079864"/>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343434750"/>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568789594"/>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552343401"/>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350686850"/>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07415432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03635256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6706181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68650717"/>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89300884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01275020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817984791"/>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843588395"/>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629243547"/>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235691604"/>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30416154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72979520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151127213"/>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513322846"/>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53507942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10487238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407335643"/>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4126637383"/>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682579983"/>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791008017"/>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663308106"/>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555394049"/>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028390263"/>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856534355"/>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711863301"/>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577070890"/>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672391696"/>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707419212"/>
                  </a:ext>
                </a:extLst>
              </a:tr>
              <a:tr h="88071">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126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rtl="0" fontAlgn="b"/>
                      <a:r>
                        <a:rPr lang="en-US" altLang="zh-CN" sz="500" u="none" strike="noStrike">
                          <a:effectLst/>
                          <a:latin typeface="Times New Roman" panose="02020603050405020304" pitchFamily="18" charset="0"/>
                          <a:cs typeface="Times New Roman" panose="02020603050405020304" pitchFamily="18" charset="0"/>
                        </a:rPr>
                        <a:t>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181985125"/>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283252514"/>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319379950"/>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989740083"/>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833753308"/>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29032726"/>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977815178"/>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128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077648210"/>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767407578"/>
                  </a:ext>
                </a:extLst>
              </a:tr>
              <a:tr h="88071">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172</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164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156</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179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185</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189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1462907958"/>
                  </a:ext>
                </a:extLst>
              </a:tr>
              <a:tr h="88071">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194</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203</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208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210</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212</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216</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219</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221</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221</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221</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223</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225</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226</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225</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223</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221</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223</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223</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221</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219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220</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221</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217</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220</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225</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226</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221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211</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200</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163</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144</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146</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145</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141</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146</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154</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152</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148</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140</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137</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137</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144</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152</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159</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166</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174</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185</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a:effectLst/>
                          <a:latin typeface="Times New Roman" panose="02020603050405020304" pitchFamily="18" charset="0"/>
                          <a:cs typeface="Times New Roman" panose="02020603050405020304" pitchFamily="18" charset="0"/>
                        </a:rPr>
                        <a:t>193</a:t>
                      </a:r>
                      <a:endParaRPr lang="en-US" altLang="zh-CN" sz="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190</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192</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193</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195</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195</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194</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193</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192</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199</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198</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198</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198</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197</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197</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197</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tc>
                  <a:txBody>
                    <a:bodyPr/>
                    <a:lstStyle/>
                    <a:p>
                      <a:pPr algn="ctr" fontAlgn="b"/>
                      <a:r>
                        <a:rPr lang="en-US" altLang="zh-CN" sz="500" u="none" strike="noStrike" dirty="0">
                          <a:effectLst/>
                          <a:latin typeface="Times New Roman" panose="02020603050405020304" pitchFamily="18" charset="0"/>
                          <a:cs typeface="Times New Roman" panose="02020603050405020304" pitchFamily="18" charset="0"/>
                        </a:rPr>
                        <a:t>197</a:t>
                      </a:r>
                      <a:endParaRPr lang="en-US" altLang="zh-CN" sz="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057" marR="2057" marT="2057" marB="0" anchor="ctr"/>
                </a:tc>
                <a:extLst>
                  <a:ext uri="{0D108BD9-81ED-4DB2-BD59-A6C34878D82A}">
                    <a16:rowId xmlns:a16="http://schemas.microsoft.com/office/drawing/2014/main" val="312339757"/>
                  </a:ext>
                </a:extLst>
              </a:tr>
            </a:tbl>
          </a:graphicData>
        </a:graphic>
      </p:graphicFrame>
      <p:cxnSp>
        <p:nvCxnSpPr>
          <p:cNvPr id="6" name="直接箭头连接符 5"/>
          <p:cNvCxnSpPr/>
          <p:nvPr/>
        </p:nvCxnSpPr>
        <p:spPr>
          <a:xfrm flipH="1">
            <a:off x="617700" y="6625221"/>
            <a:ext cx="4416123" cy="0"/>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121950" y="6425166"/>
            <a:ext cx="2206727" cy="400110"/>
          </a:xfrm>
          <a:prstGeom prst="rect">
            <a:avLst/>
          </a:prstGeom>
        </p:spPr>
        <p:txBody>
          <a:bodyPr wrap="square">
            <a:spAutoFit/>
          </a:bodyPr>
          <a:lstStyle/>
          <a:p>
            <a:pPr algn="ctr"/>
            <a:r>
              <a:rPr lang="en-US" altLang="zh-CN" sz="2000" b="1" dirty="0" smtClean="0">
                <a:solidFill>
                  <a:srgbClr val="FF0000"/>
                </a:solidFill>
                <a:latin typeface="Monotype Corsiva" panose="03010101010201010101" pitchFamily="66" charset="0"/>
                <a:ea typeface="楷体" panose="02010609060101010101" pitchFamily="49" charset="-122"/>
              </a:rPr>
              <a:t>70</a:t>
            </a:r>
            <a:endParaRPr lang="zh-CN" altLang="en-US" sz="2000" dirty="0">
              <a:solidFill>
                <a:srgbClr val="FF0000"/>
              </a:solidFill>
              <a:latin typeface="Monotype Corsiva" panose="03010101010201010101" pitchFamily="66" charset="0"/>
              <a:ea typeface="楷体" panose="02010609060101010101" pitchFamily="49" charset="-122"/>
            </a:endParaRPr>
          </a:p>
        </p:txBody>
      </p:sp>
      <p:cxnSp>
        <p:nvCxnSpPr>
          <p:cNvPr id="12" name="直接箭头连接符 11"/>
          <p:cNvCxnSpPr/>
          <p:nvPr/>
        </p:nvCxnSpPr>
        <p:spPr>
          <a:xfrm>
            <a:off x="7416807" y="6625221"/>
            <a:ext cx="4416123" cy="0"/>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68890" y="182407"/>
            <a:ext cx="0" cy="2228284"/>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68890" y="4196882"/>
            <a:ext cx="0" cy="2228284"/>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39088" y="3103731"/>
            <a:ext cx="459603" cy="400110"/>
          </a:xfrm>
          <a:prstGeom prst="rect">
            <a:avLst/>
          </a:prstGeom>
        </p:spPr>
        <p:txBody>
          <a:bodyPr wrap="square">
            <a:spAutoFit/>
          </a:bodyPr>
          <a:lstStyle/>
          <a:p>
            <a:pPr algn="ctr"/>
            <a:r>
              <a:rPr lang="en-US" altLang="zh-CN" sz="2000" b="1" dirty="0" smtClean="0">
                <a:solidFill>
                  <a:srgbClr val="FF0000"/>
                </a:solidFill>
                <a:latin typeface="Monotype Corsiva" panose="03010101010201010101" pitchFamily="66" charset="0"/>
                <a:ea typeface="楷体" panose="02010609060101010101" pitchFamily="49" charset="-122"/>
              </a:rPr>
              <a:t>70</a:t>
            </a:r>
            <a:endParaRPr lang="zh-CN" altLang="en-US" sz="2000" dirty="0">
              <a:solidFill>
                <a:srgbClr val="FF0000"/>
              </a:solidFill>
              <a:latin typeface="Monotype Corsiva" panose="03010101010201010101" pitchFamily="66" charset="0"/>
              <a:ea typeface="楷体" panose="02010609060101010101" pitchFamily="49" charset="-122"/>
            </a:endParaRPr>
          </a:p>
        </p:txBody>
      </p:sp>
    </p:spTree>
    <p:extLst>
      <p:ext uri="{BB962C8B-B14F-4D97-AF65-F5344CB8AC3E}">
        <p14:creationId xmlns:p14="http://schemas.microsoft.com/office/powerpoint/2010/main" val="1133885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1508" y="1984695"/>
            <a:ext cx="2723623" cy="24830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rot="16200000">
            <a:off x="4818822" y="2786627"/>
            <a:ext cx="258805" cy="879231"/>
          </a:xfrm>
          <a:prstGeom prst="downArrow">
            <a:avLst>
              <a:gd name="adj1" fmla="val 50000"/>
              <a:gd name="adj2" fmla="val 129154"/>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endParaRPr>
          </a:p>
        </p:txBody>
      </p:sp>
      <p:pic>
        <p:nvPicPr>
          <p:cNvPr id="6" name="图片 5"/>
          <p:cNvPicPr>
            <a:picLocks noChangeAspect="1"/>
          </p:cNvPicPr>
          <p:nvPr/>
        </p:nvPicPr>
        <p:blipFill>
          <a:blip r:embed="rId2"/>
          <a:stretch>
            <a:fillRect/>
          </a:stretch>
        </p:blipFill>
        <p:spPr>
          <a:xfrm>
            <a:off x="5033885" y="2590676"/>
            <a:ext cx="2342813" cy="1588067"/>
          </a:xfrm>
          <a:prstGeom prst="rect">
            <a:avLst/>
          </a:prstGeom>
        </p:spPr>
      </p:pic>
      <p:sp>
        <p:nvSpPr>
          <p:cNvPr id="12" name="文本框 11"/>
          <p:cNvSpPr txBox="1"/>
          <p:nvPr/>
        </p:nvSpPr>
        <p:spPr>
          <a:xfrm>
            <a:off x="1949850" y="5112767"/>
            <a:ext cx="116693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分辨率</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3" name="矩形 12"/>
          <p:cNvSpPr/>
          <p:nvPr/>
        </p:nvSpPr>
        <p:spPr>
          <a:xfrm>
            <a:off x="5504171" y="5128156"/>
            <a:ext cx="1497526" cy="461665"/>
          </a:xfrm>
          <a:prstGeom prst="rect">
            <a:avLst/>
          </a:prstGeom>
        </p:spPr>
        <p:txBody>
          <a:bodyPr wrap="none">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70×70 pix</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6" name="组合 15"/>
          <p:cNvGrpSpPr/>
          <p:nvPr/>
        </p:nvGrpSpPr>
        <p:grpSpPr>
          <a:xfrm>
            <a:off x="6779491" y="2273743"/>
            <a:ext cx="4030564" cy="3316078"/>
            <a:chOff x="6779491" y="1848870"/>
            <a:chExt cx="4030564" cy="3316078"/>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717" y="1848870"/>
              <a:ext cx="1905000" cy="1905000"/>
            </a:xfrm>
            <a:prstGeom prst="rect">
              <a:avLst/>
            </a:prstGeom>
          </p:spPr>
        </p:pic>
        <p:sp>
          <p:nvSpPr>
            <p:cNvPr id="7" name="矩形 6"/>
            <p:cNvSpPr/>
            <p:nvPr/>
          </p:nvSpPr>
          <p:spPr>
            <a:xfrm>
              <a:off x="9642764" y="2536209"/>
              <a:ext cx="720436" cy="548789"/>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6779491" y="2801367"/>
              <a:ext cx="2770909" cy="0"/>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004753" y="4703283"/>
              <a:ext cx="1805302" cy="461665"/>
            </a:xfrm>
            <a:prstGeom prst="rect">
              <a:avLst/>
            </a:prstGeom>
          </p:spPr>
          <p:txBody>
            <a:bodyPr wrap="none">
              <a:spAutoFit/>
            </a:bodyPr>
            <a:lstStyle/>
            <a:p>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200×200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pix</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17" name="直接箭头连接符 16"/>
          <p:cNvCxnSpPr/>
          <p:nvPr/>
        </p:nvCxnSpPr>
        <p:spPr>
          <a:xfrm flipH="1">
            <a:off x="1171509" y="4676349"/>
            <a:ext cx="925146" cy="0"/>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969985" y="4676349"/>
            <a:ext cx="925146" cy="0"/>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303516" y="4476294"/>
            <a:ext cx="459603" cy="400110"/>
          </a:xfrm>
          <a:prstGeom prst="rect">
            <a:avLst/>
          </a:prstGeom>
        </p:spPr>
        <p:txBody>
          <a:bodyPr wrap="square">
            <a:spAutoFit/>
          </a:bodyPr>
          <a:lstStyle/>
          <a:p>
            <a:pPr algn="ctr"/>
            <a:r>
              <a:rPr lang="en-US" altLang="zh-CN" sz="2000" b="1" dirty="0" smtClean="0">
                <a:solidFill>
                  <a:srgbClr val="FF0000"/>
                </a:solidFill>
                <a:latin typeface="Monotype Corsiva" panose="03010101010201010101" pitchFamily="66" charset="0"/>
                <a:ea typeface="楷体" panose="02010609060101010101" pitchFamily="49" charset="-122"/>
              </a:rPr>
              <a:t>70</a:t>
            </a:r>
            <a:endParaRPr lang="zh-CN" altLang="en-US" sz="2000" dirty="0">
              <a:solidFill>
                <a:srgbClr val="FF0000"/>
              </a:solidFill>
              <a:latin typeface="Monotype Corsiva" panose="03010101010201010101" pitchFamily="66" charset="0"/>
              <a:ea typeface="楷体" panose="02010609060101010101" pitchFamily="49" charset="-122"/>
            </a:endParaRPr>
          </a:p>
        </p:txBody>
      </p:sp>
      <p:cxnSp>
        <p:nvCxnSpPr>
          <p:cNvPr id="22" name="直接箭头连接符 21"/>
          <p:cNvCxnSpPr/>
          <p:nvPr/>
        </p:nvCxnSpPr>
        <p:spPr>
          <a:xfrm flipV="1">
            <a:off x="941707" y="1984695"/>
            <a:ext cx="0" cy="976387"/>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74961" y="3040296"/>
            <a:ext cx="459603" cy="400110"/>
          </a:xfrm>
          <a:prstGeom prst="rect">
            <a:avLst/>
          </a:prstGeom>
        </p:spPr>
        <p:txBody>
          <a:bodyPr wrap="square">
            <a:spAutoFit/>
          </a:bodyPr>
          <a:lstStyle/>
          <a:p>
            <a:pPr algn="ctr"/>
            <a:r>
              <a:rPr lang="en-US" altLang="zh-CN" sz="2000" b="1" dirty="0" smtClean="0">
                <a:solidFill>
                  <a:srgbClr val="FF0000"/>
                </a:solidFill>
                <a:latin typeface="Monotype Corsiva" panose="03010101010201010101" pitchFamily="66" charset="0"/>
                <a:ea typeface="楷体" panose="02010609060101010101" pitchFamily="49" charset="-122"/>
              </a:rPr>
              <a:t>70</a:t>
            </a:r>
            <a:endParaRPr lang="zh-CN" altLang="en-US" sz="2000" dirty="0">
              <a:solidFill>
                <a:srgbClr val="FF0000"/>
              </a:solidFill>
              <a:latin typeface="Monotype Corsiva" panose="03010101010201010101" pitchFamily="66" charset="0"/>
              <a:ea typeface="楷体" panose="02010609060101010101" pitchFamily="49" charset="-122"/>
            </a:endParaRPr>
          </a:p>
        </p:txBody>
      </p:sp>
      <p:cxnSp>
        <p:nvCxnSpPr>
          <p:cNvPr id="25" name="直接箭头连接符 24"/>
          <p:cNvCxnSpPr/>
          <p:nvPr/>
        </p:nvCxnSpPr>
        <p:spPr>
          <a:xfrm>
            <a:off x="941707" y="3491401"/>
            <a:ext cx="0" cy="976387"/>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5597592" y="326562"/>
            <a:ext cx="1215397" cy="2193044"/>
            <a:chOff x="5597592" y="326562"/>
            <a:chExt cx="1215397" cy="2193044"/>
          </a:xfrm>
        </p:grpSpPr>
        <p:sp>
          <p:nvSpPr>
            <p:cNvPr id="26" name="矩形 25"/>
            <p:cNvSpPr/>
            <p:nvPr/>
          </p:nvSpPr>
          <p:spPr>
            <a:xfrm>
              <a:off x="5597592" y="326562"/>
              <a:ext cx="1215397" cy="1323439"/>
            </a:xfrm>
            <a:prstGeom prst="rect">
              <a:avLst/>
            </a:prstGeom>
          </p:spPr>
          <p:txBody>
            <a:bodyPr wrap="none">
              <a:spAutoFit/>
            </a:bodyPr>
            <a:lstStyle/>
            <a:p>
              <a:pPr algn="ctr"/>
              <a:r>
                <a:rPr lang="zh-CN" altLang="en-US" sz="8000" b="1" dirty="0">
                  <a:latin typeface="楷体" panose="02010609060101010101" pitchFamily="49" charset="-122"/>
                  <a:ea typeface="楷体" panose="02010609060101010101" pitchFamily="49" charset="-122"/>
                </a:rPr>
                <a:t>猫</a:t>
              </a:r>
              <a:endParaRPr lang="zh-CN" altLang="en-US" sz="8000" dirty="0">
                <a:latin typeface="楷体" panose="02010609060101010101" pitchFamily="49" charset="-122"/>
                <a:ea typeface="楷体" panose="02010609060101010101" pitchFamily="49" charset="-122"/>
              </a:endParaRPr>
            </a:p>
          </p:txBody>
        </p:sp>
        <p:cxnSp>
          <p:nvCxnSpPr>
            <p:cNvPr id="27" name="直接箭头连接符 26"/>
            <p:cNvCxnSpPr/>
            <p:nvPr/>
          </p:nvCxnSpPr>
          <p:spPr>
            <a:xfrm flipV="1">
              <a:off x="6214124" y="1742364"/>
              <a:ext cx="0" cy="777242"/>
            </a:xfrm>
            <a:prstGeom prst="straightConnector1">
              <a:avLst/>
            </a:pr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83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6062</Words>
  <Application>Microsoft Office PowerPoint</Application>
  <PresentationFormat>宽屏</PresentationFormat>
  <Paragraphs>5172</Paragraphs>
  <Slides>26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Adobe Devanagari</vt:lpstr>
      <vt:lpstr>等线</vt:lpstr>
      <vt:lpstr>等线 Light</vt:lpstr>
      <vt:lpstr>黑体</vt:lpstr>
      <vt:lpstr>华文楷体</vt:lpstr>
      <vt:lpstr>华文中宋</vt:lpstr>
      <vt:lpstr>楷体</vt:lpstr>
      <vt:lpstr>微软雅黑</vt:lpstr>
      <vt:lpstr>Arial</vt:lpstr>
      <vt:lpstr>Cambria Math</vt:lpstr>
      <vt:lpstr>Monotype Corsiva</vt:lpstr>
      <vt:lpstr>Rockwell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RanCat</dc:creator>
  <cp:lastModifiedBy>RanCat</cp:lastModifiedBy>
  <cp:revision>190</cp:revision>
  <dcterms:created xsi:type="dcterms:W3CDTF">2023-06-13T00:30:03Z</dcterms:created>
  <dcterms:modified xsi:type="dcterms:W3CDTF">2023-09-12T10:25:49Z</dcterms:modified>
</cp:coreProperties>
</file>