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2" r:id="rId4"/>
    <p:sldId id="316" r:id="rId5"/>
    <p:sldId id="315" r:id="rId6"/>
    <p:sldId id="317" r:id="rId7"/>
    <p:sldId id="318" r:id="rId8"/>
    <p:sldId id="322" r:id="rId9"/>
    <p:sldId id="289" r:id="rId10"/>
    <p:sldId id="288" r:id="rId11"/>
    <p:sldId id="299" r:id="rId12"/>
  </p:sldIdLst>
  <p:sldSz cx="9144000" cy="6858000" type="screen4x3"/>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guide id="3" orient="horz" pos="346">
          <p15:clr>
            <a:srgbClr val="A4A3A4"/>
          </p15:clr>
        </p15:guide>
        <p15:guide id="4" pos="272">
          <p15:clr>
            <a:srgbClr val="A4A3A4"/>
          </p15:clr>
        </p15:guide>
        <p15:guide id="5" pos="5493">
          <p15:clr>
            <a:srgbClr val="A4A3A4"/>
          </p15:clr>
        </p15:guide>
        <p15:guide id="6" pos="3833">
          <p15:clr>
            <a:srgbClr val="A4A3A4"/>
          </p15:clr>
        </p15:guide>
        <p15:guide id="7" orient="horz" pos="3666">
          <p15:clr>
            <a:srgbClr val="A4A3A4"/>
          </p15:clr>
        </p15:guide>
        <p15:guide id="8" pos="4173">
          <p15:clr>
            <a:srgbClr val="A4A3A4"/>
          </p15:clr>
        </p15:guide>
        <p15:guide id="9" pos="1542">
          <p15:clr>
            <a:srgbClr val="A4A3A4"/>
          </p15:clr>
        </p15:guide>
        <p15:guide id="10" orient="horz" pos="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0C0"/>
    <a:srgbClr val="B1D3EC"/>
    <a:srgbClr val="0D0D0D"/>
    <a:srgbClr val="3A383B"/>
    <a:srgbClr val="07ABB5"/>
    <a:srgbClr val="383639"/>
    <a:srgbClr val="38363B"/>
    <a:srgbClr val="7F7F7F"/>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94" autoAdjust="0"/>
  </p:normalViewPr>
  <p:slideViewPr>
    <p:cSldViewPr snapToGrid="0" showGuides="1">
      <p:cViewPr varScale="1">
        <p:scale>
          <a:sx n="77" d="100"/>
          <a:sy n="77" d="100"/>
        </p:scale>
        <p:origin x="1670" y="58"/>
      </p:cViewPr>
      <p:guideLst>
        <p:guide orient="horz" pos="2183"/>
        <p:guide pos="2880"/>
        <p:guide orient="horz" pos="346"/>
        <p:guide pos="272"/>
        <p:guide pos="5493"/>
        <p:guide pos="3833"/>
        <p:guide orient="horz" pos="3666"/>
        <p:guide pos="4173"/>
        <p:guide pos="1542"/>
        <p:guide orient="horz" pos="59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4739E-9264-4754-A9EB-B22E00A4B3D3}"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70AB3-8919-4FCD-BBDF-47521FBB978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userDrawn="1"/>
        </p:nvSpPr>
        <p:spPr>
          <a:xfrm>
            <a:off x="0"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userDrawn="1"/>
        </p:nvSpPr>
        <p:spPr>
          <a:xfrm>
            <a:off x="0"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F27C3A-485C-4903-9BB5-487A74734653}" type="datetimeFigureOut">
              <a:rPr lang="zh-CN" altLang="en-US" smtClean="0"/>
              <a:t>2023/12/29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7C3A-485C-4903-9BB5-487A74734653}" type="datetimeFigureOut">
              <a:rPr lang="zh-CN" altLang="en-US" smtClean="0"/>
              <a:t>2023/12/29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DD34-FF94-4B59-97BD-30E96970C1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627947"/>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309245" y="3256915"/>
            <a:ext cx="8896985" cy="521970"/>
          </a:xfrm>
          <a:prstGeom prst="rect">
            <a:avLst/>
          </a:prstGeom>
          <a:noFill/>
        </p:spPr>
        <p:txBody>
          <a:bodyPr wrap="square" rtlCol="0">
            <a:spAutoFit/>
          </a:bodyPr>
          <a:lstStyle/>
          <a:p>
            <a:pPr algn="ctr"/>
            <a:r>
              <a:rPr 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上海理工大学食堂点评交流社区项目答辩</a:t>
            </a:r>
          </a:p>
        </p:txBody>
      </p:sp>
      <p:cxnSp>
        <p:nvCxnSpPr>
          <p:cNvPr id="35" name="直接连接符 34"/>
          <p:cNvCxnSpPr/>
          <p:nvPr/>
        </p:nvCxnSpPr>
        <p:spPr>
          <a:xfrm>
            <a:off x="1631437" y="3866341"/>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9228" y="1607955"/>
            <a:ext cx="3365190" cy="681667"/>
          </a:xfrm>
          <a:prstGeom prst="rect">
            <a:avLst/>
          </a:prstGeom>
        </p:spPr>
      </p:pic>
      <p:grpSp>
        <p:nvGrpSpPr>
          <p:cNvPr id="47" name="组合 46"/>
          <p:cNvGrpSpPr/>
          <p:nvPr/>
        </p:nvGrpSpPr>
        <p:grpSpPr>
          <a:xfrm>
            <a:off x="1101090" y="4150904"/>
            <a:ext cx="7970520" cy="636905"/>
            <a:chOff x="-5946140" y="284389"/>
            <a:chExt cx="7970520" cy="636905"/>
          </a:xfrm>
        </p:grpSpPr>
        <p:sp>
          <p:nvSpPr>
            <p:cNvPr id="17" name="矩形 16"/>
            <p:cNvSpPr/>
            <p:nvPr>
              <p:custDataLst>
                <p:tags r:id="rId1"/>
              </p:custDataLst>
            </p:nvPr>
          </p:nvSpPr>
          <p:spPr>
            <a:xfrm>
              <a:off x="-5946140" y="391704"/>
              <a:ext cx="7970520" cy="5295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汇报人：王秋实</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p>
          </p:txBody>
        </p:sp>
        <p:sp>
          <p:nvSpPr>
            <p:cNvPr id="18" name="矩形 17"/>
            <p:cNvSpPr/>
            <p:nvPr>
              <p:custDataLst>
                <p:tags r:id="rId2"/>
              </p:custDataLst>
            </p:nvPr>
          </p:nvSpPr>
          <p:spPr>
            <a:xfrm>
              <a:off x="128651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nodeType="withEffect">
                                  <p:stCondLst>
                                    <p:cond delay="25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par>
                                <p:cTn id="16" presetID="22" presetClass="entr" presetSubtype="8"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0" y="284480"/>
            <a:ext cx="1511300" cy="5295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项目总结</a:t>
            </a:r>
          </a:p>
        </p:txBody>
      </p:sp>
      <p:cxnSp>
        <p:nvCxnSpPr>
          <p:cNvPr id="29" name="直接连接符 28"/>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8530" y="2298700"/>
            <a:ext cx="7415530" cy="4064635"/>
          </a:xfrm>
          <a:prstGeom prst="rect">
            <a:avLst/>
          </a:prstGeom>
          <a:noFill/>
        </p:spPr>
        <p:txBody>
          <a:bodyPr wrap="square" rtlCol="0">
            <a:noAutofit/>
          </a:bodyPr>
          <a:lstStyle/>
          <a:p>
            <a:r>
              <a:rPr lang="en-US" altLang="zh-CN" dirty="0">
                <a:sym typeface="+mn-ea"/>
              </a:rPr>
              <a:t>         </a:t>
            </a:r>
            <a:r>
              <a:rPr lang="zh-CN" altLang="en-US" dirty="0">
                <a:sym typeface="+mn-ea"/>
              </a:rPr>
              <a:t>前端的界面美化工作做得还不到位，部分界面的展示效果较差，后续会进行美化。</a:t>
            </a:r>
          </a:p>
          <a:p>
            <a:endParaRPr lang="zh-CN" altLang="en-US" dirty="0">
              <a:sym typeface="+mn-ea"/>
            </a:endParaRPr>
          </a:p>
          <a:p>
            <a:r>
              <a:rPr lang="en-US" altLang="zh-CN" dirty="0">
                <a:sym typeface="+mn-ea"/>
              </a:rPr>
              <a:t>         </a:t>
            </a:r>
            <a:r>
              <a:rPr lang="zh-CN" altLang="en-US" dirty="0">
                <a:sym typeface="+mn-ea"/>
              </a:rPr>
              <a:t>后端的代码逻辑不够规范，可能存在潜在的隐患，后续会进行代码重构升级。</a:t>
            </a:r>
          </a:p>
          <a:p>
            <a:r>
              <a:rPr lang="en-US" altLang="zh-CN" dirty="0">
                <a:sym typeface="+mn-ea"/>
              </a:rPr>
              <a:t>          </a:t>
            </a:r>
            <a:r>
              <a:rPr lang="zh-CN" altLang="en-US" dirty="0">
                <a:sym typeface="+mn-ea"/>
              </a:rPr>
              <a:t>没有实现RESTful风格开发，后续会进行改进。</a:t>
            </a:r>
          </a:p>
          <a:p>
            <a:endParaRPr lang="zh-CN" altLang="en-US" dirty="0">
              <a:sym typeface="+mn-ea"/>
            </a:endParaRPr>
          </a:p>
          <a:p>
            <a:r>
              <a:rPr lang="en-US" altLang="zh-CN" dirty="0">
                <a:sym typeface="+mn-ea"/>
              </a:rPr>
              <a:t>          </a:t>
            </a:r>
            <a:r>
              <a:rPr lang="zh-CN" altLang="en-US" dirty="0">
                <a:sym typeface="+mn-ea"/>
              </a:rPr>
              <a:t>前后端目前使用的技术都较为落后，尽管完成了功能但是整体非常笨重，后续各自会进行进一步更为流行的技术的学习。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1013759" y="2721114"/>
            <a:ext cx="7239000" cy="707886"/>
          </a:xfrm>
          <a:prstGeom prst="rect">
            <a:avLst/>
          </a:prstGeom>
          <a:noFill/>
        </p:spPr>
        <p:txBody>
          <a:bodyPr wrap="square" rtlCol="0">
            <a:spAutoFit/>
          </a:bodyPr>
          <a:lstStyle/>
          <a:p>
            <a:pPr algn="ct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p>
        </p:txBody>
      </p:sp>
      <p:sp>
        <p:nvSpPr>
          <p:cNvPr id="33" name="文本框 32"/>
          <p:cNvSpPr txBox="1"/>
          <p:nvPr/>
        </p:nvSpPr>
        <p:spPr>
          <a:xfrm>
            <a:off x="1013759" y="3471162"/>
            <a:ext cx="7239000" cy="369332"/>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5" name="直接连接符 34"/>
          <p:cNvCxnSpPr/>
          <p:nvPr/>
        </p:nvCxnSpPr>
        <p:spPr>
          <a:xfrm>
            <a:off x="15068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nodeType="withEffect">
                                  <p:stCondLst>
                                    <p:cond delay="25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50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anim calcmode="lin" valueType="num">
                                      <p:cBhvr>
                                        <p:cTn id="19" dur="500" fill="hold"/>
                                        <p:tgtEl>
                                          <p:spTgt spid="33"/>
                                        </p:tgtEl>
                                        <p:attrNameLst>
                                          <p:attrName>ppt_x</p:attrName>
                                        </p:attrNameLst>
                                      </p:cBhvr>
                                      <p:tavLst>
                                        <p:tav tm="0">
                                          <p:val>
                                            <p:strVal val="#ppt_x"/>
                                          </p:val>
                                        </p:tav>
                                        <p:tav tm="100000">
                                          <p:val>
                                            <p:strVal val="#ppt_x"/>
                                          </p:val>
                                        </p:tav>
                                      </p:tavLst>
                                    </p:anim>
                                    <p:anim calcmode="lin" valueType="num">
                                      <p:cBhvr>
                                        <p:cTn id="2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项目架构与技术</a:t>
            </a:r>
            <a:endParaRPr lang="zh-CN" altLang="en-US" sz="20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1" name="矩形 40"/>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项目详情</a:t>
            </a:r>
            <a:endParaRPr lang="zh-CN" sz="20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31" name="矩形 30"/>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项目总结</a:t>
            </a:r>
            <a:endParaRPr lang="zh-CN" sz="20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5" name="矩形 24"/>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000" b="1" dirty="0">
                <a:solidFill>
                  <a:srgbClr val="0070C0"/>
                </a:solidFill>
                <a:latin typeface="Arial" panose="020B0604020202020204" pitchFamily="34" charset="0"/>
                <a:ea typeface="微软雅黑" panose="020B0503020204020204" pitchFamily="34" charset="-122"/>
                <a:sym typeface="Arial" panose="020B0604020202020204" pitchFamily="34" charset="0"/>
              </a:rPr>
              <a:t>项目展示</a:t>
            </a: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6" name="矩形 45"/>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849" y="335189"/>
            <a:ext cx="1732619" cy="3509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right)">
                                      <p:cBhvr>
                                        <p:cTn id="10" dur="500"/>
                                        <p:tgtEl>
                                          <p:spTgt spid="46"/>
                                        </p:tgtEl>
                                      </p:cBhvr>
                                    </p:animEffect>
                                  </p:childTnLst>
                                </p:cTn>
                              </p:par>
                              <p:par>
                                <p:cTn id="11" presetID="23" presetClass="entr" presetSubtype="528" fill="hold" nodeType="withEffect">
                                  <p:stCondLst>
                                    <p:cond delay="2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ppt_x</p:attrName>
                                        </p:attrNameLst>
                                      </p:cBhvr>
                                      <p:tavLst>
                                        <p:tav tm="0">
                                          <p:val>
                                            <p:fltVal val="0.5"/>
                                          </p:val>
                                        </p:tav>
                                        <p:tav tm="100000">
                                          <p:val>
                                            <p:strVal val="#ppt_x"/>
                                          </p:val>
                                        </p:tav>
                                      </p:tavLst>
                                    </p:anim>
                                    <p:anim calcmode="lin" valueType="num">
                                      <p:cBhvr>
                                        <p:cTn id="16" dur="500" fill="hold"/>
                                        <p:tgtEl>
                                          <p:spTgt spid="14"/>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35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 calcmode="lin" valueType="num">
                                      <p:cBhvr>
                                        <p:cTn id="21" dur="500" fill="hold"/>
                                        <p:tgtEl>
                                          <p:spTgt spid="15"/>
                                        </p:tgtEl>
                                        <p:attrNameLst>
                                          <p:attrName>ppt_x</p:attrName>
                                        </p:attrNameLst>
                                      </p:cBhvr>
                                      <p:tavLst>
                                        <p:tav tm="0">
                                          <p:val>
                                            <p:fltVal val="0.5"/>
                                          </p:val>
                                        </p:tav>
                                        <p:tav tm="100000">
                                          <p:val>
                                            <p:strVal val="#ppt_x"/>
                                          </p:val>
                                        </p:tav>
                                      </p:tavLst>
                                    </p:anim>
                                    <p:anim calcmode="lin" valueType="num">
                                      <p:cBhvr>
                                        <p:cTn id="22" dur="500" fill="hold"/>
                                        <p:tgtEl>
                                          <p:spTgt spid="15"/>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45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 calcmode="lin" valueType="num">
                                      <p:cBhvr>
                                        <p:cTn id="27" dur="500" fill="hold"/>
                                        <p:tgtEl>
                                          <p:spTgt spid="16"/>
                                        </p:tgtEl>
                                        <p:attrNameLst>
                                          <p:attrName>ppt_x</p:attrName>
                                        </p:attrNameLst>
                                      </p:cBhvr>
                                      <p:tavLst>
                                        <p:tav tm="0">
                                          <p:val>
                                            <p:fltVal val="0.5"/>
                                          </p:val>
                                        </p:tav>
                                        <p:tav tm="100000">
                                          <p:val>
                                            <p:strVal val="#ppt_x"/>
                                          </p:val>
                                        </p:tav>
                                      </p:tavLst>
                                    </p:anim>
                                    <p:anim calcmode="lin" valueType="num">
                                      <p:cBhvr>
                                        <p:cTn id="28" dur="500" fill="hold"/>
                                        <p:tgtEl>
                                          <p:spTgt spid="16"/>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55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ppt_x</p:attrName>
                                        </p:attrNameLst>
                                      </p:cBhvr>
                                      <p:tavLst>
                                        <p:tav tm="0">
                                          <p:val>
                                            <p:fltVal val="0.5"/>
                                          </p:val>
                                        </p:tav>
                                        <p:tav tm="100000">
                                          <p:val>
                                            <p:strVal val="#ppt_x"/>
                                          </p:val>
                                        </p:tav>
                                      </p:tavLst>
                                    </p:anim>
                                    <p:anim calcmode="lin" valueType="num">
                                      <p:cBhvr>
                                        <p:cTn id="34" dur="500" fill="hold"/>
                                        <p:tgtEl>
                                          <p:spTgt spid="19"/>
                                        </p:tgtEl>
                                        <p:attrNameLst>
                                          <p:attrName>ppt_y</p:attrName>
                                        </p:attrNameLst>
                                      </p:cBhvr>
                                      <p:tavLst>
                                        <p:tav tm="0">
                                          <p:val>
                                            <p:fltVal val="0.5"/>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5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anim calcmode="lin" valueType="num">
                                      <p:cBhvr>
                                        <p:cTn id="43" dur="500" fill="hold"/>
                                        <p:tgtEl>
                                          <p:spTgt spid="41"/>
                                        </p:tgtEl>
                                        <p:attrNameLst>
                                          <p:attrName>ppt_x</p:attrName>
                                        </p:attrNameLst>
                                      </p:cBhvr>
                                      <p:tavLst>
                                        <p:tav tm="0">
                                          <p:val>
                                            <p:strVal val="#ppt_x"/>
                                          </p:val>
                                        </p:tav>
                                        <p:tav tm="100000">
                                          <p:val>
                                            <p:strVal val="#ppt_x"/>
                                          </p:val>
                                        </p:tav>
                                      </p:tavLst>
                                    </p:anim>
                                    <p:anim calcmode="lin" valueType="num">
                                      <p:cBhvr>
                                        <p:cTn id="44" dur="500" fill="hold"/>
                                        <p:tgtEl>
                                          <p:spTgt spid="4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5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5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1" grpId="0"/>
      <p:bldP spid="31" grpId="0"/>
      <p:bldP spid="25" grpId="0"/>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84480"/>
            <a:ext cx="2816860" cy="5295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项目架构与技术</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连接符 13"/>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custDataLst>
              <p:tags r:id="rId1"/>
            </p:custDataLst>
          </p:nvPr>
        </p:nvSpPr>
        <p:spPr>
          <a:xfrm>
            <a:off x="568325" y="1682115"/>
            <a:ext cx="2816860" cy="5295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MVC</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架构分层设计</a:t>
            </a:r>
          </a:p>
        </p:txBody>
      </p:sp>
      <p:sp>
        <p:nvSpPr>
          <p:cNvPr id="5" name="矩形 4"/>
          <p:cNvSpPr/>
          <p:nvPr>
            <p:custDataLst>
              <p:tags r:id="rId2"/>
            </p:custDataLst>
          </p:nvPr>
        </p:nvSpPr>
        <p:spPr>
          <a:xfrm>
            <a:off x="5313045" y="1682115"/>
            <a:ext cx="2816860" cy="5295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所用技术</a:t>
            </a:r>
          </a:p>
        </p:txBody>
      </p:sp>
      <p:sp>
        <p:nvSpPr>
          <p:cNvPr id="8" name="文本框 7"/>
          <p:cNvSpPr txBox="1"/>
          <p:nvPr/>
        </p:nvSpPr>
        <p:spPr>
          <a:xfrm>
            <a:off x="5313045" y="3291840"/>
            <a:ext cx="3048000" cy="1476375"/>
          </a:xfrm>
          <a:prstGeom prst="rect">
            <a:avLst/>
          </a:prstGeom>
          <a:noFill/>
        </p:spPr>
        <p:txBody>
          <a:bodyPr wrap="square" rtlCol="0">
            <a:spAutoFit/>
          </a:bodyPr>
          <a:lstStyle/>
          <a:p>
            <a:r>
              <a:rPr lang="zh-CN" altLang="en-US" dirty="0"/>
              <a:t>前端：</a:t>
            </a:r>
          </a:p>
          <a:p>
            <a:r>
              <a:rPr lang="en-US" altLang="zh-CN" dirty="0"/>
              <a:t>Vue</a:t>
            </a:r>
            <a:r>
              <a:rPr lang="zh-CN" altLang="en-US" dirty="0"/>
              <a:t>、</a:t>
            </a:r>
            <a:r>
              <a:rPr lang="en-US" altLang="zh-CN" dirty="0" err="1"/>
              <a:t>ElementUI</a:t>
            </a:r>
            <a:r>
              <a:rPr lang="zh-CN" altLang="en-US" dirty="0"/>
              <a:t>、</a:t>
            </a:r>
            <a:r>
              <a:rPr lang="en-US" altLang="zh-CN" dirty="0"/>
              <a:t>CSS</a:t>
            </a:r>
            <a:r>
              <a:rPr lang="zh-CN" altLang="en-US" dirty="0"/>
              <a:t>、</a:t>
            </a:r>
            <a:r>
              <a:rPr lang="en-US" altLang="zh-CN" dirty="0"/>
              <a:t>JS</a:t>
            </a:r>
          </a:p>
          <a:p>
            <a:r>
              <a:rPr lang="zh-CN" altLang="en-US" dirty="0"/>
              <a:t>后端：</a:t>
            </a:r>
          </a:p>
          <a:p>
            <a:r>
              <a:rPr lang="en-US" altLang="zh-CN" dirty="0"/>
              <a:t>Servlet</a:t>
            </a:r>
            <a:r>
              <a:rPr lang="zh-CN" altLang="en-US" dirty="0"/>
              <a:t>、</a:t>
            </a:r>
            <a:r>
              <a:rPr lang="en-US" altLang="zh-CN" dirty="0" err="1"/>
              <a:t>Mybatis</a:t>
            </a:r>
            <a:endParaRPr lang="en-US" altLang="zh-CN" dirty="0"/>
          </a:p>
          <a:p>
            <a:endParaRPr lang="en-US" altLang="zh-CN" dirty="0"/>
          </a:p>
        </p:txBody>
      </p:sp>
      <p:pic>
        <p:nvPicPr>
          <p:cNvPr id="3" name="图片 2"/>
          <p:cNvPicPr>
            <a:picLocks noChangeAspect="1"/>
          </p:cNvPicPr>
          <p:nvPr>
            <p:custDataLst>
              <p:tags r:id="rId3"/>
            </p:custDataLst>
          </p:nvPr>
        </p:nvPicPr>
        <p:blipFill>
          <a:blip r:embed="rId5"/>
          <a:stretch>
            <a:fillRect/>
          </a:stretch>
        </p:blipFill>
        <p:spPr>
          <a:xfrm>
            <a:off x="568325" y="3241040"/>
            <a:ext cx="2895600" cy="1577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816100" y="2265680"/>
            <a:ext cx="2632710" cy="52324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大量的孔隙</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84389"/>
            <a:ext cx="1625600" cy="529772"/>
            <a:chOff x="0" y="284389"/>
            <a:chExt cx="1625600"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项目详情</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1130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811750750" name="图片 1"/>
          <p:cNvPicPr>
            <a:picLocks noChangeAspect="1"/>
          </p:cNvPicPr>
          <p:nvPr/>
        </p:nvPicPr>
        <p:blipFill>
          <a:blip r:embed="rId2"/>
          <a:stretch>
            <a:fillRect/>
          </a:stretch>
        </p:blipFill>
        <p:spPr>
          <a:xfrm>
            <a:off x="1172210" y="1314450"/>
            <a:ext cx="7144385" cy="47840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816100" y="2265680"/>
            <a:ext cx="2632710" cy="52324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大量的孔隙</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84389"/>
            <a:ext cx="1625600" cy="529772"/>
            <a:chOff x="0" y="284389"/>
            <a:chExt cx="1625600"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项目详情</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1130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747790058" name="图片 1"/>
          <p:cNvPicPr>
            <a:picLocks noChangeAspect="1"/>
          </p:cNvPicPr>
          <p:nvPr/>
        </p:nvPicPr>
        <p:blipFill>
          <a:blip r:embed="rId2"/>
          <a:stretch>
            <a:fillRect/>
          </a:stretch>
        </p:blipFill>
        <p:spPr>
          <a:xfrm>
            <a:off x="1781493" y="1177290"/>
            <a:ext cx="5579745" cy="5232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816100" y="2265680"/>
            <a:ext cx="2632710" cy="52324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大量的孔隙</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84389"/>
            <a:ext cx="1625600" cy="529772"/>
            <a:chOff x="0" y="284389"/>
            <a:chExt cx="1625600"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项目详情</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1130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345392220" name="图片 1"/>
          <p:cNvPicPr>
            <a:picLocks noChangeAspect="1"/>
          </p:cNvPicPr>
          <p:nvPr/>
        </p:nvPicPr>
        <p:blipFill>
          <a:blip r:embed="rId2"/>
          <a:stretch>
            <a:fillRect/>
          </a:stretch>
        </p:blipFill>
        <p:spPr>
          <a:xfrm>
            <a:off x="1941195" y="944245"/>
            <a:ext cx="5260975" cy="5697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816100" y="2265680"/>
            <a:ext cx="2632710" cy="52324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大量的孔隙</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84389"/>
            <a:ext cx="1625600" cy="529772"/>
            <a:chOff x="0" y="284389"/>
            <a:chExt cx="1625600"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项目详情</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1130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838200" y="1006475"/>
            <a:ext cx="7467600" cy="5318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816100" y="2265680"/>
            <a:ext cx="2632710" cy="52324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大量的孔隙</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84389"/>
            <a:ext cx="1625600" cy="529772"/>
            <a:chOff x="0" y="284389"/>
            <a:chExt cx="1625600"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项目详情</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1130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2260" y="2604135"/>
            <a:ext cx="8538210" cy="1198880"/>
          </a:xfrm>
          <a:prstGeom prst="rect">
            <a:avLst/>
          </a:prstGeom>
          <a:noFill/>
        </p:spPr>
        <p:txBody>
          <a:bodyPr wrap="square" rtlCol="0">
            <a:spAutoFit/>
          </a:bodyPr>
          <a:lstStyle/>
          <a:p>
            <a:pPr algn="l"/>
            <a:r>
              <a:rPr lang="zh-CN" altLang="en-US"/>
              <a:t>项目优势或亮点</a:t>
            </a:r>
          </a:p>
          <a:p>
            <a:pPr algn="l"/>
            <a:endParaRPr lang="zh-CN" altLang="en-US"/>
          </a:p>
          <a:p>
            <a:pPr algn="l"/>
            <a:r>
              <a:rPr lang="en-US" altLang="zh-CN"/>
              <a:t>         </a:t>
            </a:r>
            <a:r>
              <a:rPr lang="zh-CN" altLang="en-US"/>
              <a:t>完成了三端所有的功能，小组每个人都能够参与项目其中，无论是项目的构建讨论还是落实到项目代码的编写，每位成员都积极参与其中并且收获了许多。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1816100" y="2265680"/>
            <a:ext cx="2632710" cy="52324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大量的孔隙</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0" y="284389"/>
            <a:ext cx="1625600" cy="529772"/>
            <a:chOff x="0" y="284389"/>
            <a:chExt cx="1625600"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项目详情</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11300"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7815" y="1965960"/>
            <a:ext cx="8549005" cy="3415030"/>
          </a:xfrm>
          <a:prstGeom prst="rect">
            <a:avLst/>
          </a:prstGeom>
          <a:noFill/>
        </p:spPr>
        <p:txBody>
          <a:bodyPr wrap="square" rtlCol="0">
            <a:spAutoFit/>
          </a:bodyPr>
          <a:lstStyle/>
          <a:p>
            <a:pPr algn="l"/>
            <a:r>
              <a:rPr lang="zh-CN" altLang="en-US" dirty="0"/>
              <a:t>遇到的问题和解决方案</a:t>
            </a:r>
          </a:p>
          <a:p>
            <a:pPr algn="l"/>
            <a:endParaRPr lang="zh-CN" altLang="en-US" dirty="0"/>
          </a:p>
          <a:p>
            <a:pPr algn="l"/>
            <a:r>
              <a:rPr lang="zh-CN" altLang="en-US" dirty="0"/>
              <a:t> </a:t>
            </a:r>
            <a:r>
              <a:rPr lang="en-US" altLang="zh-CN" dirty="0"/>
              <a:t>        </a:t>
            </a:r>
            <a:r>
              <a:rPr lang="zh-CN" altLang="en-US" dirty="0"/>
              <a:t>起初后端返回的数据经过fastjson转换可能会有不同的内容，而且无法向前端展示后端的报错情况。解决方案是封装了一个统一消息类里面有规定的三个属性，使得前端既能够拿到后端的数据也能知道报错情况进行相应的展示。</a:t>
            </a:r>
          </a:p>
          <a:p>
            <a:pPr algn="l"/>
            <a:endParaRPr lang="zh-CN" altLang="en-US" dirty="0"/>
          </a:p>
          <a:p>
            <a:pPr algn="l"/>
            <a:r>
              <a:rPr lang="en-US" altLang="zh-CN" dirty="0"/>
              <a:t>        </a:t>
            </a:r>
            <a:r>
              <a:rPr lang="zh-CN" altLang="en-US" dirty="0"/>
              <a:t>后端开发进度远远领先于前端导致后端写完代码没有办法和对应的前端对接。解决方案是做完对应功能的后端开发人员参与到前端人员的开发中，加快前端开发进度。</a:t>
            </a:r>
          </a:p>
          <a:p>
            <a:pPr algn="l"/>
            <a:endParaRPr lang="zh-CN" altLang="en-US" dirty="0"/>
          </a:p>
          <a:p>
            <a:pPr algn="l"/>
            <a:r>
              <a:rPr lang="en-US" altLang="zh-CN" dirty="0"/>
              <a:t>        </a:t>
            </a:r>
            <a:r>
              <a:rPr lang="zh-CN" altLang="en-US" dirty="0"/>
              <a:t>项目进度赶可能</a:t>
            </a:r>
            <a:r>
              <a:rPr lang="en-US" altLang="zh-CN" dirty="0" err="1"/>
              <a:t>ddl</a:t>
            </a:r>
            <a:r>
              <a:rPr lang="zh-CN" altLang="en-US" dirty="0"/>
              <a:t>做不完。解决方案是熬更多的夜。</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358b316fd9c6c323ce02c99f9372882576dea"/>
  <p:tag name="KSO_WPP_MARK_KEY" val="184f50be-4f8c-4246-8fea-2ce3205724c3"/>
  <p:tag name="COMMONDATA" val="eyJoZGlkIjoiZTRiNjFlM2NmMDJiOWY0OGQxOTI3NjIzZGMzZjYwY2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84,&quot;width&quot;:456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371</Words>
  <Application>Microsoft Office PowerPoint</Application>
  <PresentationFormat>全屏显示(4:3)</PresentationFormat>
  <Paragraphs>53</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王 秋实</cp:lastModifiedBy>
  <cp:revision>243</cp:revision>
  <dcterms:created xsi:type="dcterms:W3CDTF">2014-11-08T02:42:00Z</dcterms:created>
  <dcterms:modified xsi:type="dcterms:W3CDTF">2023-12-29T01:59:28Z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7BF476B6A0A54F5A9BCBE0BDE2D71516</vt:lpwstr>
  </property>
  <property fmtid="{D5CDD505-2E9C-101B-9397-08002B2CF9AE}" pid="3" name="KSOProductBuildVer">
    <vt:lpwstr>2052-11.1.0.12165</vt:lpwstr>
  </property>
</Properties>
</file>