
<file path=[Content_Types].xml><?xml version="1.0" encoding="utf-8"?>
<Types xmlns="http://schemas.openxmlformats.org/package/2006/content-types">
  <Override ContentType="application/vnd.openxmlformats-officedocument.presentationml.slide+xml" PartName="/ppt/slides/slide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1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theme+xml" PartName="/ppt/theme/them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Default ContentType="image/x-emf" Extension="emf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notesMaster+xml" PartName="/ppt/notesMasters/notesMaster1.xml"/>
  <Override ContentType="application/vnd.openxmlformats-officedocument.presentationml.tags+xml" PartName="/ppt/tags/tag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extended-properties+xml" PartName="/docProps/app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commentAuthors+xml" PartName="/ppt/commentAuthors.xml"/>
  <Override ContentType="application/vnd.openxmlformats-officedocument.presentationml.slideLayout+xml" PartName="/ppt/slideLayouts/slideLayout10.xml"/>
  <Default ContentType="image/gif" Extension="gif"/>
  <Default ContentType="application/vnd.openxmlformats-officedocument.vmlDrawing" Extension="v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handoutMaster+xml" PartName="/ppt/handoutMasters/handoutMaster1.xml"/>
  <Override ContentType="application/vnd.openxmlformats-officedocument.presentationml.viewProps+xml" PartName="/ppt/viewProps.xml"/>
  <Override ContentType="application/vnd.openxmlformats-officedocument.presentationml.slideLayout+xml" PartName="/ppt/slideLayouts/slideLayout9.xml"/>
  <Override ContentType="application/vnd.openxmlformats-package.core-properties+xml" PartName="/docProps/core.xml"/>
  <Override ContentType="application/vnd.openxmlformats-officedocument.presentationml.slide+xml" PartName="/ppt/slides/slide5.xml"/>
  <Override ContentType="application/vnd.openxmlformats-officedocument.presentationml.slideLayout+xml" PartName="/ppt/slideLayouts/slideLayout7.xml"/>
  <Default ContentType="image/png" Extension="png"/>
  <Default ContentType="application/vnd.openxmlformats-officedocument.oleObject" Extension="bin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</Types>
</file>

<file path=_rels/.rels><?xml version="1.0" encoding="UTF-8"?><Relationships xmlns="http://schemas.openxmlformats.org/package/2006/relationships"><Relationship Id="rId3" Target="docProps/core.xml" Type="http://schemas.openxmlformats.org/package/2006/relationships/metadata/core-properties"/><Relationship Id="rId2" Target="docProps/thumbnail.jpeg" Type="http://schemas.openxmlformats.org/package/2006/relationships/metadata/thumbnail"/><Relationship Id="rId1" Target="ppt/presentation.xml" Type="http://schemas.openxmlformats.org/officeDocument/2006/relationships/officeDocument"/><Relationship Id="rId4" Target="docProps/app.xml" Type="http://schemas.openxmlformats.org/officeDocument/2006/relationships/extended-properties"/><Relationship Id="rId5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455" r:id="rId2"/>
    <p:sldId id="483" r:id="rId3"/>
    <p:sldId id="486" r:id="rId4"/>
    <p:sldId id="485" r:id="rId5"/>
    <p:sldId id="484" r:id="rId6"/>
    <p:sldId id="487" r:id="rId7"/>
    <p:sldId id="459" r:id="rId8"/>
    <p:sldId id="460" r:id="rId9"/>
    <p:sldId id="461" r:id="rId10"/>
    <p:sldId id="462" r:id="rId11"/>
  </p:sldIdLst>
  <p:sldSz cx="12188825" cy="6858000"/>
  <p:notesSz cx="6858000" cy="9144000"/>
  <p:custDataLst>
    <p:tags r:id="rId1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Title Slides" id="{8943304C-0579-B044-8408-BEE7D1EF88DE}">
          <p14:sldIdLst>
            <p14:sldId id="290"/>
          </p14:sldIdLst>
        </p14:section>
        <p14:section name="Content Slides" id="{780F2BC7-7D2B-E746-A155-BFE2DFDE6DEA}">
          <p14:sldIdLst>
            <p14:sldId id="446"/>
            <p14:sldId id="383"/>
            <p14:sldId id="447"/>
            <p14:sldId id="448"/>
            <p14:sldId id="444"/>
            <p14:sldId id="406"/>
            <p14:sldId id="409"/>
            <p14:sldId id="424"/>
            <p14:sldId id="437"/>
            <p14:sldId id="440"/>
            <p14:sldId id="438"/>
            <p14:sldId id="439"/>
            <p14:sldId id="445"/>
            <p14:sldId id="441"/>
          </p14:sldIdLst>
        </p14:section>
        <p14:section name="Divider Slides" id="{5A73F76A-DEAB-0F47-9DD6-43D52AA08802}">
          <p14:sldIdLst/>
        </p14:section>
        <p14:section name="Example Slides" id="{2516BBBC-98CC-8648-B226-BA3DEC80432C}">
          <p14:sldIdLst/>
        </p14:section>
      </p14:sectionLst>
    </p:ex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evin Elguer" initials="K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66CCFF"/>
    <a:srgbClr val="6699CC"/>
    <a:srgbClr val="AFAFAF"/>
    <a:srgbClr val="66FF66"/>
    <a:srgbClr val="6EB0FF"/>
    <a:srgbClr val="CCFF66"/>
    <a:srgbClr val="FFFF99"/>
    <a:srgbClr val="FF8000"/>
    <a:srgbClr val="6E3AB7"/>
    <a:srgbClr val="621F95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6" autoAdjust="0"/>
    <p:restoredTop sz="97436" autoAdjust="0"/>
  </p:normalViewPr>
  <p:slideViewPr>
    <p:cSldViewPr snapToGrid="0" showGuides="1">
      <p:cViewPr>
        <p:scale>
          <a:sx n="100" d="100"/>
          <a:sy n="100" d="100"/>
        </p:scale>
        <p:origin x="-1332" y="-384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8CF200-366C-7945-B17E-8F9BCA8CCEA0}" type="datetimeFigureOut">
              <a:rPr lang="en-US" smtClean="0">
                <a:latin typeface="Arial" panose="020B0604020202020204" pitchFamily="34" charset="0"/>
              </a:rPr>
              <a:pPr/>
              <a:t>4/17/2017</a:t>
            </a:fld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E71F0-BF95-784A-BFE2-E5A55BE95A82}" type="slidenum">
              <a:rPr lang="en-US" smtClean="0">
                <a:latin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8109334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D263873A-69C9-704E-BAD8-1E2DEE3691AB}" type="datetimeFigureOut">
              <a:rPr lang="en-US" smtClean="0"/>
              <a:pPr/>
              <a:t>4/17/2017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503FDD3-146F-A846-9B4B-E8300F35F5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776901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## Filter</a:t>
            </a:r>
            <a:br>
              <a:rPr lang="en-US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There are three types of 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*filtering*</a:t>
            </a: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:</a:t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1. 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`record filter`</a:t>
            </a: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: The Avro record itself is picked or discarded. Only one string.</a:t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2. 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`array filters`</a:t>
            </a: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: Select array elements meeting certain criteria and discard others.</a:t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3. 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`pickers`</a:t>
            </a: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: Pick certain nodes in record tree and prune others.</a:t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Note that 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`array filters`</a:t>
            </a: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will be applied before 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`pickers`</a:t>
            </a: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meaning the nodes presented in former one can be absent in latter one.</a:t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Refer to 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`README`</a:t>
            </a: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in 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`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rts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-lib-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avro_store_source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`</a:t>
            </a: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for usage example.</a:t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### Record filter</a:t>
            </a:r>
            <a:br>
              <a:rPr lang="en-US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Record filter: 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`(.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a.effectiveTo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== null || .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a.effectiveTo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&gt;= 1400172800000)`</a:t>
            </a: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</a:t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Records:</a:t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 // R1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 {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 "a": {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      "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effectiveFrom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": 1000172800000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 }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 }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 // R2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 {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 "a": {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   "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effectiveFrom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": 1000172800000,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   "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effectiveTo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": 1200172800000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 }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 }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 // R3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 {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 "a": {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   "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effectiveFrom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": 1000172800000,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   "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effectiveTo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": 1400172800000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 }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 }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After filter, only records R1 and R3 will be kept.</a:t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### Array filter</a:t>
            </a:r>
            <a:br>
              <a:rPr lang="en-US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Array filter: 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`.Name{.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TypeCode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 == "SHT"}`</a:t>
            </a: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Record:</a:t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 {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 "Name": [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   {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     "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TypeCode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": "SHT",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     "Text": "A"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   },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      {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     "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TypeCode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": "SHT",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     "Text": "B"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   },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   {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     "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TypeCode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": "L",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     "Text": "ABCD"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   }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 ]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 }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After filter, record will be:</a:t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 {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 "Name": [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   {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     "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TypeCode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": "SHT",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     "Text": "A"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   },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   {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     "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TypeCode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": "SHT",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     "Text": "B"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   }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 ]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 }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### Picker</a:t>
            </a:r>
            <a:br>
              <a:rPr lang="en-US" sz="12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Picker: 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`.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Name.Nick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`</a:t>
            </a: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, 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`.Gender`</a:t>
            </a: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.</a:t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Record:</a:t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 {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 "Name": {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   "Nick": "Ned",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   "First": "</a:t>
            </a:r>
            <a:r>
              <a:rPr lang="en-US" sz="1200" i="1" kern="1200" dirty="0" err="1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Eddard</a:t>
            </a: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"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 },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 "Gender": "M",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 "House": "Stark"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 }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After picker, record will be:</a:t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/>
            </a:r>
            <a:b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 {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 "Name": {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   "Nick": "Ned"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 },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   "Gender": "M"</a:t>
            </a:r>
            <a:b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</a:br>
            <a:r>
              <a:rPr lang="en-US" sz="1200" i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   }</a:t>
            </a:r>
            <a:endParaRPr lang="en-US" sz="1200" kern="1200" dirty="0" smtClean="0">
              <a:solidFill>
                <a:schemeClr val="tx1"/>
              </a:solidFill>
              <a:latin typeface="Arial" panose="020B0604020202020204" pitchFamily="34" charset="0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rPr>
              <a:t> 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03FDD3-146F-A846-9B4B-E8300F35F598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 No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9832"/>
            <a:ext cx="12188825" cy="589214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9439" y="6200376"/>
            <a:ext cx="5450321" cy="484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063" y="252621"/>
            <a:ext cx="10291761" cy="122102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064" y="1748584"/>
            <a:ext cx="10291762" cy="17526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9528625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18657" y="6440587"/>
            <a:ext cx="1653698" cy="3170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A655226-6E4F-8847-85CD-AF95F3D3F3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EDS 2.0 Architecture Overview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7" y="1829103"/>
            <a:ext cx="10293350" cy="1692275"/>
          </a:xfrm>
        </p:spPr>
        <p:txBody>
          <a:bodyPr anchor="t">
            <a:noAutofit/>
          </a:bodyPr>
          <a:lstStyle>
            <a:lvl1pPr algn="l">
              <a:defRPr sz="3600" b="0" i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459881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221" userDrawn="1">
          <p15:clr>
            <a:srgbClr val="C35EA4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023871" y="0"/>
            <a:ext cx="10164955" cy="6065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18657" y="6440587"/>
            <a:ext cx="1653698" cy="3170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A655226-6E4F-8847-85CD-AF95F3D3F3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EDS 2.0 Architecture Overview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6" y="1829100"/>
            <a:ext cx="9140435" cy="2286000"/>
          </a:xfrm>
        </p:spPr>
        <p:txBody>
          <a:bodyPr anchor="t">
            <a:noAutofit/>
          </a:bodyPr>
          <a:lstStyle>
            <a:lvl1pPr algn="l">
              <a:defRPr sz="3600" b="0" i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9785159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221" userDrawn="1">
          <p15:clr>
            <a:srgbClr val="C35EA4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lum bright="5000"/>
          </a:blip>
          <a:stretch>
            <a:fillRect/>
          </a:stretch>
        </p:blipFill>
        <p:spPr>
          <a:xfrm>
            <a:off x="2023871" y="0"/>
            <a:ext cx="10164955" cy="606597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18657" y="6440587"/>
            <a:ext cx="1653698" cy="3170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A655226-6E4F-8847-85CD-AF95F3D3F3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EDS 2.0 Architecture Overview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7" y="1829100"/>
            <a:ext cx="9140436" cy="2286000"/>
          </a:xfrm>
        </p:spPr>
        <p:txBody>
          <a:bodyPr anchor="t">
            <a:noAutofit/>
          </a:bodyPr>
          <a:lstStyle>
            <a:lvl1pPr algn="l">
              <a:defRPr sz="3600" b="0" i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7859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221" userDrawn="1">
          <p15:clr>
            <a:srgbClr val="C35EA4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-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EDS 2.0 Architecture Overview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054849"/>
            <a:ext cx="5481637" cy="5212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337302" y="1054849"/>
            <a:ext cx="5481637" cy="5212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4328885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EDS 2.0 Architecture Overview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1476" y="723900"/>
            <a:ext cx="11447462" cy="266700"/>
          </a:xfrm>
        </p:spPr>
        <p:txBody>
          <a:bodyPr>
            <a:noAutofit/>
          </a:bodyPr>
          <a:lstStyle>
            <a:lvl1pPr marL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3" y="1397000"/>
            <a:ext cx="5481637" cy="486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6337301" y="1397000"/>
            <a:ext cx="5481638" cy="486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4356752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924" userDrawn="1">
          <p15:clr>
            <a:srgbClr val="C35EA4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EDS 2.0 Architecture Overview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97587" y="1143000"/>
            <a:ext cx="0" cy="5030788"/>
          </a:xfrm>
          <a:prstGeom prst="line">
            <a:avLst/>
          </a:prstGeom>
          <a:ln w="1270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71477" y="3646488"/>
            <a:ext cx="11446033" cy="0"/>
          </a:xfrm>
          <a:prstGeom prst="line">
            <a:avLst/>
          </a:prstGeom>
          <a:ln w="1270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6" y="1108660"/>
            <a:ext cx="5481637" cy="242316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6337302" y="1108660"/>
            <a:ext cx="5481637" cy="242316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Content Placeholder 2"/>
          <p:cNvSpPr>
            <a:spLocks noGrp="1"/>
          </p:cNvSpPr>
          <p:nvPr>
            <p:ph idx="14"/>
          </p:nvPr>
        </p:nvSpPr>
        <p:spPr>
          <a:xfrm>
            <a:off x="371476" y="3841115"/>
            <a:ext cx="5481637" cy="242316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idx="15"/>
          </p:nvPr>
        </p:nvSpPr>
        <p:spPr>
          <a:xfrm>
            <a:off x="6337302" y="3841115"/>
            <a:ext cx="5481637" cy="2423160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69331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EDS 2.0 Architecture Overview</a:t>
            </a:r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 flipH="1">
            <a:off x="6094412" y="1485900"/>
            <a:ext cx="3175" cy="4687888"/>
          </a:xfrm>
          <a:prstGeom prst="line">
            <a:avLst/>
          </a:prstGeom>
          <a:ln w="1270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 flipH="1">
            <a:off x="372906" y="3809692"/>
            <a:ext cx="11446033" cy="0"/>
          </a:xfrm>
          <a:prstGeom prst="line">
            <a:avLst/>
          </a:prstGeom>
          <a:ln w="12700" cmpd="sng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71476" y="723900"/>
            <a:ext cx="11447462" cy="266700"/>
          </a:xfrm>
        </p:spPr>
        <p:txBody>
          <a:bodyPr>
            <a:noAutofit/>
          </a:bodyPr>
          <a:lstStyle>
            <a:lvl1pPr marL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476" y="1426159"/>
            <a:ext cx="5481637" cy="2249424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6337302" y="1426159"/>
            <a:ext cx="5481637" cy="2249424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7"/>
          </p:nvPr>
        </p:nvSpPr>
        <p:spPr>
          <a:xfrm>
            <a:off x="371476" y="4014990"/>
            <a:ext cx="5481637" cy="2249286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7" name="Content Placeholder 2"/>
          <p:cNvSpPr>
            <a:spLocks noGrp="1"/>
          </p:cNvSpPr>
          <p:nvPr>
            <p:ph idx="18"/>
          </p:nvPr>
        </p:nvSpPr>
        <p:spPr>
          <a:xfrm>
            <a:off x="6337302" y="4014990"/>
            <a:ext cx="5481637" cy="2249286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00928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924" userDrawn="1">
          <p15:clr>
            <a:srgbClr val="C35EA4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EDS 2.0 Architecture Overview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371475" y="1108661"/>
            <a:ext cx="3514725" cy="515561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5"/>
          </p:nvPr>
        </p:nvSpPr>
        <p:spPr>
          <a:xfrm>
            <a:off x="4337845" y="1108661"/>
            <a:ext cx="3514725" cy="515561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8304214" y="1108661"/>
            <a:ext cx="3514725" cy="5155615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08857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EDS 2.0 Architecture Overview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73064" y="1054850"/>
            <a:ext cx="11445875" cy="9177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371475" y="2109328"/>
            <a:ext cx="3514725" cy="4154947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15"/>
          </p:nvPr>
        </p:nvSpPr>
        <p:spPr>
          <a:xfrm>
            <a:off x="4337845" y="2109328"/>
            <a:ext cx="3514725" cy="4154947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2"/>
          <p:cNvSpPr>
            <a:spLocks noGrp="1"/>
          </p:cNvSpPr>
          <p:nvPr>
            <p:ph idx="14"/>
          </p:nvPr>
        </p:nvSpPr>
        <p:spPr>
          <a:xfrm>
            <a:off x="8304214" y="2109328"/>
            <a:ext cx="3514725" cy="4154947"/>
          </a:xfrm>
        </p:spPr>
        <p:txBody>
          <a:bodyPr>
            <a:normAutofit/>
          </a:bodyPr>
          <a:lstStyle>
            <a:lvl1pPr>
              <a:spcAft>
                <a:spcPts val="600"/>
              </a:spcAft>
              <a:defRPr sz="1400" b="1"/>
            </a:lvl1pPr>
            <a:lvl2pPr marL="0" indent="0">
              <a:spcAft>
                <a:spcPts val="600"/>
              </a:spcAft>
              <a:buFontTx/>
              <a:buNone/>
              <a:defRPr sz="1400"/>
            </a:lvl2pPr>
            <a:lvl3pPr marL="225425" indent="-225425">
              <a:spcAft>
                <a:spcPts val="600"/>
              </a:spcAft>
              <a:tabLst/>
              <a:defRPr sz="1400"/>
            </a:lvl3pPr>
            <a:lvl4pPr marL="457200" indent="-227013">
              <a:spcAft>
                <a:spcPts val="600"/>
              </a:spcAft>
              <a:defRPr sz="1400"/>
            </a:lvl4pPr>
            <a:lvl5pPr marL="688975" indent="-228600">
              <a:spcAft>
                <a:spcPts val="600"/>
              </a:spcAft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089887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EDS 2.0 Architecture Overview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7189365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1a Ink-Sav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9439" y="6200376"/>
            <a:ext cx="5450321" cy="484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064" y="252621"/>
            <a:ext cx="10291762" cy="122102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064" y="1748584"/>
            <a:ext cx="10291762" cy="175260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6291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EDS 2.0 Architecture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82260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2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6449438" y="6200376"/>
            <a:ext cx="5450321" cy="4845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063" y="3874000"/>
            <a:ext cx="11445875" cy="122102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063" y="5253540"/>
            <a:ext cx="5553775" cy="100756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0" y="0"/>
            <a:ext cx="12188825" cy="3655915"/>
          </a:xfrm>
          <a:prstGeom prst="rect">
            <a:avLst/>
          </a:prstGeom>
        </p:spPr>
      </p:pic>
      <p:sp>
        <p:nvSpPr>
          <p:cNvPr id="6" name="TextBox 5"/>
          <p:cNvSpPr txBox="1"/>
          <p:nvPr userDrawn="1"/>
        </p:nvSpPr>
        <p:spPr>
          <a:xfrm>
            <a:off x="9369425" y="343815"/>
            <a:ext cx="2449513" cy="123111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 algn="r"/>
            <a:r>
              <a:rPr lang="en-US" sz="800" dirty="0" smtClean="0">
                <a:solidFill>
                  <a:srgbClr val="FFFFFF"/>
                </a:solidFill>
              </a:rPr>
              <a:t>REUTERS / Sergio Moraes</a:t>
            </a:r>
          </a:p>
        </p:txBody>
      </p:sp>
    </p:spTree>
    <p:extLst>
      <p:ext uri="{BB962C8B-B14F-4D97-AF65-F5344CB8AC3E}">
        <p14:creationId xmlns:p14="http://schemas.microsoft.com/office/powerpoint/2010/main" xmlns="" val="122086965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2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9439" y="6200376"/>
            <a:ext cx="5450321" cy="484572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88825" cy="3651250"/>
          </a:xfrm>
          <a:solidFill>
            <a:schemeClr val="bg2"/>
          </a:solidFill>
        </p:spPr>
        <p:txBody>
          <a:bodyPr/>
          <a:lstStyle>
            <a:lvl1pPr>
              <a:defRPr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Picture here. Place photo credit on top of picture.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73064" y="3874000"/>
            <a:ext cx="10291762" cy="122102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3064" y="5253540"/>
            <a:ext cx="5553775" cy="100756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298199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3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49439" y="6200376"/>
            <a:ext cx="5450321" cy="484572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 hasCustomPrompt="1"/>
          </p:nvPr>
        </p:nvSpPr>
        <p:spPr>
          <a:xfrm>
            <a:off x="1" y="0"/>
            <a:ext cx="6094413" cy="6858000"/>
          </a:xfrm>
          <a:solidFill>
            <a:schemeClr val="bg2"/>
          </a:solidFill>
        </p:spPr>
        <p:txBody>
          <a:bodyPr anchor="ctr"/>
          <a:lstStyle>
            <a:lvl1pPr algn="ctr">
              <a:defRPr baseline="0">
                <a:solidFill>
                  <a:schemeClr val="accent4"/>
                </a:solidFill>
              </a:defRPr>
            </a:lvl1pPr>
          </a:lstStyle>
          <a:p>
            <a:r>
              <a:rPr lang="en-US" dirty="0" smtClean="0"/>
              <a:t>Picture here. Place photo credit </a:t>
            </a:r>
            <a:br>
              <a:rPr lang="en-US" dirty="0" smtClean="0"/>
            </a:br>
            <a:r>
              <a:rPr lang="en-US" dirty="0" smtClean="0"/>
              <a:t>on top of picture.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65886" y="250826"/>
            <a:ext cx="5353052" cy="174307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36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65886" y="2243640"/>
            <a:ext cx="5353052" cy="1007560"/>
          </a:xfrm>
        </p:spPr>
        <p:txBody>
          <a:bodyPr>
            <a:noAutofit/>
          </a:bodyPr>
          <a:lstStyle>
            <a:lvl1pPr marL="0" indent="0" algn="l">
              <a:spcAft>
                <a:spcPts val="0"/>
              </a:spcAft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2196993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EDS 2.0 Architecture Overview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64" y="288088"/>
            <a:ext cx="10291762" cy="428678"/>
          </a:xfrm>
          <a:ln>
            <a:noFill/>
          </a:ln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4" y="1054849"/>
            <a:ext cx="10291762" cy="5212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40544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EDS 2.0 Architecture Overview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64" y="288088"/>
            <a:ext cx="10291762" cy="4286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371477" y="723900"/>
            <a:ext cx="10293350" cy="266700"/>
          </a:xfrm>
        </p:spPr>
        <p:txBody>
          <a:bodyPr>
            <a:noAutofit/>
          </a:bodyPr>
          <a:lstStyle>
            <a:lvl1pPr marL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1pPr>
            <a:lvl2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2pPr>
            <a:lvl3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3pPr>
            <a:lvl4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4pPr>
            <a:lvl5pPr marL="0" indent="0">
              <a:spcAft>
                <a:spcPts val="0"/>
              </a:spcAft>
              <a:buFontTx/>
              <a:buNone/>
              <a:defRPr sz="1600"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4" y="1397001"/>
            <a:ext cx="10291762" cy="487056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5019344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924" userDrawn="1">
          <p15:clr>
            <a:srgbClr val="C35EA4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EDS 2.0 Architecture Overview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064" y="288088"/>
            <a:ext cx="10291762" cy="42867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064" y="1054849"/>
            <a:ext cx="10291762" cy="5212080"/>
          </a:xfrm>
        </p:spPr>
        <p:txBody>
          <a:bodyPr/>
          <a:lstStyle>
            <a:lvl1pPr marL="914400" indent="-914400">
              <a:spcAft>
                <a:spcPts val="800"/>
              </a:spcAft>
              <a:tabLst>
                <a:tab pos="914400" algn="l"/>
              </a:tabLst>
              <a:defRPr sz="2000"/>
            </a:lvl1pPr>
            <a:lvl2pPr marL="1141413" indent="-227013">
              <a:buFont typeface="Lucida Grande"/>
              <a:buChar char="–"/>
              <a:defRPr sz="1800"/>
            </a:lvl2pPr>
            <a:lvl3pPr marL="1366838" indent="-225425">
              <a:buFont typeface="Arial"/>
              <a:buChar char="•"/>
              <a:defRPr sz="1600"/>
            </a:lvl3pPr>
            <a:lvl4pPr marL="1600200" indent="-228600">
              <a:buFont typeface="Lucida Grande"/>
              <a:buChar char="–"/>
              <a:defRPr sz="1400"/>
            </a:lvl4pPr>
            <a:lvl5pPr marL="1828800" indent="-225425">
              <a:buFont typeface="Arial"/>
              <a:buChar char="•"/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7783865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1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18657" y="6440587"/>
            <a:ext cx="1653698" cy="3170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A655226-6E4F-8847-85CD-AF95F3D3F3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EDS 2.0 Architecture Overview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888" y="1833347"/>
            <a:ext cx="10293350" cy="1692275"/>
          </a:xfrm>
        </p:spPr>
        <p:txBody>
          <a:bodyPr anchor="t">
            <a:noAutofit/>
          </a:bodyPr>
          <a:lstStyle>
            <a:lvl1pPr algn="l">
              <a:defRPr sz="3600" b="0" i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058359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223" userDrawn="1">
          <p15:clr>
            <a:srgbClr val="C35EA4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a Ink-Sav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A655226-6E4F-8847-85CD-AF95F3D3F3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EDS 2.0 Architecture Overview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7" y="1828802"/>
            <a:ext cx="10293350" cy="1692275"/>
          </a:xfrm>
        </p:spPr>
        <p:txBody>
          <a:bodyPr anchor="t">
            <a:noAutofit/>
          </a:bodyPr>
          <a:lstStyle>
            <a:lvl1pPr algn="l">
              <a:defRPr sz="3600" b="0" i="0" cap="none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5994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="" xmlns:p15="http://schemas.microsoft.com/office/powerpoint/2012/main">
        <p15:guide id="1" orient="horz" pos="1221" userDrawn="1">
          <p15:clr>
            <a:srgbClr val="C35EA4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73063" y="6553201"/>
            <a:ext cx="386696" cy="3048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fld id="{0A655226-6E4F-8847-85CD-AF95F3D3F39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71526" y="6553203"/>
            <a:ext cx="5321299" cy="30479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smtClean="0"/>
              <a:t>EDS 2.0 Architecture Overview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215959" y="6441991"/>
            <a:ext cx="1659825" cy="318187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3064" y="288088"/>
            <a:ext cx="11445875" cy="42867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3063" y="1054849"/>
            <a:ext cx="10287000" cy="521208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 smtClean="0"/>
              <a:t>Click to edit Master text styles 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811651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1" r:id="rId2"/>
    <p:sldLayoutId id="2147483660" r:id="rId3"/>
    <p:sldLayoutId id="2147483661" r:id="rId4"/>
    <p:sldLayoutId id="2147483650" r:id="rId5"/>
    <p:sldLayoutId id="2147483662" r:id="rId6"/>
    <p:sldLayoutId id="2147483670" r:id="rId7"/>
    <p:sldLayoutId id="2147483651" r:id="rId8"/>
    <p:sldLayoutId id="2147483672" r:id="rId9"/>
    <p:sldLayoutId id="2147483665" r:id="rId10"/>
    <p:sldLayoutId id="2147483673" r:id="rId11"/>
    <p:sldLayoutId id="2147483675" r:id="rId12"/>
    <p:sldLayoutId id="2147483663" r:id="rId13"/>
    <p:sldLayoutId id="2147483664" r:id="rId14"/>
    <p:sldLayoutId id="2147483666" r:id="rId15"/>
    <p:sldLayoutId id="2147483667" r:id="rId16"/>
    <p:sldLayoutId id="2147483668" r:id="rId17"/>
    <p:sldLayoutId id="2147483669" r:id="rId18"/>
    <p:sldLayoutId id="2147483654" r:id="rId19"/>
    <p:sldLayoutId id="2147483655" r:id="rId20"/>
    <p:sldLayoutId id="2147483676" r:id="rId21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457200" rtl="0" eaLnBrk="1" latinLnBrk="0" hangingPunct="1">
        <a:lnSpc>
          <a:spcPct val="100000"/>
        </a:lnSpc>
        <a:spcBef>
          <a:spcPts val="0"/>
        </a:spcBef>
        <a:spcAft>
          <a:spcPts val="1000"/>
        </a:spcAft>
        <a:buFontTx/>
        <a:buNone/>
        <a:defRPr sz="22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27013" indent="-227013" algn="l" defTabSz="457200" rtl="0" eaLnBrk="1" latinLnBrk="0" hangingPunct="1">
        <a:lnSpc>
          <a:spcPct val="100000"/>
        </a:lnSpc>
        <a:spcBef>
          <a:spcPts val="0"/>
        </a:spcBef>
        <a:spcAft>
          <a:spcPts val="800"/>
        </a:spcAft>
        <a:buClr>
          <a:schemeClr val="tx2"/>
        </a:buClr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5425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Lucida Grande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917575" indent="-225425" algn="l" defTabSz="4572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81088" indent="-163513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2"/>
        </a:buClr>
        <a:buFont typeface="Arial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243584" indent="-164592" algn="l" defTabSz="457200" rtl="0" eaLnBrk="1" latinLnBrk="0" hangingPunct="1">
        <a:lnSpc>
          <a:spcPct val="100000"/>
        </a:lnSpc>
        <a:spcBef>
          <a:spcPts val="0"/>
        </a:spcBef>
        <a:spcAft>
          <a:spcPts val="400"/>
        </a:spcAft>
        <a:buClr>
          <a:schemeClr val="tx2"/>
        </a:buClr>
        <a:buFont typeface="Lucida Grande"/>
        <a:buChar char="–"/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="" xmlns:p15="http://schemas.microsoft.com/office/powerpoint/2012/main">
        <p15:guide id="1" orient="horz" pos="3888" userDrawn="1">
          <p15:clr>
            <a:srgbClr val="5ACBF0"/>
          </p15:clr>
        </p15:guide>
        <p15:guide id="3" orient="horz" pos="228" userDrawn="1">
          <p15:clr>
            <a:srgbClr val="5ACBF0"/>
          </p15:clr>
        </p15:guide>
        <p15:guide id="4" orient="horz" pos="707" userDrawn="1">
          <p15:clr>
            <a:srgbClr val="5ACBF0"/>
          </p15:clr>
        </p15:guide>
        <p15:guide id="5" pos="7445" userDrawn="1">
          <p15:clr>
            <a:srgbClr val="5ACBF0"/>
          </p15:clr>
        </p15:guide>
        <p15:guide id="6" pos="233" userDrawn="1">
          <p15:clr>
            <a:srgbClr val="5ACBF0"/>
          </p15:clr>
        </p15:guide>
        <p15:guide id="8" pos="6718" userDrawn="1">
          <p15:clr>
            <a:srgbClr val="5ACBF0"/>
          </p15:clr>
        </p15:guide>
        <p15:guide id="9" orient="horz" pos="4206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Content Automation &amp; Transformation(CAT) Framework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Ben Wang</a:t>
            </a:r>
            <a:endParaRPr lang="en-US" dirty="0"/>
          </a:p>
          <a:p>
            <a:r>
              <a:rPr lang="en-US" dirty="0" smtClean="0"/>
              <a:t>April 2017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08863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Technology Solutions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Enrichment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Post-Join Process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4002534" y="832556"/>
            <a:ext cx="140536" cy="1242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3957390" y="1566334"/>
            <a:ext cx="140536" cy="1242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273397" y="1487311"/>
            <a:ext cx="140536" cy="1242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 flipH="1">
            <a:off x="4027658" y="956851"/>
            <a:ext cx="45144" cy="609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5"/>
            <a:endCxn id="9" idx="1"/>
          </p:cNvCxnSpPr>
          <p:nvPr/>
        </p:nvCxnSpPr>
        <p:spPr>
          <a:xfrm>
            <a:off x="4122489" y="938648"/>
            <a:ext cx="171489" cy="566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88"/>
          <p:cNvGrpSpPr/>
          <p:nvPr/>
        </p:nvGrpSpPr>
        <p:grpSpPr>
          <a:xfrm>
            <a:off x="4027658" y="1690629"/>
            <a:ext cx="589422" cy="1444979"/>
            <a:chOff x="4027658" y="1690629"/>
            <a:chExt cx="589422" cy="1444979"/>
          </a:xfrm>
        </p:grpSpPr>
        <p:sp>
          <p:nvSpPr>
            <p:cNvPr id="11" name="Flowchart: Connector 10"/>
            <p:cNvSpPr/>
            <p:nvPr/>
          </p:nvSpPr>
          <p:spPr>
            <a:xfrm>
              <a:off x="4194395" y="2288823"/>
              <a:ext cx="140536" cy="12429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3" name="Group 84"/>
            <p:cNvGrpSpPr/>
            <p:nvPr/>
          </p:nvGrpSpPr>
          <p:grpSpPr>
            <a:xfrm>
              <a:off x="4027658" y="1690629"/>
              <a:ext cx="589422" cy="1444979"/>
              <a:chOff x="4027658" y="1690629"/>
              <a:chExt cx="589422" cy="1444979"/>
            </a:xfrm>
          </p:grpSpPr>
          <p:sp>
            <p:nvSpPr>
              <p:cNvPr id="14" name="Flowchart: Connector 13"/>
              <p:cNvSpPr/>
              <p:nvPr/>
            </p:nvSpPr>
            <p:spPr>
              <a:xfrm>
                <a:off x="4058965" y="3011313"/>
                <a:ext cx="140536" cy="124295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lowchart: Connector 14"/>
              <p:cNvSpPr/>
              <p:nvPr/>
            </p:nvSpPr>
            <p:spPr>
              <a:xfrm>
                <a:off x="4476544" y="2943579"/>
                <a:ext cx="140536" cy="124295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/>
              <p:cNvCxnSpPr>
                <a:stCxn id="8" idx="4"/>
                <a:endCxn id="11" idx="1"/>
              </p:cNvCxnSpPr>
              <p:nvPr/>
            </p:nvCxnSpPr>
            <p:spPr>
              <a:xfrm>
                <a:off x="4027658" y="1690629"/>
                <a:ext cx="187318" cy="61639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11" idx="4"/>
                <a:endCxn id="14" idx="7"/>
              </p:cNvCxnSpPr>
              <p:nvPr/>
            </p:nvCxnSpPr>
            <p:spPr>
              <a:xfrm flipH="1">
                <a:off x="4178920" y="2413118"/>
                <a:ext cx="85743" cy="61639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/>
              <p:cNvCxnSpPr>
                <a:stCxn id="11" idx="4"/>
                <a:endCxn id="15" idx="7"/>
              </p:cNvCxnSpPr>
              <p:nvPr/>
            </p:nvCxnSpPr>
            <p:spPr>
              <a:xfrm>
                <a:off x="4264663" y="2413118"/>
                <a:ext cx="331836" cy="54866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6" name="Group 108"/>
          <p:cNvGrpSpPr/>
          <p:nvPr/>
        </p:nvGrpSpPr>
        <p:grpSpPr>
          <a:xfrm>
            <a:off x="3381727" y="1672426"/>
            <a:ext cx="596244" cy="601193"/>
            <a:chOff x="3381727" y="1672426"/>
            <a:chExt cx="596244" cy="601193"/>
          </a:xfrm>
        </p:grpSpPr>
        <p:cxnSp>
          <p:nvCxnSpPr>
            <p:cNvPr id="96" name="Straight Arrow Connector 95"/>
            <p:cNvCxnSpPr>
              <a:stCxn id="8" idx="3"/>
              <a:endCxn id="98" idx="7"/>
            </p:cNvCxnSpPr>
            <p:nvPr/>
          </p:nvCxnSpPr>
          <p:spPr>
            <a:xfrm flipH="1">
              <a:off x="3501682" y="1672426"/>
              <a:ext cx="476289" cy="49510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Flowchart: Connector 97"/>
            <p:cNvSpPr/>
            <p:nvPr/>
          </p:nvSpPr>
          <p:spPr>
            <a:xfrm>
              <a:off x="3381727" y="2149324"/>
              <a:ext cx="140536" cy="124295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3" name="Flowchart: Connector 62"/>
          <p:cNvSpPr/>
          <p:nvPr/>
        </p:nvSpPr>
        <p:spPr>
          <a:xfrm>
            <a:off x="3387591" y="2148923"/>
            <a:ext cx="135431" cy="1467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3342447" y="2882700"/>
            <a:ext cx="135431" cy="1467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3658454" y="2803677"/>
            <a:ext cx="135431" cy="1467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4572615" y="3548746"/>
            <a:ext cx="135431" cy="1467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/>
          <p:cNvSpPr/>
          <p:nvPr/>
        </p:nvSpPr>
        <p:spPr>
          <a:xfrm>
            <a:off x="3816458" y="3390700"/>
            <a:ext cx="135431" cy="1467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3" idx="4"/>
            <a:endCxn id="64" idx="0"/>
          </p:cNvCxnSpPr>
          <p:nvPr/>
        </p:nvCxnSpPr>
        <p:spPr>
          <a:xfrm flipH="1">
            <a:off x="3410162" y="2295677"/>
            <a:ext cx="45144" cy="587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3" idx="5"/>
            <a:endCxn id="65" idx="1"/>
          </p:cNvCxnSpPr>
          <p:nvPr/>
        </p:nvCxnSpPr>
        <p:spPr>
          <a:xfrm>
            <a:off x="3503189" y="2274185"/>
            <a:ext cx="175098" cy="550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6"/>
            <a:endCxn id="67" idx="0"/>
          </p:cNvCxnSpPr>
          <p:nvPr/>
        </p:nvCxnSpPr>
        <p:spPr>
          <a:xfrm>
            <a:off x="3793885" y="2877055"/>
            <a:ext cx="846446" cy="671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4" idx="4"/>
            <a:endCxn id="70" idx="1"/>
          </p:cNvCxnSpPr>
          <p:nvPr/>
        </p:nvCxnSpPr>
        <p:spPr>
          <a:xfrm>
            <a:off x="3410162" y="3029455"/>
            <a:ext cx="426129" cy="382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/>
          <p:cNvSpPr/>
          <p:nvPr/>
        </p:nvSpPr>
        <p:spPr>
          <a:xfrm>
            <a:off x="3173157" y="3556001"/>
            <a:ext cx="135431" cy="1467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64" idx="3"/>
            <a:endCxn id="78" idx="0"/>
          </p:cNvCxnSpPr>
          <p:nvPr/>
        </p:nvCxnSpPr>
        <p:spPr>
          <a:xfrm flipH="1">
            <a:off x="3240873" y="3007963"/>
            <a:ext cx="121407" cy="548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83"/>
          <p:cNvGrpSpPr/>
          <p:nvPr/>
        </p:nvGrpSpPr>
        <p:grpSpPr>
          <a:xfrm>
            <a:off x="3523022" y="1549459"/>
            <a:ext cx="1805073" cy="1428103"/>
            <a:chOff x="3523022" y="1549459"/>
            <a:chExt cx="1805073" cy="1428103"/>
          </a:xfrm>
        </p:grpSpPr>
        <p:sp>
          <p:nvSpPr>
            <p:cNvPr id="13" name="Flowchart: Connector 12"/>
            <p:cNvSpPr/>
            <p:nvPr/>
          </p:nvSpPr>
          <p:spPr>
            <a:xfrm>
              <a:off x="5187559" y="2232379"/>
              <a:ext cx="140536" cy="124295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8" name="Group 82"/>
            <p:cNvGrpSpPr/>
            <p:nvPr/>
          </p:nvGrpSpPr>
          <p:grpSpPr>
            <a:xfrm>
              <a:off x="3523022" y="1549459"/>
              <a:ext cx="1734805" cy="1428103"/>
              <a:chOff x="3523022" y="1549459"/>
              <a:chExt cx="1734805" cy="1428103"/>
            </a:xfrm>
          </p:grpSpPr>
          <p:sp>
            <p:nvSpPr>
              <p:cNvPr id="10" name="Flowchart: Connector 9"/>
              <p:cNvSpPr/>
              <p:nvPr/>
            </p:nvSpPr>
            <p:spPr>
              <a:xfrm>
                <a:off x="3686527" y="2345267"/>
                <a:ext cx="140536" cy="124295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Flowchart: Connector 11"/>
              <p:cNvSpPr/>
              <p:nvPr/>
            </p:nvSpPr>
            <p:spPr>
              <a:xfrm>
                <a:off x="4645832" y="2221090"/>
                <a:ext cx="140536" cy="124295"/>
              </a:xfrm>
              <a:prstGeom prst="flowChartConnector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Flowchart: Connector 15"/>
              <p:cNvSpPr/>
              <p:nvPr/>
            </p:nvSpPr>
            <p:spPr>
              <a:xfrm>
                <a:off x="5006984" y="2853267"/>
                <a:ext cx="140536" cy="124295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Arrow Connector 18"/>
              <p:cNvCxnSpPr>
                <a:stCxn id="8" idx="4"/>
                <a:endCxn id="10" idx="0"/>
              </p:cNvCxnSpPr>
              <p:nvPr/>
            </p:nvCxnSpPr>
            <p:spPr>
              <a:xfrm flipH="1">
                <a:off x="3756795" y="1690629"/>
                <a:ext cx="270863" cy="6546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/>
              <p:cNvCxnSpPr>
                <a:stCxn id="9" idx="4"/>
                <a:endCxn id="12" idx="0"/>
              </p:cNvCxnSpPr>
              <p:nvPr/>
            </p:nvCxnSpPr>
            <p:spPr>
              <a:xfrm>
                <a:off x="4343665" y="1611606"/>
                <a:ext cx="372435" cy="6094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/>
              <p:cNvCxnSpPr>
                <a:stCxn id="9" idx="6"/>
                <a:endCxn id="13" idx="0"/>
              </p:cNvCxnSpPr>
              <p:nvPr/>
            </p:nvCxnSpPr>
            <p:spPr>
              <a:xfrm>
                <a:off x="4413933" y="1549459"/>
                <a:ext cx="843894" cy="6829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2" idx="5"/>
                <a:endCxn id="16" idx="1"/>
              </p:cNvCxnSpPr>
              <p:nvPr/>
            </p:nvCxnSpPr>
            <p:spPr>
              <a:xfrm>
                <a:off x="4765787" y="2327182"/>
                <a:ext cx="261778" cy="5442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Arrow Connector 79"/>
              <p:cNvCxnSpPr>
                <a:stCxn id="63" idx="6"/>
                <a:endCxn id="81" idx="2"/>
              </p:cNvCxnSpPr>
              <p:nvPr/>
            </p:nvCxnSpPr>
            <p:spPr>
              <a:xfrm>
                <a:off x="3523022" y="2222300"/>
                <a:ext cx="790018" cy="4628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Flowchart: Connector 80"/>
              <p:cNvSpPr/>
              <p:nvPr/>
            </p:nvSpPr>
            <p:spPr>
              <a:xfrm>
                <a:off x="4313040" y="2611765"/>
                <a:ext cx="135431" cy="146755"/>
              </a:xfrm>
              <a:prstGeom prst="flowChartConnector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9" name="Group 87"/>
          <p:cNvGrpSpPr/>
          <p:nvPr/>
        </p:nvGrpSpPr>
        <p:grpSpPr>
          <a:xfrm>
            <a:off x="4393352" y="1505514"/>
            <a:ext cx="2415629" cy="2632668"/>
            <a:chOff x="4393352" y="1505514"/>
            <a:chExt cx="2415629" cy="2632668"/>
          </a:xfrm>
        </p:grpSpPr>
        <p:grpSp>
          <p:nvGrpSpPr>
            <p:cNvPr id="50" name="Group 115"/>
            <p:cNvGrpSpPr/>
            <p:nvPr/>
          </p:nvGrpSpPr>
          <p:grpSpPr>
            <a:xfrm>
              <a:off x="4393352" y="1505514"/>
              <a:ext cx="1229852" cy="408876"/>
              <a:chOff x="4393352" y="1505514"/>
              <a:chExt cx="1229852" cy="408876"/>
            </a:xfrm>
          </p:grpSpPr>
          <p:cxnSp>
            <p:nvCxnSpPr>
              <p:cNvPr id="100" name="Straight Arrow Connector 99"/>
              <p:cNvCxnSpPr>
                <a:stCxn id="9" idx="7"/>
                <a:endCxn id="101" idx="1"/>
              </p:cNvCxnSpPr>
              <p:nvPr/>
            </p:nvCxnSpPr>
            <p:spPr>
              <a:xfrm>
                <a:off x="4393352" y="1505514"/>
                <a:ext cx="1109897" cy="3027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Flowchart: Connector 100"/>
              <p:cNvSpPr/>
              <p:nvPr/>
            </p:nvSpPr>
            <p:spPr>
              <a:xfrm>
                <a:off x="5482668" y="1790095"/>
                <a:ext cx="140536" cy="124295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6" name="Flowchart: Connector 25"/>
            <p:cNvSpPr/>
            <p:nvPr/>
          </p:nvSpPr>
          <p:spPr>
            <a:xfrm>
              <a:off x="5488526" y="1778806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5443382" y="2512583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5759389" y="2433560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5680386" y="3235073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6673550" y="3178629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5544956" y="3957562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5962536" y="3889829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5917393" y="3020583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26" idx="4"/>
              <a:endCxn id="27" idx="0"/>
            </p:cNvCxnSpPr>
            <p:nvPr/>
          </p:nvCxnSpPr>
          <p:spPr>
            <a:xfrm flipH="1">
              <a:off x="5511097" y="1925560"/>
              <a:ext cx="45144" cy="5870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6" idx="5"/>
              <a:endCxn id="28" idx="1"/>
            </p:cNvCxnSpPr>
            <p:nvPr/>
          </p:nvCxnSpPr>
          <p:spPr>
            <a:xfrm>
              <a:off x="5604124" y="1904068"/>
              <a:ext cx="175098" cy="550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7" idx="4"/>
              <a:endCxn id="29" idx="1"/>
            </p:cNvCxnSpPr>
            <p:nvPr/>
          </p:nvCxnSpPr>
          <p:spPr>
            <a:xfrm>
              <a:off x="5511097" y="2659338"/>
              <a:ext cx="189123" cy="5972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8" idx="6"/>
              <a:endCxn id="30" idx="0"/>
            </p:cNvCxnSpPr>
            <p:nvPr/>
          </p:nvCxnSpPr>
          <p:spPr>
            <a:xfrm>
              <a:off x="5894820" y="2506938"/>
              <a:ext cx="846446" cy="6716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9" idx="4"/>
              <a:endCxn id="31" idx="7"/>
            </p:cNvCxnSpPr>
            <p:nvPr/>
          </p:nvCxnSpPr>
          <p:spPr>
            <a:xfrm flipH="1">
              <a:off x="5660554" y="3381827"/>
              <a:ext cx="87548" cy="5972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9" idx="4"/>
              <a:endCxn id="32" idx="7"/>
            </p:cNvCxnSpPr>
            <p:nvPr/>
          </p:nvCxnSpPr>
          <p:spPr>
            <a:xfrm>
              <a:off x="5748102" y="3381827"/>
              <a:ext cx="330031" cy="5294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7" idx="4"/>
              <a:endCxn id="33" idx="1"/>
            </p:cNvCxnSpPr>
            <p:nvPr/>
          </p:nvCxnSpPr>
          <p:spPr>
            <a:xfrm>
              <a:off x="5511097" y="2659338"/>
              <a:ext cx="426129" cy="3827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Connector 40"/>
            <p:cNvSpPr/>
            <p:nvPr/>
          </p:nvSpPr>
          <p:spPr>
            <a:xfrm>
              <a:off x="5274092" y="3991427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29" idx="4"/>
              <a:endCxn id="41" idx="0"/>
            </p:cNvCxnSpPr>
            <p:nvPr/>
          </p:nvCxnSpPr>
          <p:spPr>
            <a:xfrm flipH="1">
              <a:off x="5341808" y="3381827"/>
              <a:ext cx="406294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6" idx="6"/>
              <a:endCxn id="45" idx="2"/>
            </p:cNvCxnSpPr>
            <p:nvPr/>
          </p:nvCxnSpPr>
          <p:spPr>
            <a:xfrm>
              <a:off x="5623957" y="1852183"/>
              <a:ext cx="790018" cy="4628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Connector 44"/>
            <p:cNvSpPr/>
            <p:nvPr/>
          </p:nvSpPr>
          <p:spPr>
            <a:xfrm>
              <a:off x="6413975" y="2241648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5" name="Rectangle 74"/>
          <p:cNvSpPr/>
          <p:nvPr/>
        </p:nvSpPr>
        <p:spPr>
          <a:xfrm>
            <a:off x="2100943" y="668463"/>
            <a:ext cx="4931228" cy="5667024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76" name="TextBox 75"/>
          <p:cNvSpPr txBox="1"/>
          <p:nvPr/>
        </p:nvSpPr>
        <p:spPr>
          <a:xfrm>
            <a:off x="3741572" y="5968196"/>
            <a:ext cx="1646858" cy="320065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marL="304747" indent="-304747">
              <a:lnSpc>
                <a:spcPct val="80000"/>
              </a:lnSpc>
              <a:spcBef>
                <a:spcPct val="20000"/>
              </a:spcBef>
            </a:pPr>
            <a:r>
              <a:rPr lang="en-US" sz="1600" dirty="0" smtClean="0">
                <a:latin typeface="Knowledge Light" panose="020B0506040000020004" pitchFamily="34" charset="0"/>
              </a:rPr>
              <a:t>Derived View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7227159" y="1012680"/>
            <a:ext cx="4442327" cy="3117754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1900" dirty="0" smtClean="0">
                <a:solidFill>
                  <a:srgbClr val="FFC000"/>
                </a:solidFill>
                <a:latin typeface="Knowledge Light" panose="020B0506040000020004" pitchFamily="34" charset="0"/>
              </a:rPr>
              <a:t>Filter</a:t>
            </a:r>
          </a:p>
          <a:p>
            <a:pPr marL="304747" indent="-304747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Knowledge Light" panose="020B0506040000020004" pitchFamily="34" charset="0"/>
              </a:rPr>
              <a:t>Choose the whole record when it matches a criteria </a:t>
            </a:r>
          </a:p>
          <a:p>
            <a:pPr marL="304747" indent="-304747">
              <a:lnSpc>
                <a:spcPct val="80000"/>
              </a:lnSpc>
              <a:spcBef>
                <a:spcPct val="20000"/>
              </a:spcBef>
            </a:pPr>
            <a:r>
              <a:rPr lang="en-US" sz="1900" dirty="0" smtClean="0">
                <a:solidFill>
                  <a:srgbClr val="FFC000"/>
                </a:solidFill>
                <a:latin typeface="Knowledge Light" panose="020B0506040000020004" pitchFamily="34" charset="0"/>
              </a:rPr>
              <a:t>Picker</a:t>
            </a:r>
          </a:p>
          <a:p>
            <a:pPr marL="304747" indent="-304747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Knowledge Light" panose="020B0506040000020004" pitchFamily="34" charset="0"/>
              </a:rPr>
              <a:t>Find out which field will be present in the target document</a:t>
            </a:r>
          </a:p>
          <a:p>
            <a:pPr marL="304747" indent="-304747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Knowledge Light" panose="020B0506040000020004" pitchFamily="34" charset="0"/>
              </a:rPr>
              <a:t>We are using white list here</a:t>
            </a:r>
            <a:endParaRPr lang="en-US" sz="1900" dirty="0" smtClean="0">
              <a:latin typeface="Knowledge Light" panose="020B0506040000020004" pitchFamily="34" charset="0"/>
            </a:endParaRPr>
          </a:p>
          <a:p>
            <a:pPr marL="304747" indent="-304747">
              <a:lnSpc>
                <a:spcPct val="80000"/>
              </a:lnSpc>
              <a:spcBef>
                <a:spcPct val="20000"/>
              </a:spcBef>
            </a:pPr>
            <a:r>
              <a:rPr lang="en-US" sz="1900" dirty="0" smtClean="0">
                <a:solidFill>
                  <a:srgbClr val="FFC000"/>
                </a:solidFill>
                <a:latin typeface="Knowledge Light" panose="020B0506040000020004" pitchFamily="34" charset="0"/>
              </a:rPr>
              <a:t>Formatter</a:t>
            </a:r>
          </a:p>
          <a:p>
            <a:pPr marL="304747" indent="-304747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Knowledge Light" panose="020B0506040000020004" pitchFamily="34" charset="0"/>
              </a:rPr>
              <a:t>Re-organize the document hierarchy </a:t>
            </a:r>
          </a:p>
          <a:p>
            <a:pPr marL="304747" indent="-304747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Knowledge Light" panose="020B0506040000020004" pitchFamily="34" charset="0"/>
              </a:rPr>
              <a:t>For some specific use cases in derived store</a:t>
            </a:r>
          </a:p>
          <a:p>
            <a:pPr marL="914240" lvl="1" indent="-304747">
              <a:lnSpc>
                <a:spcPct val="80000"/>
              </a:lnSpc>
              <a:spcBef>
                <a:spcPct val="20000"/>
              </a:spcBef>
            </a:pPr>
            <a:endParaRPr lang="en-US" sz="1600" dirty="0" smtClean="0">
              <a:latin typeface="Knowledge Light" panose="020B0506040000020004" pitchFamily="34" charset="0"/>
            </a:endParaRPr>
          </a:p>
          <a:p>
            <a:pPr marL="914240" lvl="1" indent="-304747">
              <a:lnSpc>
                <a:spcPct val="80000"/>
              </a:lnSpc>
              <a:spcBef>
                <a:spcPct val="20000"/>
              </a:spcBef>
            </a:pPr>
            <a:endParaRPr lang="en-US" sz="1600" dirty="0" smtClean="0">
              <a:latin typeface="Knowledge Light" panose="020B0506040000020004" pitchFamily="34" charset="0"/>
            </a:endParaRPr>
          </a:p>
        </p:txBody>
      </p:sp>
      <p:sp>
        <p:nvSpPr>
          <p:cNvPr id="90" name="Text Placeholder 4"/>
          <p:cNvSpPr txBox="1">
            <a:spLocks/>
          </p:cNvSpPr>
          <p:nvPr/>
        </p:nvSpPr>
        <p:spPr>
          <a:xfrm>
            <a:off x="3985533" y="691243"/>
            <a:ext cx="1359352" cy="3428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√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-0.01783 -0.08426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" y="-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-1.85185E-6 L -0.01146 0.2569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" y="1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EDS 2.0 Architecture Overview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Content Data Transformation (1) – Heavy Development Work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Content data sets come from the manual / auto information inputs by content analysts, and are transformed into the formats for feeds and Eikon, including join, filter, picker, normalization, and so on.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There are many challenges to implement such transformation: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Every data set needs a lot of development and test works. The normal time to market for each set is 6 months or even longer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Many similar works are duplicated among the data sets with different implementations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It is very difficult to make the transform scalable to support TB level data sets</a:t>
            </a:r>
          </a:p>
          <a:p>
            <a:pPr lvl="2">
              <a:buFont typeface="Wingdings" pitchFamily="2" charset="2"/>
              <a:buChar char="Ø"/>
            </a:pPr>
            <a:endParaRPr lang="en-US" dirty="0" smtClean="0"/>
          </a:p>
        </p:txBody>
      </p:sp>
      <p:pic>
        <p:nvPicPr>
          <p:cNvPr id="1027" name="Picture 3" descr="C:\Users\U6025507\AppData\Local\Microsoft\Windows\Temporary Internet Files\Content.IE5\I6DZTLGW\computer_clipart_keyboard[1]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81133" y="3830108"/>
            <a:ext cx="1857375" cy="1905000"/>
          </a:xfrm>
          <a:prstGeom prst="rect">
            <a:avLst/>
          </a:prstGeom>
          <a:noFill/>
        </p:spPr>
      </p:pic>
      <p:pic>
        <p:nvPicPr>
          <p:cNvPr id="1031" name="Picture 7" descr="C:\Users\U6025507\AppData\Local\Microsoft\Windows\Temporary Internet Files\Content.IE5\P8N44XU2\Annual_Report_Clipart[1]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8661" y="1704765"/>
            <a:ext cx="1786606" cy="1950086"/>
          </a:xfrm>
          <a:prstGeom prst="rect">
            <a:avLst/>
          </a:prstGeom>
          <a:noFill/>
        </p:spPr>
      </p:pic>
      <p:pic>
        <p:nvPicPr>
          <p:cNvPr id="23" name="Picture 22" descr="eikon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6970" y="2942166"/>
            <a:ext cx="2857500" cy="1600200"/>
          </a:xfrm>
          <a:prstGeom prst="rect">
            <a:avLst/>
          </a:prstGeom>
        </p:spPr>
      </p:pic>
      <p:sp>
        <p:nvSpPr>
          <p:cNvPr id="13" name="Right Arrow 12"/>
          <p:cNvSpPr/>
          <p:nvPr/>
        </p:nvSpPr>
        <p:spPr>
          <a:xfrm>
            <a:off x="7896225" y="3467100"/>
            <a:ext cx="800100" cy="371475"/>
          </a:xfrm>
          <a:prstGeom prst="rightArrow">
            <a:avLst/>
          </a:prstGeom>
          <a:solidFill>
            <a:srgbClr val="00B05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EDS 2.0 Architecture Overview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in Content Data Transformation </a:t>
            </a:r>
            <a:r>
              <a:rPr lang="en-US" dirty="0" smtClean="0"/>
              <a:t>(2) – Hierarchical </a:t>
            </a:r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Many content data sets </a:t>
            </a:r>
            <a:r>
              <a:rPr lang="en-US" dirty="0" smtClean="0"/>
              <a:t>are </a:t>
            </a:r>
            <a:r>
              <a:rPr lang="en-US" dirty="0" smtClean="0"/>
              <a:t>hierarchical, </a:t>
            </a:r>
            <a:r>
              <a:rPr lang="en-US" dirty="0" smtClean="0"/>
              <a:t>such as JSON and </a:t>
            </a:r>
            <a:r>
              <a:rPr lang="en-US" dirty="0" smtClean="0"/>
              <a:t>XML, transformed </a:t>
            </a:r>
            <a:r>
              <a:rPr lang="en-US" dirty="0" smtClean="0"/>
              <a:t>from unstructured data such as PDF reports, news, deals, and so on.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Hierarchical data has many advantages than flat data (such as table), including flexibility, extendibility, self-contained, </a:t>
            </a:r>
            <a:r>
              <a:rPr lang="en-US" dirty="0" smtClean="0"/>
              <a:t>storage efficiency, and so on. 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However, it is much harder to transform between hierarchical data than flat data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For batch processing, SQL can handle the transformation of flat data well. But the solutions for hierarchical data are not mature enough yet, including </a:t>
            </a:r>
            <a:r>
              <a:rPr lang="en-US" dirty="0" err="1" smtClean="0"/>
              <a:t>JSONiq</a:t>
            </a:r>
            <a:r>
              <a:rPr lang="en-US" dirty="0" smtClean="0"/>
              <a:t>, SQL++, 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For </a:t>
            </a:r>
            <a:r>
              <a:rPr lang="en-US" dirty="0" smtClean="0"/>
              <a:t>streaming </a:t>
            </a:r>
            <a:r>
              <a:rPr lang="en-US" dirty="0" smtClean="0"/>
              <a:t>updates, even SQL does not fully support it on flat data, such as </a:t>
            </a:r>
            <a:r>
              <a:rPr lang="en-US" dirty="0" err="1" smtClean="0"/>
              <a:t>Flink</a:t>
            </a:r>
            <a:r>
              <a:rPr lang="en-US" dirty="0" smtClean="0"/>
              <a:t> and Calcite. It </a:t>
            </a:r>
            <a:r>
              <a:rPr lang="en-US" dirty="0" smtClean="0"/>
              <a:t>is much more </a:t>
            </a:r>
            <a:r>
              <a:rPr lang="en-US" dirty="0" smtClean="0"/>
              <a:t>difficult to support if on hierarchical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EDS 2.0 Architecture Overview</a:t>
            </a:r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: Solution for Hierarchical Data Transformation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>
              <a:buFont typeface="Arial" pitchFamily="34" charset="0"/>
              <a:buChar char="•"/>
            </a:pPr>
            <a:r>
              <a:rPr lang="en-US" dirty="0" smtClean="0"/>
              <a:t>CAT system provides the reference solution of hierarchical data for the data </a:t>
            </a:r>
            <a:r>
              <a:rPr lang="en-US" smtClean="0"/>
              <a:t>sets </a:t>
            </a:r>
            <a:r>
              <a:rPr lang="en-US" smtClean="0"/>
              <a:t>transformation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CAT acts as the key solution for EDS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Now the current customers include </a:t>
            </a:r>
            <a:r>
              <a:rPr lang="en-US" dirty="0" smtClean="0"/>
              <a:t>TRF, Search, and Deals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Basic idea: 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Rebalance between the transform functions and streaming update by only support a sub-set of SQL operations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Support streaming update with internal algorithms instead of SQL technologies</a:t>
            </a:r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Key features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Join function with filter, picker, and customized </a:t>
            </a:r>
            <a:r>
              <a:rPr lang="en-US" dirty="0" smtClean="0"/>
              <a:t>formatter and writer</a:t>
            </a:r>
            <a:endParaRPr lang="en-US" dirty="0" smtClean="0"/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Support streaming updates based on new inputs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Auto type extraction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Data normalization and binary store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smtClean="0"/>
              <a:t>Define transformation </a:t>
            </a:r>
            <a:r>
              <a:rPr lang="en-US" dirty="0" smtClean="0"/>
              <a:t>with the </a:t>
            </a:r>
            <a:r>
              <a:rPr lang="en-US" dirty="0" smtClean="0"/>
              <a:t>rules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Technologies: </a:t>
            </a:r>
            <a:r>
              <a:rPr lang="en-US" dirty="0" err="1" smtClean="0"/>
              <a:t>Hbase</a:t>
            </a:r>
            <a:r>
              <a:rPr lang="en-US" dirty="0" smtClean="0"/>
              <a:t>, ElasticSearch, Spark, Yarn, </a:t>
            </a:r>
            <a:r>
              <a:rPr lang="en-US" dirty="0" err="1" smtClean="0"/>
              <a:t>ZooKeeper</a:t>
            </a:r>
            <a:r>
              <a:rPr lang="en-US" dirty="0" smtClean="0"/>
              <a:t>, </a:t>
            </a:r>
            <a:r>
              <a:rPr lang="en-US" dirty="0" err="1" smtClean="0"/>
              <a:t>Arvo</a:t>
            </a:r>
            <a:r>
              <a:rPr lang="en-US" dirty="0" smtClean="0"/>
              <a:t>, …</a:t>
            </a:r>
            <a:endParaRPr lang="en-US" dirty="0" smtClean="0"/>
          </a:p>
          <a:p>
            <a:pPr lvl="1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EDS Technology Strategy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EDS – Interactions with Sources (ECP, ERT, Open Platform)</a:t>
            </a:r>
            <a:endParaRPr lang="en-US" b="1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="" xmlns:p14="http://schemas.microsoft.com/office/powerpoint/2010/main" val="1364565793"/>
              </p:ext>
            </p:extLst>
          </p:nvPr>
        </p:nvGraphicFramePr>
        <p:xfrm>
          <a:off x="253304" y="751823"/>
          <a:ext cx="11150360" cy="5592610"/>
        </p:xfrm>
        <a:graphic>
          <a:graphicData uri="http://schemas.openxmlformats.org/presentationml/2006/ole">
            <p:oleObj spid="_x0000_s2050" name="Visio" r:id="rId3" imgW="13032023" imgH="6590970" progId="Visio.Drawing.11">
              <p:embed/>
            </p:oleObj>
          </a:graphicData>
        </a:graphic>
      </p:graphicFrame>
      <p:sp>
        <p:nvSpPr>
          <p:cNvPr id="7" name="Rectangle 6"/>
          <p:cNvSpPr/>
          <p:nvPr/>
        </p:nvSpPr>
        <p:spPr>
          <a:xfrm>
            <a:off x="3686175" y="2114550"/>
            <a:ext cx="552450" cy="266700"/>
          </a:xfrm>
          <a:prstGeom prst="rect">
            <a:avLst/>
          </a:prstGeom>
          <a:solidFill>
            <a:srgbClr val="66CCFF"/>
          </a:soli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FF0000"/>
                </a:solidFill>
              </a:rPr>
              <a:t>CAT</a:t>
            </a:r>
            <a:endParaRPr 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198859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EDS 2.0 Architecture Overview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CAT and TRF Architecture</a:t>
            </a:r>
            <a:endParaRPr lang="en-US" dirty="0"/>
          </a:p>
        </p:txBody>
      </p:sp>
      <p:pic>
        <p:nvPicPr>
          <p:cNvPr id="8" name="Content Placeholder 7" descr="cat_architectur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373063" y="1408822"/>
            <a:ext cx="10291762" cy="45039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Picture 11" descr="C:\Users\u8012800\Desktop\Pictures\Database 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90795" y="2326640"/>
            <a:ext cx="5095601" cy="2265680"/>
          </a:xfrm>
          <a:prstGeom prst="rect">
            <a:avLst/>
          </a:prstGeom>
          <a:noFill/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Rapid Technology Solutions</a:t>
            </a:r>
            <a:endParaRPr lang="en-US" dirty="0"/>
          </a:p>
        </p:txBody>
      </p:sp>
      <p:sp>
        <p:nvSpPr>
          <p:cNvPr id="132" name="Title 13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Store</a:t>
            </a:r>
            <a:endParaRPr lang="en-US" dirty="0"/>
          </a:p>
        </p:txBody>
      </p:sp>
      <p:grpSp>
        <p:nvGrpSpPr>
          <p:cNvPr id="2" name="Group 84"/>
          <p:cNvGrpSpPr/>
          <p:nvPr/>
        </p:nvGrpSpPr>
        <p:grpSpPr>
          <a:xfrm>
            <a:off x="1320460" y="1952943"/>
            <a:ext cx="1805738" cy="2381956"/>
            <a:chOff x="3589869" y="1134507"/>
            <a:chExt cx="1354656" cy="1786467"/>
          </a:xfrm>
        </p:grpSpPr>
        <p:sp>
          <p:nvSpPr>
            <p:cNvPr id="40" name="Rectangle 39"/>
            <p:cNvSpPr/>
            <p:nvPr/>
          </p:nvSpPr>
          <p:spPr>
            <a:xfrm>
              <a:off x="4309535" y="2192840"/>
              <a:ext cx="220132" cy="1354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589869" y="2285974"/>
              <a:ext cx="220132" cy="1354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3860802" y="2785507"/>
              <a:ext cx="220132" cy="1354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182535" y="2734707"/>
              <a:ext cx="220132" cy="1354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4580468" y="2666974"/>
              <a:ext cx="220132" cy="1354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979335" y="2260573"/>
              <a:ext cx="220132" cy="1354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724393" y="2201309"/>
              <a:ext cx="220132" cy="1354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097870" y="1625574"/>
              <a:ext cx="220132" cy="1354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3784602" y="1701774"/>
              <a:ext cx="220132" cy="1354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3818468" y="1134507"/>
              <a:ext cx="228600" cy="16086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 flipH="1">
              <a:off x="3894687" y="1269974"/>
              <a:ext cx="33867" cy="44026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3964475" y="1253855"/>
              <a:ext cx="199092" cy="3878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H="1">
              <a:off x="3691487" y="1820307"/>
              <a:ext cx="203200" cy="47413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3894687" y="1820307"/>
              <a:ext cx="141879" cy="4479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4199488" y="1735640"/>
              <a:ext cx="211665" cy="4656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>
              <a:off x="4250288" y="1680607"/>
              <a:ext cx="567266" cy="52916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H="1">
              <a:off x="4006809" y="2362174"/>
              <a:ext cx="65678" cy="4479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4072487" y="2362174"/>
              <a:ext cx="247588" cy="39712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4447074" y="2295255"/>
              <a:ext cx="199093" cy="396305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Flowchart: Connector 132"/>
          <p:cNvSpPr/>
          <p:nvPr/>
        </p:nvSpPr>
        <p:spPr>
          <a:xfrm>
            <a:off x="1726777" y="1975556"/>
            <a:ext cx="135431" cy="1467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34" name="Flowchart: Connector 133"/>
          <p:cNvSpPr/>
          <p:nvPr/>
        </p:nvSpPr>
        <p:spPr>
          <a:xfrm>
            <a:off x="1659064" y="2709331"/>
            <a:ext cx="135431" cy="1467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35" name="Flowchart: Connector 134"/>
          <p:cNvSpPr/>
          <p:nvPr/>
        </p:nvSpPr>
        <p:spPr>
          <a:xfrm>
            <a:off x="2065358" y="2607733"/>
            <a:ext cx="135431" cy="1467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36" name="Flowchart: Connector 135"/>
          <p:cNvSpPr/>
          <p:nvPr/>
        </p:nvSpPr>
        <p:spPr>
          <a:xfrm>
            <a:off x="1410770" y="3499555"/>
            <a:ext cx="135431" cy="1467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37" name="Flowchart: Connector 136"/>
          <p:cNvSpPr/>
          <p:nvPr/>
        </p:nvSpPr>
        <p:spPr>
          <a:xfrm>
            <a:off x="1896068" y="3454400"/>
            <a:ext cx="135431" cy="1467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38" name="Flowchart: Connector 137"/>
          <p:cNvSpPr/>
          <p:nvPr/>
        </p:nvSpPr>
        <p:spPr>
          <a:xfrm>
            <a:off x="2356533" y="3371991"/>
            <a:ext cx="135431" cy="1467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39" name="Flowchart: Connector 138"/>
          <p:cNvSpPr/>
          <p:nvPr/>
        </p:nvSpPr>
        <p:spPr>
          <a:xfrm>
            <a:off x="2892616" y="3382152"/>
            <a:ext cx="135431" cy="1467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40" name="Flowchart: Connector 139"/>
          <p:cNvSpPr/>
          <p:nvPr/>
        </p:nvSpPr>
        <p:spPr>
          <a:xfrm>
            <a:off x="1774179" y="4163343"/>
            <a:ext cx="135431" cy="1467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41" name="Flowchart: Connector 140"/>
          <p:cNvSpPr/>
          <p:nvPr/>
        </p:nvSpPr>
        <p:spPr>
          <a:xfrm>
            <a:off x="2198532" y="4102383"/>
            <a:ext cx="135431" cy="1467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142" name="Flowchart: Connector 141"/>
          <p:cNvSpPr/>
          <p:nvPr/>
        </p:nvSpPr>
        <p:spPr>
          <a:xfrm>
            <a:off x="2709785" y="4000783"/>
            <a:ext cx="135431" cy="1467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grpSp>
        <p:nvGrpSpPr>
          <p:cNvPr id="4" name="Group 253"/>
          <p:cNvGrpSpPr/>
          <p:nvPr/>
        </p:nvGrpSpPr>
        <p:grpSpPr>
          <a:xfrm>
            <a:off x="1320460" y="1942783"/>
            <a:ext cx="1805738" cy="2381956"/>
            <a:chOff x="1295403" y="2531507"/>
            <a:chExt cx="1354656" cy="1786467"/>
          </a:xfrm>
        </p:grpSpPr>
        <p:grpSp>
          <p:nvGrpSpPr>
            <p:cNvPr id="5" name="Group 223"/>
            <p:cNvGrpSpPr/>
            <p:nvPr/>
          </p:nvGrpSpPr>
          <p:grpSpPr>
            <a:xfrm>
              <a:off x="1295403" y="2531507"/>
              <a:ext cx="1354656" cy="1786467"/>
              <a:chOff x="3589869" y="1134507"/>
              <a:chExt cx="1354656" cy="1786467"/>
            </a:xfrm>
          </p:grpSpPr>
          <p:sp>
            <p:nvSpPr>
              <p:cNvPr id="225" name="Rectangle 224"/>
              <p:cNvSpPr/>
              <p:nvPr/>
            </p:nvSpPr>
            <p:spPr>
              <a:xfrm>
                <a:off x="4309535" y="2192840"/>
                <a:ext cx="220132" cy="13546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6" name="Rectangle 225"/>
              <p:cNvSpPr/>
              <p:nvPr/>
            </p:nvSpPr>
            <p:spPr>
              <a:xfrm>
                <a:off x="3589869" y="2285974"/>
                <a:ext cx="220132" cy="13546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7" name="Rectangle 226"/>
              <p:cNvSpPr/>
              <p:nvPr/>
            </p:nvSpPr>
            <p:spPr>
              <a:xfrm>
                <a:off x="3860802" y="2785507"/>
                <a:ext cx="220132" cy="13546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8" name="Rectangle 227"/>
              <p:cNvSpPr/>
              <p:nvPr/>
            </p:nvSpPr>
            <p:spPr>
              <a:xfrm>
                <a:off x="4182535" y="2734707"/>
                <a:ext cx="220132" cy="13546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9" name="Rectangle 228"/>
              <p:cNvSpPr/>
              <p:nvPr/>
            </p:nvSpPr>
            <p:spPr>
              <a:xfrm>
                <a:off x="4580468" y="2666974"/>
                <a:ext cx="220132" cy="13546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0" name="Rectangle 229"/>
              <p:cNvSpPr/>
              <p:nvPr/>
            </p:nvSpPr>
            <p:spPr>
              <a:xfrm>
                <a:off x="3979335" y="2260573"/>
                <a:ext cx="220132" cy="13546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1" name="Rectangle 230"/>
              <p:cNvSpPr/>
              <p:nvPr/>
            </p:nvSpPr>
            <p:spPr>
              <a:xfrm>
                <a:off x="4724393" y="2201309"/>
                <a:ext cx="220132" cy="13546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2" name="Rectangle 231"/>
              <p:cNvSpPr/>
              <p:nvPr/>
            </p:nvSpPr>
            <p:spPr>
              <a:xfrm>
                <a:off x="4097870" y="1625574"/>
                <a:ext cx="220132" cy="13546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3" name="Rectangle 232"/>
              <p:cNvSpPr/>
              <p:nvPr/>
            </p:nvSpPr>
            <p:spPr>
              <a:xfrm>
                <a:off x="3784602" y="1701774"/>
                <a:ext cx="220132" cy="13546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4" name="Rectangle 233"/>
              <p:cNvSpPr/>
              <p:nvPr/>
            </p:nvSpPr>
            <p:spPr>
              <a:xfrm>
                <a:off x="3818468" y="1134507"/>
                <a:ext cx="228600" cy="160867"/>
              </a:xfrm>
              <a:prstGeom prst="rect">
                <a:avLst/>
              </a:prstGeom>
              <a:solidFill>
                <a:schemeClr val="tx2">
                  <a:lumMod val="75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35" name="Straight Arrow Connector 234"/>
              <p:cNvCxnSpPr/>
              <p:nvPr/>
            </p:nvCxnSpPr>
            <p:spPr>
              <a:xfrm flipH="1">
                <a:off x="3894687" y="1269974"/>
                <a:ext cx="33867" cy="440267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Straight Arrow Connector 235"/>
              <p:cNvCxnSpPr/>
              <p:nvPr/>
            </p:nvCxnSpPr>
            <p:spPr>
              <a:xfrm>
                <a:off x="3964475" y="1253855"/>
                <a:ext cx="199092" cy="38783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Straight Arrow Connector 236"/>
              <p:cNvCxnSpPr/>
              <p:nvPr/>
            </p:nvCxnSpPr>
            <p:spPr>
              <a:xfrm flipH="1">
                <a:off x="3691487" y="1820307"/>
                <a:ext cx="203200" cy="47413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Straight Arrow Connector 237"/>
              <p:cNvCxnSpPr/>
              <p:nvPr/>
            </p:nvCxnSpPr>
            <p:spPr>
              <a:xfrm>
                <a:off x="3894687" y="1820307"/>
                <a:ext cx="141879" cy="4479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Straight Arrow Connector 238"/>
              <p:cNvCxnSpPr/>
              <p:nvPr/>
            </p:nvCxnSpPr>
            <p:spPr>
              <a:xfrm>
                <a:off x="4199488" y="1735640"/>
                <a:ext cx="211665" cy="4656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>
                <a:off x="4250288" y="1680607"/>
                <a:ext cx="567266" cy="52916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Straight Arrow Connector 240"/>
              <p:cNvCxnSpPr/>
              <p:nvPr/>
            </p:nvCxnSpPr>
            <p:spPr>
              <a:xfrm flipH="1">
                <a:off x="4006809" y="2362174"/>
                <a:ext cx="65678" cy="4479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/>
              <p:cNvCxnSpPr/>
              <p:nvPr/>
            </p:nvCxnSpPr>
            <p:spPr>
              <a:xfrm>
                <a:off x="4072487" y="2362174"/>
                <a:ext cx="247588" cy="39712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Straight Arrow Connector 242"/>
              <p:cNvCxnSpPr/>
              <p:nvPr/>
            </p:nvCxnSpPr>
            <p:spPr>
              <a:xfrm>
                <a:off x="4447074" y="2295255"/>
                <a:ext cx="199093" cy="39630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4" name="Flowchart: Connector 243"/>
            <p:cNvSpPr/>
            <p:nvPr/>
          </p:nvSpPr>
          <p:spPr>
            <a:xfrm>
              <a:off x="1600220" y="2548467"/>
              <a:ext cx="101600" cy="11006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Flowchart: Connector 244"/>
            <p:cNvSpPr/>
            <p:nvPr/>
          </p:nvSpPr>
          <p:spPr>
            <a:xfrm>
              <a:off x="1549422" y="3098798"/>
              <a:ext cx="101600" cy="11006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Flowchart: Connector 245"/>
            <p:cNvSpPr/>
            <p:nvPr/>
          </p:nvSpPr>
          <p:spPr>
            <a:xfrm>
              <a:off x="1854222" y="3022600"/>
              <a:ext cx="101600" cy="11006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Flowchart: Connector 246"/>
            <p:cNvSpPr/>
            <p:nvPr/>
          </p:nvSpPr>
          <p:spPr>
            <a:xfrm>
              <a:off x="1363153" y="3691466"/>
              <a:ext cx="101600" cy="110066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Flowchart: Connector 247"/>
            <p:cNvSpPr/>
            <p:nvPr/>
          </p:nvSpPr>
          <p:spPr>
            <a:xfrm>
              <a:off x="1727221" y="3657600"/>
              <a:ext cx="101600" cy="11006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Flowchart: Connector 248"/>
            <p:cNvSpPr/>
            <p:nvPr/>
          </p:nvSpPr>
          <p:spPr>
            <a:xfrm>
              <a:off x="2072660" y="3595793"/>
              <a:ext cx="101600" cy="110066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Flowchart: Connector 249"/>
            <p:cNvSpPr/>
            <p:nvPr/>
          </p:nvSpPr>
          <p:spPr>
            <a:xfrm>
              <a:off x="2474827" y="3603414"/>
              <a:ext cx="101600" cy="110066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Flowchart: Connector 250"/>
            <p:cNvSpPr/>
            <p:nvPr/>
          </p:nvSpPr>
          <p:spPr>
            <a:xfrm>
              <a:off x="1635781" y="4189307"/>
              <a:ext cx="101600" cy="110066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Flowchart: Connector 251"/>
            <p:cNvSpPr/>
            <p:nvPr/>
          </p:nvSpPr>
          <p:spPr>
            <a:xfrm>
              <a:off x="1954128" y="4143587"/>
              <a:ext cx="101600" cy="110066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Flowchart: Connector 252"/>
            <p:cNvSpPr/>
            <p:nvPr/>
          </p:nvSpPr>
          <p:spPr>
            <a:xfrm>
              <a:off x="2337668" y="4067387"/>
              <a:ext cx="101600" cy="110066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6" name="TextBox 255"/>
          <p:cNvSpPr txBox="1"/>
          <p:nvPr/>
        </p:nvSpPr>
        <p:spPr>
          <a:xfrm>
            <a:off x="0" y="3614770"/>
            <a:ext cx="1830579" cy="938696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Knowledge Light" panose="020B0506040000020004" pitchFamily="34" charset="0"/>
              </a:rPr>
              <a:t>Raw Data</a:t>
            </a:r>
          </a:p>
          <a:p>
            <a:pPr marL="304747" indent="-304747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300" dirty="0" smtClean="0">
                <a:latin typeface="Knowledge Light" panose="020B0506040000020004" pitchFamily="34" charset="0"/>
              </a:rPr>
              <a:t>Weak Type</a:t>
            </a:r>
          </a:p>
          <a:p>
            <a:pPr marL="304747" indent="-304747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300" dirty="0" smtClean="0">
                <a:latin typeface="Knowledge Light" panose="020B0506040000020004" pitchFamily="34" charset="0"/>
              </a:rPr>
              <a:t>Hierarchy</a:t>
            </a:r>
          </a:p>
          <a:p>
            <a:pPr marL="304747" indent="-304747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300" dirty="0" smtClean="0">
                <a:latin typeface="Knowledge Light" panose="020B0506040000020004" pitchFamily="34" charset="0"/>
              </a:rPr>
              <a:t>Data Element</a:t>
            </a:r>
            <a:endParaRPr lang="en-US" sz="1400" dirty="0" smtClean="0">
              <a:latin typeface="Knowledge Light" panose="020B0506040000020004" pitchFamily="34" charset="0"/>
            </a:endParaRPr>
          </a:p>
        </p:txBody>
      </p:sp>
      <p:sp>
        <p:nvSpPr>
          <p:cNvPr id="257" name="TextBox 256"/>
          <p:cNvSpPr txBox="1"/>
          <p:nvPr/>
        </p:nvSpPr>
        <p:spPr>
          <a:xfrm>
            <a:off x="5149779" y="1003649"/>
            <a:ext cx="1830579" cy="738642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Knowledge Light" panose="020B0506040000020004" pitchFamily="34" charset="0"/>
              </a:rPr>
              <a:t>Binary Meta Data</a:t>
            </a:r>
          </a:p>
          <a:p>
            <a:pPr marL="304747" indent="-304747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300" dirty="0" smtClean="0">
                <a:latin typeface="Knowledge Light" panose="020B0506040000020004" pitchFamily="34" charset="0"/>
              </a:rPr>
              <a:t>Hierarchy</a:t>
            </a:r>
            <a:endParaRPr lang="en-US" sz="1300" b="1" dirty="0" smtClean="0">
              <a:latin typeface="Knowledge Light" panose="020B0506040000020004" pitchFamily="34" charset="0"/>
            </a:endParaRPr>
          </a:p>
          <a:p>
            <a:pPr marL="304747" indent="-304747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300" dirty="0" smtClean="0">
                <a:latin typeface="Knowledge Light" panose="020B0506040000020004" pitchFamily="34" charset="0"/>
              </a:rPr>
              <a:t>Data Type</a:t>
            </a:r>
          </a:p>
        </p:txBody>
      </p:sp>
      <p:sp>
        <p:nvSpPr>
          <p:cNvPr id="258" name="TextBox 257"/>
          <p:cNvSpPr txBox="1"/>
          <p:nvPr/>
        </p:nvSpPr>
        <p:spPr>
          <a:xfrm>
            <a:off x="9070517" y="1582770"/>
            <a:ext cx="1830579" cy="938696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Knowledge Light" panose="020B0506040000020004" pitchFamily="34" charset="0"/>
              </a:rPr>
              <a:t>Binary Data</a:t>
            </a:r>
          </a:p>
          <a:p>
            <a:pPr marL="304747" indent="-304747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300" dirty="0" smtClean="0">
                <a:latin typeface="Knowledge Light" panose="020B0506040000020004" pitchFamily="34" charset="0"/>
              </a:rPr>
              <a:t>Data Element</a:t>
            </a:r>
          </a:p>
          <a:p>
            <a:pPr marL="304747" indent="-304747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300" dirty="0" smtClean="0">
                <a:latin typeface="Knowledge Light" panose="020B0506040000020004" pitchFamily="34" charset="0"/>
              </a:rPr>
              <a:t>Compacted</a:t>
            </a:r>
          </a:p>
          <a:p>
            <a:pPr marL="304747" indent="-304747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300" dirty="0" smtClean="0">
                <a:latin typeface="Knowledge Light" panose="020B0506040000020004" pitchFamily="34" charset="0"/>
              </a:rPr>
              <a:t>Strong Typed</a:t>
            </a:r>
          </a:p>
        </p:txBody>
      </p:sp>
      <p:sp>
        <p:nvSpPr>
          <p:cNvPr id="259" name="TextBox 258"/>
          <p:cNvSpPr txBox="1"/>
          <p:nvPr/>
        </p:nvSpPr>
        <p:spPr>
          <a:xfrm>
            <a:off x="9273665" y="4529170"/>
            <a:ext cx="2336191" cy="1098740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Knowledge Light" panose="020B0506040000020004" pitchFamily="34" charset="0"/>
              </a:rPr>
              <a:t>Binary Store</a:t>
            </a:r>
          </a:p>
          <a:p>
            <a:pPr marL="304747" indent="-304747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300" dirty="0" err="1" smtClean="0">
                <a:latin typeface="Knowledge Light" panose="020B0506040000020004" pitchFamily="34" charset="0"/>
              </a:rPr>
              <a:t>HBase</a:t>
            </a:r>
            <a:endParaRPr lang="en-US" sz="1300" dirty="0" smtClean="0">
              <a:latin typeface="Knowledge Light" panose="020B0506040000020004" pitchFamily="34" charset="0"/>
            </a:endParaRPr>
          </a:p>
          <a:p>
            <a:pPr marL="304747" indent="-304747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300" dirty="0" smtClean="0">
                <a:latin typeface="Knowledge Light" panose="020B0506040000020004" pitchFamily="34" charset="0"/>
              </a:rPr>
              <a:t>Avro Data Serialize/</a:t>
            </a:r>
            <a:r>
              <a:rPr lang="en-US" sz="1300" dirty="0" err="1" smtClean="0">
                <a:latin typeface="Knowledge Light" panose="020B0506040000020004" pitchFamily="34" charset="0"/>
              </a:rPr>
              <a:t>Deserialize</a:t>
            </a:r>
            <a:endParaRPr lang="en-US" sz="1300" dirty="0" smtClean="0">
              <a:latin typeface="Knowledge Light" panose="020B0506040000020004" pitchFamily="34" charset="0"/>
            </a:endParaRPr>
          </a:p>
          <a:p>
            <a:pPr marL="304747" indent="-304747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300" dirty="0" smtClean="0">
                <a:latin typeface="Knowledge Light" panose="020B0506040000020004" pitchFamily="34" charset="0"/>
              </a:rPr>
              <a:t>Key  from annotation</a:t>
            </a:r>
          </a:p>
        </p:txBody>
      </p:sp>
      <p:sp>
        <p:nvSpPr>
          <p:cNvPr id="260" name="TextBox 259"/>
          <p:cNvSpPr txBox="1"/>
          <p:nvPr/>
        </p:nvSpPr>
        <p:spPr>
          <a:xfrm>
            <a:off x="5129464" y="1674209"/>
            <a:ext cx="1830579" cy="738642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1400" dirty="0" smtClean="0">
                <a:solidFill>
                  <a:srgbClr val="FFC000"/>
                </a:solidFill>
                <a:latin typeface="Knowledge Light" panose="020B0506040000020004" pitchFamily="34" charset="0"/>
              </a:rPr>
              <a:t>Annotation</a:t>
            </a:r>
          </a:p>
          <a:p>
            <a:pPr marL="304747" indent="-304747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300" dirty="0" smtClean="0">
                <a:latin typeface="Knowledge Light" panose="020B0506040000020004" pitchFamily="34" charset="0"/>
              </a:rPr>
              <a:t>Primary Key</a:t>
            </a:r>
          </a:p>
          <a:p>
            <a:pPr marL="304747" indent="-304747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300" dirty="0" smtClean="0">
                <a:latin typeface="Knowledge Light" panose="020B0506040000020004" pitchFamily="34" charset="0"/>
              </a:rPr>
              <a:t>Data Type</a:t>
            </a:r>
          </a:p>
        </p:txBody>
      </p:sp>
      <p:sp>
        <p:nvSpPr>
          <p:cNvPr id="262" name="TextBox 261"/>
          <p:cNvSpPr txBox="1"/>
          <p:nvPr/>
        </p:nvSpPr>
        <p:spPr>
          <a:xfrm>
            <a:off x="1734654" y="4853159"/>
            <a:ext cx="8475744" cy="1400361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1900" dirty="0" smtClean="0">
                <a:solidFill>
                  <a:srgbClr val="FFC000"/>
                </a:solidFill>
                <a:latin typeface="Knowledge Light" panose="020B0506040000020004" pitchFamily="34" charset="0"/>
              </a:rPr>
              <a:t>Purpose</a:t>
            </a:r>
          </a:p>
          <a:p>
            <a:pPr marL="304747" indent="-304747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Knowledge Light" panose="020B0506040000020004" pitchFamily="34" charset="0"/>
              </a:rPr>
              <a:t>Convert structured, semi-structured data into structured data</a:t>
            </a:r>
          </a:p>
          <a:p>
            <a:pPr marL="304747" indent="-304747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Knowledge Light" panose="020B0506040000020004" pitchFamily="34" charset="0"/>
              </a:rPr>
              <a:t>Generate meta data from accumulated raw data</a:t>
            </a:r>
          </a:p>
          <a:p>
            <a:pPr marL="304747" indent="-304747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Knowledge Light" panose="020B0506040000020004" pitchFamily="34" charset="0"/>
              </a:rPr>
              <a:t>Store data into </a:t>
            </a:r>
            <a:r>
              <a:rPr lang="en-US" sz="1600" dirty="0" err="1" smtClean="0">
                <a:latin typeface="Knowledge Light" panose="020B0506040000020004" pitchFamily="34" charset="0"/>
              </a:rPr>
              <a:t>HBase</a:t>
            </a:r>
            <a:r>
              <a:rPr lang="en-US" sz="1600" dirty="0" smtClean="0">
                <a:latin typeface="Knowledge Light" panose="020B0506040000020004" pitchFamily="34" charset="0"/>
              </a:rPr>
              <a:t> for easy random access</a:t>
            </a:r>
          </a:p>
          <a:p>
            <a:pPr marL="304747" indent="-304747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Knowledge Light" panose="020B0506040000020004" pitchFamily="34" charset="0"/>
              </a:rPr>
              <a:t>Generate strong typed data by annotation </a:t>
            </a:r>
          </a:p>
        </p:txBody>
      </p:sp>
      <p:sp>
        <p:nvSpPr>
          <p:cNvPr id="263" name="Rectangle 262"/>
          <p:cNvSpPr/>
          <p:nvPr/>
        </p:nvSpPr>
        <p:spPr>
          <a:xfrm>
            <a:off x="4021175" y="1505906"/>
            <a:ext cx="293433" cy="18062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 dirty="0">
              <a:solidFill>
                <a:srgbClr val="DC0A0A"/>
              </a:solidFill>
            </a:endParaRPr>
          </a:p>
        </p:txBody>
      </p:sp>
      <p:sp>
        <p:nvSpPr>
          <p:cNvPr id="264" name="Flowchart: Connector 263"/>
          <p:cNvSpPr/>
          <p:nvPr/>
        </p:nvSpPr>
        <p:spPr>
          <a:xfrm>
            <a:off x="2082284" y="2602089"/>
            <a:ext cx="135431" cy="146755"/>
          </a:xfrm>
          <a:prstGeom prst="flowChartConnector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lt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grpSp>
        <p:nvGrpSpPr>
          <p:cNvPr id="6" name="Group 270"/>
          <p:cNvGrpSpPr/>
          <p:nvPr/>
        </p:nvGrpSpPr>
        <p:grpSpPr>
          <a:xfrm>
            <a:off x="7465682" y="3015263"/>
            <a:ext cx="2926448" cy="1206781"/>
            <a:chOff x="5600720" y="2261447"/>
            <a:chExt cx="2195408" cy="905086"/>
          </a:xfrm>
        </p:grpSpPr>
        <p:sp>
          <p:nvSpPr>
            <p:cNvPr id="265" name="Flowchart: Connector 264"/>
            <p:cNvSpPr/>
            <p:nvPr/>
          </p:nvSpPr>
          <p:spPr>
            <a:xfrm>
              <a:off x="5600720" y="2286847"/>
              <a:ext cx="101600" cy="110066"/>
            </a:xfrm>
            <a:prstGeom prst="flowChartConnector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lt1"/>
              </a:solidFill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269"/>
            <p:cNvGrpSpPr/>
            <p:nvPr/>
          </p:nvGrpSpPr>
          <p:grpSpPr>
            <a:xfrm>
              <a:off x="5608340" y="2261447"/>
              <a:ext cx="2187788" cy="905086"/>
              <a:chOff x="5608340" y="2261447"/>
              <a:chExt cx="2187788" cy="905086"/>
            </a:xfrm>
          </p:grpSpPr>
          <p:grpSp>
            <p:nvGrpSpPr>
              <p:cNvPr id="8" name="Group 260"/>
              <p:cNvGrpSpPr/>
              <p:nvPr/>
            </p:nvGrpSpPr>
            <p:grpSpPr>
              <a:xfrm>
                <a:off x="5775980" y="2261447"/>
                <a:ext cx="2020148" cy="905086"/>
                <a:chOff x="5791220" y="2185247"/>
                <a:chExt cx="2020148" cy="905086"/>
              </a:xfrm>
            </p:grpSpPr>
            <p:sp>
              <p:nvSpPr>
                <p:cNvPr id="69" name="Flowchart: Connector 68"/>
                <p:cNvSpPr/>
                <p:nvPr/>
              </p:nvSpPr>
              <p:spPr>
                <a:xfrm>
                  <a:off x="5791220" y="2210647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lowchart: Connector 72"/>
                <p:cNvSpPr/>
                <p:nvPr/>
              </p:nvSpPr>
              <p:spPr>
                <a:xfrm>
                  <a:off x="6011355" y="2202178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Flowchart: Connector 73"/>
                <p:cNvSpPr/>
                <p:nvPr/>
              </p:nvSpPr>
              <p:spPr>
                <a:xfrm>
                  <a:off x="6231487" y="2202179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Flowchart: Connector 74"/>
                <p:cNvSpPr/>
                <p:nvPr/>
              </p:nvSpPr>
              <p:spPr>
                <a:xfrm>
                  <a:off x="6443153" y="2210646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Flowchart: Connector 75"/>
                <p:cNvSpPr/>
                <p:nvPr/>
              </p:nvSpPr>
              <p:spPr>
                <a:xfrm>
                  <a:off x="6654821" y="2202180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Flowchart: Connector 76"/>
                <p:cNvSpPr/>
                <p:nvPr/>
              </p:nvSpPr>
              <p:spPr>
                <a:xfrm>
                  <a:off x="6858020" y="2193713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Flowchart: Connector 77"/>
                <p:cNvSpPr/>
                <p:nvPr/>
              </p:nvSpPr>
              <p:spPr>
                <a:xfrm>
                  <a:off x="7069687" y="2193714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Flowchart: Connector 78"/>
                <p:cNvSpPr/>
                <p:nvPr/>
              </p:nvSpPr>
              <p:spPr>
                <a:xfrm>
                  <a:off x="7289821" y="2185247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Flowchart: Connector 79"/>
                <p:cNvSpPr/>
                <p:nvPr/>
              </p:nvSpPr>
              <p:spPr>
                <a:xfrm>
                  <a:off x="7501488" y="2185247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Flowchart: Connector 80"/>
                <p:cNvSpPr/>
                <p:nvPr/>
              </p:nvSpPr>
              <p:spPr>
                <a:xfrm>
                  <a:off x="7679288" y="2185247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3" name="Flowchart: Connector 152"/>
                <p:cNvSpPr/>
                <p:nvPr/>
              </p:nvSpPr>
              <p:spPr>
                <a:xfrm>
                  <a:off x="5806460" y="2401147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4" name="Flowchart: Connector 153"/>
                <p:cNvSpPr/>
                <p:nvPr/>
              </p:nvSpPr>
              <p:spPr>
                <a:xfrm>
                  <a:off x="6026595" y="2392678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5" name="Flowchart: Connector 154"/>
                <p:cNvSpPr/>
                <p:nvPr/>
              </p:nvSpPr>
              <p:spPr>
                <a:xfrm>
                  <a:off x="6246727" y="2392679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6" name="Flowchart: Connector 155"/>
                <p:cNvSpPr/>
                <p:nvPr/>
              </p:nvSpPr>
              <p:spPr>
                <a:xfrm>
                  <a:off x="6458393" y="2401146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7" name="Flowchart: Connector 156"/>
                <p:cNvSpPr/>
                <p:nvPr/>
              </p:nvSpPr>
              <p:spPr>
                <a:xfrm>
                  <a:off x="6670061" y="2392680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8" name="Flowchart: Connector 157"/>
                <p:cNvSpPr/>
                <p:nvPr/>
              </p:nvSpPr>
              <p:spPr>
                <a:xfrm>
                  <a:off x="6873260" y="2384213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Flowchart: Connector 158"/>
                <p:cNvSpPr/>
                <p:nvPr/>
              </p:nvSpPr>
              <p:spPr>
                <a:xfrm>
                  <a:off x="7084927" y="2384214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Flowchart: Connector 159"/>
                <p:cNvSpPr/>
                <p:nvPr/>
              </p:nvSpPr>
              <p:spPr>
                <a:xfrm>
                  <a:off x="7305061" y="2375747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Flowchart: Connector 160"/>
                <p:cNvSpPr/>
                <p:nvPr/>
              </p:nvSpPr>
              <p:spPr>
                <a:xfrm>
                  <a:off x="7516728" y="2375747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2" name="Flowchart: Connector 161"/>
                <p:cNvSpPr/>
                <p:nvPr/>
              </p:nvSpPr>
              <p:spPr>
                <a:xfrm>
                  <a:off x="7694528" y="2375747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3" name="Flowchart: Connector 162"/>
                <p:cNvSpPr/>
                <p:nvPr/>
              </p:nvSpPr>
              <p:spPr>
                <a:xfrm>
                  <a:off x="5814080" y="2591647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4" name="Flowchart: Connector 163"/>
                <p:cNvSpPr/>
                <p:nvPr/>
              </p:nvSpPr>
              <p:spPr>
                <a:xfrm>
                  <a:off x="6034215" y="2583178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5" name="Flowchart: Connector 164"/>
                <p:cNvSpPr/>
                <p:nvPr/>
              </p:nvSpPr>
              <p:spPr>
                <a:xfrm>
                  <a:off x="6254347" y="2583179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6" name="Flowchart: Connector 165"/>
                <p:cNvSpPr/>
                <p:nvPr/>
              </p:nvSpPr>
              <p:spPr>
                <a:xfrm>
                  <a:off x="6466013" y="2591646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7" name="Flowchart: Connector 166"/>
                <p:cNvSpPr/>
                <p:nvPr/>
              </p:nvSpPr>
              <p:spPr>
                <a:xfrm>
                  <a:off x="6677681" y="2583180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8" name="Flowchart: Connector 167"/>
                <p:cNvSpPr/>
                <p:nvPr/>
              </p:nvSpPr>
              <p:spPr>
                <a:xfrm>
                  <a:off x="6880880" y="2574713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9" name="Flowchart: Connector 168"/>
                <p:cNvSpPr/>
                <p:nvPr/>
              </p:nvSpPr>
              <p:spPr>
                <a:xfrm>
                  <a:off x="7092547" y="2574714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Flowchart: Connector 169"/>
                <p:cNvSpPr/>
                <p:nvPr/>
              </p:nvSpPr>
              <p:spPr>
                <a:xfrm>
                  <a:off x="7312681" y="2566247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Flowchart: Connector 170"/>
                <p:cNvSpPr/>
                <p:nvPr/>
              </p:nvSpPr>
              <p:spPr>
                <a:xfrm>
                  <a:off x="7524348" y="2566247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Flowchart: Connector 171"/>
                <p:cNvSpPr/>
                <p:nvPr/>
              </p:nvSpPr>
              <p:spPr>
                <a:xfrm>
                  <a:off x="7702148" y="2566247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3" name="Flowchart: Connector 172"/>
                <p:cNvSpPr/>
                <p:nvPr/>
              </p:nvSpPr>
              <p:spPr>
                <a:xfrm>
                  <a:off x="5814080" y="2789767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4" name="Flowchart: Connector 173"/>
                <p:cNvSpPr/>
                <p:nvPr/>
              </p:nvSpPr>
              <p:spPr>
                <a:xfrm>
                  <a:off x="6034215" y="2781298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5" name="Flowchart: Connector 174"/>
                <p:cNvSpPr/>
                <p:nvPr/>
              </p:nvSpPr>
              <p:spPr>
                <a:xfrm>
                  <a:off x="6254347" y="2781299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6" name="Flowchart: Connector 175"/>
                <p:cNvSpPr/>
                <p:nvPr/>
              </p:nvSpPr>
              <p:spPr>
                <a:xfrm>
                  <a:off x="6466013" y="2789766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7" name="Flowchart: Connector 176"/>
                <p:cNvSpPr/>
                <p:nvPr/>
              </p:nvSpPr>
              <p:spPr>
                <a:xfrm>
                  <a:off x="6677681" y="2781300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8" name="Flowchart: Connector 177"/>
                <p:cNvSpPr/>
                <p:nvPr/>
              </p:nvSpPr>
              <p:spPr>
                <a:xfrm>
                  <a:off x="6880880" y="2772833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9" name="Flowchart: Connector 178"/>
                <p:cNvSpPr/>
                <p:nvPr/>
              </p:nvSpPr>
              <p:spPr>
                <a:xfrm>
                  <a:off x="7092547" y="2772834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0" name="Flowchart: Connector 179"/>
                <p:cNvSpPr/>
                <p:nvPr/>
              </p:nvSpPr>
              <p:spPr>
                <a:xfrm>
                  <a:off x="7312681" y="2764367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1" name="Flowchart: Connector 180"/>
                <p:cNvSpPr/>
                <p:nvPr/>
              </p:nvSpPr>
              <p:spPr>
                <a:xfrm>
                  <a:off x="7524348" y="2764367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2" name="Flowchart: Connector 181"/>
                <p:cNvSpPr/>
                <p:nvPr/>
              </p:nvSpPr>
              <p:spPr>
                <a:xfrm>
                  <a:off x="7702148" y="2764367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3" name="Flowchart: Connector 182"/>
                <p:cNvSpPr/>
                <p:nvPr/>
              </p:nvSpPr>
              <p:spPr>
                <a:xfrm>
                  <a:off x="5821700" y="2980267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4" name="Flowchart: Connector 183"/>
                <p:cNvSpPr/>
                <p:nvPr/>
              </p:nvSpPr>
              <p:spPr>
                <a:xfrm>
                  <a:off x="6041835" y="2971798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5" name="Flowchart: Connector 184"/>
                <p:cNvSpPr/>
                <p:nvPr/>
              </p:nvSpPr>
              <p:spPr>
                <a:xfrm>
                  <a:off x="6261967" y="2971799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6" name="Flowchart: Connector 185"/>
                <p:cNvSpPr/>
                <p:nvPr/>
              </p:nvSpPr>
              <p:spPr>
                <a:xfrm>
                  <a:off x="6473633" y="2980266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7" name="Flowchart: Connector 186"/>
                <p:cNvSpPr/>
                <p:nvPr/>
              </p:nvSpPr>
              <p:spPr>
                <a:xfrm>
                  <a:off x="6685301" y="2971800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8" name="Flowchart: Connector 187"/>
                <p:cNvSpPr/>
                <p:nvPr/>
              </p:nvSpPr>
              <p:spPr>
                <a:xfrm>
                  <a:off x="6888500" y="2963333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9" name="Flowchart: Connector 188"/>
                <p:cNvSpPr/>
                <p:nvPr/>
              </p:nvSpPr>
              <p:spPr>
                <a:xfrm>
                  <a:off x="7100167" y="2963334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0" name="Flowchart: Connector 189"/>
                <p:cNvSpPr/>
                <p:nvPr/>
              </p:nvSpPr>
              <p:spPr>
                <a:xfrm>
                  <a:off x="7320301" y="2954867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1" name="Flowchart: Connector 190"/>
                <p:cNvSpPr/>
                <p:nvPr/>
              </p:nvSpPr>
              <p:spPr>
                <a:xfrm>
                  <a:off x="7531968" y="2954867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2" name="Flowchart: Connector 191"/>
                <p:cNvSpPr/>
                <p:nvPr/>
              </p:nvSpPr>
              <p:spPr>
                <a:xfrm>
                  <a:off x="7709768" y="2954867"/>
                  <a:ext cx="101600" cy="110066"/>
                </a:xfrm>
                <a:prstGeom prst="flowChartConnector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66" name="Flowchart: Connector 265"/>
              <p:cNvSpPr/>
              <p:nvPr/>
            </p:nvSpPr>
            <p:spPr>
              <a:xfrm>
                <a:off x="5608340" y="2477347"/>
                <a:ext cx="101600" cy="110066"/>
              </a:xfrm>
              <a:prstGeom prst="flowChartConnector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7" name="Flowchart: Connector 266"/>
              <p:cNvSpPr/>
              <p:nvPr/>
            </p:nvSpPr>
            <p:spPr>
              <a:xfrm>
                <a:off x="5608340" y="2660227"/>
                <a:ext cx="101600" cy="110066"/>
              </a:xfrm>
              <a:prstGeom prst="flowChartConnector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8" name="Flowchart: Connector 267"/>
              <p:cNvSpPr/>
              <p:nvPr/>
            </p:nvSpPr>
            <p:spPr>
              <a:xfrm>
                <a:off x="5608340" y="2865967"/>
                <a:ext cx="101600" cy="110066"/>
              </a:xfrm>
              <a:prstGeom prst="flowChartConnector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9" name="Flowchart: Connector 268"/>
              <p:cNvSpPr/>
              <p:nvPr/>
            </p:nvSpPr>
            <p:spPr>
              <a:xfrm>
                <a:off x="5608340" y="3056467"/>
                <a:ext cx="101600" cy="110066"/>
              </a:xfrm>
              <a:prstGeom prst="flowChartConnector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12700">
                <a:solidFill>
                  <a:schemeClr val="lt1"/>
                </a:solidFill>
              </a:ln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43" name="Slide Number Placeholder 14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33333E-6 L 0.16702 -0.158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4" y="-8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5679E-6 L 0.49254 0.11851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" y="59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44444E-6 L 0.521 0.01142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" y="6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9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7.40741E-7 L 0.51128 0.02685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" y="13"/>
                                    </p:animMotion>
                                  </p:childTnLst>
                                </p:cTn>
                              </p:par>
                              <p:par>
                                <p:cTn id="26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34568E-6 L 0.59046 -0.10155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-5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2.46914E-6 L 0.57552 -0.09537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8" y="-48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93827E-7 L 0.55677 -0.0842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8" y="-42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3.7037E-6 L 0.53646 -0.08518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8" y="-43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59259E-6 L 0.65018 -0.20154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5" y="-101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97531E-6 L 0.63923 -0.19383 " pathEditMode="relative" rAng="0" ptsTypes="AA">
                                      <p:cBhvr>
                                        <p:cTn id="37" dur="20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0" y="-97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2.83951E-6 L 0.61597 -0.1805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8" y="-9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9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45679E-6 L 0.44149 0.0280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" y="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257" grpId="0"/>
      <p:bldP spid="258" grpId="0"/>
      <p:bldP spid="259" grpId="0"/>
      <p:bldP spid="260" grpId="0"/>
      <p:bldP spid="263" grpId="0" animBg="1"/>
      <p:bldP spid="264" grpId="0" animBg="1"/>
      <p:bldP spid="264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Technology Solutions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Enrichment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Binary Data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4002534" y="832556"/>
            <a:ext cx="140536" cy="1242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3957390" y="1566334"/>
            <a:ext cx="140536" cy="1242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273397" y="1487311"/>
            <a:ext cx="140536" cy="1242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3686527" y="2345267"/>
            <a:ext cx="140536" cy="12429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194395" y="2288823"/>
            <a:ext cx="140536" cy="1242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4645832" y="2221090"/>
            <a:ext cx="140536" cy="1242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5187559" y="2232379"/>
            <a:ext cx="140536" cy="12429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4058965" y="3011313"/>
            <a:ext cx="140536" cy="12429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4476544" y="2943579"/>
            <a:ext cx="140536" cy="12429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5006984" y="2853267"/>
            <a:ext cx="140536" cy="12429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 flipH="1">
            <a:off x="4027658" y="956851"/>
            <a:ext cx="45144" cy="609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5"/>
            <a:endCxn id="9" idx="1"/>
          </p:cNvCxnSpPr>
          <p:nvPr/>
        </p:nvCxnSpPr>
        <p:spPr>
          <a:xfrm>
            <a:off x="4122489" y="938648"/>
            <a:ext cx="171489" cy="566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0" idx="0"/>
          </p:cNvCxnSpPr>
          <p:nvPr/>
        </p:nvCxnSpPr>
        <p:spPr>
          <a:xfrm flipH="1">
            <a:off x="3756795" y="1690629"/>
            <a:ext cx="270863" cy="654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11" idx="1"/>
          </p:cNvCxnSpPr>
          <p:nvPr/>
        </p:nvCxnSpPr>
        <p:spPr>
          <a:xfrm>
            <a:off x="4027658" y="1690629"/>
            <a:ext cx="187318" cy="616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12" idx="0"/>
          </p:cNvCxnSpPr>
          <p:nvPr/>
        </p:nvCxnSpPr>
        <p:spPr>
          <a:xfrm>
            <a:off x="4343665" y="1611606"/>
            <a:ext cx="372435" cy="609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  <a:endCxn id="13" idx="0"/>
          </p:cNvCxnSpPr>
          <p:nvPr/>
        </p:nvCxnSpPr>
        <p:spPr>
          <a:xfrm>
            <a:off x="4413933" y="1549459"/>
            <a:ext cx="843894" cy="682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4"/>
            <a:endCxn id="14" idx="7"/>
          </p:cNvCxnSpPr>
          <p:nvPr/>
        </p:nvCxnSpPr>
        <p:spPr>
          <a:xfrm flipH="1">
            <a:off x="4178920" y="2413118"/>
            <a:ext cx="85743" cy="616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4"/>
            <a:endCxn id="15" idx="7"/>
          </p:cNvCxnSpPr>
          <p:nvPr/>
        </p:nvCxnSpPr>
        <p:spPr>
          <a:xfrm>
            <a:off x="4264663" y="2413118"/>
            <a:ext cx="331836" cy="548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5"/>
            <a:endCxn id="16" idx="1"/>
          </p:cNvCxnSpPr>
          <p:nvPr/>
        </p:nvCxnSpPr>
        <p:spPr>
          <a:xfrm>
            <a:off x="4765787" y="2327182"/>
            <a:ext cx="261778" cy="54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lowchart: Connector 25"/>
          <p:cNvSpPr/>
          <p:nvPr/>
        </p:nvSpPr>
        <p:spPr>
          <a:xfrm>
            <a:off x="7339098" y="3868863"/>
            <a:ext cx="135431" cy="1467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Connector 26"/>
          <p:cNvSpPr/>
          <p:nvPr/>
        </p:nvSpPr>
        <p:spPr>
          <a:xfrm>
            <a:off x="7293954" y="4602640"/>
            <a:ext cx="135431" cy="1467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Flowchart: Connector 27"/>
          <p:cNvSpPr/>
          <p:nvPr/>
        </p:nvSpPr>
        <p:spPr>
          <a:xfrm>
            <a:off x="7609961" y="4523617"/>
            <a:ext cx="135431" cy="1467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/>
          <p:cNvSpPr/>
          <p:nvPr/>
        </p:nvSpPr>
        <p:spPr>
          <a:xfrm>
            <a:off x="7530958" y="5325130"/>
            <a:ext cx="135431" cy="1467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/>
          <p:cNvSpPr/>
          <p:nvPr/>
        </p:nvSpPr>
        <p:spPr>
          <a:xfrm>
            <a:off x="8524122" y="5268686"/>
            <a:ext cx="135431" cy="1467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/>
          <p:cNvSpPr/>
          <p:nvPr/>
        </p:nvSpPr>
        <p:spPr>
          <a:xfrm>
            <a:off x="7395528" y="6047619"/>
            <a:ext cx="135431" cy="1467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/>
          <p:cNvSpPr/>
          <p:nvPr/>
        </p:nvSpPr>
        <p:spPr>
          <a:xfrm>
            <a:off x="7813108" y="5979886"/>
            <a:ext cx="135431" cy="1467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/>
          <p:cNvSpPr/>
          <p:nvPr/>
        </p:nvSpPr>
        <p:spPr>
          <a:xfrm>
            <a:off x="7767965" y="5110640"/>
            <a:ext cx="135431" cy="1467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/>
          <p:cNvCxnSpPr>
            <a:stCxn id="26" idx="4"/>
            <a:endCxn id="27" idx="0"/>
          </p:cNvCxnSpPr>
          <p:nvPr/>
        </p:nvCxnSpPr>
        <p:spPr>
          <a:xfrm flipH="1">
            <a:off x="7361669" y="4015617"/>
            <a:ext cx="45144" cy="587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6" idx="5"/>
            <a:endCxn id="28" idx="1"/>
          </p:cNvCxnSpPr>
          <p:nvPr/>
        </p:nvCxnSpPr>
        <p:spPr>
          <a:xfrm>
            <a:off x="7454696" y="3994125"/>
            <a:ext cx="175098" cy="550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7" idx="4"/>
            <a:endCxn id="29" idx="1"/>
          </p:cNvCxnSpPr>
          <p:nvPr/>
        </p:nvCxnSpPr>
        <p:spPr>
          <a:xfrm>
            <a:off x="7361669" y="4749395"/>
            <a:ext cx="189123" cy="597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8" idx="6"/>
            <a:endCxn id="30" idx="0"/>
          </p:cNvCxnSpPr>
          <p:nvPr/>
        </p:nvCxnSpPr>
        <p:spPr>
          <a:xfrm>
            <a:off x="7745392" y="4596995"/>
            <a:ext cx="846446" cy="671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9" idx="4"/>
            <a:endCxn id="31" idx="7"/>
          </p:cNvCxnSpPr>
          <p:nvPr/>
        </p:nvCxnSpPr>
        <p:spPr>
          <a:xfrm flipH="1">
            <a:off x="7511126" y="5471884"/>
            <a:ext cx="87548" cy="5972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9" idx="4"/>
            <a:endCxn id="32" idx="7"/>
          </p:cNvCxnSpPr>
          <p:nvPr/>
        </p:nvCxnSpPr>
        <p:spPr>
          <a:xfrm>
            <a:off x="7598674" y="5471884"/>
            <a:ext cx="330031" cy="52949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7" idx="4"/>
            <a:endCxn id="33" idx="1"/>
          </p:cNvCxnSpPr>
          <p:nvPr/>
        </p:nvCxnSpPr>
        <p:spPr>
          <a:xfrm>
            <a:off x="7361669" y="4749395"/>
            <a:ext cx="426129" cy="382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Flowchart: Connector 40"/>
          <p:cNvSpPr/>
          <p:nvPr/>
        </p:nvSpPr>
        <p:spPr>
          <a:xfrm>
            <a:off x="7124664" y="6081484"/>
            <a:ext cx="135431" cy="1467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/>
          <p:cNvCxnSpPr>
            <a:stCxn id="29" idx="4"/>
            <a:endCxn id="41" idx="0"/>
          </p:cNvCxnSpPr>
          <p:nvPr/>
        </p:nvCxnSpPr>
        <p:spPr>
          <a:xfrm flipH="1">
            <a:off x="7192380" y="5471884"/>
            <a:ext cx="406294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26" idx="6"/>
            <a:endCxn id="45" idx="2"/>
          </p:cNvCxnSpPr>
          <p:nvPr/>
        </p:nvCxnSpPr>
        <p:spPr>
          <a:xfrm>
            <a:off x="7474529" y="3942240"/>
            <a:ext cx="790018" cy="462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lowchart: Connector 44"/>
          <p:cNvSpPr/>
          <p:nvPr/>
        </p:nvSpPr>
        <p:spPr>
          <a:xfrm>
            <a:off x="8264547" y="4331705"/>
            <a:ext cx="135431" cy="1467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3169841" y="505177"/>
            <a:ext cx="3296274" cy="2782308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461262" y="3541488"/>
            <a:ext cx="4582096" cy="2848427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4100799" y="3039939"/>
            <a:ext cx="1734249" cy="320065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marL="304747" indent="-304747">
              <a:lnSpc>
                <a:spcPct val="80000"/>
              </a:lnSpc>
              <a:spcBef>
                <a:spcPct val="20000"/>
              </a:spcBef>
            </a:pPr>
            <a:r>
              <a:rPr lang="en-US" sz="1600" dirty="0" smtClean="0">
                <a:latin typeface="Knowledge Light" panose="020B0506040000020004" pitchFamily="34" charset="0"/>
              </a:rPr>
              <a:t>Data Source #3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191284" y="5815402"/>
            <a:ext cx="1557461" cy="320065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marL="304747" indent="-304747">
              <a:lnSpc>
                <a:spcPct val="80000"/>
              </a:lnSpc>
              <a:spcBef>
                <a:spcPct val="20000"/>
              </a:spcBef>
            </a:pPr>
            <a:r>
              <a:rPr lang="en-US" sz="1600" dirty="0" smtClean="0">
                <a:latin typeface="Knowledge Light" panose="020B0506040000020004" pitchFamily="34" charset="0"/>
              </a:rPr>
              <a:t>Data Source #3</a:t>
            </a:r>
          </a:p>
        </p:txBody>
      </p:sp>
      <p:sp>
        <p:nvSpPr>
          <p:cNvPr id="63" name="Flowchart: Connector 62"/>
          <p:cNvSpPr/>
          <p:nvPr/>
        </p:nvSpPr>
        <p:spPr>
          <a:xfrm>
            <a:off x="2723562" y="3977723"/>
            <a:ext cx="135431" cy="1467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lowchart: Connector 63"/>
          <p:cNvSpPr/>
          <p:nvPr/>
        </p:nvSpPr>
        <p:spPr>
          <a:xfrm>
            <a:off x="2678418" y="4711500"/>
            <a:ext cx="135431" cy="1467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lowchart: Connector 64"/>
          <p:cNvSpPr/>
          <p:nvPr/>
        </p:nvSpPr>
        <p:spPr>
          <a:xfrm>
            <a:off x="2994425" y="4632477"/>
            <a:ext cx="135431" cy="14675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lowchart: Connector 66"/>
          <p:cNvSpPr/>
          <p:nvPr/>
        </p:nvSpPr>
        <p:spPr>
          <a:xfrm>
            <a:off x="3908586" y="5377546"/>
            <a:ext cx="135431" cy="1467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lowchart: Connector 69"/>
          <p:cNvSpPr/>
          <p:nvPr/>
        </p:nvSpPr>
        <p:spPr>
          <a:xfrm>
            <a:off x="3152429" y="5219500"/>
            <a:ext cx="135431" cy="1467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Arrow Connector 70"/>
          <p:cNvCxnSpPr>
            <a:stCxn id="63" idx="4"/>
            <a:endCxn id="64" idx="0"/>
          </p:cNvCxnSpPr>
          <p:nvPr/>
        </p:nvCxnSpPr>
        <p:spPr>
          <a:xfrm flipH="1">
            <a:off x="2746133" y="4124477"/>
            <a:ext cx="45144" cy="5870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3" idx="5"/>
            <a:endCxn id="65" idx="1"/>
          </p:cNvCxnSpPr>
          <p:nvPr/>
        </p:nvCxnSpPr>
        <p:spPr>
          <a:xfrm>
            <a:off x="2839160" y="4102985"/>
            <a:ext cx="175098" cy="550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>
            <a:stCxn id="65" idx="6"/>
            <a:endCxn id="67" idx="0"/>
          </p:cNvCxnSpPr>
          <p:nvPr/>
        </p:nvCxnSpPr>
        <p:spPr>
          <a:xfrm>
            <a:off x="3129856" y="4705855"/>
            <a:ext cx="846446" cy="67169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>
            <a:stCxn id="64" idx="4"/>
            <a:endCxn id="70" idx="1"/>
          </p:cNvCxnSpPr>
          <p:nvPr/>
        </p:nvCxnSpPr>
        <p:spPr>
          <a:xfrm>
            <a:off x="2746133" y="4858255"/>
            <a:ext cx="426129" cy="3827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owchart: Connector 77"/>
          <p:cNvSpPr/>
          <p:nvPr/>
        </p:nvSpPr>
        <p:spPr>
          <a:xfrm>
            <a:off x="2509128" y="5384801"/>
            <a:ext cx="135431" cy="1467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/>
          <p:cNvCxnSpPr>
            <a:stCxn id="64" idx="3"/>
            <a:endCxn id="78" idx="0"/>
          </p:cNvCxnSpPr>
          <p:nvPr/>
        </p:nvCxnSpPr>
        <p:spPr>
          <a:xfrm flipH="1">
            <a:off x="2576844" y="4836763"/>
            <a:ext cx="121407" cy="5480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>
            <a:stCxn id="63" idx="6"/>
            <a:endCxn id="81" idx="2"/>
          </p:cNvCxnSpPr>
          <p:nvPr/>
        </p:nvCxnSpPr>
        <p:spPr>
          <a:xfrm>
            <a:off x="2858993" y="4051100"/>
            <a:ext cx="790018" cy="462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Flowchart: Connector 80"/>
          <p:cNvSpPr/>
          <p:nvPr/>
        </p:nvSpPr>
        <p:spPr>
          <a:xfrm>
            <a:off x="3649011" y="4440565"/>
            <a:ext cx="135431" cy="14675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595348" y="3563260"/>
            <a:ext cx="4582096" cy="2848427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85" name="TextBox 84"/>
          <p:cNvSpPr txBox="1"/>
          <p:nvPr/>
        </p:nvSpPr>
        <p:spPr>
          <a:xfrm>
            <a:off x="3325370" y="5837174"/>
            <a:ext cx="1557461" cy="517042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marL="304747" indent="-304747">
              <a:lnSpc>
                <a:spcPct val="80000"/>
              </a:lnSpc>
              <a:spcBef>
                <a:spcPct val="20000"/>
              </a:spcBef>
            </a:pPr>
            <a:r>
              <a:rPr lang="en-US" sz="1600" dirty="0" smtClean="0">
                <a:latin typeface="Knowledge Light" panose="020B0506040000020004" pitchFamily="34" charset="0"/>
              </a:rPr>
              <a:t>Data Source #2</a:t>
            </a:r>
          </a:p>
        </p:txBody>
      </p:sp>
      <p:grpSp>
        <p:nvGrpSpPr>
          <p:cNvPr id="6" name="Group 117"/>
          <p:cNvGrpSpPr/>
          <p:nvPr/>
        </p:nvGrpSpPr>
        <p:grpSpPr>
          <a:xfrm>
            <a:off x="2726035" y="1672426"/>
            <a:ext cx="1251936" cy="2305297"/>
            <a:chOff x="2726035" y="1672426"/>
            <a:chExt cx="1251936" cy="2305297"/>
          </a:xfrm>
        </p:grpSpPr>
        <p:grpSp>
          <p:nvGrpSpPr>
            <p:cNvPr id="46" name="Group 107"/>
            <p:cNvGrpSpPr/>
            <p:nvPr/>
          </p:nvGrpSpPr>
          <p:grpSpPr>
            <a:xfrm>
              <a:off x="2726035" y="2451359"/>
              <a:ext cx="981073" cy="1526364"/>
              <a:chOff x="2726035" y="2451359"/>
              <a:chExt cx="981073" cy="1526364"/>
            </a:xfrm>
          </p:grpSpPr>
          <p:cxnSp>
            <p:nvCxnSpPr>
              <p:cNvPr id="92" name="Curved Connector 134"/>
              <p:cNvCxnSpPr>
                <a:stCxn id="10" idx="3"/>
                <a:endCxn id="63" idx="0"/>
              </p:cNvCxnSpPr>
              <p:nvPr/>
            </p:nvCxnSpPr>
            <p:spPr>
              <a:xfrm rot="5400000">
                <a:off x="2486011" y="2756626"/>
                <a:ext cx="1526364" cy="915830"/>
              </a:xfrm>
              <a:prstGeom prst="curvedConnector3">
                <a:avLst>
                  <a:gd name="adj1" fmla="val 50000"/>
                </a:avLst>
              </a:prstGeom>
              <a:ln>
                <a:headEnd type="none"/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93" name="Rectangle 92"/>
              <p:cNvSpPr/>
              <p:nvPr/>
            </p:nvSpPr>
            <p:spPr>
              <a:xfrm>
                <a:off x="2726035" y="2999333"/>
                <a:ext cx="53762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 smtClean="0">
                    <a:solidFill>
                      <a:schemeClr val="tx2"/>
                    </a:solidFill>
                  </a:rPr>
                  <a:t>PK/FK</a:t>
                </a:r>
                <a:endParaRPr lang="en-US" sz="900" dirty="0"/>
              </a:p>
            </p:txBody>
          </p:sp>
        </p:grpSp>
        <p:grpSp>
          <p:nvGrpSpPr>
            <p:cNvPr id="47" name="Group 116"/>
            <p:cNvGrpSpPr/>
            <p:nvPr/>
          </p:nvGrpSpPr>
          <p:grpSpPr>
            <a:xfrm>
              <a:off x="2747806" y="1672426"/>
              <a:ext cx="1230165" cy="836267"/>
              <a:chOff x="2747806" y="1672426"/>
              <a:chExt cx="1230165" cy="836267"/>
            </a:xfrm>
          </p:grpSpPr>
          <p:grpSp>
            <p:nvGrpSpPr>
              <p:cNvPr id="48" name="Group 108"/>
              <p:cNvGrpSpPr/>
              <p:nvPr/>
            </p:nvGrpSpPr>
            <p:grpSpPr>
              <a:xfrm>
                <a:off x="3381727" y="1672426"/>
                <a:ext cx="596244" cy="601193"/>
                <a:chOff x="3381727" y="1672426"/>
                <a:chExt cx="596244" cy="601193"/>
              </a:xfrm>
            </p:grpSpPr>
            <p:cxnSp>
              <p:nvCxnSpPr>
                <p:cNvPr id="96" name="Straight Arrow Connector 95"/>
                <p:cNvCxnSpPr>
                  <a:stCxn id="8" idx="3"/>
                  <a:endCxn id="98" idx="7"/>
                </p:cNvCxnSpPr>
                <p:nvPr/>
              </p:nvCxnSpPr>
              <p:spPr>
                <a:xfrm flipH="1">
                  <a:off x="3501682" y="1672426"/>
                  <a:ext cx="476289" cy="49510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Flowchart: Connector 97"/>
                <p:cNvSpPr/>
                <p:nvPr/>
              </p:nvSpPr>
              <p:spPr>
                <a:xfrm>
                  <a:off x="3381727" y="2149324"/>
                  <a:ext cx="140536" cy="124295"/>
                </a:xfrm>
                <a:prstGeom prst="flowChartConnector">
                  <a:avLst/>
                </a:prstGeom>
              </p:spPr>
              <p:style>
                <a:lnRef idx="2">
                  <a:schemeClr val="accent4">
                    <a:shade val="50000"/>
                  </a:schemeClr>
                </a:lnRef>
                <a:fillRef idx="1">
                  <a:schemeClr val="accent4"/>
                </a:fillRef>
                <a:effectRef idx="0">
                  <a:schemeClr val="accent4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0" name="Rectangle 109"/>
              <p:cNvSpPr/>
              <p:nvPr/>
            </p:nvSpPr>
            <p:spPr>
              <a:xfrm>
                <a:off x="2747806" y="2139361"/>
                <a:ext cx="5376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 smtClean="0">
                    <a:solidFill>
                      <a:schemeClr val="tx2"/>
                    </a:solidFill>
                  </a:rPr>
                  <a:t>Mount #1</a:t>
                </a:r>
                <a:endParaRPr lang="en-US" sz="900" dirty="0"/>
              </a:p>
            </p:txBody>
          </p:sp>
        </p:grpSp>
      </p:grpSp>
      <p:grpSp>
        <p:nvGrpSpPr>
          <p:cNvPr id="49" name="Group 118"/>
          <p:cNvGrpSpPr/>
          <p:nvPr/>
        </p:nvGrpSpPr>
        <p:grpSpPr>
          <a:xfrm>
            <a:off x="4393352" y="1505514"/>
            <a:ext cx="2965579" cy="2384841"/>
            <a:chOff x="4393352" y="1505514"/>
            <a:chExt cx="2965579" cy="2384841"/>
          </a:xfrm>
        </p:grpSpPr>
        <p:grpSp>
          <p:nvGrpSpPr>
            <p:cNvPr id="55" name="Group 106"/>
            <p:cNvGrpSpPr/>
            <p:nvPr/>
          </p:nvGrpSpPr>
          <p:grpSpPr>
            <a:xfrm>
              <a:off x="5147520" y="2915415"/>
              <a:ext cx="2211411" cy="974940"/>
              <a:chOff x="5147520" y="2915415"/>
              <a:chExt cx="2211411" cy="974940"/>
            </a:xfrm>
          </p:grpSpPr>
          <p:cxnSp>
            <p:nvCxnSpPr>
              <p:cNvPr id="43" name="Curved Connector 134"/>
              <p:cNvCxnSpPr>
                <a:stCxn id="16" idx="6"/>
                <a:endCxn id="26" idx="1"/>
              </p:cNvCxnSpPr>
              <p:nvPr/>
            </p:nvCxnSpPr>
            <p:spPr>
              <a:xfrm>
                <a:off x="5147520" y="2915415"/>
                <a:ext cx="2211411" cy="974940"/>
              </a:xfrm>
              <a:prstGeom prst="curvedConnector2">
                <a:avLst/>
              </a:prstGeom>
              <a:ln>
                <a:headEnd type="none"/>
                <a:tailEnd type="arrow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50" name="Rectangle 49"/>
              <p:cNvSpPr/>
              <p:nvPr/>
            </p:nvSpPr>
            <p:spPr>
              <a:xfrm>
                <a:off x="6546921" y="3053762"/>
                <a:ext cx="537620" cy="230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 smtClean="0">
                    <a:solidFill>
                      <a:schemeClr val="tx2"/>
                    </a:solidFill>
                  </a:rPr>
                  <a:t>PK/FK</a:t>
                </a:r>
                <a:endParaRPr lang="en-US" sz="900" dirty="0"/>
              </a:p>
            </p:txBody>
          </p:sp>
        </p:grpSp>
        <p:grpSp>
          <p:nvGrpSpPr>
            <p:cNvPr id="56" name="Group 115"/>
            <p:cNvGrpSpPr/>
            <p:nvPr/>
          </p:nvGrpSpPr>
          <p:grpSpPr>
            <a:xfrm>
              <a:off x="4393352" y="1505514"/>
              <a:ext cx="1787674" cy="535093"/>
              <a:chOff x="4393352" y="1505514"/>
              <a:chExt cx="1787674" cy="535093"/>
            </a:xfrm>
          </p:grpSpPr>
          <p:cxnSp>
            <p:nvCxnSpPr>
              <p:cNvPr id="100" name="Straight Arrow Connector 99"/>
              <p:cNvCxnSpPr>
                <a:stCxn id="9" idx="7"/>
                <a:endCxn id="101" idx="1"/>
              </p:cNvCxnSpPr>
              <p:nvPr/>
            </p:nvCxnSpPr>
            <p:spPr>
              <a:xfrm>
                <a:off x="4393352" y="1505514"/>
                <a:ext cx="1109897" cy="30278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1" name="Flowchart: Connector 100"/>
              <p:cNvSpPr/>
              <p:nvPr/>
            </p:nvSpPr>
            <p:spPr>
              <a:xfrm>
                <a:off x="5482668" y="1790095"/>
                <a:ext cx="140536" cy="124295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/>
              <p:cNvSpPr/>
              <p:nvPr/>
            </p:nvSpPr>
            <p:spPr>
              <a:xfrm>
                <a:off x="5643406" y="1671275"/>
                <a:ext cx="53762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900" dirty="0" smtClean="0">
                    <a:solidFill>
                      <a:schemeClr val="tx2"/>
                    </a:solidFill>
                  </a:rPr>
                  <a:t>Mount #2</a:t>
                </a:r>
                <a:endParaRPr lang="en-US" sz="900" dirty="0"/>
              </a:p>
            </p:txBody>
          </p:sp>
        </p:grpSp>
      </p:grpSp>
      <p:sp>
        <p:nvSpPr>
          <p:cNvPr id="120" name="TextBox 119"/>
          <p:cNvSpPr txBox="1"/>
          <p:nvPr/>
        </p:nvSpPr>
        <p:spPr>
          <a:xfrm>
            <a:off x="7123082" y="564188"/>
            <a:ext cx="4709689" cy="1154140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r>
              <a:rPr lang="en-US" sz="1900" dirty="0" smtClean="0">
                <a:solidFill>
                  <a:srgbClr val="FFC000"/>
                </a:solidFill>
                <a:latin typeface="Knowledge Light" panose="020B0506040000020004" pitchFamily="34" charset="0"/>
              </a:rPr>
              <a:t>Purpose</a:t>
            </a:r>
          </a:p>
          <a:p>
            <a:pPr marL="304747" indent="-304747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Knowledge Light" panose="020B0506040000020004" pitchFamily="34" charset="0"/>
              </a:rPr>
              <a:t>Predefined view</a:t>
            </a:r>
          </a:p>
          <a:p>
            <a:pPr marL="304747" indent="-304747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Knowledge Light" panose="020B0506040000020004" pitchFamily="34" charset="0"/>
              </a:rPr>
              <a:t>Save the resource and time when interactive query</a:t>
            </a:r>
          </a:p>
          <a:p>
            <a:pPr marL="304747" indent="-304747">
              <a:lnSpc>
                <a:spcPct val="8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>
                <a:latin typeface="Knowledge Light" panose="020B0506040000020004" pitchFamily="34" charset="0"/>
              </a:rPr>
              <a:t>Avoid query time join – Aggregation is allowed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55226-6E4F-8847-85CD-AF95F3D3F39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Rapid Technology Solutions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Enrichment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smtClean="0"/>
              <a:t>Document Join</a:t>
            </a:r>
            <a:endParaRPr lang="en-US" dirty="0"/>
          </a:p>
        </p:txBody>
      </p:sp>
      <p:sp>
        <p:nvSpPr>
          <p:cNvPr id="7" name="Flowchart: Connector 6"/>
          <p:cNvSpPr/>
          <p:nvPr/>
        </p:nvSpPr>
        <p:spPr>
          <a:xfrm>
            <a:off x="4002534" y="832556"/>
            <a:ext cx="140536" cy="1242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Connector 7"/>
          <p:cNvSpPr/>
          <p:nvPr/>
        </p:nvSpPr>
        <p:spPr>
          <a:xfrm>
            <a:off x="3957390" y="1566334"/>
            <a:ext cx="140536" cy="1242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/>
          <p:cNvSpPr/>
          <p:nvPr/>
        </p:nvSpPr>
        <p:spPr>
          <a:xfrm>
            <a:off x="4273397" y="1487311"/>
            <a:ext cx="140536" cy="1242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/>
          <p:cNvSpPr/>
          <p:nvPr/>
        </p:nvSpPr>
        <p:spPr>
          <a:xfrm>
            <a:off x="3686527" y="2345267"/>
            <a:ext cx="140536" cy="12429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/>
          <p:cNvSpPr/>
          <p:nvPr/>
        </p:nvSpPr>
        <p:spPr>
          <a:xfrm>
            <a:off x="4194395" y="2288823"/>
            <a:ext cx="140536" cy="1242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lowchart: Connector 11"/>
          <p:cNvSpPr/>
          <p:nvPr/>
        </p:nvSpPr>
        <p:spPr>
          <a:xfrm>
            <a:off x="4645832" y="2221090"/>
            <a:ext cx="140536" cy="124295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owchart: Connector 12"/>
          <p:cNvSpPr/>
          <p:nvPr/>
        </p:nvSpPr>
        <p:spPr>
          <a:xfrm>
            <a:off x="5187559" y="2232379"/>
            <a:ext cx="140536" cy="12429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Connector 13"/>
          <p:cNvSpPr/>
          <p:nvPr/>
        </p:nvSpPr>
        <p:spPr>
          <a:xfrm>
            <a:off x="4058965" y="3011313"/>
            <a:ext cx="140536" cy="12429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Connector 14"/>
          <p:cNvSpPr/>
          <p:nvPr/>
        </p:nvSpPr>
        <p:spPr>
          <a:xfrm>
            <a:off x="4476544" y="2943579"/>
            <a:ext cx="140536" cy="12429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owchart: Connector 15"/>
          <p:cNvSpPr/>
          <p:nvPr/>
        </p:nvSpPr>
        <p:spPr>
          <a:xfrm>
            <a:off x="5006984" y="2853267"/>
            <a:ext cx="140536" cy="124295"/>
          </a:xfrm>
          <a:prstGeom prst="flowChartConnector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stCxn id="7" idx="4"/>
            <a:endCxn id="8" idx="0"/>
          </p:cNvCxnSpPr>
          <p:nvPr/>
        </p:nvCxnSpPr>
        <p:spPr>
          <a:xfrm flipH="1">
            <a:off x="4027658" y="956851"/>
            <a:ext cx="45144" cy="609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7" idx="5"/>
            <a:endCxn id="9" idx="1"/>
          </p:cNvCxnSpPr>
          <p:nvPr/>
        </p:nvCxnSpPr>
        <p:spPr>
          <a:xfrm>
            <a:off x="4122489" y="938648"/>
            <a:ext cx="171489" cy="566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4"/>
            <a:endCxn id="10" idx="0"/>
          </p:cNvCxnSpPr>
          <p:nvPr/>
        </p:nvCxnSpPr>
        <p:spPr>
          <a:xfrm flipH="1">
            <a:off x="3756795" y="1690629"/>
            <a:ext cx="270863" cy="6546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8" idx="4"/>
            <a:endCxn id="11" idx="1"/>
          </p:cNvCxnSpPr>
          <p:nvPr/>
        </p:nvCxnSpPr>
        <p:spPr>
          <a:xfrm>
            <a:off x="4027658" y="1690629"/>
            <a:ext cx="187318" cy="6163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9" idx="4"/>
            <a:endCxn id="12" idx="0"/>
          </p:cNvCxnSpPr>
          <p:nvPr/>
        </p:nvCxnSpPr>
        <p:spPr>
          <a:xfrm>
            <a:off x="4343665" y="1611606"/>
            <a:ext cx="372435" cy="6094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6"/>
            <a:endCxn id="13" idx="0"/>
          </p:cNvCxnSpPr>
          <p:nvPr/>
        </p:nvCxnSpPr>
        <p:spPr>
          <a:xfrm>
            <a:off x="4413933" y="1549459"/>
            <a:ext cx="843894" cy="6829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1" idx="4"/>
            <a:endCxn id="14" idx="7"/>
          </p:cNvCxnSpPr>
          <p:nvPr/>
        </p:nvCxnSpPr>
        <p:spPr>
          <a:xfrm flipH="1">
            <a:off x="4178920" y="2413118"/>
            <a:ext cx="85743" cy="6163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4"/>
            <a:endCxn id="15" idx="7"/>
          </p:cNvCxnSpPr>
          <p:nvPr/>
        </p:nvCxnSpPr>
        <p:spPr>
          <a:xfrm>
            <a:off x="4264663" y="2413118"/>
            <a:ext cx="331836" cy="5486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2" idx="5"/>
            <a:endCxn id="16" idx="1"/>
          </p:cNvCxnSpPr>
          <p:nvPr/>
        </p:nvCxnSpPr>
        <p:spPr>
          <a:xfrm>
            <a:off x="4765787" y="2327182"/>
            <a:ext cx="261778" cy="5442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107"/>
          <p:cNvGrpSpPr/>
          <p:nvPr/>
        </p:nvGrpSpPr>
        <p:grpSpPr>
          <a:xfrm>
            <a:off x="2726035" y="2451359"/>
            <a:ext cx="981073" cy="1526364"/>
            <a:chOff x="2726035" y="2451359"/>
            <a:chExt cx="981073" cy="1526364"/>
          </a:xfrm>
        </p:grpSpPr>
        <p:cxnSp>
          <p:nvCxnSpPr>
            <p:cNvPr id="92" name="Curved Connector 134"/>
            <p:cNvCxnSpPr>
              <a:stCxn id="10" idx="3"/>
              <a:endCxn id="63" idx="0"/>
            </p:cNvCxnSpPr>
            <p:nvPr/>
          </p:nvCxnSpPr>
          <p:spPr>
            <a:xfrm rot="5400000">
              <a:off x="2486011" y="2756626"/>
              <a:ext cx="1526364" cy="915830"/>
            </a:xfrm>
            <a:prstGeom prst="curvedConnector3">
              <a:avLst>
                <a:gd name="adj1" fmla="val 50000"/>
              </a:avLst>
            </a:prstGeom>
            <a:ln>
              <a:headEnd type="none"/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93" name="Rectangle 92"/>
            <p:cNvSpPr/>
            <p:nvPr/>
          </p:nvSpPr>
          <p:spPr>
            <a:xfrm>
              <a:off x="2726035" y="2999333"/>
              <a:ext cx="53762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chemeClr val="tx2"/>
                  </a:solidFill>
                </a:rPr>
                <a:t>PK/FK</a:t>
              </a:r>
              <a:endParaRPr lang="en-US" sz="900" dirty="0"/>
            </a:p>
          </p:txBody>
        </p:sp>
      </p:grpSp>
      <p:grpSp>
        <p:nvGrpSpPr>
          <p:cNvPr id="46" name="Group 116"/>
          <p:cNvGrpSpPr/>
          <p:nvPr/>
        </p:nvGrpSpPr>
        <p:grpSpPr>
          <a:xfrm>
            <a:off x="2747806" y="1672426"/>
            <a:ext cx="1230165" cy="836267"/>
            <a:chOff x="2747806" y="1672426"/>
            <a:chExt cx="1230165" cy="836267"/>
          </a:xfrm>
        </p:grpSpPr>
        <p:grpSp>
          <p:nvGrpSpPr>
            <p:cNvPr id="47" name="Group 108"/>
            <p:cNvGrpSpPr/>
            <p:nvPr/>
          </p:nvGrpSpPr>
          <p:grpSpPr>
            <a:xfrm>
              <a:off x="3381727" y="1672426"/>
              <a:ext cx="596244" cy="601193"/>
              <a:chOff x="3381727" y="1672426"/>
              <a:chExt cx="596244" cy="601193"/>
            </a:xfrm>
          </p:grpSpPr>
          <p:cxnSp>
            <p:nvCxnSpPr>
              <p:cNvPr id="96" name="Straight Arrow Connector 95"/>
              <p:cNvCxnSpPr>
                <a:stCxn id="8" idx="3"/>
                <a:endCxn id="98" idx="7"/>
              </p:cNvCxnSpPr>
              <p:nvPr/>
            </p:nvCxnSpPr>
            <p:spPr>
              <a:xfrm flipH="1">
                <a:off x="3501682" y="1672426"/>
                <a:ext cx="476289" cy="495101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Flowchart: Connector 97"/>
              <p:cNvSpPr/>
              <p:nvPr/>
            </p:nvSpPr>
            <p:spPr>
              <a:xfrm>
                <a:off x="3381727" y="2149324"/>
                <a:ext cx="140536" cy="124295"/>
              </a:xfrm>
              <a:prstGeom prst="flowChartConnector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0" name="Rectangle 109"/>
            <p:cNvSpPr/>
            <p:nvPr/>
          </p:nvSpPr>
          <p:spPr>
            <a:xfrm>
              <a:off x="2747806" y="2139361"/>
              <a:ext cx="5376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chemeClr val="tx2"/>
                  </a:solidFill>
                </a:rPr>
                <a:t>Mount #1</a:t>
              </a:r>
              <a:endParaRPr lang="en-US" sz="900" dirty="0"/>
            </a:p>
          </p:txBody>
        </p:sp>
      </p:grpSp>
      <p:grpSp>
        <p:nvGrpSpPr>
          <p:cNvPr id="48" name="Group 106"/>
          <p:cNvGrpSpPr/>
          <p:nvPr/>
        </p:nvGrpSpPr>
        <p:grpSpPr>
          <a:xfrm>
            <a:off x="5147520" y="2915415"/>
            <a:ext cx="2211411" cy="974940"/>
            <a:chOff x="5147520" y="2915415"/>
            <a:chExt cx="2211411" cy="974940"/>
          </a:xfrm>
        </p:grpSpPr>
        <p:cxnSp>
          <p:nvCxnSpPr>
            <p:cNvPr id="43" name="Curved Connector 134"/>
            <p:cNvCxnSpPr>
              <a:stCxn id="16" idx="6"/>
              <a:endCxn id="26" idx="1"/>
            </p:cNvCxnSpPr>
            <p:nvPr/>
          </p:nvCxnSpPr>
          <p:spPr>
            <a:xfrm>
              <a:off x="5147520" y="2915415"/>
              <a:ext cx="2211411" cy="974940"/>
            </a:xfrm>
            <a:prstGeom prst="curvedConnector2">
              <a:avLst/>
            </a:prstGeom>
            <a:ln>
              <a:headEnd type="none"/>
              <a:tailEnd type="arrow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6546921" y="3053762"/>
              <a:ext cx="53762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chemeClr val="tx2"/>
                  </a:solidFill>
                </a:rPr>
                <a:t>PK/FK</a:t>
              </a:r>
              <a:endParaRPr lang="en-US" sz="900" dirty="0"/>
            </a:p>
          </p:txBody>
        </p:sp>
      </p:grpSp>
      <p:grpSp>
        <p:nvGrpSpPr>
          <p:cNvPr id="49" name="Group 115"/>
          <p:cNvGrpSpPr/>
          <p:nvPr/>
        </p:nvGrpSpPr>
        <p:grpSpPr>
          <a:xfrm>
            <a:off x="4393352" y="1505514"/>
            <a:ext cx="1787674" cy="535093"/>
            <a:chOff x="4393352" y="1505514"/>
            <a:chExt cx="1787674" cy="535093"/>
          </a:xfrm>
        </p:grpSpPr>
        <p:cxnSp>
          <p:nvCxnSpPr>
            <p:cNvPr id="100" name="Straight Arrow Connector 99"/>
            <p:cNvCxnSpPr>
              <a:stCxn id="9" idx="7"/>
              <a:endCxn id="101" idx="1"/>
            </p:cNvCxnSpPr>
            <p:nvPr/>
          </p:nvCxnSpPr>
          <p:spPr>
            <a:xfrm>
              <a:off x="4393352" y="1505514"/>
              <a:ext cx="1109897" cy="3027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Flowchart: Connector 100"/>
            <p:cNvSpPr/>
            <p:nvPr/>
          </p:nvSpPr>
          <p:spPr>
            <a:xfrm>
              <a:off x="5482668" y="1790095"/>
              <a:ext cx="140536" cy="124295"/>
            </a:xfrm>
            <a:prstGeom prst="flowChartConnector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Rectangle 114"/>
            <p:cNvSpPr/>
            <p:nvPr/>
          </p:nvSpPr>
          <p:spPr>
            <a:xfrm>
              <a:off x="5643406" y="1671275"/>
              <a:ext cx="537620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900" dirty="0" smtClean="0">
                  <a:solidFill>
                    <a:schemeClr val="tx2"/>
                  </a:solidFill>
                </a:rPr>
                <a:t>Mount #2</a:t>
              </a:r>
              <a:endParaRPr lang="en-US" sz="900" dirty="0"/>
            </a:p>
          </p:txBody>
        </p:sp>
      </p:grpSp>
      <p:grpSp>
        <p:nvGrpSpPr>
          <p:cNvPr id="51" name="Group 81"/>
          <p:cNvGrpSpPr/>
          <p:nvPr/>
        </p:nvGrpSpPr>
        <p:grpSpPr>
          <a:xfrm>
            <a:off x="2509128" y="3977723"/>
            <a:ext cx="1534889" cy="1553833"/>
            <a:chOff x="2509128" y="3977723"/>
            <a:chExt cx="1534889" cy="1553833"/>
          </a:xfrm>
        </p:grpSpPr>
        <p:sp>
          <p:nvSpPr>
            <p:cNvPr id="63" name="Flowchart: Connector 62"/>
            <p:cNvSpPr/>
            <p:nvPr/>
          </p:nvSpPr>
          <p:spPr>
            <a:xfrm>
              <a:off x="2723562" y="3977723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lowchart: Connector 63"/>
            <p:cNvSpPr/>
            <p:nvPr/>
          </p:nvSpPr>
          <p:spPr>
            <a:xfrm>
              <a:off x="2678418" y="4711500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lowchart: Connector 64"/>
            <p:cNvSpPr/>
            <p:nvPr/>
          </p:nvSpPr>
          <p:spPr>
            <a:xfrm>
              <a:off x="2994425" y="4632477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lowchart: Connector 66"/>
            <p:cNvSpPr/>
            <p:nvPr/>
          </p:nvSpPr>
          <p:spPr>
            <a:xfrm>
              <a:off x="3908586" y="5377546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lowchart: Connector 69"/>
            <p:cNvSpPr/>
            <p:nvPr/>
          </p:nvSpPr>
          <p:spPr>
            <a:xfrm>
              <a:off x="3152429" y="5219500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Arrow Connector 70"/>
            <p:cNvCxnSpPr>
              <a:stCxn id="63" idx="4"/>
              <a:endCxn id="64" idx="0"/>
            </p:cNvCxnSpPr>
            <p:nvPr/>
          </p:nvCxnSpPr>
          <p:spPr>
            <a:xfrm flipH="1">
              <a:off x="2746133" y="4124477"/>
              <a:ext cx="45144" cy="5870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>
              <a:stCxn id="63" idx="5"/>
              <a:endCxn id="65" idx="1"/>
            </p:cNvCxnSpPr>
            <p:nvPr/>
          </p:nvCxnSpPr>
          <p:spPr>
            <a:xfrm>
              <a:off x="2839160" y="4102985"/>
              <a:ext cx="175098" cy="550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stCxn id="65" idx="6"/>
              <a:endCxn id="67" idx="0"/>
            </p:cNvCxnSpPr>
            <p:nvPr/>
          </p:nvCxnSpPr>
          <p:spPr>
            <a:xfrm>
              <a:off x="3129856" y="4705855"/>
              <a:ext cx="846446" cy="6716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64" idx="4"/>
              <a:endCxn id="70" idx="1"/>
            </p:cNvCxnSpPr>
            <p:nvPr/>
          </p:nvCxnSpPr>
          <p:spPr>
            <a:xfrm>
              <a:off x="2746133" y="4858255"/>
              <a:ext cx="426129" cy="3827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Flowchart: Connector 77"/>
            <p:cNvSpPr/>
            <p:nvPr/>
          </p:nvSpPr>
          <p:spPr>
            <a:xfrm>
              <a:off x="2509128" y="5384801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Straight Arrow Connector 78"/>
            <p:cNvCxnSpPr>
              <a:stCxn id="64" idx="3"/>
              <a:endCxn id="78" idx="0"/>
            </p:cNvCxnSpPr>
            <p:nvPr/>
          </p:nvCxnSpPr>
          <p:spPr>
            <a:xfrm flipH="1">
              <a:off x="2576844" y="4836763"/>
              <a:ext cx="121407" cy="548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/>
            <p:cNvCxnSpPr>
              <a:stCxn id="63" idx="6"/>
              <a:endCxn id="81" idx="2"/>
            </p:cNvCxnSpPr>
            <p:nvPr/>
          </p:nvCxnSpPr>
          <p:spPr>
            <a:xfrm>
              <a:off x="2858993" y="4051100"/>
              <a:ext cx="790018" cy="4628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Flowchart: Connector 80"/>
            <p:cNvSpPr/>
            <p:nvPr/>
          </p:nvSpPr>
          <p:spPr>
            <a:xfrm>
              <a:off x="3649011" y="4440565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" name="Group 82"/>
          <p:cNvGrpSpPr/>
          <p:nvPr/>
        </p:nvGrpSpPr>
        <p:grpSpPr>
          <a:xfrm>
            <a:off x="7124664" y="3868863"/>
            <a:ext cx="1534889" cy="2359376"/>
            <a:chOff x="7124664" y="3868863"/>
            <a:chExt cx="1534889" cy="2359376"/>
          </a:xfrm>
        </p:grpSpPr>
        <p:sp>
          <p:nvSpPr>
            <p:cNvPr id="26" name="Flowchart: Connector 25"/>
            <p:cNvSpPr/>
            <p:nvPr/>
          </p:nvSpPr>
          <p:spPr>
            <a:xfrm>
              <a:off x="7339098" y="3868863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lowchart: Connector 26"/>
            <p:cNvSpPr/>
            <p:nvPr/>
          </p:nvSpPr>
          <p:spPr>
            <a:xfrm>
              <a:off x="7293954" y="4602640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/>
            <p:cNvSpPr/>
            <p:nvPr/>
          </p:nvSpPr>
          <p:spPr>
            <a:xfrm>
              <a:off x="7609961" y="4523617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lowchart: Connector 28"/>
            <p:cNvSpPr/>
            <p:nvPr/>
          </p:nvSpPr>
          <p:spPr>
            <a:xfrm>
              <a:off x="7530958" y="5325130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lowchart: Connector 29"/>
            <p:cNvSpPr/>
            <p:nvPr/>
          </p:nvSpPr>
          <p:spPr>
            <a:xfrm>
              <a:off x="8524122" y="5268686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lowchart: Connector 30"/>
            <p:cNvSpPr/>
            <p:nvPr/>
          </p:nvSpPr>
          <p:spPr>
            <a:xfrm>
              <a:off x="7395528" y="6047619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nnector 31"/>
            <p:cNvSpPr/>
            <p:nvPr/>
          </p:nvSpPr>
          <p:spPr>
            <a:xfrm>
              <a:off x="7813108" y="5979886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lowchart: Connector 32"/>
            <p:cNvSpPr/>
            <p:nvPr/>
          </p:nvSpPr>
          <p:spPr>
            <a:xfrm>
              <a:off x="7767965" y="5110640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/>
            <p:cNvCxnSpPr>
              <a:stCxn id="26" idx="4"/>
              <a:endCxn id="27" idx="0"/>
            </p:cNvCxnSpPr>
            <p:nvPr/>
          </p:nvCxnSpPr>
          <p:spPr>
            <a:xfrm flipH="1">
              <a:off x="7361669" y="4015617"/>
              <a:ext cx="45144" cy="58702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26" idx="5"/>
              <a:endCxn id="28" idx="1"/>
            </p:cNvCxnSpPr>
            <p:nvPr/>
          </p:nvCxnSpPr>
          <p:spPr>
            <a:xfrm>
              <a:off x="7454696" y="3994125"/>
              <a:ext cx="175098" cy="55098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27" idx="4"/>
              <a:endCxn id="29" idx="1"/>
            </p:cNvCxnSpPr>
            <p:nvPr/>
          </p:nvCxnSpPr>
          <p:spPr>
            <a:xfrm>
              <a:off x="7361669" y="4749395"/>
              <a:ext cx="189123" cy="5972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28" idx="6"/>
              <a:endCxn id="30" idx="0"/>
            </p:cNvCxnSpPr>
            <p:nvPr/>
          </p:nvCxnSpPr>
          <p:spPr>
            <a:xfrm>
              <a:off x="7745392" y="4596995"/>
              <a:ext cx="846446" cy="67169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29" idx="4"/>
              <a:endCxn id="31" idx="7"/>
            </p:cNvCxnSpPr>
            <p:nvPr/>
          </p:nvCxnSpPr>
          <p:spPr>
            <a:xfrm flipH="1">
              <a:off x="7511126" y="5471884"/>
              <a:ext cx="87548" cy="59722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>
              <a:stCxn id="29" idx="4"/>
              <a:endCxn id="32" idx="7"/>
            </p:cNvCxnSpPr>
            <p:nvPr/>
          </p:nvCxnSpPr>
          <p:spPr>
            <a:xfrm>
              <a:off x="7598674" y="5471884"/>
              <a:ext cx="330031" cy="52949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>
              <a:stCxn id="27" idx="4"/>
              <a:endCxn id="33" idx="1"/>
            </p:cNvCxnSpPr>
            <p:nvPr/>
          </p:nvCxnSpPr>
          <p:spPr>
            <a:xfrm>
              <a:off x="7361669" y="4749395"/>
              <a:ext cx="426129" cy="38273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Flowchart: Connector 40"/>
            <p:cNvSpPr/>
            <p:nvPr/>
          </p:nvSpPr>
          <p:spPr>
            <a:xfrm>
              <a:off x="7124664" y="6081484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Arrow Connector 41"/>
            <p:cNvCxnSpPr>
              <a:stCxn id="29" idx="4"/>
              <a:endCxn id="41" idx="0"/>
            </p:cNvCxnSpPr>
            <p:nvPr/>
          </p:nvCxnSpPr>
          <p:spPr>
            <a:xfrm flipH="1">
              <a:off x="7192380" y="5471884"/>
              <a:ext cx="406294" cy="609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>
              <a:stCxn id="26" idx="6"/>
              <a:endCxn id="45" idx="2"/>
            </p:cNvCxnSpPr>
            <p:nvPr/>
          </p:nvCxnSpPr>
          <p:spPr>
            <a:xfrm>
              <a:off x="7474529" y="3942240"/>
              <a:ext cx="790018" cy="462843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Flowchart: Connector 44"/>
            <p:cNvSpPr/>
            <p:nvPr/>
          </p:nvSpPr>
          <p:spPr>
            <a:xfrm>
              <a:off x="8264547" y="4331705"/>
              <a:ext cx="135431" cy="146755"/>
            </a:xfrm>
            <a:prstGeom prst="flowChartConnector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6" name="Rectangle 85"/>
          <p:cNvSpPr/>
          <p:nvPr/>
        </p:nvSpPr>
        <p:spPr>
          <a:xfrm>
            <a:off x="1493441" y="668462"/>
            <a:ext cx="8053330" cy="5797651"/>
          </a:xfrm>
          <a:prstGeom prst="rect">
            <a:avLst/>
          </a:prstGeom>
          <a:noFill/>
          <a:ln w="1270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 lang="en-US"/>
          </a:p>
        </p:txBody>
      </p:sp>
      <p:sp>
        <p:nvSpPr>
          <p:cNvPr id="87" name="TextBox 86"/>
          <p:cNvSpPr txBox="1"/>
          <p:nvPr/>
        </p:nvSpPr>
        <p:spPr>
          <a:xfrm>
            <a:off x="4808372" y="6077053"/>
            <a:ext cx="1646858" cy="320065"/>
          </a:xfrm>
          <a:prstGeom prst="rect">
            <a:avLst/>
          </a:prstGeom>
          <a:noFill/>
        </p:spPr>
        <p:txBody>
          <a:bodyPr wrap="square" lIns="121899" tIns="60949" rIns="121899" bIns="60949" rtlCol="0">
            <a:spAutoFit/>
          </a:bodyPr>
          <a:lstStyle/>
          <a:p>
            <a:pPr marL="304747" indent="-304747">
              <a:lnSpc>
                <a:spcPct val="80000"/>
              </a:lnSpc>
              <a:spcBef>
                <a:spcPct val="20000"/>
              </a:spcBef>
            </a:pPr>
            <a:r>
              <a:rPr lang="en-US" sz="1600" dirty="0" smtClean="0">
                <a:latin typeface="Knowledge Light" panose="020B0506040000020004" pitchFamily="34" charset="0"/>
              </a:rPr>
              <a:t>Derived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2.96296E-6 L 0.05443 -0.26806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-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6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-0.1517 -0.3064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6" y="-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SYNC_CONTAIN_GUIDS" val="TRUE"/>
</p:tagLst>
</file>

<file path=ppt/theme/theme1.xml><?xml version="1.0" encoding="utf-8"?>
<a:theme xmlns:a="http://schemas.openxmlformats.org/drawingml/2006/main" name="TR_PPt_160414">
  <a:themeElements>
    <a:clrScheme name="TR2">
      <a:dk1>
        <a:srgbClr val="4D4D4D"/>
      </a:dk1>
      <a:lt1>
        <a:sysClr val="window" lastClr="FFFFFF"/>
      </a:lt1>
      <a:dk2>
        <a:srgbClr val="FF8000"/>
      </a:dk2>
      <a:lt2>
        <a:srgbClr val="D0D0D0"/>
      </a:lt2>
      <a:accent1>
        <a:srgbClr val="FF8000"/>
      </a:accent1>
      <a:accent2>
        <a:srgbClr val="4D4D4D"/>
      </a:accent2>
      <a:accent3>
        <a:srgbClr val="FF5900"/>
      </a:accent3>
      <a:accent4>
        <a:srgbClr val="AFAFAF"/>
      </a:accent4>
      <a:accent5>
        <a:srgbClr val="FFA100"/>
      </a:accent5>
      <a:accent6>
        <a:srgbClr val="666666"/>
      </a:accent6>
      <a:hlink>
        <a:srgbClr val="005DA2"/>
      </a:hlink>
      <a:folHlink>
        <a:srgbClr val="621F95"/>
      </a:folHlink>
    </a:clrScheme>
    <a:fontScheme name="TR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4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 cmpd="sng">
          <a:solidFill>
            <a:schemeClr val="tx1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 anchor="t">
        <a:noAutofit/>
      </a:bodyPr>
      <a:lstStyle>
        <a:defPPr>
          <a:defRPr sz="1400" dirty="0" err="1" smtClean="0"/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TR_PPt_160414" id="{9FCCCEDA-26D5-4D66-97CE-5769CFC6F9CE}" vid="{D120465C-9EC8-4A1B-AE99-0D58E35B7D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TR_PPt_160414</Template>
  <TotalTime>41304</TotalTime>
  <Words>620</Words>
  <Application>Microsoft Office PowerPoint</Application>
  <PresentationFormat>Custom</PresentationFormat>
  <Paragraphs>110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TR_PPt_160414</vt:lpstr>
      <vt:lpstr>Microsoft Visio Drawing</vt:lpstr>
      <vt:lpstr>Content Automation &amp; Transformation(CAT) Framework</vt:lpstr>
      <vt:lpstr>Challenges in Content Data Transformation (1) – Heavy Development Work</vt:lpstr>
      <vt:lpstr>Challenges in Content Data Transformation (2) – Hierarchical Data</vt:lpstr>
      <vt:lpstr>CAT : Solution for Hierarchical Data Transformation</vt:lpstr>
      <vt:lpstr>EDS – Interactions with Sources (ECP, ERT, Open Platform)</vt:lpstr>
      <vt:lpstr>CAT and TRF Architecture</vt:lpstr>
      <vt:lpstr>Binary Store</vt:lpstr>
      <vt:lpstr>Data Enrichment</vt:lpstr>
      <vt:lpstr>Data Enrichment</vt:lpstr>
      <vt:lpstr>Data Enrichment</vt:lpstr>
    </vt:vector>
  </TitlesOfParts>
  <Company>Thomson Reuters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option 1  no picture</dc:title>
  <dc:creator>Enerson Ceka</dc:creator>
  <cp:lastModifiedBy>U6025507</cp:lastModifiedBy>
  <cp:revision>689</cp:revision>
  <dcterms:created xsi:type="dcterms:W3CDTF">2016-05-19T13:14:10Z</dcterms:created>
  <dcterms:modified xsi:type="dcterms:W3CDTF">2017-04-23T03:14:00Z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Jive_VersionGuid" pid="2">
    <vt:lpwstr>0801c0b1-43d8-48d5-94a3-9c142d36eb1a</vt:lpwstr>
  </property>
  <property fmtid="{D5CDD505-2E9C-101B-9397-08002B2CF9AE}" name="Jive_LatestUserAccountName" pid="3">
    <vt:lpwstr>6064713</vt:lpwstr>
  </property>
  <property fmtid="{D5CDD505-2E9C-101B-9397-08002B2CF9AE}" name="Offisync_ProviderInitializationData" pid="4">
    <vt:lpwstr>https://thehub.thomsonreuters.com</vt:lpwstr>
  </property>
  <property fmtid="{D5CDD505-2E9C-101B-9397-08002B2CF9AE}" name="Offisync_UniqueId" pid="5">
    <vt:lpwstr>2233435</vt:lpwstr>
  </property>
  <property fmtid="{D5CDD505-2E9C-101B-9397-08002B2CF9AE}" name="Offisync_ServerID" pid="6">
    <vt:lpwstr>827ef9c6-9019-45bb-9c94-05eb52e667cd</vt:lpwstr>
  </property>
  <property fmtid="{D5CDD505-2E9C-101B-9397-08002B2CF9AE}" name="Offisync_UpdateToken" pid="7">
    <vt:lpwstr>1</vt:lpwstr>
  </property>
</Properties>
</file>