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2" r:id="rId1"/>
    <p:sldMasterId id="2147483683" r:id="rId2"/>
    <p:sldMasterId id="2147483696" r:id="rId3"/>
    <p:sldMasterId id="2147483709" r:id="rId4"/>
    <p:sldMasterId id="2147483722" r:id="rId5"/>
    <p:sldMasterId id="2147483735" r:id="rId6"/>
    <p:sldMasterId id="2147483748" r:id="rId7"/>
    <p:sldMasterId id="2147483761" r:id="rId8"/>
  </p:sldMasterIdLst>
  <p:sldIdLst>
    <p:sldId id="261" r:id="rId9"/>
    <p:sldId id="262" r:id="rId10"/>
    <p:sldId id="263" r:id="rId11"/>
    <p:sldId id="264" r:id="rId12"/>
    <p:sldId id="265" r:id="rId13"/>
    <p:sldId id="275" r:id="rId14"/>
    <p:sldId id="285" r:id="rId15"/>
    <p:sldId id="286" r:id="rId16"/>
    <p:sldId id="289" r:id="rId17"/>
    <p:sldId id="290" r:id="rId18"/>
    <p:sldId id="276" r:id="rId19"/>
    <p:sldId id="266" r:id="rId20"/>
    <p:sldId id="291" r:id="rId21"/>
    <p:sldId id="268" r:id="rId22"/>
    <p:sldId id="269" r:id="rId23"/>
    <p:sldId id="284" r:id="rId24"/>
    <p:sldId id="270" r:id="rId25"/>
    <p:sldId id="292" r:id="rId26"/>
    <p:sldId id="271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73FD06-CA5C-43E1-9DDB-79ACDE534666}" v="3" dt="2022-09-24T16:22:55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4"/>
  </p:normalViewPr>
  <p:slideViewPr>
    <p:cSldViewPr snapToGrid="0">
      <p:cViewPr varScale="1">
        <p:scale>
          <a:sx n="121" d="100"/>
          <a:sy n="12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2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2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6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9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114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252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729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577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10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95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4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932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37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996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50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19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30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847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94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959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49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552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10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092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31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376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365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662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39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1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12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75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89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907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94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446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612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645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270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084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4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824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040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050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410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302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621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065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1642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4560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95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8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724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527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939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959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384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23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32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434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68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183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9/26/22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4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666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3322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0481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937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446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43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2036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58931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1985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2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1763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1132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84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6316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8961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62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5916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470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496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7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5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9/26/22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2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2" r:id="rId2"/>
    <p:sldLayoutId id="2147483771" r:id="rId3"/>
    <p:sldLayoutId id="2147483770" r:id="rId4"/>
    <p:sldLayoutId id="2147483769" r:id="rId5"/>
    <p:sldLayoutId id="2147483768" r:id="rId6"/>
    <p:sldLayoutId id="2147483767" r:id="rId7"/>
    <p:sldLayoutId id="2147483766" r:id="rId8"/>
    <p:sldLayoutId id="2147483765" r:id="rId9"/>
    <p:sldLayoutId id="2147483764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58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2" r:id="rId6"/>
    <p:sldLayoutId id="2147483677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696">
          <p15:clr>
            <a:srgbClr val="F26B43"/>
          </p15:clr>
        </p15:guide>
        <p15:guide id="3" pos="1392">
          <p15:clr>
            <a:srgbClr val="F26B43"/>
          </p15:clr>
        </p15:guide>
        <p15:guide id="4" pos="2784">
          <p15:clr>
            <a:srgbClr val="F26B43"/>
          </p15:clr>
        </p15:guide>
        <p15:guide id="5" pos="2088">
          <p15:clr>
            <a:srgbClr val="F26B43"/>
          </p15:clr>
        </p15:guide>
        <p15:guide id="6" pos="3480">
          <p15:clr>
            <a:srgbClr val="F26B43"/>
          </p15:clr>
        </p15:guide>
        <p15:guide id="7" pos="4176">
          <p15:clr>
            <a:srgbClr val="F26B43"/>
          </p15:clr>
        </p15:guide>
        <p15:guide id="8" pos="4872">
          <p15:clr>
            <a:srgbClr val="F26B43"/>
          </p15:clr>
        </p15:guide>
        <p15:guide id="9" pos="5592">
          <p15:clr>
            <a:srgbClr val="F26B43"/>
          </p15:clr>
        </p15:guide>
        <p15:guide id="10" pos="6288">
          <p15:clr>
            <a:srgbClr val="F26B43"/>
          </p15:clr>
        </p15:guide>
        <p15:guide id="11" pos="6984">
          <p15:clr>
            <a:srgbClr val="F26B43"/>
          </p15:clr>
        </p15:guide>
        <p15:guide id="12" pos="360">
          <p15:clr>
            <a:srgbClr val="F26B43"/>
          </p15:clr>
        </p15:guide>
        <p15:guide id="13" pos="7320">
          <p15:clr>
            <a:srgbClr val="F26B43"/>
          </p15:clr>
        </p15:guide>
        <p15:guide id="14" orient="horz" pos="39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85" r:id="rId5"/>
    <p:sldLayoutId id="2147483686" r:id="rId6"/>
    <p:sldLayoutId id="2147483691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7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698" r:id="rId4"/>
    <p:sldLayoutId id="2147483699" r:id="rId5"/>
    <p:sldLayoutId id="2147483700" r:id="rId6"/>
    <p:sldLayoutId id="2147483705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9/26/22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6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1" r:id="rId6"/>
    <p:sldLayoutId id="2147483716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4" r:id="rId6"/>
    <p:sldLayoutId id="2147483729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4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7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9/26/22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9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0" r:id="rId6"/>
    <p:sldLayoutId id="2147483755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57010/is-it-essential-to-do-normalization-for-svm-and-random-forest" TargetMode="External"/><Relationship Id="rId2" Type="http://schemas.openxmlformats.org/officeDocument/2006/relationships/hyperlink" Target="https://www.kaggle.com/datasets/wenruliu/adult-income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toronto.edu/~delve/data/adult/adultDetai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olor Fill">
            <a:extLst>
              <a:ext uri="{FF2B5EF4-FFF2-40B4-BE49-F238E27FC236}">
                <a16:creationId xmlns:a16="http://schemas.microsoft.com/office/drawing/2014/main" id="{06FDC3C5-8431-45BA-A6F9-CFFCB567E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F375F62-07E0-443B-9C48-A98235932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AD3DE53-A5DD-4681-A623-D2ABA4F58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5951" y="1365822"/>
              <a:ext cx="819954" cy="995873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75000"/>
                </a:schemeClr>
              </a:fgClr>
              <a:bgClr>
                <a:schemeClr val="accent1">
                  <a:lumMod val="5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B180B35-C330-4CE0-8539-32985154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F4DE9E-8700-47A1-B979-37CF4E27F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DA72DB4-0020-442C-A0F9-7320837E1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627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42" name="Graphic 9">
              <a:extLst>
                <a:ext uri="{FF2B5EF4-FFF2-40B4-BE49-F238E27FC236}">
                  <a16:creationId xmlns:a16="http://schemas.microsoft.com/office/drawing/2014/main" id="{BC11E757-F50F-4F18-9F0D-6DF406191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3" name="Graphic 9">
              <a:extLst>
                <a:ext uri="{FF2B5EF4-FFF2-40B4-BE49-F238E27FC236}">
                  <a16:creationId xmlns:a16="http://schemas.microsoft.com/office/drawing/2014/main" id="{E8A144E7-745C-4BEF-AE3D-D714ABF1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Graphic 9">
              <a:extLst>
                <a:ext uri="{FF2B5EF4-FFF2-40B4-BE49-F238E27FC236}">
                  <a16:creationId xmlns:a16="http://schemas.microsoft.com/office/drawing/2014/main" id="{AE4696B9-5372-4006-B954-F44B5BDAA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5227" y="17974"/>
              <a:ext cx="3875605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6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12B8B-56D6-46BF-92CE-BB2B7CA22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6953436" cy="3063240"/>
          </a:xfrm>
        </p:spPr>
        <p:txBody>
          <a:bodyPr>
            <a:normAutofit/>
          </a:bodyPr>
          <a:lstStyle/>
          <a:p>
            <a:r>
              <a:rPr lang="en-US" dirty="0"/>
              <a:t>Classification of Income: Parametric and Nonparametric Machine Learning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BB4F-2EF7-448A-B8B0-F2A019258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7764" y="4379884"/>
            <a:ext cx="2554913" cy="564822"/>
          </a:xfrm>
        </p:spPr>
        <p:txBody>
          <a:bodyPr>
            <a:normAutofit/>
          </a:bodyPr>
          <a:lstStyle/>
          <a:p>
            <a:r>
              <a:rPr lang="en-US" dirty="0"/>
              <a:t> Dongyang Wang</a:t>
            </a:r>
          </a:p>
        </p:txBody>
      </p:sp>
    </p:spTree>
    <p:extLst>
      <p:ext uri="{BB962C8B-B14F-4D97-AF65-F5344CB8AC3E}">
        <p14:creationId xmlns:p14="http://schemas.microsoft.com/office/powerpoint/2010/main" val="208794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9871-2EC1-192D-2351-CC58691B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- EDA - </a:t>
            </a:r>
            <a:r>
              <a:rPr lang="en-US" altLang="zh-CN" dirty="0"/>
              <a:t>Elementary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A9B0-BEB4-784D-6302-89F01CA5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Drew histograms to understand the key variables</a:t>
            </a:r>
          </a:p>
          <a:p>
            <a:r>
              <a:rPr lang="en-US" dirty="0"/>
              <a:t>Correlational plot to check if assumptions for Naïve Bayes is satisfied</a:t>
            </a:r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7DCB1401-EBF1-EC85-CD5B-C4A8E9769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295" y="2862730"/>
            <a:ext cx="4396029" cy="39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8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9871-2EC1-192D-2351-CC58691B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A9B0-BEB4-784D-6302-89F01CA5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Train Test Split</a:t>
            </a:r>
          </a:p>
          <a:p>
            <a:pPr lvl="1"/>
            <a:r>
              <a:rPr lang="en-US" altLang="zh-CN" dirty="0"/>
              <a:t>80% train</a:t>
            </a:r>
          </a:p>
          <a:p>
            <a:pPr lvl="2"/>
            <a:r>
              <a:rPr lang="en-US" altLang="zh-CN" dirty="0"/>
              <a:t>64% train and 16% validation</a:t>
            </a:r>
          </a:p>
          <a:p>
            <a:pPr lvl="1"/>
            <a:r>
              <a:rPr lang="en-US" altLang="zh-CN" dirty="0"/>
              <a:t>20% test</a:t>
            </a:r>
          </a:p>
          <a:p>
            <a:r>
              <a:rPr lang="en-US" altLang="zh-CN" dirty="0"/>
              <a:t>Parametric Models</a:t>
            </a:r>
          </a:p>
          <a:p>
            <a:r>
              <a:rPr lang="en-US" altLang="zh-CN" dirty="0"/>
              <a:t>Nonparametric Models</a:t>
            </a:r>
          </a:p>
        </p:txBody>
      </p:sp>
    </p:spTree>
    <p:extLst>
      <p:ext uri="{BB962C8B-B14F-4D97-AF65-F5344CB8AC3E}">
        <p14:creationId xmlns:p14="http://schemas.microsoft.com/office/powerpoint/2010/main" val="215373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8A37-5A8F-3754-3686-CC887779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- Model Training - </a:t>
            </a:r>
            <a:r>
              <a:rPr lang="en-US" altLang="zh-CN" dirty="0"/>
              <a:t>Parametric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36868-320C-481B-9B60-3602C33B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Logistic Regression</a:t>
            </a:r>
          </a:p>
          <a:p>
            <a:pPr lvl="1"/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model based on full model and null model</a:t>
            </a:r>
          </a:p>
          <a:p>
            <a:pPr lvl="1"/>
            <a:r>
              <a:rPr lang="en-US" altLang="zh-CN" dirty="0"/>
              <a:t>Cross validation on accuracy for the best threshold</a:t>
            </a:r>
          </a:p>
          <a:p>
            <a:r>
              <a:rPr lang="en-US" altLang="zh-CN" dirty="0"/>
              <a:t>Naïve Bayes</a:t>
            </a:r>
          </a:p>
          <a:p>
            <a:pPr lvl="1"/>
            <a:r>
              <a:rPr lang="en-US" dirty="0"/>
              <a:t>Hand coded</a:t>
            </a:r>
          </a:p>
          <a:p>
            <a:pPr lvl="1"/>
            <a:r>
              <a:rPr lang="en-US" dirty="0"/>
              <a:t>Predict joint probability of all continuous/discrete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39284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8A37-5A8F-3754-3686-CC887779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- Model Training - Nonp</a:t>
            </a:r>
            <a:r>
              <a:rPr lang="en-US" altLang="zh-CN" dirty="0"/>
              <a:t>arametric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36868-320C-481B-9B60-3602C33B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Decision Tree</a:t>
            </a:r>
          </a:p>
          <a:p>
            <a:pPr lvl="1"/>
            <a:r>
              <a:rPr lang="en-US" altLang="zh-CN" dirty="0"/>
              <a:t>Cross validation on size of tree</a:t>
            </a:r>
          </a:p>
          <a:p>
            <a:r>
              <a:rPr lang="en-US" altLang="zh-CN" dirty="0"/>
              <a:t>KNN</a:t>
            </a:r>
          </a:p>
          <a:p>
            <a:pPr lvl="1"/>
            <a:r>
              <a:rPr lang="en-US" altLang="zh-CN" dirty="0"/>
              <a:t>Converted categorical variables to dummy variables</a:t>
            </a:r>
          </a:p>
          <a:p>
            <a:pPr lvl="1"/>
            <a:r>
              <a:rPr lang="en-US" altLang="zh-CN" dirty="0"/>
              <a:t>Cross validation on number of neighbors</a:t>
            </a:r>
          </a:p>
          <a:p>
            <a:r>
              <a:rPr lang="en-US" altLang="zh-CN" dirty="0"/>
              <a:t>Random Forest</a:t>
            </a:r>
          </a:p>
          <a:p>
            <a:pPr lvl="1"/>
            <a:r>
              <a:rPr lang="en-US" altLang="zh-CN" dirty="0"/>
              <a:t>Normalized heavy-tailed features</a:t>
            </a:r>
          </a:p>
          <a:p>
            <a:pPr lvl="1"/>
            <a:r>
              <a:rPr lang="en-US" altLang="zh-CN" dirty="0"/>
              <a:t>Used validation dataset on number of variables for split and maximal tree depth</a:t>
            </a:r>
          </a:p>
          <a:p>
            <a:r>
              <a:rPr lang="en-US" altLang="zh-CN" dirty="0"/>
              <a:t>SVM</a:t>
            </a:r>
          </a:p>
          <a:p>
            <a:pPr lvl="1"/>
            <a:r>
              <a:rPr lang="en-US" altLang="zh-CN" dirty="0"/>
              <a:t>Normalized numerical variables to facilitate running</a:t>
            </a:r>
          </a:p>
          <a:p>
            <a:pPr lvl="1"/>
            <a:r>
              <a:rPr lang="en-US" altLang="zh-CN" dirty="0"/>
              <a:t>Used validation dataset on cost of violations for different kernels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39FC-D71B-394C-6F3E-BA873137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Model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0906162-E9C2-13CB-C379-310F84D03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0881"/>
            <a:ext cx="7240891" cy="3238582"/>
          </a:xfrm>
        </p:spPr>
      </p:pic>
    </p:spTree>
    <p:extLst>
      <p:ext uri="{BB962C8B-B14F-4D97-AF65-F5344CB8AC3E}">
        <p14:creationId xmlns:p14="http://schemas.microsoft.com/office/powerpoint/2010/main" val="373689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776A-10C8-6939-998D-F15AEB4F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Model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endParaRPr lang="en-US" dirty="0"/>
          </a:p>
        </p:txBody>
      </p:sp>
      <p:pic>
        <p:nvPicPr>
          <p:cNvPr id="5" name="Content Placeholder 4" descr="Chart, polygon&#10;&#10;Description automatically generated">
            <a:extLst>
              <a:ext uri="{FF2B5EF4-FFF2-40B4-BE49-F238E27FC236}">
                <a16:creationId xmlns:a16="http://schemas.microsoft.com/office/drawing/2014/main" id="{2DA14CC8-7477-DB5B-C92A-F037057CD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42" y="2110076"/>
            <a:ext cx="6925624" cy="4079875"/>
          </a:xfrm>
        </p:spPr>
      </p:pic>
    </p:spTree>
    <p:extLst>
      <p:ext uri="{BB962C8B-B14F-4D97-AF65-F5344CB8AC3E}">
        <p14:creationId xmlns:p14="http://schemas.microsoft.com/office/powerpoint/2010/main" val="336663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3416-11E3-0DF4-59A6-B6D04228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</a:t>
            </a:r>
            <a:r>
              <a:rPr lang="en-US" altLang="zh-CN" dirty="0"/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991C-479F-6735-ABF3-E0E7FCAE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in R</a:t>
            </a:r>
          </a:p>
          <a:p>
            <a:r>
              <a:rPr lang="en-US" dirty="0"/>
              <a:t>Runtime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Communication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1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7B29-D40D-160D-57DA-74EBF7F3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C5E1-6BAE-75E2-89FD-35F60D86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Worst performance: KNN</a:t>
            </a:r>
          </a:p>
          <a:p>
            <a:pPr lvl="1"/>
            <a:r>
              <a:rPr lang="en-US" dirty="0"/>
              <a:t>Number of features</a:t>
            </a:r>
          </a:p>
          <a:p>
            <a:r>
              <a:rPr lang="en-US" dirty="0"/>
              <a:t>Best performance: Random Forest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AUC</a:t>
            </a:r>
          </a:p>
          <a:p>
            <a:r>
              <a:rPr lang="en-US" dirty="0"/>
              <a:t>Potential questions to answer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27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2E1B-234A-6DDB-9E8B-913DFB7E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09FE-D75D-DDCB-1B68-885D472C7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  <a:p>
            <a:r>
              <a:rPr lang="en-US" dirty="0"/>
              <a:t>More models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/>
              <a:t>Gradient Boosting</a:t>
            </a:r>
          </a:p>
          <a:p>
            <a:pPr lvl="1"/>
            <a:r>
              <a:rPr lang="en-US" dirty="0" err="1"/>
              <a:t>Probit</a:t>
            </a:r>
            <a:r>
              <a:rPr lang="en-US" dirty="0"/>
              <a:t> Model</a:t>
            </a:r>
          </a:p>
          <a:p>
            <a:r>
              <a:rPr lang="en-US" dirty="0"/>
              <a:t>In-depth tuning of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02206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01FC-5B40-42C7-2A06-FBD6C0B9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947D-3286-F98D-BE9C-A875E7B77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dirty="0">
                <a:effectLst/>
              </a:rPr>
              <a:t>“Adult income dataset.” </a:t>
            </a:r>
            <a:r>
              <a:rPr lang="en-US" sz="1800" b="0" i="1" u="none" strike="noStrike" dirty="0">
                <a:effectLst/>
              </a:rPr>
              <a:t>Kaggle</a:t>
            </a:r>
            <a:r>
              <a:rPr lang="en-US" sz="1800" b="0" i="0" u="none" strike="noStrike" dirty="0">
                <a:effectLst/>
              </a:rPr>
              <a:t>. See  </a:t>
            </a:r>
            <a:r>
              <a:rPr lang="en-US" sz="1800" b="0" i="0" u="sng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https://www.kaggle.com/datasets/wenruliu/adult-income-dataset</a:t>
            </a:r>
            <a:r>
              <a:rPr lang="en-US" sz="1800" b="0" i="0" u="none" strike="noStrike" dirty="0">
                <a:effectLst/>
              </a:rPr>
              <a:t> 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effectLst/>
              </a:rPr>
              <a:t>“Is it </a:t>
            </a:r>
            <a:r>
              <a:rPr lang="en-US" sz="1800" dirty="0"/>
              <a:t>essential to do normalization for SVM and Random Forest?” </a:t>
            </a:r>
            <a:r>
              <a:rPr lang="en-US" sz="1800" b="0" i="1" u="none" strike="noStrike" dirty="0">
                <a:effectLst/>
              </a:rPr>
              <a:t>Stack Exchange</a:t>
            </a:r>
            <a:r>
              <a:rPr lang="en-US" sz="1800" b="0" i="0" u="none" strike="noStrike" dirty="0">
                <a:effectLst/>
              </a:rPr>
              <a:t>. </a:t>
            </a:r>
            <a:r>
              <a:rPr lang="en-US" sz="1800" b="0" i="0" u="sng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https://stats.stackexchange.com/questions/57010/is-it-essential-to-do-normalization-for-svm-and-random-forest</a:t>
            </a:r>
            <a:r>
              <a:rPr lang="en-US" sz="1800" b="0" i="0" u="none" strike="noStrike" dirty="0">
                <a:effectLst/>
              </a:rPr>
              <a:t> 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effectLst/>
              </a:rPr>
              <a:t> “The Adult dataset.” </a:t>
            </a:r>
            <a:r>
              <a:rPr lang="en-US" sz="1800" b="0" i="1" u="none" strike="noStrike" dirty="0">
                <a:effectLst/>
              </a:rPr>
              <a:t>University of Toronto</a:t>
            </a:r>
            <a:r>
              <a:rPr lang="en-US" sz="1800" b="0" i="0" u="none" strike="noStrike" dirty="0">
                <a:effectLst/>
              </a:rPr>
              <a:t>.  </a:t>
            </a:r>
            <a:r>
              <a:rPr lang="en-US" sz="1800" b="0" i="0" u="sng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http://www.cs.toronto.edu/~delve/data/adult/adultDetail.html</a:t>
            </a:r>
            <a:r>
              <a:rPr lang="en-US" sz="1800" b="0" i="0" u="none" strike="noStrike" dirty="0">
                <a:effectLst/>
              </a:rPr>
              <a:t> 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79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8330-C84C-7627-CEF9-A99E114E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CDC5-E2F2-55C2-99FA-1D277887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Further steps</a:t>
            </a:r>
          </a:p>
        </p:txBody>
      </p:sp>
    </p:spTree>
    <p:extLst>
      <p:ext uri="{BB962C8B-B14F-4D97-AF65-F5344CB8AC3E}">
        <p14:creationId xmlns:p14="http://schemas.microsoft.com/office/powerpoint/2010/main" val="1809007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07EE-0720-797F-7532-CFA05EB9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&amp;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71B4-A9F2-AFF1-4F6E-AEA324D4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7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D334-FD7F-B5A3-B7BB-1EDDD948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7CE1-CB6B-5AF0-15DD-C3B5EFFD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Background: Stat 527 Nonparametric Regression and Classification. Covers techniques for smoothing and classification including spline models, kernel methods, generalized additive models, and the averaging of multiple models.</a:t>
            </a:r>
          </a:p>
          <a:p>
            <a:r>
              <a:rPr lang="en-US" dirty="0"/>
              <a:t>Project Goal: We seek to apply our knowledge in parametric and nonparametric machine learning methods and identify the best model to classify whether a person’s annual income exceeds $50k.</a:t>
            </a:r>
          </a:p>
          <a:p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Members:</a:t>
            </a:r>
            <a:r>
              <a:rPr lang="zh-CN" altLang="en-US" dirty="0"/>
              <a:t> </a:t>
            </a:r>
            <a:r>
              <a:rPr lang="en-US" altLang="zh-CN" dirty="0" err="1"/>
              <a:t>Bohan</a:t>
            </a:r>
            <a:r>
              <a:rPr lang="zh-CN" altLang="en-US" dirty="0"/>
              <a:t> </a:t>
            </a:r>
            <a:r>
              <a:rPr lang="en-US" altLang="zh-CN" dirty="0"/>
              <a:t>Song,</a:t>
            </a:r>
            <a:r>
              <a:rPr lang="zh-CN" altLang="en-US" dirty="0"/>
              <a:t> </a:t>
            </a:r>
            <a:r>
              <a:rPr lang="en-US" altLang="zh-CN" dirty="0"/>
              <a:t>Dongyang</a:t>
            </a:r>
            <a:r>
              <a:rPr lang="zh-CN" altLang="en-US" dirty="0"/>
              <a:t> </a:t>
            </a:r>
            <a:r>
              <a:rPr lang="en-US" altLang="zh-CN" dirty="0"/>
              <a:t>Wang,</a:t>
            </a:r>
            <a:r>
              <a:rPr lang="zh-CN" altLang="en-US" dirty="0"/>
              <a:t> </a:t>
            </a:r>
            <a:r>
              <a:rPr lang="en-US" altLang="zh-CN" dirty="0" err="1"/>
              <a:t>Wenjin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0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C3CD-E17D-5A9D-4689-3B452D9C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DCDA-867A-834C-2468-A019FD03B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Adult Income Dataset</a:t>
            </a:r>
          </a:p>
          <a:p>
            <a:r>
              <a:rPr lang="en-US" dirty="0"/>
              <a:t>Data Source</a:t>
            </a:r>
          </a:p>
          <a:p>
            <a:pPr lvl="1"/>
            <a:r>
              <a:rPr lang="en-US" b="0" i="0" dirty="0">
                <a:effectLst/>
                <a:latin typeface="Inter"/>
              </a:rPr>
              <a:t>Kaggle</a:t>
            </a:r>
          </a:p>
          <a:p>
            <a:pPr lvl="1"/>
            <a:r>
              <a:rPr lang="en-US" b="0" i="0" dirty="0">
                <a:effectLst/>
                <a:latin typeface="Inter"/>
              </a:rPr>
              <a:t>Pulled from the UCI machine learning repository</a:t>
            </a:r>
          </a:p>
          <a:p>
            <a:pPr lvl="1"/>
            <a:r>
              <a:rPr lang="en-US" dirty="0">
                <a:latin typeface="Inter"/>
              </a:rPr>
              <a:t>Originally from US Census Bureau in 1996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4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9871-2EC1-192D-2351-CC58691B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A9B0-BEB4-784D-6302-89F01CA5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EDA</a:t>
            </a:r>
          </a:p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</a:p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</a:p>
          <a:p>
            <a:r>
              <a:rPr lang="en-US" altLang="zh-CN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11302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9871-2EC1-192D-2351-CC58691B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-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A9B0-BEB4-784D-6302-89F01CA5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Structure of Dataset</a:t>
            </a:r>
          </a:p>
          <a:p>
            <a:r>
              <a:rPr lang="en-US" altLang="zh-CN" dirty="0"/>
              <a:t>Removing NA’s</a:t>
            </a:r>
          </a:p>
          <a:p>
            <a:r>
              <a:rPr lang="en-US" altLang="zh-CN" dirty="0"/>
              <a:t>Feature Engineering</a:t>
            </a:r>
          </a:p>
          <a:p>
            <a:r>
              <a:rPr lang="en-US" altLang="zh-CN" dirty="0"/>
              <a:t>Elementary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4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9871-2EC1-192D-2351-CC58691B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- EDA - </a:t>
            </a:r>
            <a:r>
              <a:rPr lang="en-US" altLang="zh-CN" dirty="0"/>
              <a:t>Structure of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A9B0-BEB4-784D-6302-89F01CA5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48,842 observations (7% have missing values)</a:t>
            </a:r>
          </a:p>
          <a:p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pPr lvl="1"/>
            <a:r>
              <a:rPr lang="en-US" altLang="zh-CN" dirty="0"/>
              <a:t>Classification: Income</a:t>
            </a:r>
          </a:p>
          <a:p>
            <a:pPr lvl="1"/>
            <a:r>
              <a:rPr lang="en-US" altLang="zh-CN" dirty="0"/>
              <a:t>Continuous</a:t>
            </a:r>
          </a:p>
          <a:p>
            <a:pPr lvl="2"/>
            <a:r>
              <a:rPr lang="en-US" altLang="zh-CN" dirty="0"/>
              <a:t>Age,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population,</a:t>
            </a:r>
            <a:r>
              <a:rPr lang="zh-CN" altLang="en-US" dirty="0"/>
              <a:t> </a:t>
            </a:r>
            <a:r>
              <a:rPr lang="en-US" altLang="zh-CN" dirty="0"/>
              <a:t>years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education,</a:t>
            </a:r>
            <a:r>
              <a:rPr lang="zh-CN" altLang="en-US" dirty="0"/>
              <a:t> </a:t>
            </a:r>
            <a:r>
              <a:rPr lang="en-US" altLang="zh-CN" dirty="0"/>
              <a:t>capital</a:t>
            </a:r>
            <a:r>
              <a:rPr lang="zh-CN" altLang="en-US" dirty="0"/>
              <a:t> </a:t>
            </a:r>
            <a:r>
              <a:rPr lang="en-US" altLang="zh-CN" dirty="0"/>
              <a:t>gain/loss,</a:t>
            </a:r>
            <a:r>
              <a:rPr lang="zh-CN" altLang="en-US" dirty="0"/>
              <a:t> </a:t>
            </a:r>
            <a:r>
              <a:rPr lang="en-US" altLang="zh-CN" dirty="0"/>
              <a:t>hours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week</a:t>
            </a:r>
          </a:p>
          <a:p>
            <a:pPr lvl="1"/>
            <a:r>
              <a:rPr lang="en-US" altLang="zh-CN" dirty="0"/>
              <a:t>Categorical</a:t>
            </a:r>
          </a:p>
          <a:p>
            <a:pPr lvl="2"/>
            <a:r>
              <a:rPr lang="en-US" dirty="0"/>
              <a:t>Work-class, education, marital status, occupation, relationship, race, sex, native country </a:t>
            </a:r>
          </a:p>
        </p:txBody>
      </p:sp>
    </p:spTree>
    <p:extLst>
      <p:ext uri="{BB962C8B-B14F-4D97-AF65-F5344CB8AC3E}">
        <p14:creationId xmlns:p14="http://schemas.microsoft.com/office/powerpoint/2010/main" val="2048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9871-2EC1-192D-2351-CC58691B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- EDA - </a:t>
            </a:r>
            <a:r>
              <a:rPr lang="en-US" altLang="zh-CN" dirty="0"/>
              <a:t>Removing NA’s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A9B0-BEB4-784D-6302-89F01CA5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Indicated by “?” in the original dataset</a:t>
            </a:r>
          </a:p>
          <a:p>
            <a:r>
              <a:rPr lang="en-US" altLang="zh-CN" dirty="0"/>
              <a:t>Removed all rows with NA entries</a:t>
            </a:r>
          </a:p>
          <a:p>
            <a:pPr lvl="1"/>
            <a:r>
              <a:rPr lang="en-US" dirty="0"/>
              <a:t>Mainly work-class and occupation</a:t>
            </a:r>
          </a:p>
        </p:txBody>
      </p:sp>
    </p:spTree>
    <p:extLst>
      <p:ext uri="{BB962C8B-B14F-4D97-AF65-F5344CB8AC3E}">
        <p14:creationId xmlns:p14="http://schemas.microsoft.com/office/powerpoint/2010/main" val="253220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9871-2EC1-192D-2351-CC58691B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- EDA - </a:t>
            </a:r>
            <a:r>
              <a:rPr lang="en-US" altLang="zh-CN" dirty="0"/>
              <a:t>Feature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A9B0-BEB4-784D-6302-89F01CA5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Converted income to levels of 1 and 0</a:t>
            </a:r>
          </a:p>
          <a:p>
            <a:r>
              <a:rPr lang="en-US" altLang="zh-CN" dirty="0"/>
              <a:t>Converted categorical data to factors (ordered)</a:t>
            </a:r>
          </a:p>
          <a:p>
            <a:r>
              <a:rPr lang="en-US" dirty="0"/>
              <a:t>Grouped countries by origins (continents)</a:t>
            </a:r>
          </a:p>
        </p:txBody>
      </p:sp>
    </p:spTree>
    <p:extLst>
      <p:ext uri="{BB962C8B-B14F-4D97-AF65-F5344CB8AC3E}">
        <p14:creationId xmlns:p14="http://schemas.microsoft.com/office/powerpoint/2010/main" val="97028903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AlignmentVTI">
  <a:themeElements>
    <a:clrScheme name="AnalogousFromDarkSeedLeftStep">
      <a:dk1>
        <a:srgbClr val="000000"/>
      </a:dk1>
      <a:lt1>
        <a:srgbClr val="FFFFFF"/>
      </a:lt1>
      <a:dk2>
        <a:srgbClr val="171735"/>
      </a:dk2>
      <a:lt2>
        <a:srgbClr val="F0F3F2"/>
      </a:lt2>
      <a:accent1>
        <a:srgbClr val="D23E69"/>
      </a:accent1>
      <a:accent2>
        <a:srgbClr val="C02C95"/>
      </a:accent2>
      <a:accent3>
        <a:srgbClr val="BF3ED2"/>
      </a:accent3>
      <a:accent4>
        <a:srgbClr val="702CC0"/>
      </a:accent4>
      <a:accent5>
        <a:srgbClr val="443ED2"/>
      </a:accent5>
      <a:accent6>
        <a:srgbClr val="2C64C0"/>
      </a:accent6>
      <a:hlink>
        <a:srgbClr val="6B53C5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3.xml><?xml version="1.0" encoding="utf-8"?>
<a:theme xmlns:a="http://schemas.openxmlformats.org/drawingml/2006/main" name="ChitchatVTI">
  <a:themeElements>
    <a:clrScheme name="AnalogousFromRegularSeedLeftStep">
      <a:dk1>
        <a:srgbClr val="000000"/>
      </a:dk1>
      <a:lt1>
        <a:srgbClr val="FFFFFF"/>
      </a:lt1>
      <a:dk2>
        <a:srgbClr val="1B3029"/>
      </a:dk2>
      <a:lt2>
        <a:srgbClr val="F3F1F0"/>
      </a:lt2>
      <a:accent1>
        <a:srgbClr val="24B0C1"/>
      </a:accent1>
      <a:accent2>
        <a:srgbClr val="16B785"/>
      </a:accent2>
      <a:accent3>
        <a:srgbClr val="23B94C"/>
      </a:accent3>
      <a:accent4>
        <a:srgbClr val="2DBB16"/>
      </a:accent4>
      <a:accent5>
        <a:srgbClr val="73B322"/>
      </a:accent5>
      <a:accent6>
        <a:srgbClr val="A2A714"/>
      </a:accent6>
      <a:hlink>
        <a:srgbClr val="C05244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4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223C2A"/>
      </a:dk2>
      <a:lt2>
        <a:srgbClr val="E8E4E2"/>
      </a:lt2>
      <a:accent1>
        <a:srgbClr val="329DDE"/>
      </a:accent1>
      <a:accent2>
        <a:srgbClr val="1CB4AE"/>
      </a:accent2>
      <a:accent3>
        <a:srgbClr val="29B676"/>
      </a:accent3>
      <a:accent4>
        <a:srgbClr val="1DB931"/>
      </a:accent4>
      <a:accent5>
        <a:srgbClr val="53B929"/>
      </a:accent5>
      <a:accent6>
        <a:srgbClr val="83AF1B"/>
      </a:accent6>
      <a:hlink>
        <a:srgbClr val="3D933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5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302441"/>
      </a:dk2>
      <a:lt2>
        <a:srgbClr val="E8E6E2"/>
      </a:lt2>
      <a:accent1>
        <a:srgbClr val="92A1C4"/>
      </a:accent1>
      <a:accent2>
        <a:srgbClr val="867FBA"/>
      </a:accent2>
      <a:accent3>
        <a:srgbClr val="B096C6"/>
      </a:accent3>
      <a:accent4>
        <a:srgbClr val="B77FBA"/>
      </a:accent4>
      <a:accent5>
        <a:srgbClr val="C593B2"/>
      </a:accent5>
      <a:accent6>
        <a:srgbClr val="BA7F8B"/>
      </a:accent6>
      <a:hlink>
        <a:srgbClr val="928158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6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402441"/>
      </a:dk2>
      <a:lt2>
        <a:srgbClr val="E2E8E2"/>
      </a:lt2>
      <a:accent1>
        <a:srgbClr val="EB6EEE"/>
      </a:accent1>
      <a:accent2>
        <a:srgbClr val="EB4EAD"/>
      </a:accent2>
      <a:accent3>
        <a:srgbClr val="EE6E86"/>
      </a:accent3>
      <a:accent4>
        <a:srgbClr val="EB714E"/>
      </a:accent4>
      <a:accent5>
        <a:srgbClr val="D5992B"/>
      </a:accent5>
      <a:accent6>
        <a:srgbClr val="A3AA38"/>
      </a:accent6>
      <a:hlink>
        <a:srgbClr val="588F56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7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321C1C"/>
      </a:dk2>
      <a:lt2>
        <a:srgbClr val="F0F1F3"/>
      </a:lt2>
      <a:accent1>
        <a:srgbClr val="B99F41"/>
      </a:accent1>
      <a:accent2>
        <a:srgbClr val="93AC32"/>
      </a:accent2>
      <a:accent3>
        <a:srgbClr val="6BB33F"/>
      </a:accent3>
      <a:accent4>
        <a:srgbClr val="35B739"/>
      </a:accent4>
      <a:accent5>
        <a:srgbClr val="40B675"/>
      </a:accent5>
      <a:accent6>
        <a:srgbClr val="34B2A1"/>
      </a:accent6>
      <a:hlink>
        <a:srgbClr val="4D67C3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8.xml><?xml version="1.0" encoding="utf-8"?>
<a:theme xmlns:a="http://schemas.openxmlformats.org/drawingml/2006/main" name="BlocksVTI">
  <a:themeElements>
    <a:clrScheme name="AnalogousFromDarkSeedRightStep">
      <a:dk1>
        <a:srgbClr val="000000"/>
      </a:dk1>
      <a:lt1>
        <a:srgbClr val="FFFFFF"/>
      </a:lt1>
      <a:dk2>
        <a:srgbClr val="302F1B"/>
      </a:dk2>
      <a:lt2>
        <a:srgbClr val="F3F2F0"/>
      </a:lt2>
      <a:accent1>
        <a:srgbClr val="4D74C3"/>
      </a:accent1>
      <a:accent2>
        <a:srgbClr val="564CB8"/>
      </a:accent2>
      <a:accent3>
        <a:srgbClr val="884DC3"/>
      </a:accent3>
      <a:accent4>
        <a:srgbClr val="A83BB1"/>
      </a:accent4>
      <a:accent5>
        <a:srgbClr val="C34D9B"/>
      </a:accent5>
      <a:accent6>
        <a:srgbClr val="B13B58"/>
      </a:accent6>
      <a:hlink>
        <a:srgbClr val="349E4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540</Words>
  <Application>Microsoft Macintosh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20</vt:i4>
      </vt:variant>
    </vt:vector>
  </HeadingPairs>
  <TitlesOfParts>
    <vt:vector size="41" baseType="lpstr">
      <vt:lpstr>Batang</vt:lpstr>
      <vt:lpstr>Inter</vt:lpstr>
      <vt:lpstr>Meiryo</vt:lpstr>
      <vt:lpstr>Arial</vt:lpstr>
      <vt:lpstr>Avenir Next LT Pro</vt:lpstr>
      <vt:lpstr>Avenir Next LT Pro Light</vt:lpstr>
      <vt:lpstr>Corbel</vt:lpstr>
      <vt:lpstr>Gill Sans Nova</vt:lpstr>
      <vt:lpstr>Grandview</vt:lpstr>
      <vt:lpstr>Modern Love</vt:lpstr>
      <vt:lpstr>The Hand</vt:lpstr>
      <vt:lpstr>The Serif Hand</vt:lpstr>
      <vt:lpstr>Wingdings</vt:lpstr>
      <vt:lpstr>TropicVTI</vt:lpstr>
      <vt:lpstr>AlignmentVTI</vt:lpstr>
      <vt:lpstr>ChitchatVTI</vt:lpstr>
      <vt:lpstr>ShojiVTI</vt:lpstr>
      <vt:lpstr>CosineVTI</vt:lpstr>
      <vt:lpstr>SketchyVTI</vt:lpstr>
      <vt:lpstr>SketchLinesVTI</vt:lpstr>
      <vt:lpstr>BlocksVTI</vt:lpstr>
      <vt:lpstr>Classification of Income: Parametric and Nonparametric Machine Learning Models</vt:lpstr>
      <vt:lpstr>Outline</vt:lpstr>
      <vt:lpstr>Project Background</vt:lpstr>
      <vt:lpstr>Dataset</vt:lpstr>
      <vt:lpstr>Methods</vt:lpstr>
      <vt:lpstr>Methods - EDA</vt:lpstr>
      <vt:lpstr>Methods - EDA - Structure of Dataset</vt:lpstr>
      <vt:lpstr>Methods - EDA - Removing NA’s</vt:lpstr>
      <vt:lpstr>Methods - EDA - Feature Engineering</vt:lpstr>
      <vt:lpstr>Methods - EDA - Elementary Visualization</vt:lpstr>
      <vt:lpstr>Methods – Model Training</vt:lpstr>
      <vt:lpstr>Methods - Model Training - Parametric Models</vt:lpstr>
      <vt:lpstr>Methods - Model Training - Nonparametric Models</vt:lpstr>
      <vt:lpstr>Methods – Model Evaluation</vt:lpstr>
      <vt:lpstr>Methods – Model Evaluation</vt:lpstr>
      <vt:lpstr>Methods – Challenges</vt:lpstr>
      <vt:lpstr>Results</vt:lpstr>
      <vt:lpstr>Further Steps</vt:lpstr>
      <vt:lpstr>References</vt:lpstr>
      <vt:lpstr>Thank you! &amp;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flowers on blue (widescreen)</dc:title>
  <dc:creator/>
  <cp:lastModifiedBy>dwang30</cp:lastModifiedBy>
  <cp:revision>97</cp:revision>
  <dcterms:created xsi:type="dcterms:W3CDTF">2022-09-24T16:22:25Z</dcterms:created>
  <dcterms:modified xsi:type="dcterms:W3CDTF">2022-09-26T15:41:38Z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2020-03-13T04:15:13Z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4ddf67fa-94c4-4d54-a3db-00003dcf17f4</vt:lpwstr>
  </property>
  <property fmtid="{D5CDD505-2E9C-101B-9397-08002B2CF9AE}" pid="8" name="MSIP_Label_f42aa342-8706-4288-bd11-ebb85995028c_ContentBits">
    <vt:lpwstr>0</vt:lpwstr>
  </property>
</Properties>
</file>