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CD2A396-8CB1-42BE-A677-4D019714C02C}">
  <a:tblStyle styleId="{0CD2A396-8CB1-42BE-A677-4D019714C02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5.xml"/><Relationship Id="rId22" Type="http://schemas.openxmlformats.org/officeDocument/2006/relationships/font" Target="fonts/Roboto-boldItalic.fntdata"/><Relationship Id="rId10" Type="http://schemas.openxmlformats.org/officeDocument/2006/relationships/slide" Target="slides/slide4.xml"/><Relationship Id="rId21"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f5b41c8984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f5b41c898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evaluated our five models with K = 5, 15, 25, 35, 45, as you can see from the three plots of Precision, Recall, and F1-Score. It seems like factorization machine and the improved collaborative filtering are outperforming the rest of the models with K= 35 giving the best performance.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could also see that hybrid filtering is not able to out-perform the </a:t>
            </a:r>
            <a:r>
              <a:rPr lang="en"/>
              <a:t>individual</a:t>
            </a:r>
            <a:r>
              <a:rPr lang="en"/>
              <a:t> filterings it has integrated,  the potential reason could be how we combined the results from two filterings. Here we suspect that the result was dominated by demographic filtering as the performance of these two are </a:t>
            </a:r>
            <a:r>
              <a:rPr lang="en"/>
              <a:t>similar.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(FM Direct Forecast to be added here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f5b41c898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f5b41c898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f99a176ce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f99a176ce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f5b41c898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f5b41c898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434343"/>
                </a:solidFill>
                <a:latin typeface="Roboto"/>
                <a:ea typeface="Roboto"/>
                <a:cs typeface="Roboto"/>
                <a:sym typeface="Roboto"/>
              </a:rPr>
              <a:t>In this project, we design several recommendation systems</a:t>
            </a:r>
            <a:endParaRPr sz="1800">
              <a:solidFill>
                <a:srgbClr val="434343"/>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800">
                <a:solidFill>
                  <a:srgbClr val="434343"/>
                </a:solidFill>
                <a:latin typeface="Roboto"/>
                <a:ea typeface="Roboto"/>
                <a:cs typeface="Roboto"/>
                <a:sym typeface="Roboto"/>
              </a:rPr>
              <a:t>Recommend music to users based on their personal background, such as gender, age, country, similar users, etc.</a:t>
            </a:r>
            <a:endParaRPr sz="1800">
              <a:solidFill>
                <a:srgbClr val="434343"/>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800">
                <a:solidFill>
                  <a:srgbClr val="434343"/>
                </a:solidFill>
                <a:latin typeface="Roboto"/>
                <a:ea typeface="Roboto"/>
                <a:cs typeface="Roboto"/>
                <a:sym typeface="Roboto"/>
              </a:rPr>
              <a:t>Purpose: utilize the recommendation systems such that the users can obtain music recommendations that best fit their tastes.</a:t>
            </a:r>
            <a:endParaRPr sz="1800">
              <a:solidFill>
                <a:srgbClr val="434343"/>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800">
                <a:solidFill>
                  <a:srgbClr val="434343"/>
                </a:solidFill>
                <a:latin typeface="Roboto"/>
                <a:ea typeface="Roboto"/>
                <a:cs typeface="Roboto"/>
                <a:sym typeface="Roboto"/>
              </a:rPr>
              <a:t>Models include collaborative filtering, demographic filtering, as well as hybrid filtering.</a:t>
            </a:r>
            <a:endParaRPr sz="1800">
              <a:solidFill>
                <a:srgbClr val="434343"/>
              </a:solidFill>
              <a:latin typeface="Roboto"/>
              <a:ea typeface="Roboto"/>
              <a:cs typeface="Roboto"/>
              <a:sym typeface="Roboto"/>
            </a:endParaRPr>
          </a:p>
          <a:p>
            <a:pPr indent="0" lvl="0" marL="0" rtl="0" algn="l">
              <a:lnSpc>
                <a:spcPct val="115000"/>
              </a:lnSpc>
              <a:spcBef>
                <a:spcPts val="1200"/>
              </a:spcBef>
              <a:spcAft>
                <a:spcPts val="1200"/>
              </a:spcAft>
              <a:buNone/>
            </a:pPr>
            <a:r>
              <a:rPr lang="en" sz="1800">
                <a:solidFill>
                  <a:srgbClr val="434343"/>
                </a:solidFill>
                <a:latin typeface="Roboto"/>
                <a:ea typeface="Roboto"/>
                <a:cs typeface="Roboto"/>
                <a:sym typeface="Roboto"/>
              </a:rPr>
              <a:t>We apply a 90-10 train-test split approach on the dataset and evaluate the models performances based on precision, recall, and the F-1 score.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f5b41c898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f5b41c898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dataset contains more than 1 billion music listening events created by more than 120,000 users.Each listening event is characterized by artist, album, track name, and also a timestamp. The dataset is unique in terms of its substantial size and a wide range of additional user descriptors it contains..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dataset was obtained from the 250 top tags, which were later used to gather the top artists from Last.fm. The top fans for those artists were also obtained, from which a subset of users was taken. Among those users, their listening events were capped at 20,000 to avoid outliers. The dataset contains “one billion music listening events created by more than 120,000 users of Last.fm. Each listening event is characterized by artist, album, and track name, and further includes a timestamp.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In the models, we primarily used the user artist playcount matrix, which contains a sparse matrix of listening events, where each pair of user and artist displays a playcount.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f99a176ce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f99a176ce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f5b41c898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f5b41c898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Also, male users are twice as many as female users. Long tail effect of the listening events.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f5b41c8984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f5b41c8984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f5b41c898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f5b41c898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also implemented </a:t>
            </a:r>
            <a:r>
              <a:rPr lang="en"/>
              <a:t>Demographic filtering, which takes into account the findings we obtained in the user profile. we incorporate this filtering method as an additional approach to recommending artists to users.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Specifically, we consider users' gender, age, and country to define the similarity matrix.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To determine  the similarity, we use binary criteria for gender and country(1 if same gender/country as the target user, 0 otherwise) and graded criteria for age (e.g.,  it is 0.8 if the age difference is between 1 and 2 years, 0.5 for  2 and 9 years, 0.2 if for 9 and 15 years).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 then combine these similarity functions linearly, giving equal weights to all components to find K similar users.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Finally, we perform aggregations through the collaborative filtering approach to recommend the top N artists to the target user.</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f5b41c898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f5b41c898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also propose a hybrid recommendation system that integrates both demographic and collaborative filtering approaches. We adopt </a:t>
            </a:r>
            <a:r>
              <a:rPr lang="en"/>
              <a:t>the </a:t>
            </a:r>
            <a:r>
              <a:rPr lang="en"/>
              <a:t>strategy that combines the results of the two recommendations using median normalization.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Specifically, we first normalize the ranking scores given by each system by median.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Next, for artists that are suggested by both recommendations, we compute the new score as the mean of both original scores. For all other artists, we take the original scores.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Based on the ranking obtained by sorting the new scores, we then recommend the top N artists to the user.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This hybrid recommendation system has the potential to provide more accurate and diverse recommendations to users, and we would expect it to perform better than each individual recommendation system.</a:t>
            </a:r>
            <a:endParaRPr/>
          </a:p>
          <a:p>
            <a:pPr indent="0" lvl="0" marL="0" rtl="0" algn="l">
              <a:spcBef>
                <a:spcPts val="0"/>
              </a:spcBef>
              <a:spcAft>
                <a:spcPts val="0"/>
              </a:spcAft>
              <a:buNone/>
            </a:pPr>
            <a:r>
              <a:t/>
            </a:r>
            <a:endParaRPr/>
          </a:p>
          <a:p>
            <a:pPr indent="0" lvl="0" marL="0" rtl="0" algn="l">
              <a:lnSpc>
                <a:spcPct val="115000"/>
              </a:lnSpc>
              <a:spcBef>
                <a:spcPts val="0"/>
              </a:spcBef>
              <a:spcAft>
                <a:spcPts val="120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f5b41c898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f5b41c898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Music Recommendation with LFM-1b Dataset</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Gasper Qian, Dongyang Wang, Wendan (Emily) Yan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a:t>
            </a:r>
            <a:endParaRPr/>
          </a:p>
        </p:txBody>
      </p:sp>
      <p:graphicFrame>
        <p:nvGraphicFramePr>
          <p:cNvPr id="149" name="Google Shape;149;p22"/>
          <p:cNvGraphicFramePr/>
          <p:nvPr/>
        </p:nvGraphicFramePr>
        <p:xfrm>
          <a:off x="504525" y="3699580"/>
          <a:ext cx="3000000" cy="3000000"/>
        </p:xfrm>
        <a:graphic>
          <a:graphicData uri="http://schemas.openxmlformats.org/drawingml/2006/table">
            <a:tbl>
              <a:tblPr>
                <a:noFill/>
                <a:tableStyleId>{0CD2A396-8CB1-42BE-A677-4D019714C02C}</a:tableStyleId>
              </a:tblPr>
              <a:tblGrid>
                <a:gridCol w="1466400"/>
                <a:gridCol w="1466400"/>
                <a:gridCol w="1466400"/>
                <a:gridCol w="1466400"/>
              </a:tblGrid>
              <a:tr h="2664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a:t>recall</a:t>
                      </a:r>
                      <a:endParaRPr/>
                    </a:p>
                  </a:txBody>
                  <a:tcPr marT="91425" marB="91425" marR="91425" marL="91425"/>
                </a:tc>
                <a:tc>
                  <a:txBody>
                    <a:bodyPr/>
                    <a:lstStyle/>
                    <a:p>
                      <a:pPr indent="0" lvl="0" marL="0" rtl="0" algn="l">
                        <a:spcBef>
                          <a:spcPts val="0"/>
                        </a:spcBef>
                        <a:spcAft>
                          <a:spcPts val="0"/>
                        </a:spcAft>
                        <a:buNone/>
                      </a:pPr>
                      <a:r>
                        <a:rPr lang="en"/>
                        <a:t>F1 score</a:t>
                      </a:r>
                      <a:endParaRPr/>
                    </a:p>
                  </a:txBody>
                  <a:tcPr marT="91425" marB="91425" marR="91425" marL="91425"/>
                </a:tc>
              </a:tr>
              <a:tr h="662300">
                <a:tc>
                  <a:txBody>
                    <a:bodyPr/>
                    <a:lstStyle/>
                    <a:p>
                      <a:pPr indent="0" lvl="0" marL="0" rtl="0" algn="l">
                        <a:spcBef>
                          <a:spcPts val="0"/>
                        </a:spcBef>
                        <a:spcAft>
                          <a:spcPts val="0"/>
                        </a:spcAft>
                        <a:buNone/>
                      </a:pPr>
                      <a:r>
                        <a:rPr lang="en"/>
                        <a:t>FM Direct Forecast</a:t>
                      </a:r>
                      <a:endParaRPr/>
                    </a:p>
                  </a:txBody>
                  <a:tcPr marT="91425" marB="91425" marR="91425" marL="91425"/>
                </a:tc>
                <a:tc>
                  <a:txBody>
                    <a:bodyPr/>
                    <a:lstStyle/>
                    <a:p>
                      <a:pPr indent="0" lvl="0" marL="0" rtl="0" algn="l">
                        <a:spcBef>
                          <a:spcPts val="0"/>
                        </a:spcBef>
                        <a:spcAft>
                          <a:spcPts val="0"/>
                        </a:spcAft>
                        <a:buNone/>
                      </a:pPr>
                      <a:r>
                        <a:rPr lang="en"/>
                        <a:t>0.0485</a:t>
                      </a:r>
                      <a:endParaRPr/>
                    </a:p>
                  </a:txBody>
                  <a:tcPr marT="91425" marB="91425" marR="91425" marL="91425"/>
                </a:tc>
                <a:tc>
                  <a:txBody>
                    <a:bodyPr/>
                    <a:lstStyle/>
                    <a:p>
                      <a:pPr indent="0" lvl="0" marL="0" rtl="0" algn="l">
                        <a:spcBef>
                          <a:spcPts val="0"/>
                        </a:spcBef>
                        <a:spcAft>
                          <a:spcPts val="0"/>
                        </a:spcAft>
                        <a:buNone/>
                      </a:pPr>
                      <a:r>
                        <a:rPr lang="en"/>
                        <a:t>0.0979</a:t>
                      </a:r>
                      <a:endParaRPr/>
                    </a:p>
                  </a:txBody>
                  <a:tcPr marT="91425" marB="91425" marR="91425" marL="91425"/>
                </a:tc>
                <a:tc>
                  <a:txBody>
                    <a:bodyPr/>
                    <a:lstStyle/>
                    <a:p>
                      <a:pPr indent="0" lvl="0" marL="0" rtl="0" algn="l">
                        <a:spcBef>
                          <a:spcPts val="0"/>
                        </a:spcBef>
                        <a:spcAft>
                          <a:spcPts val="0"/>
                        </a:spcAft>
                        <a:buNone/>
                      </a:pPr>
                      <a:r>
                        <a:rPr lang="en"/>
                        <a:t>0.0649</a:t>
                      </a:r>
                      <a:endParaRPr/>
                    </a:p>
                  </a:txBody>
                  <a:tcPr marT="91425" marB="91425" marR="91425" marL="91425"/>
                </a:tc>
              </a:tr>
            </a:tbl>
          </a:graphicData>
        </a:graphic>
      </p:graphicFrame>
      <p:pic>
        <p:nvPicPr>
          <p:cNvPr id="150" name="Google Shape;150;p22"/>
          <p:cNvPicPr preferRelativeResize="0"/>
          <p:nvPr/>
        </p:nvPicPr>
        <p:blipFill>
          <a:blip r:embed="rId3">
            <a:alphaModFix/>
          </a:blip>
          <a:stretch>
            <a:fillRect/>
          </a:stretch>
        </p:blipFill>
        <p:spPr>
          <a:xfrm>
            <a:off x="311700" y="1055812"/>
            <a:ext cx="8520600" cy="252955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&amp; Next Steps</a:t>
            </a:r>
            <a:endParaRPr/>
          </a:p>
        </p:txBody>
      </p:sp>
      <p:sp>
        <p:nvSpPr>
          <p:cNvPr id="156" name="Google Shape;156;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Adjusting the weight between collaborative filtering and </a:t>
            </a:r>
            <a:r>
              <a:rPr lang="en"/>
              <a:t>demographic</a:t>
            </a:r>
            <a:r>
              <a:rPr lang="en"/>
              <a:t> filtering in the hybrid model.</a:t>
            </a:r>
            <a:endParaRPr/>
          </a:p>
          <a:p>
            <a:pPr indent="0" lvl="0" marL="0" rtl="0" algn="l">
              <a:spcBef>
                <a:spcPts val="1200"/>
              </a:spcBef>
              <a:spcAft>
                <a:spcPts val="0"/>
              </a:spcAft>
              <a:buNone/>
            </a:pPr>
            <a:r>
              <a:rPr lang="en"/>
              <a:t>I</a:t>
            </a:r>
            <a:r>
              <a:rPr lang="en"/>
              <a:t>mproving on more nuanced adjustments of the values of neighbors K, as well as the number of recommendations to give. </a:t>
            </a:r>
            <a:endParaRPr/>
          </a:p>
          <a:p>
            <a:pPr indent="0" lvl="0" marL="0" rtl="0" algn="l">
              <a:spcBef>
                <a:spcPts val="1200"/>
              </a:spcBef>
              <a:spcAft>
                <a:spcPts val="1200"/>
              </a:spcAft>
              <a:buNone/>
            </a:pPr>
            <a:r>
              <a:rPr lang="en"/>
              <a:t>In terms of evaluation, another approach would be to mask 10% of the users off as the validation or testing set.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62" name="Google Shape;162;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[1] Schedl, M. (2021, February 2). Front. Artif. Intell.Sec. </a:t>
            </a:r>
            <a:r>
              <a:rPr i="1" lang="en"/>
              <a:t>Machine Learning and Artificial Intelligence </a:t>
            </a:r>
            <a:r>
              <a:rPr lang="en"/>
              <a:t>Volume 3 - 2020 | </a:t>
            </a:r>
            <a:r>
              <a:rPr lang="en"/>
              <a:t>h</a:t>
            </a:r>
            <a:r>
              <a:rPr lang="en"/>
              <a:t>ttps://doi.org/10.3389/frai.2020.508725</a:t>
            </a:r>
            <a:endParaRPr/>
          </a:p>
          <a:p>
            <a:pPr indent="0" lvl="0" marL="0" rtl="0" algn="l">
              <a:spcBef>
                <a:spcPts val="1200"/>
              </a:spcBef>
              <a:spcAft>
                <a:spcPts val="0"/>
              </a:spcAft>
              <a:buNone/>
            </a:pPr>
            <a:r>
              <a:rPr lang="en"/>
              <a:t>[2] Schedl, M. Investigating country-specific music preferences and music recommendation algorithms with the LFM-1b dataset. I</a:t>
            </a:r>
            <a:r>
              <a:rPr i="1" lang="en"/>
              <a:t>nt J Multimed Info Retr 6, 71–84 (2017)</a:t>
            </a:r>
            <a:r>
              <a:rPr lang="en"/>
              <a:t>. https://doi.org/10.1007/s13735-017-0118-y</a:t>
            </a:r>
            <a:endParaRPr/>
          </a:p>
          <a:p>
            <a:pPr indent="0" lvl="0" marL="0" rtl="0" algn="l">
              <a:spcBef>
                <a:spcPts val="1200"/>
              </a:spcBef>
              <a:spcAft>
                <a:spcPts val="0"/>
              </a:spcAft>
              <a:buNone/>
            </a:pPr>
            <a:r>
              <a:rPr lang="en"/>
              <a:t>[3] Schedl, M. (2017). Large-scale Analysis of Group-specific Music Genre Taste From Collaborative Tags. </a:t>
            </a:r>
            <a:r>
              <a:rPr i="1" lang="en"/>
              <a:t>Journal of Music and Technology</a:t>
            </a:r>
            <a:r>
              <a:rPr lang="en"/>
              <a:t>  5(1), 1-14. https://doi.org/10.1145/3078072.3078076</a:t>
            </a:r>
            <a:endParaRPr/>
          </a:p>
          <a:p>
            <a:pPr indent="0" lvl="0" marL="0" rtl="0" algn="l">
              <a:spcBef>
                <a:spcPts val="1200"/>
              </a:spcBef>
              <a:spcAft>
                <a:spcPts val="0"/>
              </a:spcAft>
              <a:buNone/>
            </a:pPr>
            <a:r>
              <a:rPr lang="en"/>
              <a:t>[4] Schedl, M. (2016, June). The lfm-1b dataset for music retrieval and recommendation. </a:t>
            </a:r>
            <a:r>
              <a:rPr i="1" lang="en"/>
              <a:t>In Proceedings of the 2016 ACM on international conference on multimedia retrieval</a:t>
            </a:r>
            <a:r>
              <a:rPr lang="en"/>
              <a:t> (pp. 103-110).</a:t>
            </a:r>
            <a:endParaRPr/>
          </a:p>
          <a:p>
            <a:pPr indent="0" lvl="0" marL="0" rtl="0" algn="l">
              <a:spcBef>
                <a:spcPts val="1200"/>
              </a:spcBef>
              <a:spcAft>
                <a:spcPts val="0"/>
              </a:spcAft>
              <a:buNone/>
            </a:pPr>
            <a:r>
              <a:rPr lang="en"/>
              <a:t>[5] Stackexchange. (n.d.). 2x2 confusion matrix. [online forum post]. Retrieved on 11th February 2023 from ttps://tex.stackexchange.com/questions/505915/2x2-confusion-matrix</a:t>
            </a:r>
            <a:endParaRPr/>
          </a:p>
          <a:p>
            <a:pPr indent="0" lvl="0" marL="0" rtl="0" algn="l">
              <a:spcBef>
                <a:spcPts val="1200"/>
              </a:spcBef>
              <a:spcAft>
                <a:spcPts val="1200"/>
              </a:spcAft>
              <a:buNone/>
            </a:pPr>
            <a:r>
              <a:rPr lang="en"/>
              <a:t>[6] The Verge. (2019, September 6). Streaming revenue drives growth in the music industry. Retrieved from https://www.theverge.com/2019/9/6/20852568/streaming-revenue-growth-spotify-apple-music-industry-ariana-grande-drake-taylor-swift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 artists to users</a:t>
            </a:r>
            <a:endParaRPr/>
          </a:p>
          <a:p>
            <a:pPr indent="0" lvl="0" marL="0" rtl="0" algn="l">
              <a:spcBef>
                <a:spcPts val="1200"/>
              </a:spcBef>
              <a:spcAft>
                <a:spcPts val="0"/>
              </a:spcAft>
              <a:buNone/>
            </a:pPr>
            <a:r>
              <a:rPr lang="en"/>
              <a:t>Purpose: U</a:t>
            </a:r>
            <a:r>
              <a:rPr lang="en"/>
              <a:t>sers can obtain music recommendations that best fit their tastes.</a:t>
            </a:r>
            <a:endParaRPr/>
          </a:p>
          <a:p>
            <a:pPr indent="0" lvl="0" marL="0" rtl="0" algn="l">
              <a:spcBef>
                <a:spcPts val="1200"/>
              </a:spcBef>
              <a:spcAft>
                <a:spcPts val="0"/>
              </a:spcAft>
              <a:buNone/>
            </a:pPr>
            <a:r>
              <a:rPr lang="en"/>
              <a:t>Models: collaborative filtering, demographic filtering, factorization machine, hybrid filtering.</a:t>
            </a:r>
            <a:endParaRPr/>
          </a:p>
          <a:p>
            <a:pPr indent="0" lvl="0" marL="0" rtl="0" algn="l">
              <a:spcBef>
                <a:spcPts val="1200"/>
              </a:spcBef>
              <a:spcAft>
                <a:spcPts val="0"/>
              </a:spcAft>
              <a:buNone/>
            </a:pPr>
            <a:r>
              <a:rPr lang="en"/>
              <a:t>Approach: 90-10 train-test split </a:t>
            </a:r>
            <a:endParaRPr/>
          </a:p>
          <a:p>
            <a:pPr indent="0" lvl="0" marL="0" rtl="0" algn="l">
              <a:spcBef>
                <a:spcPts val="1200"/>
              </a:spcBef>
              <a:spcAft>
                <a:spcPts val="1200"/>
              </a:spcAft>
              <a:buNone/>
            </a:pPr>
            <a:r>
              <a:rPr lang="en"/>
              <a:t>Evaluation: precision, recall, and the F-1 score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r>
              <a:rPr lang="en"/>
              <a:t> </a:t>
            </a:r>
            <a:r>
              <a:rPr lang="en"/>
              <a:t>LFM-1b</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dataset contains more than 1 billion music listening events created by more than 120,000 users.Each listening event is characterized by artist, album, track name, and also a timestamp. The dataset is unique in terms of its substantial size and a wide range of additional user descriptors it contains.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In the models, we primarily used the user artist playcount matrix, which contains a sparse matrix of listening events, where each pair of user and artist displays a playcount.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Random sampling of 2,000 rows (2,000 users and all artists)</a:t>
            </a:r>
            <a:endParaRPr/>
          </a:p>
          <a:p>
            <a:pPr indent="-342900" lvl="0" marL="457200" rtl="0" algn="l">
              <a:spcBef>
                <a:spcPts val="0"/>
              </a:spcBef>
              <a:spcAft>
                <a:spcPts val="0"/>
              </a:spcAft>
              <a:buSzPts val="1800"/>
              <a:buChar char="●"/>
            </a:pPr>
            <a:r>
              <a:rPr lang="en"/>
              <a:t>Masking 10% of the listening data for each sampled user, using the train-test set approach to evaluate the performance of the recommendation systems.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37800" y="1388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sp>
        <p:nvSpPr>
          <p:cNvPr id="110" name="Google Shape;110;p17"/>
          <p:cNvSpPr txBox="1"/>
          <p:nvPr>
            <p:ph idx="1" type="body"/>
          </p:nvPr>
        </p:nvSpPr>
        <p:spPr>
          <a:xfrm>
            <a:off x="311700" y="622600"/>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US, Russia, Denmark, the UK, Poland and Brazil have the most number of users</a:t>
            </a:r>
            <a:endParaRPr/>
          </a:p>
          <a:p>
            <a:pPr indent="-342900" lvl="0" marL="457200" rtl="0" algn="l">
              <a:spcBef>
                <a:spcPts val="0"/>
              </a:spcBef>
              <a:spcAft>
                <a:spcPts val="0"/>
              </a:spcAft>
              <a:buSzPts val="1800"/>
              <a:buChar char="●"/>
            </a:pPr>
            <a:r>
              <a:rPr lang="en"/>
              <a:t>Most of the users are from the young adult group (0-22) and the mid-age group(23-44).</a:t>
            </a:r>
            <a:endParaRPr/>
          </a:p>
        </p:txBody>
      </p:sp>
      <p:pic>
        <p:nvPicPr>
          <p:cNvPr id="111" name="Google Shape;111;p17"/>
          <p:cNvPicPr preferRelativeResize="0"/>
          <p:nvPr/>
        </p:nvPicPr>
        <p:blipFill>
          <a:blip r:embed="rId3">
            <a:alphaModFix/>
          </a:blip>
          <a:stretch>
            <a:fillRect/>
          </a:stretch>
        </p:blipFill>
        <p:spPr>
          <a:xfrm>
            <a:off x="4183900" y="2008438"/>
            <a:ext cx="3877849" cy="2199575"/>
          </a:xfrm>
          <a:prstGeom prst="rect">
            <a:avLst/>
          </a:prstGeom>
          <a:noFill/>
          <a:ln>
            <a:noFill/>
          </a:ln>
        </p:spPr>
      </p:pic>
      <p:pic>
        <p:nvPicPr>
          <p:cNvPr id="112" name="Google Shape;112;p17"/>
          <p:cNvPicPr preferRelativeResize="0"/>
          <p:nvPr/>
        </p:nvPicPr>
        <p:blipFill>
          <a:blip r:embed="rId4">
            <a:alphaModFix/>
          </a:blip>
          <a:stretch>
            <a:fillRect/>
          </a:stretch>
        </p:blipFill>
        <p:spPr>
          <a:xfrm>
            <a:off x="311700" y="2008450"/>
            <a:ext cx="3838289" cy="2114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Collaborative Filtering</a:t>
            </a:r>
            <a:endParaRPr/>
          </a:p>
        </p:txBody>
      </p:sp>
      <p:sp>
        <p:nvSpPr>
          <p:cNvPr id="118" name="Google Shape;118;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Baseline model: Based on the </a:t>
            </a:r>
            <a:r>
              <a:rPr lang="en"/>
              <a:t>similarities</a:t>
            </a:r>
            <a:r>
              <a:rPr lang="en"/>
              <a:t> of rows in the sampled User-Artist-Matrix</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Building up on our collaborative filtering model, we further improve on its performance by sorting the playcounts for the recommended artists.</a:t>
            </a:r>
            <a:endParaRPr/>
          </a:p>
        </p:txBody>
      </p:sp>
      <p:pic>
        <p:nvPicPr>
          <p:cNvPr id="119" name="Google Shape;119;p18"/>
          <p:cNvPicPr preferRelativeResize="0"/>
          <p:nvPr/>
        </p:nvPicPr>
        <p:blipFill>
          <a:blip r:embed="rId3">
            <a:alphaModFix/>
          </a:blip>
          <a:stretch>
            <a:fillRect/>
          </a:stretch>
        </p:blipFill>
        <p:spPr>
          <a:xfrm>
            <a:off x="2089725" y="1892737"/>
            <a:ext cx="4425324" cy="1150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Demographic Filtering</a:t>
            </a:r>
            <a:endParaRPr/>
          </a:p>
        </p:txBody>
      </p:sp>
      <p:sp>
        <p:nvSpPr>
          <p:cNvPr id="125" name="Google Shape;125;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Specifically, we consider users' </a:t>
            </a:r>
            <a:r>
              <a:rPr b="1" lang="en"/>
              <a:t>gender, age</a:t>
            </a:r>
            <a:r>
              <a:rPr lang="en"/>
              <a:t>, and </a:t>
            </a:r>
            <a:r>
              <a:rPr b="1" lang="en"/>
              <a:t>country </a:t>
            </a:r>
            <a:r>
              <a:rPr lang="en"/>
              <a:t>of residence to define a user similarity matrix. </a:t>
            </a:r>
            <a:endParaRPr/>
          </a:p>
          <a:p>
            <a:pPr indent="-325755" lvl="0" marL="457200" rtl="0" algn="l">
              <a:spcBef>
                <a:spcPts val="1200"/>
              </a:spcBef>
              <a:spcAft>
                <a:spcPts val="0"/>
              </a:spcAft>
              <a:buSzPct val="100000"/>
              <a:buChar char="●"/>
            </a:pPr>
            <a:r>
              <a:rPr lang="en"/>
              <a:t>B</a:t>
            </a:r>
            <a:r>
              <a:rPr lang="en"/>
              <a:t>inary criteria for gender</a:t>
            </a:r>
            <a:endParaRPr/>
          </a:p>
          <a:p>
            <a:pPr indent="-325755" lvl="0" marL="457200" rtl="0" algn="l">
              <a:spcBef>
                <a:spcPts val="0"/>
              </a:spcBef>
              <a:spcAft>
                <a:spcPts val="0"/>
              </a:spcAft>
              <a:buSzPct val="100000"/>
              <a:buChar char="●"/>
            </a:pPr>
            <a:r>
              <a:rPr lang="en"/>
              <a:t>Binary criteria for country of residence </a:t>
            </a:r>
            <a:endParaRPr/>
          </a:p>
          <a:p>
            <a:pPr indent="-325755" lvl="0" marL="457200" rtl="0" algn="l">
              <a:spcBef>
                <a:spcPts val="0"/>
              </a:spcBef>
              <a:spcAft>
                <a:spcPts val="0"/>
              </a:spcAft>
              <a:buSzPct val="100000"/>
              <a:buChar char="●"/>
            </a:pPr>
            <a:r>
              <a:rPr lang="en"/>
              <a:t>Graded criteria for age </a:t>
            </a:r>
            <a:endParaRPr/>
          </a:p>
          <a:p>
            <a:pPr indent="0" lvl="0" marL="0" rtl="0" algn="l">
              <a:spcBef>
                <a:spcPts val="1200"/>
              </a:spcBef>
              <a:spcAft>
                <a:spcPts val="0"/>
              </a:spcAft>
              <a:buNone/>
            </a:pPr>
            <a:r>
              <a:rPr lang="en"/>
              <a:t>Using this matrix, we identify the </a:t>
            </a:r>
            <a:r>
              <a:rPr b="1" lang="en"/>
              <a:t>K most similar users</a:t>
            </a:r>
            <a:r>
              <a:rPr lang="en"/>
              <a:t> to the target user based on their demographic characteristics. </a:t>
            </a:r>
            <a:endParaRPr/>
          </a:p>
          <a:p>
            <a:pPr indent="0" lvl="0" marL="0" rtl="0" algn="l">
              <a:spcBef>
                <a:spcPts val="1200"/>
              </a:spcBef>
              <a:spcAft>
                <a:spcPts val="0"/>
              </a:spcAft>
              <a:buNone/>
            </a:pPr>
            <a:r>
              <a:rPr lang="en"/>
              <a:t>We then combine these three similarity functions linearly, giving equal weights to all components. Finally, we perform aggregations through the </a:t>
            </a:r>
            <a:r>
              <a:rPr b="1" lang="en"/>
              <a:t>collaborative filtering</a:t>
            </a:r>
            <a:r>
              <a:rPr lang="en"/>
              <a:t> approach to recommend the </a:t>
            </a:r>
            <a:r>
              <a:rPr b="1" lang="en"/>
              <a:t>top N artists</a:t>
            </a:r>
            <a:r>
              <a:rPr lang="en"/>
              <a:t> to the target user.</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Hybrid Filtering</a:t>
            </a:r>
            <a:endParaRPr/>
          </a:p>
        </p:txBody>
      </p:sp>
      <p:sp>
        <p:nvSpPr>
          <p:cNvPr id="131" name="Google Shape;131;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It </a:t>
            </a:r>
            <a:r>
              <a:rPr lang="en"/>
              <a:t>integrates both </a:t>
            </a:r>
            <a:r>
              <a:rPr b="1" lang="en"/>
              <a:t>demographic filtering</a:t>
            </a:r>
            <a:r>
              <a:rPr lang="en"/>
              <a:t> and </a:t>
            </a:r>
            <a:r>
              <a:rPr b="1" lang="en"/>
              <a:t>collaborative filtering</a:t>
            </a:r>
            <a:r>
              <a:rPr lang="en"/>
              <a:t> approaches to combine the results of the two recommendations using median normalization. </a:t>
            </a:r>
            <a:endParaRPr/>
          </a:p>
          <a:p>
            <a:pPr indent="-317182" lvl="0" marL="457200" rtl="0" algn="l">
              <a:spcBef>
                <a:spcPts val="1200"/>
              </a:spcBef>
              <a:spcAft>
                <a:spcPts val="0"/>
              </a:spcAft>
              <a:buSzPct val="100000"/>
              <a:buChar char="●"/>
            </a:pPr>
            <a:r>
              <a:rPr b="1" lang="en"/>
              <a:t>Normalize </a:t>
            </a:r>
            <a:r>
              <a:rPr lang="en"/>
              <a:t>the ranking scores given by each system based on the median value of the scores. </a:t>
            </a:r>
            <a:endParaRPr/>
          </a:p>
          <a:p>
            <a:pPr indent="-317182" lvl="0" marL="457200" rtl="0" algn="l">
              <a:spcBef>
                <a:spcPts val="0"/>
              </a:spcBef>
              <a:spcAft>
                <a:spcPts val="0"/>
              </a:spcAft>
              <a:buSzPct val="100000"/>
              <a:buChar char="●"/>
            </a:pPr>
            <a:r>
              <a:rPr lang="en"/>
              <a:t>Artists suggested by </a:t>
            </a:r>
            <a:r>
              <a:rPr b="1" lang="en"/>
              <a:t>both </a:t>
            </a:r>
            <a:r>
              <a:rPr lang="en"/>
              <a:t>recommendations -&gt; compute the new score as the arithmetic </a:t>
            </a:r>
            <a:r>
              <a:rPr b="1" lang="en"/>
              <a:t>mean </a:t>
            </a:r>
            <a:r>
              <a:rPr lang="en"/>
              <a:t>of both original scores. </a:t>
            </a:r>
            <a:endParaRPr/>
          </a:p>
          <a:p>
            <a:pPr indent="-317182" lvl="0" marL="457200" rtl="0" algn="l">
              <a:spcBef>
                <a:spcPts val="0"/>
              </a:spcBef>
              <a:spcAft>
                <a:spcPts val="0"/>
              </a:spcAft>
              <a:buSzPct val="100000"/>
              <a:buChar char="●"/>
            </a:pPr>
            <a:r>
              <a:rPr lang="en"/>
              <a:t>All </a:t>
            </a:r>
            <a:r>
              <a:rPr b="1" lang="en"/>
              <a:t>other </a:t>
            </a:r>
            <a:r>
              <a:rPr lang="en"/>
              <a:t>artists -&gt; take the original normalized scores.</a:t>
            </a:r>
            <a:endParaRPr/>
          </a:p>
          <a:p>
            <a:pPr indent="0" lvl="0" marL="0" rtl="0" algn="l">
              <a:spcBef>
                <a:spcPts val="1200"/>
              </a:spcBef>
              <a:spcAft>
                <a:spcPts val="0"/>
              </a:spcAft>
              <a:buNone/>
            </a:pPr>
            <a:r>
              <a:rPr lang="en"/>
              <a:t>It </a:t>
            </a:r>
            <a:r>
              <a:rPr b="1" lang="en"/>
              <a:t>balances </a:t>
            </a:r>
            <a:r>
              <a:rPr lang="en"/>
              <a:t>the contributions of each recommendation and </a:t>
            </a:r>
            <a:r>
              <a:rPr b="1" lang="en"/>
              <a:t>improve the quality</a:t>
            </a:r>
            <a:r>
              <a:rPr lang="en"/>
              <a:t> of recommendations. Based on the ranking obtained by sorting with respect to the new scores, we then recommend the top N artists to the user.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138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Factorization Machine</a:t>
            </a:r>
            <a:endParaRPr/>
          </a:p>
        </p:txBody>
      </p:sp>
      <p:sp>
        <p:nvSpPr>
          <p:cNvPr id="137" name="Google Shape;137;p21"/>
          <p:cNvSpPr txBox="1"/>
          <p:nvPr/>
        </p:nvSpPr>
        <p:spPr>
          <a:xfrm>
            <a:off x="343625" y="657525"/>
            <a:ext cx="5626500" cy="440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Key Concepts:</a:t>
            </a:r>
            <a:endParaRPr b="1">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sz="1500">
                <a:solidFill>
                  <a:srgbClr val="292929"/>
                </a:solidFill>
                <a:highlight>
                  <a:srgbClr val="FFFFFF"/>
                </a:highlight>
                <a:latin typeface="Roboto"/>
                <a:ea typeface="Roboto"/>
                <a:cs typeface="Roboto"/>
                <a:sym typeface="Roboto"/>
              </a:rPr>
              <a:t>Factorization Interaction Parameters</a:t>
            </a:r>
            <a:endParaRPr sz="1500">
              <a:solidFill>
                <a:srgbClr val="292929"/>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500">
              <a:solidFill>
                <a:srgbClr val="292929"/>
              </a:solidFill>
              <a:highlight>
                <a:srgbClr val="FFFFFF"/>
              </a:highlight>
              <a:latin typeface="Roboto"/>
              <a:ea typeface="Roboto"/>
              <a:cs typeface="Roboto"/>
              <a:sym typeface="Roboto"/>
            </a:endParaRPr>
          </a:p>
          <a:p>
            <a:pPr indent="-323850" lvl="0" marL="457200" rtl="0" algn="l">
              <a:spcBef>
                <a:spcPts val="0"/>
              </a:spcBef>
              <a:spcAft>
                <a:spcPts val="0"/>
              </a:spcAft>
              <a:buClr>
                <a:srgbClr val="292929"/>
              </a:buClr>
              <a:buSzPts val="1500"/>
              <a:buFont typeface="Roboto"/>
              <a:buChar char="●"/>
            </a:pPr>
            <a:r>
              <a:rPr b="1" lang="en" sz="1500">
                <a:solidFill>
                  <a:srgbClr val="292929"/>
                </a:solidFill>
                <a:highlight>
                  <a:srgbClr val="FFFFFF"/>
                </a:highlight>
                <a:latin typeface="Roboto"/>
                <a:ea typeface="Roboto"/>
                <a:cs typeface="Roboto"/>
                <a:sym typeface="Roboto"/>
              </a:rPr>
              <a:t>Learning-to-Rank (LTR)</a:t>
            </a:r>
            <a:endParaRPr b="1" sz="1500">
              <a:solidFill>
                <a:srgbClr val="292929"/>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b="1"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b="1" sz="1500">
              <a:solidFill>
                <a:srgbClr val="292929"/>
              </a:solidFill>
              <a:highlight>
                <a:srgbClr val="FFFFFF"/>
              </a:highlight>
              <a:latin typeface="Georgia"/>
              <a:ea typeface="Georgia"/>
              <a:cs typeface="Georgia"/>
              <a:sym typeface="Georgia"/>
            </a:endParaRPr>
          </a:p>
          <a:p>
            <a:pPr indent="-323850" lvl="0" marL="457200" rtl="0" algn="l">
              <a:spcBef>
                <a:spcPts val="0"/>
              </a:spcBef>
              <a:spcAft>
                <a:spcPts val="0"/>
              </a:spcAft>
              <a:buClr>
                <a:srgbClr val="292929"/>
              </a:buClr>
              <a:buSzPts val="1500"/>
              <a:buFont typeface="Georgia"/>
              <a:buChar char="●"/>
            </a:pPr>
            <a:r>
              <a:rPr b="1" lang="en" sz="1500">
                <a:solidFill>
                  <a:srgbClr val="292929"/>
                </a:solidFill>
                <a:highlight>
                  <a:srgbClr val="FFFFFF"/>
                </a:highlight>
                <a:latin typeface="Georgia"/>
                <a:ea typeface="Georgia"/>
                <a:cs typeface="Georgia"/>
                <a:sym typeface="Georgia"/>
              </a:rPr>
              <a:t> </a:t>
            </a:r>
            <a:r>
              <a:rPr b="1" lang="en" sz="1500">
                <a:solidFill>
                  <a:srgbClr val="292929"/>
                </a:solidFill>
                <a:highlight>
                  <a:srgbClr val="FFFFFF"/>
                </a:highlight>
                <a:latin typeface="Roboto"/>
                <a:ea typeface="Roboto"/>
                <a:cs typeface="Roboto"/>
                <a:sym typeface="Roboto"/>
              </a:rPr>
              <a:t>Versatile, can give nearest neighbor users, or item recommendations</a:t>
            </a:r>
            <a:endParaRPr b="1" sz="1500">
              <a:solidFill>
                <a:srgbClr val="292929"/>
              </a:solidFill>
              <a:highlight>
                <a:srgbClr val="FFFFFF"/>
              </a:highlight>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38" name="Google Shape;138;p21"/>
          <p:cNvPicPr preferRelativeResize="0"/>
          <p:nvPr/>
        </p:nvPicPr>
        <p:blipFill>
          <a:blip r:embed="rId3">
            <a:alphaModFix/>
          </a:blip>
          <a:stretch>
            <a:fillRect/>
          </a:stretch>
        </p:blipFill>
        <p:spPr>
          <a:xfrm>
            <a:off x="1868625" y="642687"/>
            <a:ext cx="4135399" cy="2067675"/>
          </a:xfrm>
          <a:prstGeom prst="rect">
            <a:avLst/>
          </a:prstGeom>
          <a:noFill/>
          <a:ln>
            <a:noFill/>
          </a:ln>
        </p:spPr>
      </p:pic>
      <p:sp>
        <p:nvSpPr>
          <p:cNvPr id="139" name="Google Shape;139;p21"/>
          <p:cNvSpPr txBox="1"/>
          <p:nvPr/>
        </p:nvSpPr>
        <p:spPr>
          <a:xfrm>
            <a:off x="6848350" y="1175875"/>
            <a:ext cx="2025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Each interaction</a:t>
            </a:r>
            <a:endParaRPr sz="900">
              <a:latin typeface="Roboto"/>
              <a:ea typeface="Roboto"/>
              <a:cs typeface="Roboto"/>
              <a:sym typeface="Roboto"/>
            </a:endParaRPr>
          </a:p>
        </p:txBody>
      </p:sp>
      <p:cxnSp>
        <p:nvCxnSpPr>
          <p:cNvPr id="140" name="Google Shape;140;p21"/>
          <p:cNvCxnSpPr/>
          <p:nvPr/>
        </p:nvCxnSpPr>
        <p:spPr>
          <a:xfrm rot="10800000">
            <a:off x="5834575" y="1335175"/>
            <a:ext cx="940500" cy="4500"/>
          </a:xfrm>
          <a:prstGeom prst="straightConnector1">
            <a:avLst/>
          </a:prstGeom>
          <a:noFill/>
          <a:ln cap="flat" cmpd="sng" w="9525">
            <a:solidFill>
              <a:schemeClr val="dk2"/>
            </a:solidFill>
            <a:prstDash val="solid"/>
            <a:round/>
            <a:headEnd len="med" w="med" type="none"/>
            <a:tailEnd len="med" w="med" type="triangle"/>
          </a:ln>
        </p:spPr>
      </p:cxnSp>
      <p:sp>
        <p:nvSpPr>
          <p:cNvPr id="141" name="Google Shape;141;p21"/>
          <p:cNvSpPr txBox="1"/>
          <p:nvPr/>
        </p:nvSpPr>
        <p:spPr>
          <a:xfrm>
            <a:off x="6004025" y="996475"/>
            <a:ext cx="872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Each row</a:t>
            </a:r>
            <a:endParaRPr sz="1000">
              <a:latin typeface="Roboto"/>
              <a:ea typeface="Roboto"/>
              <a:cs typeface="Roboto"/>
              <a:sym typeface="Roboto"/>
            </a:endParaRPr>
          </a:p>
        </p:txBody>
      </p:sp>
      <p:pic>
        <p:nvPicPr>
          <p:cNvPr id="142" name="Google Shape;142;p21"/>
          <p:cNvPicPr preferRelativeResize="0"/>
          <p:nvPr/>
        </p:nvPicPr>
        <p:blipFill>
          <a:blip r:embed="rId4">
            <a:alphaModFix/>
          </a:blip>
          <a:stretch>
            <a:fillRect/>
          </a:stretch>
        </p:blipFill>
        <p:spPr>
          <a:xfrm>
            <a:off x="4930638" y="2907500"/>
            <a:ext cx="3375374" cy="825100"/>
          </a:xfrm>
          <a:prstGeom prst="rect">
            <a:avLst/>
          </a:prstGeom>
          <a:noFill/>
          <a:ln>
            <a:noFill/>
          </a:ln>
        </p:spPr>
      </p:pic>
      <p:sp>
        <p:nvSpPr>
          <p:cNvPr id="143" name="Google Shape;143;p21"/>
          <p:cNvSpPr txBox="1"/>
          <p:nvPr/>
        </p:nvSpPr>
        <p:spPr>
          <a:xfrm>
            <a:off x="823750" y="3605500"/>
            <a:ext cx="6024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292929"/>
                </a:solidFill>
                <a:highlight>
                  <a:srgbClr val="FFFFFF"/>
                </a:highlight>
                <a:latin typeface="Roboto"/>
                <a:ea typeface="Roboto"/>
                <a:cs typeface="Roboto"/>
                <a:sym typeface="Roboto"/>
              </a:rPr>
              <a:t>The loss functions are based on the relative ordering of items instead of their raw scores</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