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42"/>
  </p:notesMasterIdLst>
  <p:sldIdLst>
    <p:sldId id="256" r:id="rId3"/>
    <p:sldId id="257" r:id="rId4"/>
    <p:sldId id="298" r:id="rId5"/>
    <p:sldId id="259" r:id="rId6"/>
    <p:sldId id="294" r:id="rId7"/>
    <p:sldId id="291" r:id="rId8"/>
    <p:sldId id="295" r:id="rId9"/>
    <p:sldId id="297" r:id="rId10"/>
    <p:sldId id="258" r:id="rId11"/>
    <p:sldId id="262" r:id="rId12"/>
    <p:sldId id="263" r:id="rId13"/>
    <p:sldId id="289" r:id="rId14"/>
    <p:sldId id="299" r:id="rId15"/>
    <p:sldId id="270" r:id="rId16"/>
    <p:sldId id="269" r:id="rId17"/>
    <p:sldId id="266" r:id="rId18"/>
    <p:sldId id="267" r:id="rId19"/>
    <p:sldId id="276" r:id="rId20"/>
    <p:sldId id="292" r:id="rId21"/>
    <p:sldId id="264" r:id="rId22"/>
    <p:sldId id="265" r:id="rId23"/>
    <p:sldId id="272" r:id="rId24"/>
    <p:sldId id="271" r:id="rId25"/>
    <p:sldId id="273" r:id="rId26"/>
    <p:sldId id="274" r:id="rId27"/>
    <p:sldId id="275" r:id="rId28"/>
    <p:sldId id="300" r:id="rId29"/>
    <p:sldId id="279" r:id="rId30"/>
    <p:sldId id="293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96" r:id="rId39"/>
    <p:sldId id="287" r:id="rId40"/>
    <p:sldId id="288" r:id="rId4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7" autoAdjust="0"/>
    <p:restoredTop sz="50081" autoAdjust="0"/>
  </p:normalViewPr>
  <p:slideViewPr>
    <p:cSldViewPr>
      <p:cViewPr varScale="1">
        <p:scale>
          <a:sx n="53" d="100"/>
          <a:sy n="53" d="100"/>
        </p:scale>
        <p:origin x="-1488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30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6F46B-60FB-4073-866E-43CDC47FE31E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93F1C-CB15-491C-9D55-5F72DC8FD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30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Welcome!</a:t>
            </a:r>
          </a:p>
          <a:p>
            <a:r>
              <a:rPr lang="en-US" sz="2400" dirty="0" smtClean="0"/>
              <a:t>I’m </a:t>
            </a:r>
            <a:r>
              <a:rPr lang="en-US" sz="2400" dirty="0" smtClean="0"/>
              <a:t>Jon…</a:t>
            </a:r>
          </a:p>
          <a:p>
            <a:r>
              <a:rPr lang="en-US" sz="2400" dirty="0" smtClean="0"/>
              <a:t>Very </a:t>
            </a:r>
            <a:r>
              <a:rPr lang="en-US" sz="2400" dirty="0" smtClean="0"/>
              <a:t>detailed presentation</a:t>
            </a:r>
            <a:r>
              <a:rPr lang="en-US" sz="2400" baseline="0" dirty="0" smtClean="0"/>
              <a:t> today</a:t>
            </a:r>
          </a:p>
          <a:p>
            <a:r>
              <a:rPr lang="en-US" sz="2400" baseline="0" dirty="0" smtClean="0"/>
              <a:t>Send you home with something you can use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22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Requirements. Alphabet soup of available systems.</a:t>
            </a:r>
          </a:p>
          <a:p>
            <a:r>
              <a:rPr lang="en-US" baseline="0" dirty="0" smtClean="0"/>
              <a:t>Enterprise trade-offs we don’t have.</a:t>
            </a:r>
          </a:p>
          <a:p>
            <a:r>
              <a:rPr lang="en-US" baseline="0" dirty="0" smtClean="0"/>
              <a:t>Or don’t scale to our size. Or both.</a:t>
            </a:r>
          </a:p>
          <a:p>
            <a:r>
              <a:rPr lang="en-US" baseline="0" dirty="0" smtClean="0"/>
              <a:t>Example: Some queues require restarts to add authenticated users!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best fits aren’t available for purchase. (AIM, Facebook Chat, </a:t>
            </a:r>
            <a:r>
              <a:rPr lang="en-US" baseline="0" dirty="0" err="1" smtClean="0"/>
              <a:t>Gtalk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32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Found an article by Richard James about writing a 1,000,000 user chat server application.</a:t>
            </a:r>
          </a:p>
          <a:p>
            <a:r>
              <a:rPr lang="en-US" baseline="0" dirty="0" smtClean="0"/>
              <a:t>That’s a lot of users on a single machine!</a:t>
            </a:r>
          </a:p>
          <a:p>
            <a:r>
              <a:rPr lang="en-US" baseline="0" dirty="0" smtClean="0"/>
              <a:t>Solution was fairly simple.</a:t>
            </a:r>
          </a:p>
          <a:p>
            <a:r>
              <a:rPr lang="en-US" baseline="0" dirty="0" smtClean="0"/>
              <a:t>If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: big performance, little code, we should probably use it!</a:t>
            </a:r>
          </a:p>
          <a:p>
            <a:r>
              <a:rPr lang="en-US" dirty="0" smtClean="0"/>
              <a:t>Implement our own general</a:t>
            </a:r>
            <a:r>
              <a:rPr lang="en-US" baseline="0" dirty="0" smtClean="0"/>
              <a:t> messaging system based on our game-based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72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we dive</a:t>
            </a:r>
            <a:r>
              <a:rPr lang="en-US" baseline="0" dirty="0" smtClean="0"/>
              <a:t> into deeper technology.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52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illustrate the system we built.</a:t>
            </a:r>
          </a:p>
          <a:p>
            <a:r>
              <a:rPr lang="en-US" dirty="0" smtClean="0"/>
              <a:t>Start with a simple chat message.</a:t>
            </a:r>
          </a:p>
          <a:p>
            <a:r>
              <a:rPr lang="en-US" dirty="0" smtClean="0"/>
              <a:t>I’m in a room, saying something.</a:t>
            </a:r>
          </a:p>
          <a:p>
            <a:r>
              <a:rPr lang="en-US" dirty="0" smtClean="0"/>
              <a:t>Where does that go?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31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queue for events within a given scene</a:t>
            </a:r>
          </a:p>
          <a:p>
            <a:r>
              <a:rPr lang="en-US" dirty="0" smtClean="0"/>
              <a:t>All participants</a:t>
            </a:r>
            <a:r>
              <a:rPr lang="en-US" baseline="0" dirty="0" smtClean="0"/>
              <a:t> subscribe to this queue.</a:t>
            </a:r>
            <a:endParaRPr lang="en-US" dirty="0" smtClean="0"/>
          </a:p>
          <a:p>
            <a:r>
              <a:rPr lang="en-US" dirty="0" smtClean="0"/>
              <a:t>A channel for chat messages within this queue.</a:t>
            </a:r>
          </a:p>
          <a:p>
            <a:r>
              <a:rPr lang="en-US" dirty="0" smtClean="0"/>
              <a:t>Send the chat</a:t>
            </a:r>
            <a:r>
              <a:rPr lang="en-US" baseline="0" dirty="0" smtClean="0"/>
              <a:t> message:  addressed to this channel within this queue.</a:t>
            </a:r>
          </a:p>
          <a:p>
            <a:r>
              <a:rPr lang="en-US" baseline="0" dirty="0" smtClean="0"/>
              <a:t>Send through a gateway server we connect to.</a:t>
            </a:r>
          </a:p>
          <a:p>
            <a:r>
              <a:rPr lang="en-US" baseline="0" dirty="0" smtClean="0"/>
              <a:t>Forwards this message to the queue server, dispatches to queue</a:t>
            </a:r>
          </a:p>
          <a:p>
            <a:r>
              <a:rPr lang="en-US" baseline="0" dirty="0" smtClean="0"/>
              <a:t>Queue does validation, unicasts to each user in the list of subscribed users</a:t>
            </a:r>
          </a:p>
          <a:p>
            <a:r>
              <a:rPr lang="en-US" baseline="0" dirty="0" smtClean="0"/>
              <a:t>Gateways format and send the message to each user.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08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A queue is a </a:t>
            </a:r>
            <a:r>
              <a:rPr lang="en-US" sz="1800" b="1" dirty="0" smtClean="0"/>
              <a:t>unit of subscription</a:t>
            </a:r>
            <a:r>
              <a:rPr lang="en-US" sz="1800" b="0" dirty="0" smtClean="0"/>
              <a:t>, keeping a list of subscribers</a:t>
            </a:r>
          </a:p>
          <a:p>
            <a:pPr lvl="1"/>
            <a:r>
              <a:rPr lang="en-US" sz="1800" dirty="0" smtClean="0"/>
              <a:t>Map to zone/user/room/game instance</a:t>
            </a:r>
          </a:p>
          <a:p>
            <a:r>
              <a:rPr lang="en-US" sz="1800" dirty="0" smtClean="0"/>
              <a:t>Within a queue, rules are “mounted” to a name,</a:t>
            </a:r>
            <a:r>
              <a:rPr lang="en-US" sz="1800" baseline="0" dirty="0" smtClean="0"/>
              <a:t> </a:t>
            </a:r>
            <a:r>
              <a:rPr lang="en-US" sz="1800" dirty="0" smtClean="0"/>
              <a:t>creating channels</a:t>
            </a:r>
          </a:p>
          <a:p>
            <a:r>
              <a:rPr lang="en-US" sz="1800" dirty="0" smtClean="0"/>
              <a:t>A mount is a unit of </a:t>
            </a:r>
            <a:r>
              <a:rPr lang="en-US" sz="1800" b="1" dirty="0" smtClean="0"/>
              <a:t>data validation and ordering</a:t>
            </a:r>
          </a:p>
          <a:p>
            <a:pPr lvl="1"/>
            <a:r>
              <a:rPr lang="en-US" sz="1800" dirty="0" smtClean="0"/>
              <a:t>Enforce specific rule set</a:t>
            </a:r>
          </a:p>
          <a:p>
            <a:pPr lvl="1"/>
            <a:r>
              <a:rPr lang="en-US" sz="1800" dirty="0" smtClean="0"/>
              <a:t>May map to specific object instance within the scene</a:t>
            </a:r>
          </a:p>
          <a:p>
            <a:r>
              <a:rPr lang="en-US" sz="1800" dirty="0" smtClean="0"/>
              <a:t>Mounts can be </a:t>
            </a:r>
            <a:r>
              <a:rPr lang="en-US" sz="1800" b="1" dirty="0" smtClean="0"/>
              <a:t>messaging or state-based</a:t>
            </a:r>
          </a:p>
          <a:p>
            <a:pPr lvl="1"/>
            <a:r>
              <a:rPr lang="en-US" sz="1800" dirty="0" smtClean="0"/>
              <a:t>Edge triggered vs. Level triggered</a:t>
            </a:r>
          </a:p>
          <a:p>
            <a:r>
              <a:rPr lang="en-US" sz="1800" dirty="0" smtClean="0"/>
              <a:t>For</a:t>
            </a:r>
            <a:r>
              <a:rPr lang="en-US" sz="1800" baseline="0" dirty="0" smtClean="0"/>
              <a:t> example, chat messages == edge, </a:t>
            </a:r>
            <a:r>
              <a:rPr lang="en-US" sz="1800" baseline="0" dirty="0" err="1" smtClean="0"/>
              <a:t>highscore</a:t>
            </a:r>
            <a:r>
              <a:rPr lang="en-US" sz="1800" baseline="0" dirty="0" smtClean="0"/>
              <a:t> == state</a:t>
            </a:r>
          </a:p>
          <a:p>
            <a:r>
              <a:rPr lang="en-US" sz="1800" dirty="0" smtClean="0"/>
              <a:t>The role of the queue: one</a:t>
            </a:r>
            <a:r>
              <a:rPr lang="en-US" sz="1800" baseline="0" dirty="0" smtClean="0"/>
              <a:t> copy of each event, up-to-date on the state.</a:t>
            </a:r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13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1,000,000 user chat application</a:t>
            </a:r>
            <a:r>
              <a:rPr lang="en-US" baseline="0" dirty="0" smtClean="0"/>
              <a:t> doesn’t scale</a:t>
            </a:r>
          </a:p>
          <a:p>
            <a:r>
              <a:rPr lang="en-US" baseline="0" dirty="0" smtClean="0"/>
              <a:t>Consider the memory bus that this traffic has to run over.</a:t>
            </a:r>
          </a:p>
          <a:p>
            <a:r>
              <a:rPr lang="en-US" baseline="0" dirty="0" smtClean="0"/>
              <a:t>Each user 40 kilobytes each. Touched twice per message.</a:t>
            </a:r>
          </a:p>
          <a:p>
            <a:r>
              <a:rPr lang="en-US" baseline="0" dirty="0" smtClean="0"/>
              <a:t>We can touch 25 GB per second, over 80 </a:t>
            </a:r>
            <a:r>
              <a:rPr lang="en-US" baseline="0" dirty="0" err="1" smtClean="0"/>
              <a:t>kB</a:t>
            </a:r>
            <a:r>
              <a:rPr lang="en-US" baseline="0" dirty="0" smtClean="0"/>
              <a:t>/user</a:t>
            </a:r>
          </a:p>
          <a:p>
            <a:r>
              <a:rPr lang="en-US" baseline="0" dirty="0" smtClean="0"/>
              <a:t>About 35,000 users for 10 messages per user per second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61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throw more hardware at the problem. == more CPU memory busses!</a:t>
            </a:r>
          </a:p>
          <a:p>
            <a:r>
              <a:rPr lang="en-US" baseline="0" dirty="0" smtClean="0"/>
              <a:t>each user may subscribe to many queues</a:t>
            </a:r>
          </a:p>
          <a:p>
            <a:r>
              <a:rPr lang="en-US" baseline="0" dirty="0" smtClean="0"/>
              <a:t>built a crossbar between users and queues == crossbar between gateway and </a:t>
            </a:r>
            <a:r>
              <a:rPr lang="en-US" baseline="0" dirty="0" err="1" smtClean="0"/>
              <a:t>queuenode</a:t>
            </a:r>
            <a:endParaRPr lang="en-US" baseline="0" dirty="0" smtClean="0"/>
          </a:p>
          <a:p>
            <a:r>
              <a:rPr lang="en-US" baseline="0" dirty="0" smtClean="0"/>
              <a:t>Find queue server, use a consistent hashing mechanism</a:t>
            </a:r>
          </a:p>
          <a:p>
            <a:r>
              <a:rPr lang="en-US" baseline="0" dirty="0" smtClean="0"/>
              <a:t>Distributes load evenly</a:t>
            </a:r>
          </a:p>
          <a:p>
            <a:r>
              <a:rPr lang="en-US" baseline="0" dirty="0" smtClean="0"/>
              <a:t>Allows us to move units of load between queue servers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44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consistent hashing works like this …</a:t>
            </a:r>
          </a:p>
          <a:p>
            <a:endParaRPr lang="en-US" dirty="0" smtClean="0"/>
          </a:p>
          <a:p>
            <a:r>
              <a:rPr lang="en-US" dirty="0" smtClean="0"/>
              <a:t>Table of buckets small:</a:t>
            </a:r>
            <a:r>
              <a:rPr lang="en-US" baseline="0" dirty="0" smtClean="0"/>
              <a:t> less cache pressure on the CPU, more variable load</a:t>
            </a:r>
          </a:p>
          <a:p>
            <a:r>
              <a:rPr lang="en-US" baseline="0" dirty="0" smtClean="0"/>
              <a:t>worst load differential is about 10%, size of table is less than a kilobyte.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want to scale to lots of nodes, you’d probably trade for more level load and don’t worry about L1 cache, as this table is a pretty small factor overall.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89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update this table at runtime,</a:t>
            </a:r>
            <a:r>
              <a:rPr lang="en-US" baseline="0" dirty="0" smtClean="0"/>
              <a:t> point buckets at different servers.</a:t>
            </a:r>
            <a:endParaRPr lang="en-US" dirty="0" smtClean="0"/>
          </a:p>
          <a:p>
            <a:r>
              <a:rPr lang="en-US" baseline="0" dirty="0" smtClean="0"/>
              <a:t>At some point, 8*N buckets for N servers</a:t>
            </a:r>
          </a:p>
          <a:p>
            <a:r>
              <a:rPr lang="en-US" baseline="0" dirty="0" smtClean="0"/>
              <a:t>Split each bucket in two – add one bit to index mask</a:t>
            </a:r>
          </a:p>
          <a:p>
            <a:r>
              <a:rPr lang="en-US" baseline="0" dirty="0" smtClean="0"/>
              <a:t>Now, steal buckets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19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the context of the problem.</a:t>
            </a:r>
          </a:p>
          <a:p>
            <a:r>
              <a:rPr lang="en-US" dirty="0" smtClean="0"/>
              <a:t>Talk about possible</a:t>
            </a:r>
            <a:r>
              <a:rPr lang="en-US" baseline="0" dirty="0" smtClean="0"/>
              <a:t> solutions.</a:t>
            </a:r>
          </a:p>
          <a:p>
            <a:r>
              <a:rPr lang="en-US" baseline="0" dirty="0" smtClean="0"/>
              <a:t>Dive into our chosen solution.</a:t>
            </a:r>
          </a:p>
          <a:p>
            <a:r>
              <a:rPr lang="en-US" baseline="0" dirty="0" smtClean="0"/>
              <a:t>Not all roses!</a:t>
            </a:r>
          </a:p>
          <a:p>
            <a:r>
              <a:rPr lang="en-US" baseline="0" dirty="0" smtClean="0"/>
              <a:t>Maybe some speculation.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82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en-US" baseline="0" dirty="0" smtClean="0"/>
              <a:t> topic: </a:t>
            </a:r>
            <a:r>
              <a:rPr lang="en-US" baseline="0" dirty="0" err="1" smtClean="0"/>
              <a:t>Erlang</a:t>
            </a:r>
            <a:endParaRPr lang="en-US" baseline="0" dirty="0" smtClean="0"/>
          </a:p>
          <a:p>
            <a:r>
              <a:rPr lang="en-US" baseline="0" dirty="0" err="1" smtClean="0"/>
              <a:t>Erlang</a:t>
            </a:r>
            <a:r>
              <a:rPr lang="en-US" baseline="0" dirty="0" smtClean="0"/>
              <a:t> is the evil genius of distributed systems.</a:t>
            </a:r>
          </a:p>
          <a:p>
            <a:r>
              <a:rPr lang="en-US" baseline="0" dirty="0" smtClean="0"/>
              <a:t>…</a:t>
            </a:r>
          </a:p>
          <a:p>
            <a:r>
              <a:rPr lang="en-US" baseline="0" dirty="0" smtClean="0"/>
              <a:t>Let’s take a quick look at some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8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Implemented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Erlang</a:t>
            </a:r>
            <a:endParaRPr lang="en-US" dirty="0" smtClean="0"/>
          </a:p>
          <a:p>
            <a:r>
              <a:rPr lang="en-US" dirty="0" err="1" smtClean="0"/>
              <a:t>Erlang</a:t>
            </a:r>
            <a:r>
              <a:rPr lang="en-US" dirty="0" smtClean="0"/>
              <a:t>: processes instead of objects.</a:t>
            </a:r>
          </a:p>
          <a:p>
            <a:r>
              <a:rPr lang="en-US" baseline="0" dirty="0" smtClean="0"/>
              <a:t>Processes are lightweight – lighter than threads (VM implementation)</a:t>
            </a:r>
          </a:p>
          <a:p>
            <a:r>
              <a:rPr lang="en-US" baseline="0" dirty="0" smtClean="0"/>
              <a:t>Messages, not calls. Messaging copies state. No mutating state!</a:t>
            </a:r>
          </a:p>
          <a:p>
            <a:r>
              <a:rPr lang="en-US" baseline="0" dirty="0" smtClean="0"/>
              <a:t>Counter implementation on left; user on right</a:t>
            </a:r>
          </a:p>
          <a:p>
            <a:r>
              <a:rPr lang="en-US" baseline="0" dirty="0" smtClean="0"/>
              <a:t>…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r>
              <a:rPr lang="en-US" baseline="0" dirty="0" smtClean="0"/>
              <a:t> system: lot of moving parts</a:t>
            </a:r>
          </a:p>
          <a:p>
            <a:r>
              <a:rPr lang="en-US" baseline="0" dirty="0" smtClean="0"/>
              <a:t>Here are some of them!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28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 smtClean="0"/>
              <a:t>Load Balancer </a:t>
            </a:r>
            <a:r>
              <a:rPr lang="en-US" dirty="0" smtClean="0"/>
              <a:t>in front of gateways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We use </a:t>
            </a:r>
            <a:r>
              <a:rPr lang="en-US" dirty="0" err="1" smtClean="0"/>
              <a:t>HAProxy</a:t>
            </a:r>
            <a:r>
              <a:rPr lang="en-US" dirty="0" smtClean="0"/>
              <a:t>; there are others (F5, Barracuda,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en-US" b="1" dirty="0" smtClean="0"/>
              <a:t>Gateways</a:t>
            </a:r>
            <a:r>
              <a:rPr lang="en-US" dirty="0" smtClean="0"/>
              <a:t> grow with </a:t>
            </a:r>
            <a:r>
              <a:rPr lang="en-US" b="1" dirty="0" smtClean="0"/>
              <a:t>user count </a:t>
            </a:r>
            <a:r>
              <a:rPr lang="en-US" dirty="0" smtClean="0"/>
              <a:t>and average number of </a:t>
            </a:r>
            <a:r>
              <a:rPr lang="en-US" b="1" dirty="0" smtClean="0"/>
              <a:t>messages</a:t>
            </a:r>
            <a:r>
              <a:rPr lang="en-US" dirty="0" smtClean="0"/>
              <a:t> per user per second</a:t>
            </a:r>
          </a:p>
          <a:p>
            <a:pPr>
              <a:lnSpc>
                <a:spcPct val="110000"/>
              </a:lnSpc>
            </a:pPr>
            <a:r>
              <a:rPr lang="en-US" b="1" dirty="0" smtClean="0"/>
              <a:t>Queue nodes </a:t>
            </a:r>
            <a:r>
              <a:rPr lang="en-US" dirty="0" smtClean="0"/>
              <a:t>grow with </a:t>
            </a:r>
            <a:r>
              <a:rPr lang="en-US" b="1" dirty="0" smtClean="0"/>
              <a:t>queue count </a:t>
            </a:r>
            <a:r>
              <a:rPr lang="en-US" dirty="0" smtClean="0"/>
              <a:t>and average number of </a:t>
            </a:r>
            <a:r>
              <a:rPr lang="en-US" b="1" dirty="0" smtClean="0"/>
              <a:t>messages</a:t>
            </a:r>
            <a:r>
              <a:rPr lang="en-US" dirty="0" smtClean="0"/>
              <a:t> per queue per second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Each gateway talks to each queue node, so one TCP connection per queue node per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77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Marshalling</a:t>
            </a:r>
            <a:r>
              <a:rPr lang="en-US" dirty="0" smtClean="0"/>
              <a:t> is how data structures turn into packets</a:t>
            </a:r>
          </a:p>
          <a:p>
            <a:r>
              <a:rPr lang="en-US" dirty="0" smtClean="0"/>
              <a:t>There are many IDLs and serialization libraries</a:t>
            </a:r>
          </a:p>
          <a:p>
            <a:r>
              <a:rPr lang="en-US" dirty="0" smtClean="0"/>
              <a:t>We chose </a:t>
            </a:r>
            <a:r>
              <a:rPr lang="en-US" b="1" dirty="0" smtClean="0"/>
              <a:t>Google Protocol Buffers</a:t>
            </a:r>
          </a:p>
          <a:p>
            <a:pPr lvl="1"/>
            <a:r>
              <a:rPr lang="en-US" dirty="0" smtClean="0"/>
              <a:t>Generates code for your language</a:t>
            </a:r>
          </a:p>
          <a:p>
            <a:pPr lvl="1"/>
            <a:r>
              <a:rPr lang="en-US" dirty="0" smtClean="0"/>
              <a:t>Existing runtimes for Python, C++ and Java</a:t>
            </a:r>
          </a:p>
          <a:p>
            <a:pPr lvl="1"/>
            <a:r>
              <a:rPr lang="en-US" dirty="0" smtClean="0"/>
              <a:t>New runtimes for </a:t>
            </a:r>
            <a:r>
              <a:rPr lang="en-US" dirty="0" err="1" smtClean="0"/>
              <a:t>Erlang</a:t>
            </a:r>
            <a:r>
              <a:rPr lang="en-US" dirty="0" smtClean="0"/>
              <a:t> and PHP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75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and game servers talk to the queues</a:t>
            </a:r>
          </a:p>
          <a:p>
            <a:r>
              <a:rPr lang="en-US" b="1" dirty="0" smtClean="0"/>
              <a:t>RPC using JSON </a:t>
            </a:r>
            <a:r>
              <a:rPr lang="en-US" dirty="0" smtClean="0"/>
              <a:t>from PHP generated by </a:t>
            </a:r>
            <a:r>
              <a:rPr lang="en-US" dirty="0" err="1" smtClean="0"/>
              <a:t>protobuf</a:t>
            </a:r>
            <a:endParaRPr lang="en-US" dirty="0" smtClean="0"/>
          </a:p>
          <a:p>
            <a:r>
              <a:rPr lang="en-US" dirty="0" smtClean="0"/>
              <a:t>Incoming HTTP requests use a shared secret and are firewalled off, so are </a:t>
            </a:r>
            <a:r>
              <a:rPr lang="en-US" b="1" dirty="0" smtClean="0"/>
              <a:t>implicitly trusted </a:t>
            </a:r>
            <a:r>
              <a:rPr lang="en-US" dirty="0" smtClean="0"/>
              <a:t>by the queues</a:t>
            </a:r>
          </a:p>
          <a:p>
            <a:r>
              <a:rPr lang="en-US" dirty="0" smtClean="0"/>
              <a:t>Once past the incoming gateway, there is </a:t>
            </a:r>
            <a:r>
              <a:rPr lang="en-US" b="1" dirty="0" smtClean="0"/>
              <a:t>no difference in structure </a:t>
            </a:r>
            <a:r>
              <a:rPr lang="en-US" dirty="0" smtClean="0"/>
              <a:t>between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94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Rules enforcement </a:t>
            </a:r>
            <a:r>
              <a:rPr lang="en-US" dirty="0" smtClean="0"/>
              <a:t>lives outside the queue (e g login credentials, game rules)</a:t>
            </a:r>
          </a:p>
          <a:p>
            <a:r>
              <a:rPr lang="en-US" dirty="0" smtClean="0"/>
              <a:t>The gateway or queue can </a:t>
            </a:r>
            <a:r>
              <a:rPr lang="en-US" b="1" dirty="0" smtClean="0"/>
              <a:t>defer processing of a message</a:t>
            </a:r>
            <a:r>
              <a:rPr lang="en-US" dirty="0" smtClean="0"/>
              <a:t>, making a HTTP RPC call to application servers, which in turn talk to DB</a:t>
            </a:r>
          </a:p>
          <a:p>
            <a:r>
              <a:rPr lang="en-US" dirty="0" smtClean="0"/>
              <a:t>Rule enforcement can also be a </a:t>
            </a:r>
            <a:r>
              <a:rPr lang="en-US" b="1" dirty="0" smtClean="0"/>
              <a:t>native </a:t>
            </a:r>
            <a:r>
              <a:rPr lang="en-US" b="1" dirty="0" err="1" smtClean="0"/>
              <a:t>Erlang</a:t>
            </a:r>
            <a:r>
              <a:rPr lang="en-US" b="1" dirty="0" smtClean="0"/>
              <a:t> </a:t>
            </a:r>
            <a:r>
              <a:rPr lang="en-US" dirty="0" smtClean="0"/>
              <a:t>module (for performance)</a:t>
            </a:r>
          </a:p>
          <a:p>
            <a:r>
              <a:rPr lang="en-US" b="0" dirty="0" smtClean="0"/>
              <a:t>Because of call-out,</a:t>
            </a:r>
            <a:r>
              <a:rPr lang="en-US" b="1" dirty="0" smtClean="0"/>
              <a:t> Ordering</a:t>
            </a:r>
            <a:r>
              <a:rPr lang="en-US" dirty="0" smtClean="0"/>
              <a:t> is on a per-mount basis</a:t>
            </a:r>
          </a:p>
          <a:p>
            <a:r>
              <a:rPr lang="en-US" b="0" dirty="0" smtClean="0"/>
              <a:t>(</a:t>
            </a:r>
            <a:r>
              <a:rPr lang="en-US" b="1" dirty="0" smtClean="0"/>
              <a:t>Subscription</a:t>
            </a:r>
            <a:r>
              <a:rPr lang="en-US" dirty="0" smtClean="0"/>
              <a:t> is on a per-queue basis)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201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Management happens through a singleton</a:t>
            </a:r>
            <a:r>
              <a:rPr lang="en-US" baseline="0" dirty="0" smtClean="0"/>
              <a:t> role called “the boss.”</a:t>
            </a:r>
          </a:p>
          <a:p>
            <a:r>
              <a:rPr lang="en-US" baseline="0" dirty="0" smtClean="0"/>
              <a:t>Just like in real life:</a:t>
            </a:r>
          </a:p>
          <a:p>
            <a:r>
              <a:rPr lang="en-US" baseline="0" dirty="0" smtClean="0"/>
              <a:t>The Boss gathers metrics from workers</a:t>
            </a:r>
          </a:p>
          <a:p>
            <a:r>
              <a:rPr lang="en-US" baseline="0" dirty="0" smtClean="0"/>
              <a:t>The Boss tells them what to do.</a:t>
            </a:r>
          </a:p>
          <a:p>
            <a:r>
              <a:rPr lang="en-US" baseline="0" dirty="0" smtClean="0"/>
              <a:t>The workers keep doing what they were last told, even if the boss is gone.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51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Boss aggregates per-host counters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Counters are graphed, and </a:t>
            </a:r>
            <a:r>
              <a:rPr lang="en-US" b="1" dirty="0" smtClean="0"/>
              <a:t>may page ops</a:t>
            </a:r>
          </a:p>
          <a:p>
            <a:r>
              <a:rPr lang="en-US" dirty="0" smtClean="0"/>
              <a:t>When measuring end-to-end-time: machine</a:t>
            </a:r>
            <a:r>
              <a:rPr lang="en-US" baseline="0" dirty="0" smtClean="0"/>
              <a:t> clock skew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724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A</a:t>
            </a:r>
            <a:r>
              <a:rPr lang="en-US" b="0" baseline="0" dirty="0" smtClean="0"/>
              <a:t>dd capacity to meet demand?</a:t>
            </a:r>
            <a:endParaRPr lang="en-US" b="0" dirty="0" smtClean="0"/>
          </a:p>
          <a:p>
            <a:r>
              <a:rPr lang="en-US" b="1" dirty="0" smtClean="0"/>
              <a:t>Adding new gateways is trivial</a:t>
            </a:r>
            <a:endParaRPr lang="en-US" dirty="0" smtClean="0"/>
          </a:p>
          <a:p>
            <a:r>
              <a:rPr lang="en-US" b="1" dirty="0" smtClean="0"/>
              <a:t>Adding new nodes:</a:t>
            </a:r>
            <a:r>
              <a:rPr lang="en-US" dirty="0" smtClean="0"/>
              <a:t> moving queue name space through hash buckets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globally coordinated sequence </a:t>
            </a:r>
            <a:r>
              <a:rPr lang="en-US" dirty="0" smtClean="0"/>
              <a:t>while still</a:t>
            </a:r>
            <a:r>
              <a:rPr lang="en-US" baseline="0" dirty="0" smtClean="0"/>
              <a:t> serving</a:t>
            </a:r>
            <a:endParaRPr lang="en-US" dirty="0" smtClean="0"/>
          </a:p>
          <a:p>
            <a:r>
              <a:rPr lang="en-US" dirty="0" smtClean="0"/>
              <a:t>Managed by </a:t>
            </a:r>
            <a:r>
              <a:rPr lang="en-US" b="1" dirty="0" smtClean="0"/>
              <a:t>the Boss </a:t>
            </a:r>
            <a:r>
              <a:rPr lang="en-US" dirty="0" smtClean="0"/>
              <a:t>(a singleton node)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74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Starting with 3D chat in 2006.</a:t>
            </a:r>
          </a:p>
          <a:p>
            <a:r>
              <a:rPr lang="en-US" dirty="0" smtClean="0"/>
              <a:t>Web site and installable</a:t>
            </a:r>
            <a:r>
              <a:rPr lang="en-US" baseline="0" dirty="0" smtClean="0"/>
              <a:t> client.</a:t>
            </a:r>
          </a:p>
          <a:p>
            <a:r>
              <a:rPr lang="en-US" baseline="0" dirty="0" smtClean="0"/>
              <a:t>Keep adding features and tighter integration.</a:t>
            </a:r>
          </a:p>
          <a:p>
            <a:r>
              <a:rPr lang="en-US" dirty="0" smtClean="0"/>
              <a:t>Adding</a:t>
            </a:r>
            <a:r>
              <a:rPr lang="en-US" baseline="0" dirty="0" smtClean="0"/>
              <a:t> real-time interactions other than chat.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33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</a:t>
            </a:r>
            <a:r>
              <a:rPr lang="en-US" baseline="0" dirty="0" smtClean="0"/>
              <a:t> far, it all sounds great!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could possibly go wrong?</a:t>
            </a:r>
          </a:p>
          <a:p>
            <a:endParaRPr lang="en-US" dirty="0" smtClean="0"/>
          </a:p>
          <a:p>
            <a:r>
              <a:rPr lang="en-US" dirty="0" smtClean="0"/>
              <a:t>Well,</a:t>
            </a:r>
            <a:r>
              <a:rPr lang="en-US" baseline="0" dirty="0" smtClean="0"/>
              <a:t> let me count the ways…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044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Bad </a:t>
            </a:r>
            <a:r>
              <a:rPr lang="en-US" dirty="0" err="1" smtClean="0"/>
              <a:t>WiFi</a:t>
            </a:r>
            <a:r>
              <a:rPr lang="en-US" dirty="0" smtClean="0"/>
              <a:t> or firewalls</a:t>
            </a:r>
          </a:p>
          <a:p>
            <a:r>
              <a:rPr lang="en-US" dirty="0" smtClean="0"/>
              <a:t>(or cell phone modem, or …)</a:t>
            </a:r>
          </a:p>
          <a:p>
            <a:r>
              <a:rPr lang="en-US" dirty="0" smtClean="0"/>
              <a:t>Both</a:t>
            </a:r>
            <a:r>
              <a:rPr lang="en-US" baseline="0" dirty="0" smtClean="0"/>
              <a:t> ends time out and disconnect separately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598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Second connection</a:t>
            </a:r>
            <a:r>
              <a:rPr lang="en-US" baseline="0" dirty="0" smtClean="0"/>
              <a:t> for same user</a:t>
            </a:r>
          </a:p>
          <a:p>
            <a:r>
              <a:rPr lang="en-US" baseline="0" dirty="0" smtClean="0"/>
              <a:t>On different gateway</a:t>
            </a:r>
          </a:p>
          <a:p>
            <a:r>
              <a:rPr lang="en-US" baseline="0" dirty="0" smtClean="0"/>
              <a:t>Coordinated through a “</a:t>
            </a:r>
            <a:r>
              <a:rPr lang="en-US" b="1" baseline="0" dirty="0" smtClean="0"/>
              <a:t>management queue</a:t>
            </a:r>
            <a:r>
              <a:rPr lang="en-US" baseline="0" dirty="0" smtClean="0"/>
              <a:t>” per user</a:t>
            </a:r>
          </a:p>
          <a:p>
            <a:r>
              <a:rPr lang="en-US" baseline="0" dirty="0" smtClean="0"/>
              <a:t>Because queues are serialized, latest wins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867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is ephemeral:</a:t>
            </a:r>
            <a:r>
              <a:rPr lang="en-US" baseline="0" dirty="0" smtClean="0"/>
              <a:t> loss of node is bad</a:t>
            </a:r>
          </a:p>
          <a:p>
            <a:r>
              <a:rPr lang="en-US" baseline="0" dirty="0" smtClean="0"/>
              <a:t>Users with </a:t>
            </a:r>
            <a:r>
              <a:rPr lang="en-US" b="1" baseline="0" dirty="0" smtClean="0"/>
              <a:t>management queues on the node</a:t>
            </a:r>
            <a:r>
              <a:rPr lang="en-US" baseline="0" dirty="0" smtClean="0"/>
              <a:t> get logged off</a:t>
            </a:r>
          </a:p>
          <a:p>
            <a:r>
              <a:rPr lang="en-US" baseline="0" dirty="0" smtClean="0"/>
              <a:t>Activities with queues on the node are informed, </a:t>
            </a:r>
            <a:r>
              <a:rPr lang="en-US" b="1" baseline="0" dirty="0" smtClean="0"/>
              <a:t>have to deal</a:t>
            </a:r>
          </a:p>
          <a:p>
            <a:r>
              <a:rPr lang="en-US" b="0" baseline="0" dirty="0" smtClean="0"/>
              <a:t>Luckily, </a:t>
            </a:r>
            <a:r>
              <a:rPr lang="en-US" b="1" baseline="0" dirty="0" smtClean="0"/>
              <a:t>very rare</a:t>
            </a:r>
            <a:r>
              <a:rPr lang="en-US" b="0" baseline="0" dirty="0" smtClean="0"/>
              <a:t> (pretty much never)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occurrence</a:t>
            </a:r>
          </a:p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304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Gateway crashing -&gt; client re-try</a:t>
            </a:r>
          </a:p>
          <a:p>
            <a:r>
              <a:rPr lang="en-US" dirty="0" smtClean="0"/>
              <a:t>Quick re-try</a:t>
            </a:r>
            <a:r>
              <a:rPr lang="en-US" baseline="0" dirty="0" smtClean="0"/>
              <a:t> optimization</a:t>
            </a:r>
          </a:p>
          <a:p>
            <a:r>
              <a:rPr lang="en-US" baseline="0" dirty="0" smtClean="0"/>
              <a:t>Apps may not notice (except for timing hiccup)</a:t>
            </a:r>
          </a:p>
          <a:p>
            <a:r>
              <a:rPr lang="en-US" baseline="0" dirty="0" smtClean="0"/>
              <a:t>One gnarl: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message send is fire-and-forget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395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Feature request: reliable messages</a:t>
            </a:r>
          </a:p>
          <a:p>
            <a:r>
              <a:rPr lang="en-US" dirty="0" smtClean="0"/>
              <a:t>System is NOT RELIABLE</a:t>
            </a:r>
          </a:p>
          <a:p>
            <a:r>
              <a:rPr lang="en-US" dirty="0" smtClean="0"/>
              <a:t>Put</a:t>
            </a:r>
            <a:r>
              <a:rPr lang="en-US" baseline="0" dirty="0" smtClean="0"/>
              <a:t> state where it belongs: in 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358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Firewalls: the bane of connected games</a:t>
            </a:r>
          </a:p>
          <a:p>
            <a:r>
              <a:rPr lang="en-US" dirty="0" smtClean="0"/>
              <a:t>Lost less than 1% switching away from HTTP</a:t>
            </a:r>
          </a:p>
          <a:p>
            <a:r>
              <a:rPr lang="en-US" dirty="0" smtClean="0"/>
              <a:t>We do use ports 80 and 443 still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195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Agile development support for </a:t>
            </a:r>
            <a:r>
              <a:rPr lang="en-US" dirty="0" err="1" smtClean="0"/>
              <a:t>Erlang</a:t>
            </a:r>
            <a:r>
              <a:rPr lang="en-US" baseline="0" dirty="0" smtClean="0"/>
              <a:t> lags</a:t>
            </a:r>
          </a:p>
          <a:p>
            <a:r>
              <a:rPr lang="en-US" baseline="0" dirty="0" smtClean="0"/>
              <a:t>Load testing anything at scale is hard: dark launch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961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does the future look like?</a:t>
            </a:r>
          </a:p>
          <a:p>
            <a:r>
              <a:rPr lang="en-US" baseline="0" dirty="0" smtClean="0"/>
              <a:t>Just getting started.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221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r>
              <a:rPr lang="en-US" dirty="0" smtClean="0"/>
              <a:t>!</a:t>
            </a:r>
          </a:p>
          <a:p>
            <a:r>
              <a:rPr lang="en-US" dirty="0" smtClean="0"/>
              <a:t>Please contact</a:t>
            </a:r>
            <a:r>
              <a:rPr lang="en-US" baseline="0" dirty="0" smtClean="0"/>
              <a:t> me.</a:t>
            </a:r>
            <a:endParaRPr lang="en-US" dirty="0" smtClean="0"/>
          </a:p>
          <a:p>
            <a:r>
              <a:rPr lang="en-US" dirty="0" smtClean="0"/>
              <a:t>Questions?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01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We started with a web service.</a:t>
            </a:r>
            <a:endParaRPr lang="en-US" sz="2000" baseline="0" dirty="0" smtClean="0"/>
          </a:p>
          <a:p>
            <a:r>
              <a:rPr lang="en-US" sz="2000" baseline="0" dirty="0" smtClean="0"/>
              <a:t>Client calls web services in PHP.</a:t>
            </a:r>
          </a:p>
          <a:p>
            <a:r>
              <a:rPr lang="en-US" sz="2000" baseline="0" dirty="0" smtClean="0"/>
              <a:t>Over time, break out client services (still in PHP).</a:t>
            </a:r>
          </a:p>
          <a:p>
            <a:r>
              <a:rPr lang="en-US" sz="2000" baseline="0" dirty="0" smtClean="0"/>
              <a:t>Long poll (COMET) for real-time notifications.</a:t>
            </a:r>
          </a:p>
          <a:p>
            <a:r>
              <a:rPr lang="en-US" sz="2000" dirty="0" smtClean="0"/>
              <a:t>Service grows -&gt; inefficient, costly, and </a:t>
            </a:r>
            <a:r>
              <a:rPr lang="en-US" sz="2000" baseline="0" dirty="0" smtClean="0"/>
              <a:t>out of steam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96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user can join a chat with any other users.</a:t>
            </a:r>
          </a:p>
          <a:p>
            <a:r>
              <a:rPr lang="en-US" dirty="0" smtClean="0"/>
              <a:t>Any users can match up to</a:t>
            </a:r>
            <a:r>
              <a:rPr lang="en-US" baseline="0" dirty="0" smtClean="0"/>
              <a:t> play online games.</a:t>
            </a:r>
          </a:p>
          <a:p>
            <a:r>
              <a:rPr lang="en-US" baseline="0" dirty="0" smtClean="0"/>
              <a:t>A user can be in many rooms or games at the same time.</a:t>
            </a:r>
          </a:p>
          <a:p>
            <a:r>
              <a:rPr lang="en-US" baseline="0" dirty="0" smtClean="0"/>
              <a:t>No real-time physics – so we can get away with TCP.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87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Named queues provide a </a:t>
            </a:r>
            <a:r>
              <a:rPr lang="en-US" dirty="0" err="1" smtClean="0"/>
              <a:t>rendez-vous</a:t>
            </a:r>
            <a:r>
              <a:rPr lang="en-US" baseline="0" dirty="0" smtClean="0"/>
              <a:t> point for clients that want to connect</a:t>
            </a:r>
          </a:p>
          <a:p>
            <a:r>
              <a:rPr lang="en-US" baseline="0" dirty="0" smtClean="0"/>
              <a:t>Events are useful for things like chat messages</a:t>
            </a:r>
          </a:p>
          <a:p>
            <a:r>
              <a:rPr lang="en-US" baseline="0" dirty="0" smtClean="0"/>
              <a:t>State is useful for things like scene state of the room, or avatar clothing</a:t>
            </a:r>
          </a:p>
          <a:p>
            <a:r>
              <a:rPr lang="en-US" baseline="0" dirty="0" smtClean="0"/>
              <a:t>All of this lives within a bigger web service with e-commerce </a:t>
            </a:r>
          </a:p>
          <a:p>
            <a:r>
              <a:rPr lang="en-US" baseline="0" dirty="0" smtClean="0"/>
              <a:t>Persistency is handled on the web side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45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Todays talk:</a:t>
            </a:r>
          </a:p>
          <a:p>
            <a:r>
              <a:rPr lang="en-US" dirty="0" smtClean="0"/>
              <a:t>How we built a new system to solve the real-time communication</a:t>
            </a:r>
            <a:r>
              <a:rPr lang="en-US" baseline="0" dirty="0" smtClean="0"/>
              <a:t> challenge</a:t>
            </a:r>
          </a:p>
          <a:p>
            <a:r>
              <a:rPr lang="en-US" baseline="0" dirty="0" smtClean="0"/>
              <a:t>Within this context.</a:t>
            </a:r>
          </a:p>
          <a:p>
            <a:r>
              <a:rPr lang="en-US" baseline="0" dirty="0" smtClean="0"/>
              <a:t>Remove the long poll protocols</a:t>
            </a:r>
          </a:p>
          <a:p>
            <a:r>
              <a:rPr lang="en-US" baseline="0" dirty="0" smtClean="0"/>
              <a:t>Scale to meet future demands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8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we call “mounts” you’d probably call “channel.”</a:t>
            </a:r>
            <a:endParaRPr lang="en-US" baseline="0" dirty="0" smtClean="0"/>
          </a:p>
          <a:p>
            <a:r>
              <a:rPr lang="en-US" baseline="0" dirty="0" smtClean="0"/>
              <a:t>More on this later!</a:t>
            </a:r>
          </a:p>
          <a:p>
            <a:r>
              <a:rPr lang="en-US" dirty="0" smtClean="0"/>
              <a:t>Users connect and send/receive</a:t>
            </a:r>
          </a:p>
          <a:p>
            <a:r>
              <a:rPr lang="en-US" dirty="0" smtClean="0"/>
              <a:t>Queues use external validation</a:t>
            </a:r>
          </a:p>
          <a:p>
            <a:r>
              <a:rPr lang="en-US" dirty="0" smtClean="0"/>
              <a:t>Servers push information and configuration</a:t>
            </a:r>
            <a:r>
              <a:rPr lang="en-US" baseline="0" dirty="0" smtClean="0"/>
              <a:t> </a:t>
            </a:r>
            <a:r>
              <a:rPr lang="en-US" dirty="0" smtClean="0"/>
              <a:t>to queues</a:t>
            </a:r>
          </a:p>
          <a:p>
            <a:r>
              <a:rPr lang="en-US" dirty="0" smtClean="0"/>
              <a:t>Including creating queues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53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started out with a fairly big service</a:t>
            </a:r>
          </a:p>
          <a:p>
            <a:r>
              <a:rPr lang="en-US" dirty="0" smtClean="0"/>
              <a:t>It’s even bigger now</a:t>
            </a:r>
          </a:p>
          <a:p>
            <a:r>
              <a:rPr lang="en-US" dirty="0" smtClean="0"/>
              <a:t>Luckily, we designed it for “better than 10x”</a:t>
            </a:r>
          </a:p>
          <a:p>
            <a:r>
              <a:rPr lang="en-US" dirty="0" smtClean="0"/>
              <a:t>Performance</a:t>
            </a:r>
            <a:r>
              <a:rPr lang="en-US" baseline="0" dirty="0" smtClean="0"/>
              <a:t> to be real time</a:t>
            </a:r>
          </a:p>
          <a:p>
            <a:r>
              <a:rPr lang="en-US" baseline="0" dirty="0" smtClean="0"/>
              <a:t>Queue operations are frequent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3F1C-CB15-491C-9D55-5F72DC8FD8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36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DC1011_2011_PPT_Template-Ma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9550"/>
            <a:ext cx="80772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52550"/>
            <a:ext cx="8077200" cy="3429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345906"/>
            <a:ext cx="2133600" cy="273844"/>
          </a:xfrm>
          <a:prstGeom prst="rect">
            <a:avLst/>
          </a:prstGeom>
        </p:spPr>
        <p:txBody>
          <a:bodyPr/>
          <a:lstStyle/>
          <a:p>
            <a:fld id="{B64B3E56-5926-4195-9857-5B19126FE18E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345906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345906"/>
            <a:ext cx="2133600" cy="273844"/>
          </a:xfrm>
          <a:prstGeom prst="rect">
            <a:avLst/>
          </a:prstGeom>
        </p:spPr>
        <p:txBody>
          <a:bodyPr/>
          <a:lstStyle/>
          <a:p>
            <a:fld id="{1FB21EA8-30DB-473C-860E-EDE47D0C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9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DC1011_2011_PPT_Template-Content_FINA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2038350"/>
            <a:ext cx="8077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819150"/>
            <a:ext cx="80772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+mj-lt"/>
          <a:ea typeface="ヒラギノ角ゴ Pro W3" pitchFamily="80" charset="-128"/>
          <a:cs typeface="ヒラギノ角ゴ Pro W3" pitchFamily="8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Verdana" pitchFamily="45" charset="0"/>
          <a:ea typeface="ヒラギノ角ゴ Pro W3" pitchFamily="80" charset="-128"/>
          <a:cs typeface="ヒラギノ角ゴ Pro W3" pitchFamily="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Verdana" pitchFamily="45" charset="0"/>
          <a:ea typeface="ヒラギノ角ゴ Pro W3" pitchFamily="80" charset="-128"/>
          <a:cs typeface="ヒラギノ角ゴ Pro W3" pitchFamily="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Verdana" pitchFamily="45" charset="0"/>
          <a:ea typeface="ヒラギノ角ゴ Pro W3" pitchFamily="80" charset="-128"/>
          <a:cs typeface="ヒラギノ角ゴ Pro W3" pitchFamily="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Verdana" pitchFamily="45" charset="0"/>
          <a:ea typeface="ヒラギノ角ゴ Pro W3" pitchFamily="80" charset="-128"/>
          <a:cs typeface="ヒラギノ角ゴ Pro W3" pitchFamily="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Verdana" pitchFamily="4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Verdana" pitchFamily="4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Verdana" pitchFamily="4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Verdana" pitchFamily="4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&gt;"/>
        <a:defRPr sz="2800">
          <a:solidFill>
            <a:srgbClr val="000000"/>
          </a:solidFill>
          <a:latin typeface="+mn-lt"/>
          <a:ea typeface="ヒラギノ角ゴ Pro W3" pitchFamily="80" charset="-128"/>
          <a:cs typeface="ヒラギノ角ゴ Pro W3" pitchFamily="8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&gt;"/>
        <a:defRPr sz="2400">
          <a:solidFill>
            <a:srgbClr val="000000"/>
          </a:solidFill>
          <a:latin typeface="+mn-lt"/>
          <a:ea typeface="ヒラギノ角ゴ Pro W3" pitchFamily="4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2"/>
        <a:buChar char="&gt;"/>
        <a:defRPr sz="2000">
          <a:solidFill>
            <a:srgbClr val="000000"/>
          </a:solidFill>
          <a:latin typeface="+mn-lt"/>
          <a:ea typeface="ヒラギノ角ゴ Pro W3" pitchFamily="45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&gt;"/>
        <a:defRPr>
          <a:solidFill>
            <a:srgbClr val="000000"/>
          </a:solidFill>
          <a:latin typeface="+mn-lt"/>
          <a:ea typeface="ヒラギノ角ゴ Pro W3" pitchFamily="45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&gt;"/>
        <a:defRPr>
          <a:solidFill>
            <a:srgbClr val="000000"/>
          </a:solidFill>
          <a:latin typeface="+mn-lt"/>
          <a:ea typeface="ヒラギノ角ゴ Pro W3" pitchFamily="4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&gt;"/>
        <a:defRPr>
          <a:solidFill>
            <a:srgbClr val="000000"/>
          </a:solidFill>
          <a:latin typeface="+mn-lt"/>
          <a:ea typeface="ヒラギノ角ゴ Pro W3" pitchFamily="4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&gt;"/>
        <a:defRPr>
          <a:solidFill>
            <a:srgbClr val="000000"/>
          </a:solidFill>
          <a:latin typeface="+mn-lt"/>
          <a:ea typeface="ヒラギノ角ゴ Pro W3" pitchFamily="4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&gt;"/>
        <a:defRPr>
          <a:solidFill>
            <a:srgbClr val="000000"/>
          </a:solidFill>
          <a:latin typeface="+mn-lt"/>
          <a:ea typeface="ヒラギノ角ゴ Pro W3" pitchFamily="4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&gt;"/>
        <a:defRPr>
          <a:solidFill>
            <a:srgbClr val="000000"/>
          </a:solidFill>
          <a:latin typeface="+mn-lt"/>
          <a:ea typeface="ヒラギノ角ゴ Pro W3" pitchFamily="4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DC1011_2011_PPT_Template-Content_FIN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3400" y="2038350"/>
            <a:ext cx="8077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2"/>
              <a:buChar char="&gt;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ヒラギノ角ゴ Pro W3" pitchFamily="80" charset="-128"/>
                <a:cs typeface="ヒラギノ角ゴ Pro W3" pitchFamily="80" charset="-128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ヒラギノ角ゴ Pro W3" pitchFamily="45" charset="-128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2"/>
              <a:buChar char="&gt;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ヒラギノ角ゴ Pro W3" pitchFamily="45" charset="-128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&gt;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ヒラギノ角ゴ Pro W3" pitchFamily="45" charset="-128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&gt;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ヒラギノ角ゴ Pro W3" pitchFamily="45" charset="-128"/>
              </a:rPr>
              <a:t>Fifth level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ヒラギノ角ゴ Pro W3" pitchFamily="45" charset="-128"/>
            </a:endParaRPr>
          </a:p>
        </p:txBody>
      </p:sp>
      <p:sp>
        <p:nvSpPr>
          <p:cNvPr id="8" name="Rectangle 17"/>
          <p:cNvSpPr txBox="1">
            <a:spLocks noChangeArrowheads="1"/>
          </p:cNvSpPr>
          <p:nvPr/>
        </p:nvSpPr>
        <p:spPr bwMode="auto">
          <a:xfrm>
            <a:off x="533400" y="819150"/>
            <a:ext cx="80772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ヒラギノ角ゴ Pro W3" pitchFamily="80" charset="-128"/>
                <a:cs typeface="ヒラギノ角ゴ Pro W3" pitchFamily="80" charset="-128"/>
              </a:rPr>
              <a:t>Click to edit Master title style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ヒラギノ角ゴ Pro W3" pitchFamily="80" charset="-128"/>
              <a:cs typeface="ヒラギノ角ゴ Pro W3" pitchFamily="80" charset="-128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+mj-lt"/>
          <a:ea typeface="ヒラギノ角ゴ Pro W3" pitchFamily="80" charset="-128"/>
          <a:cs typeface="ヒラギノ角ゴ Pro W3" pitchFamily="8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Verdana" pitchFamily="45" charset="0"/>
          <a:ea typeface="ヒラギノ角ゴ Pro W3" pitchFamily="80" charset="-128"/>
          <a:cs typeface="ヒラギノ角ゴ Pro W3" pitchFamily="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Verdana" pitchFamily="45" charset="0"/>
          <a:ea typeface="ヒラギノ角ゴ Pro W3" pitchFamily="80" charset="-128"/>
          <a:cs typeface="ヒラギノ角ゴ Pro W3" pitchFamily="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Verdana" pitchFamily="45" charset="0"/>
          <a:ea typeface="ヒラギノ角ゴ Pro W3" pitchFamily="80" charset="-128"/>
          <a:cs typeface="ヒラギノ角ゴ Pro W3" pitchFamily="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Verdana" pitchFamily="45" charset="0"/>
          <a:ea typeface="ヒラギノ角ゴ Pro W3" pitchFamily="80" charset="-128"/>
          <a:cs typeface="ヒラギノ角ゴ Pro W3" pitchFamily="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Verdana" pitchFamily="4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Verdana" pitchFamily="4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Verdana" pitchFamily="4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Verdana" pitchFamily="4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&gt;"/>
        <a:defRPr sz="2800">
          <a:solidFill>
            <a:srgbClr val="000000"/>
          </a:solidFill>
          <a:latin typeface="+mn-lt"/>
          <a:ea typeface="ヒラギノ角ゴ Pro W3" pitchFamily="80" charset="-128"/>
          <a:cs typeface="ヒラギノ角ゴ Pro W3" pitchFamily="8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&gt;"/>
        <a:defRPr sz="2400">
          <a:solidFill>
            <a:srgbClr val="000000"/>
          </a:solidFill>
          <a:latin typeface="+mn-lt"/>
          <a:ea typeface="ヒラギノ角ゴ Pro W3" pitchFamily="4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2"/>
        <a:buChar char="&gt;"/>
        <a:defRPr sz="2000">
          <a:solidFill>
            <a:srgbClr val="000000"/>
          </a:solidFill>
          <a:latin typeface="+mn-lt"/>
          <a:ea typeface="ヒラギノ角ゴ Pro W3" pitchFamily="45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&gt;"/>
        <a:defRPr>
          <a:solidFill>
            <a:srgbClr val="000000"/>
          </a:solidFill>
          <a:latin typeface="+mn-lt"/>
          <a:ea typeface="ヒラギノ角ゴ Pro W3" pitchFamily="45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&gt;"/>
        <a:defRPr>
          <a:solidFill>
            <a:srgbClr val="000000"/>
          </a:solidFill>
          <a:latin typeface="+mn-lt"/>
          <a:ea typeface="ヒラギノ角ゴ Pro W3" pitchFamily="4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&gt;"/>
        <a:defRPr>
          <a:solidFill>
            <a:srgbClr val="000000"/>
          </a:solidFill>
          <a:latin typeface="+mn-lt"/>
          <a:ea typeface="ヒラギノ角ゴ Pro W3" pitchFamily="4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&gt;"/>
        <a:defRPr>
          <a:solidFill>
            <a:srgbClr val="000000"/>
          </a:solidFill>
          <a:latin typeface="+mn-lt"/>
          <a:ea typeface="ヒラギノ角ゴ Pro W3" pitchFamily="4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&gt;"/>
        <a:defRPr>
          <a:solidFill>
            <a:srgbClr val="000000"/>
          </a:solidFill>
          <a:latin typeface="+mn-lt"/>
          <a:ea typeface="ヒラギノ角ゴ Pro W3" pitchFamily="4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&gt;"/>
        <a:defRPr>
          <a:solidFill>
            <a:srgbClr val="000000"/>
          </a:solidFill>
          <a:latin typeface="+mn-lt"/>
          <a:ea typeface="ヒラギノ角ゴ Pro W3" pitchFamily="4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etabrew.com/article/a-million-user-comet-application-with-mochiweb-part-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jwatte@imvu.com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idx="4294967295"/>
          </p:nvPr>
        </p:nvSpPr>
        <p:spPr>
          <a:xfrm>
            <a:off x="381000" y="1581150"/>
            <a:ext cx="6019800" cy="110331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Large-scale Messaging at IMVU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4294967295"/>
          </p:nvPr>
        </p:nvSpPr>
        <p:spPr>
          <a:xfrm>
            <a:off x="381000" y="2914650"/>
            <a:ext cx="6400800" cy="13144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Jon </a:t>
            </a:r>
            <a:r>
              <a:rPr lang="en-US" dirty="0" err="1" smtClean="0">
                <a:solidFill>
                  <a:schemeClr val="tx1"/>
                </a:solidFill>
              </a:rPr>
              <a:t>Watte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Technical Director, IMVU </a:t>
            </a:r>
            <a:r>
              <a:rPr lang="en-US" sz="2000" dirty="0" err="1" smtClean="0">
                <a:solidFill>
                  <a:schemeClr val="tx1"/>
                </a:solidFill>
              </a:rPr>
              <a:t>Inc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@</a:t>
            </a:r>
            <a:r>
              <a:rPr lang="en-US" sz="2000" dirty="0" err="1" smtClean="0">
                <a:solidFill>
                  <a:schemeClr val="tx1"/>
                </a:solidFill>
              </a:rPr>
              <a:t>jwatte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49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04950"/>
            <a:ext cx="3120217" cy="311122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Also-rans: Existing Wheels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AMQP, JMS: </a:t>
            </a:r>
            <a:r>
              <a:rPr lang="en-US" dirty="0" err="1" smtClean="0"/>
              <a:t>Qpid</a:t>
            </a:r>
            <a:r>
              <a:rPr lang="en-US" dirty="0" smtClean="0"/>
              <a:t>, Rabbit, </a:t>
            </a:r>
            <a:r>
              <a:rPr lang="en-US" dirty="0" err="1" smtClean="0"/>
              <a:t>ZeroMQ</a:t>
            </a:r>
            <a:r>
              <a:rPr lang="en-US" dirty="0" smtClean="0"/>
              <a:t>, BEA, IBM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Poor user and authentication model</a:t>
            </a:r>
          </a:p>
          <a:p>
            <a:pPr lvl="1"/>
            <a:r>
              <a:rPr lang="en-US" dirty="0" smtClean="0"/>
              <a:t>Expensive queues</a:t>
            </a:r>
          </a:p>
          <a:p>
            <a:r>
              <a:rPr lang="en-US" dirty="0" smtClean="0"/>
              <a:t>IRC</a:t>
            </a:r>
          </a:p>
          <a:p>
            <a:pPr lvl="1"/>
            <a:r>
              <a:rPr lang="en-US" dirty="0" smtClean="0"/>
              <a:t>Spanning Tree; </a:t>
            </a:r>
            <a:r>
              <a:rPr lang="en-US" dirty="0" err="1" smtClean="0"/>
              <a:t>Netsplits</a:t>
            </a:r>
            <a:r>
              <a:rPr lang="en-US" dirty="0" smtClean="0"/>
              <a:t>; no state</a:t>
            </a:r>
          </a:p>
          <a:p>
            <a:r>
              <a:rPr lang="en-US" dirty="0" smtClean="0"/>
              <a:t>XMPP / Jabber</a:t>
            </a:r>
          </a:p>
          <a:p>
            <a:pPr lvl="1"/>
            <a:r>
              <a:rPr lang="en-US" dirty="0" smtClean="0"/>
              <a:t>Protocol doesn’t scale in federation</a:t>
            </a:r>
          </a:p>
          <a:p>
            <a:r>
              <a:rPr lang="en-US" dirty="0" err="1" smtClean="0"/>
              <a:t>Gtalk</a:t>
            </a:r>
            <a:r>
              <a:rPr lang="en-US" dirty="0" smtClean="0"/>
              <a:t>, AIM, MSN </a:t>
            </a:r>
            <a:r>
              <a:rPr lang="en-US" dirty="0" err="1" smtClean="0"/>
              <a:t>Msgr</a:t>
            </a:r>
            <a:r>
              <a:rPr lang="en-US" dirty="0" smtClean="0"/>
              <a:t>, Yahoo </a:t>
            </a:r>
            <a:r>
              <a:rPr lang="en-US" dirty="0" err="1" smtClean="0"/>
              <a:t>Msgr</a:t>
            </a:r>
            <a:endParaRPr lang="en-US" dirty="0" smtClean="0"/>
          </a:p>
          <a:p>
            <a:pPr lvl="1"/>
            <a:r>
              <a:rPr lang="en-US" dirty="0" smtClean="0"/>
              <a:t>If only we could buy one of these!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9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800350"/>
            <a:ext cx="2316394" cy="231639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Wheel is Rounder!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Inspired by the 1,000,000-user </a:t>
            </a:r>
            <a:r>
              <a:rPr lang="en-US" dirty="0" err="1" smtClean="0"/>
              <a:t>mochiweb</a:t>
            </a:r>
            <a:r>
              <a:rPr lang="en-US" dirty="0" smtClean="0"/>
              <a:t> app</a:t>
            </a:r>
          </a:p>
          <a:p>
            <a:pPr lvl="1"/>
            <a:r>
              <a:rPr lang="en-US" dirty="0" smtClean="0">
                <a:hlinkClick r:id="rId4"/>
              </a:rPr>
              <a:t>http://www.metabrew.com/article/a-million-user-comet-application-with-mochiweb-part-1</a:t>
            </a:r>
            <a:endParaRPr lang="en-US" dirty="0" smtClean="0"/>
          </a:p>
          <a:p>
            <a:r>
              <a:rPr lang="en-US" dirty="0"/>
              <a:t>A purpose-built general system</a:t>
            </a:r>
          </a:p>
          <a:p>
            <a:r>
              <a:rPr lang="en-US" dirty="0" smtClean="0"/>
              <a:t>Written in </a:t>
            </a:r>
            <a:r>
              <a:rPr lang="en-US" dirty="0" err="1" smtClean="0"/>
              <a:t>Erlang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1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Section: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4114800"/>
          </a:xfrm>
        </p:spPr>
        <p:txBody>
          <a:bodyPr/>
          <a:lstStyle/>
          <a:p>
            <a:r>
              <a:rPr lang="en-US" dirty="0"/>
              <a:t>Journey of a message</a:t>
            </a:r>
          </a:p>
          <a:p>
            <a:r>
              <a:rPr lang="en-US" dirty="0" smtClean="0"/>
              <a:t>Anatomy </a:t>
            </a:r>
            <a:r>
              <a:rPr lang="en-US" dirty="0"/>
              <a:t>of a queue</a:t>
            </a:r>
          </a:p>
          <a:p>
            <a:r>
              <a:rPr lang="en-US" dirty="0" smtClean="0"/>
              <a:t>Scaling across machines</a:t>
            </a:r>
          </a:p>
          <a:p>
            <a:r>
              <a:rPr lang="en-US" dirty="0" err="1" smtClean="0"/>
              <a:t>Erlang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290" name="Picture 2" descr="C:\Users\jwatte\AppData\Local\Microsoft\Windows\Temporary Internet Files\Content.IE5\FB07DVOQ\MC90043381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12" y="1546224"/>
            <a:ext cx="3227387" cy="322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Journey of a Message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76350"/>
            <a:ext cx="7162800" cy="3867150"/>
          </a:xfrm>
        </p:spPr>
      </p:pic>
      <p:sp>
        <p:nvSpPr>
          <p:cNvPr id="5" name="Down Arrow 4"/>
          <p:cNvSpPr/>
          <p:nvPr/>
        </p:nvSpPr>
        <p:spPr bwMode="auto">
          <a:xfrm rot="4428395">
            <a:off x="3584067" y="786867"/>
            <a:ext cx="990600" cy="1066800"/>
          </a:xfrm>
          <a:prstGeom prst="downArrow">
            <a:avLst/>
          </a:prstGeom>
          <a:solidFill>
            <a:srgbClr val="FFC000"/>
          </a:solidFill>
          <a:ln w="2857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4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5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3349793"/>
            <a:ext cx="2133600" cy="152400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Gateway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3730793"/>
            <a:ext cx="1828800" cy="990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3132861"/>
            <a:ext cx="2133600" cy="152400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Gateway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00" y="1123950"/>
            <a:ext cx="4114800" cy="1540043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Queue Node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1139993"/>
            <a:ext cx="2133600" cy="152400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Gateway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1524000" y="4226093"/>
            <a:ext cx="1066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Journey of a Message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28600" y="1504950"/>
            <a:ext cx="1828800" cy="10098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" y="159719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Message in Queue: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/room/123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Mount: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chat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Data: Hello, World!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8400" y="1520993"/>
            <a:ext cx="1828800" cy="990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38400" y="152099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Gateway for User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38400" y="1890327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Find node for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/room/123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876800" y="1520994"/>
            <a:ext cx="1828800" cy="100226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76800" y="1520993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Queue Node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76800" y="1890327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Find queue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/room/123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858000" y="1520994"/>
            <a:ext cx="1828800" cy="101566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58000" y="1520994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Queue Process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8000" y="1890327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List of subscribers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62200" y="3513861"/>
            <a:ext cx="1828800" cy="990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62200" y="3513861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Gateway for User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62200" y="3883193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Forward message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11" idx="3"/>
            <a:endCxn id="13" idx="1"/>
          </p:cNvCxnSpPr>
          <p:nvPr/>
        </p:nvCxnSpPr>
        <p:spPr>
          <a:xfrm>
            <a:off x="2057400" y="2009879"/>
            <a:ext cx="381000" cy="641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  <a:endCxn id="16" idx="1"/>
          </p:cNvCxnSpPr>
          <p:nvPr/>
        </p:nvCxnSpPr>
        <p:spPr>
          <a:xfrm>
            <a:off x="4267200" y="2016293"/>
            <a:ext cx="609600" cy="583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3"/>
            <a:endCxn id="19" idx="1"/>
          </p:cNvCxnSpPr>
          <p:nvPr/>
        </p:nvCxnSpPr>
        <p:spPr>
          <a:xfrm>
            <a:off x="6705600" y="2022126"/>
            <a:ext cx="152400" cy="669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9" idx="2"/>
            <a:endCxn id="22" idx="3"/>
          </p:cNvCxnSpPr>
          <p:nvPr/>
        </p:nvCxnSpPr>
        <p:spPr>
          <a:xfrm rot="5400000">
            <a:off x="5245450" y="1482208"/>
            <a:ext cx="1472505" cy="3581400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1"/>
          </p:cNvCxnSpPr>
          <p:nvPr/>
        </p:nvCxnSpPr>
        <p:spPr>
          <a:xfrm flipH="1">
            <a:off x="1333500" y="4009161"/>
            <a:ext cx="10287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1" idx="2"/>
            <a:endCxn id="5" idx="3"/>
          </p:cNvCxnSpPr>
          <p:nvPr/>
        </p:nvCxnSpPr>
        <p:spPr>
          <a:xfrm rot="5400000">
            <a:off x="5220505" y="1674197"/>
            <a:ext cx="1750991" cy="3352800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xplosion 1 37"/>
          <p:cNvSpPr/>
          <p:nvPr/>
        </p:nvSpPr>
        <p:spPr>
          <a:xfrm>
            <a:off x="8153400" y="1809750"/>
            <a:ext cx="228600" cy="198961"/>
          </a:xfrm>
          <a:prstGeom prst="irregularSeal1">
            <a:avLst/>
          </a:prstGeom>
          <a:solidFill>
            <a:srgbClr val="FFFF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ine Callout 2 36"/>
          <p:cNvSpPr/>
          <p:nvPr/>
        </p:nvSpPr>
        <p:spPr>
          <a:xfrm>
            <a:off x="6096000" y="3133725"/>
            <a:ext cx="1371600" cy="504825"/>
          </a:xfrm>
          <a:prstGeom prst="borderCallout2">
            <a:avLst>
              <a:gd name="adj1" fmla="val 18750"/>
              <a:gd name="adj2" fmla="val 102528"/>
              <a:gd name="adj3" fmla="val 18750"/>
              <a:gd name="adj4" fmla="val 139887"/>
              <a:gd name="adj5" fmla="val -243659"/>
              <a:gd name="adj6" fmla="val 15932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Validation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3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Queue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1001568"/>
            <a:ext cx="8077200" cy="400858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28473" y="1784228"/>
            <a:ext cx="1962727" cy="27801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32873" y="1777423"/>
            <a:ext cx="2496127" cy="27801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100157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Queue Name: </a:t>
            </a:r>
            <a:r>
              <a:rPr lang="en-US" sz="3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/room/123</a:t>
            </a:r>
            <a:endParaRPr lang="en-US" sz="3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3564" y="1648113"/>
            <a:ext cx="2473036" cy="27801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1648114"/>
            <a:ext cx="24961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Mount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Type: message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Name: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chat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User A: I win.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User B: OMG </a:t>
            </a:r>
            <a:r>
              <a:rPr lang="en-US" dirty="0" err="1" smtClean="0">
                <a:solidFill>
                  <a:schemeClr val="bg1"/>
                </a:solidFill>
              </a:rPr>
              <a:t>Pwnies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User A: Take that!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99164" y="1654919"/>
            <a:ext cx="1943390" cy="27801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99164" y="1654920"/>
            <a:ext cx="19433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Mount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Type: state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Name: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scores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User A: 3220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User B: 1200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1" y="1654919"/>
            <a:ext cx="2286000" cy="27801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0" y="1654918"/>
            <a:ext cx="2286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Subscriber List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User A @ Gateway C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User B @ Gateway B</a:t>
            </a:r>
          </a:p>
        </p:txBody>
      </p:sp>
    </p:spTree>
    <p:extLst>
      <p:ext uri="{BB962C8B-B14F-4D97-AF65-F5344CB8AC3E}">
        <p14:creationId xmlns:p14="http://schemas.microsoft.com/office/powerpoint/2010/main" val="429377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Single Machine Isn’t Enough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962400"/>
          </a:xfrm>
        </p:spPr>
        <p:txBody>
          <a:bodyPr/>
          <a:lstStyle/>
          <a:p>
            <a:r>
              <a:rPr lang="en-US" dirty="0" smtClean="0"/>
              <a:t>1,000,000 </a:t>
            </a:r>
            <a:r>
              <a:rPr lang="en-US" dirty="0" smtClean="0"/>
              <a:t>users, 1 machine?</a:t>
            </a:r>
            <a:endParaRPr lang="en-US" dirty="0" smtClean="0"/>
          </a:p>
          <a:p>
            <a:pPr lvl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25 </a:t>
            </a:r>
            <a:r>
              <a:rPr lang="en-US" dirty="0" smtClean="0"/>
              <a:t>GB/s </a:t>
            </a:r>
            <a:r>
              <a:rPr lang="en-US" dirty="0" smtClean="0"/>
              <a:t>memory bus</a:t>
            </a:r>
            <a:endParaRPr lang="en-US" dirty="0" smtClean="0"/>
          </a:p>
          <a:p>
            <a:pPr lvl="1"/>
            <a:r>
              <a:rPr lang="en-US" dirty="0" smtClean="0"/>
              <a:t>40 GB memory </a:t>
            </a:r>
            <a:r>
              <a:rPr lang="en-US" dirty="0" smtClean="0"/>
              <a:t>(</a:t>
            </a:r>
            <a:r>
              <a:rPr lang="en-US" dirty="0" smtClean="0"/>
              <a:t>40 </a:t>
            </a:r>
            <a:r>
              <a:rPr lang="en-US" dirty="0" err="1" smtClean="0"/>
              <a:t>kB</a:t>
            </a:r>
            <a:r>
              <a:rPr lang="en-US" dirty="0" smtClean="0"/>
              <a:t>/user)</a:t>
            </a:r>
          </a:p>
          <a:p>
            <a:pPr lvl="1"/>
            <a:r>
              <a:rPr lang="en-US" dirty="0" smtClean="0"/>
              <a:t>Touched </a:t>
            </a:r>
            <a:r>
              <a:rPr lang="en-US" dirty="0" smtClean="0"/>
              <a:t>twice per message</a:t>
            </a:r>
          </a:p>
          <a:p>
            <a:pPr lvl="1"/>
            <a:r>
              <a:rPr lang="en-US" b="1" dirty="0" smtClean="0"/>
              <a:t>one message</a:t>
            </a:r>
            <a:r>
              <a:rPr lang="en-US" dirty="0" smtClean="0"/>
              <a:t> per is </a:t>
            </a:r>
            <a:r>
              <a:rPr lang="en-US" b="1" dirty="0" smtClean="0"/>
              <a:t>3,400 </a:t>
            </a:r>
            <a:r>
              <a:rPr lang="en-US" b="1" dirty="0" err="1" smtClean="0"/>
              <a:t>ms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13314" name="Picture 2" descr="C:\Users\jwatte\AppData\Local\Microsoft\Windows\Temporary Internet Files\Content.IE5\73XHP1AD\MC900437563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1962150"/>
            <a:ext cx="2800350" cy="285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2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5602" y="209550"/>
            <a:ext cx="7464998" cy="914400"/>
          </a:xfrm>
        </p:spPr>
        <p:txBody>
          <a:bodyPr/>
          <a:lstStyle/>
          <a:p>
            <a:r>
              <a:rPr lang="en-US" dirty="0" smtClean="0"/>
              <a:t>Scale Across Machines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94112" y="1057229"/>
            <a:ext cx="1271473" cy="7482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Gateway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94112" y="2009543"/>
            <a:ext cx="1271473" cy="7482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Gateway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10927" y="2961857"/>
            <a:ext cx="1271473" cy="7482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Gateway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17041" y="3914171"/>
            <a:ext cx="1271473" cy="7482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Gateway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315200" y="1057229"/>
            <a:ext cx="1219200" cy="748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Queues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315200" y="2009543"/>
            <a:ext cx="1219200" cy="748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Queues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315200" y="2961857"/>
            <a:ext cx="1219200" cy="748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Queues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315200" y="3914171"/>
            <a:ext cx="1219200" cy="748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Queues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5265585" y="1657350"/>
            <a:ext cx="1973415" cy="1973415"/>
          </a:xfrm>
          <a:prstGeom prst="mathMultiply">
            <a:avLst>
              <a:gd name="adj1" fmla="val 10031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miley Face 13"/>
          <p:cNvSpPr/>
          <p:nvPr/>
        </p:nvSpPr>
        <p:spPr>
          <a:xfrm>
            <a:off x="533400" y="819150"/>
            <a:ext cx="612202" cy="612202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Smiley Face 14"/>
          <p:cNvSpPr/>
          <p:nvPr/>
        </p:nvSpPr>
        <p:spPr>
          <a:xfrm>
            <a:off x="1145602" y="1397341"/>
            <a:ext cx="612202" cy="612202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Smiley Face 15"/>
          <p:cNvSpPr/>
          <p:nvPr/>
        </p:nvSpPr>
        <p:spPr>
          <a:xfrm>
            <a:off x="533400" y="1941520"/>
            <a:ext cx="612202" cy="612202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Smiley Face 16"/>
          <p:cNvSpPr/>
          <p:nvPr/>
        </p:nvSpPr>
        <p:spPr>
          <a:xfrm>
            <a:off x="533400" y="3142996"/>
            <a:ext cx="612202" cy="612202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Smiley Face 17"/>
          <p:cNvSpPr/>
          <p:nvPr/>
        </p:nvSpPr>
        <p:spPr>
          <a:xfrm>
            <a:off x="1145602" y="3710104"/>
            <a:ext cx="612202" cy="612202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Smiley Face 18"/>
          <p:cNvSpPr/>
          <p:nvPr/>
        </p:nvSpPr>
        <p:spPr>
          <a:xfrm>
            <a:off x="533400" y="4322306"/>
            <a:ext cx="612202" cy="612202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Cloud 19"/>
          <p:cNvSpPr/>
          <p:nvPr/>
        </p:nvSpPr>
        <p:spPr>
          <a:xfrm>
            <a:off x="1451703" y="2247622"/>
            <a:ext cx="2362200" cy="1201475"/>
          </a:xfrm>
          <a:prstGeom prst="cloud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Internet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62600" y="3409950"/>
            <a:ext cx="15240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Consistent Hashing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6248400" y="3867150"/>
            <a:ext cx="152400" cy="1219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Hashing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2667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The Gateway maps queue name -&gt; node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This is done using a </a:t>
            </a:r>
            <a:r>
              <a:rPr lang="en-US" b="1" dirty="0" smtClean="0"/>
              <a:t>fixed hash function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 prefix of the output bits of the hash function is used as a look-up into a table, with a minimum of </a:t>
            </a:r>
            <a:r>
              <a:rPr lang="en-US" b="1" dirty="0" smtClean="0"/>
              <a:t>8 buckets per node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Load differential is 8:9 or better (down to 15:16)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Updating the map of buckets -&gt; nodes is </a:t>
            </a:r>
            <a:r>
              <a:rPr lang="en-US" b="1" dirty="0" smtClean="0"/>
              <a:t>managed centrally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8000" contras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5400" y="3714750"/>
            <a:ext cx="11702858" cy="36571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62000" y="4476750"/>
            <a:ext cx="990600" cy="45720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Node 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72640" y="4476750"/>
            <a:ext cx="990600" cy="4572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Node 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83280" y="4476750"/>
            <a:ext cx="990600" cy="457200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Node 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93920" y="4476750"/>
            <a:ext cx="990600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Node 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04560" y="4476750"/>
            <a:ext cx="990600" cy="4572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Node 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315200" y="4476750"/>
            <a:ext cx="990600" cy="4572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Node F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0200" y="334541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Hash(“/room/123”) = 0xaf5…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004560" y="3638550"/>
            <a:ext cx="32004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38" idx="2"/>
            <a:endCxn id="12" idx="0"/>
          </p:cNvCxnSpPr>
          <p:nvPr/>
        </p:nvCxnSpPr>
        <p:spPr>
          <a:xfrm rot="5400000">
            <a:off x="4202442" y="2354591"/>
            <a:ext cx="487657" cy="375666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47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Hash Table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Minimizes</a:t>
            </a:r>
            <a:r>
              <a:rPr lang="en-US" dirty="0" smtClean="0"/>
              <a:t> amount of traffic moved</a:t>
            </a:r>
          </a:p>
          <a:p>
            <a:r>
              <a:rPr lang="en-US" dirty="0" smtClean="0"/>
              <a:t>If nodes have more than 8 buckets, </a:t>
            </a:r>
            <a:r>
              <a:rPr lang="en-US" b="1" dirty="0" smtClean="0"/>
              <a:t>steal 1/N </a:t>
            </a:r>
            <a:r>
              <a:rPr lang="en-US" dirty="0" smtClean="0"/>
              <a:t>of all buckets from those with the most and assign to new target</a:t>
            </a:r>
          </a:p>
          <a:p>
            <a:r>
              <a:rPr lang="en-US" dirty="0" smtClean="0"/>
              <a:t>If not, </a:t>
            </a:r>
            <a:r>
              <a:rPr lang="en-US" b="1" dirty="0" smtClean="0"/>
              <a:t>split each bucket</a:t>
            </a:r>
            <a:r>
              <a:rPr lang="en-US" dirty="0" smtClean="0"/>
              <a:t>, then steal 1/N of all buckets and assign to new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7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the problem</a:t>
            </a:r>
          </a:p>
          <a:p>
            <a:pPr lvl="1"/>
            <a:r>
              <a:rPr lang="en-US" dirty="0" smtClean="0"/>
              <a:t>Low-latency game messaging and state distribution</a:t>
            </a:r>
          </a:p>
          <a:p>
            <a:r>
              <a:rPr lang="en-US" dirty="0" smtClean="0"/>
              <a:t>Survey available solutions</a:t>
            </a:r>
          </a:p>
          <a:p>
            <a:pPr lvl="1"/>
            <a:r>
              <a:rPr lang="en-US" dirty="0" smtClean="0"/>
              <a:t>Quick mention of also-rans</a:t>
            </a:r>
          </a:p>
          <a:p>
            <a:r>
              <a:rPr lang="en-US" dirty="0" smtClean="0"/>
              <a:t>Dive into implementation</a:t>
            </a:r>
          </a:p>
          <a:p>
            <a:pPr lvl="1"/>
            <a:r>
              <a:rPr lang="en-US" dirty="0" err="1" smtClean="0"/>
              <a:t>Erlang</a:t>
            </a:r>
            <a:r>
              <a:rPr lang="en-US" dirty="0" smtClean="0"/>
              <a:t>!</a:t>
            </a:r>
          </a:p>
          <a:p>
            <a:r>
              <a:rPr lang="en-US" dirty="0" smtClean="0"/>
              <a:t>Discuss gotchas</a:t>
            </a:r>
          </a:p>
          <a:p>
            <a:r>
              <a:rPr lang="en-US" dirty="0" smtClean="0"/>
              <a:t>Speculate about the future</a:t>
            </a:r>
          </a:p>
        </p:txBody>
      </p:sp>
      <p:pic>
        <p:nvPicPr>
          <p:cNvPr id="10242" name="Picture 2" descr="C:\Users\jwatte\AppData\Local\Microsoft\Windows\Temporary Internet Files\Content.IE5\FB07DVOQ\MC900303039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016" y="2438913"/>
            <a:ext cx="3145572" cy="278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7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713" y="3562350"/>
            <a:ext cx="1773726" cy="158115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Erlang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Developed in ‘80s by Ericsson for phone switches</a:t>
            </a:r>
          </a:p>
          <a:p>
            <a:pPr lvl="1"/>
            <a:r>
              <a:rPr lang="en-US" smtClean="0"/>
              <a:t>Reliability, scalability, and communications</a:t>
            </a:r>
          </a:p>
          <a:p>
            <a:r>
              <a:rPr lang="en-US" smtClean="0"/>
              <a:t>Prolog-based functional syntax (no braces!)</a:t>
            </a:r>
          </a:p>
          <a:p>
            <a:pPr lvl="1"/>
            <a:r>
              <a:rPr lang="en-US" smtClean="0"/>
              <a:t>25% the code of equivalent C++</a:t>
            </a:r>
          </a:p>
          <a:p>
            <a:r>
              <a:rPr lang="en-US" smtClean="0"/>
              <a:t>Parallel Communicating Processes</a:t>
            </a:r>
          </a:p>
          <a:p>
            <a:pPr lvl="1"/>
            <a:r>
              <a:rPr lang="en-US" smtClean="0"/>
              <a:t>Erlang processes much cheaper than C++ threads</a:t>
            </a:r>
          </a:p>
          <a:p>
            <a:r>
              <a:rPr lang="en-US" smtClean="0"/>
              <a:t>(Almost) No Mutable Data</a:t>
            </a:r>
          </a:p>
          <a:p>
            <a:pPr lvl="1"/>
            <a:r>
              <a:rPr lang="en-US" smtClean="0"/>
              <a:t>No data race conditions</a:t>
            </a:r>
          </a:p>
          <a:p>
            <a:pPr lvl="1"/>
            <a:r>
              <a:rPr lang="en-US" smtClean="0"/>
              <a:t>Each process separately garbage collected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758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smtClean="0"/>
              <a:t>Example Erlang Process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428750"/>
            <a:ext cx="4572000" cy="3638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counter(stop) -&gt;</a:t>
            </a:r>
            <a:b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stopped;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counter(Value) -&gt;</a:t>
            </a:r>
            <a:b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NextValue</a:t>
            </a: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{get, </a:t>
            </a:r>
            <a:r>
              <a:rPr lang="en-US" sz="13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-&gt;</a:t>
            </a:r>
            <a:b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3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{value, </a:t>
            </a:r>
            <a:r>
              <a:rPr lang="en-US" sz="13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self()</a:t>
            </a: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Value},</a:t>
            </a:r>
            <a:b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Value;</a:t>
            </a:r>
            <a:b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{add, Delta} -&gt;</a:t>
            </a:r>
            <a:b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Value + Delta;</a:t>
            </a:r>
            <a:b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stop -&gt; </a:t>
            </a:r>
            <a:b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stop;</a:t>
            </a:r>
            <a:b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_ -&gt;</a:t>
            </a:r>
            <a:b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Value</a:t>
            </a:r>
            <a:b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counter(</a:t>
            </a:r>
            <a:r>
              <a:rPr lang="en-US" sz="13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NextValue</a:t>
            </a: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3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% tail recursion</a:t>
            </a:r>
          </a:p>
          <a:p>
            <a:pPr marL="0" indent="0">
              <a:buNone/>
            </a:pPr>
            <a:endParaRPr lang="en-US" sz="13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24400" y="1352550"/>
            <a:ext cx="4572000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% spawn process</a:t>
            </a:r>
          </a:p>
          <a:p>
            <a:r>
              <a:rPr lang="en-US" sz="13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MyCounter</a:t>
            </a: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my_module</a:t>
            </a: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counter, [0]).</a:t>
            </a:r>
            <a:b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endParaRPr lang="en-US" sz="13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3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% increment counter</a:t>
            </a:r>
          </a:p>
          <a:p>
            <a:r>
              <a:rPr lang="en-US" sz="13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MyCounter</a:t>
            </a: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{add, 1}.</a:t>
            </a:r>
          </a:p>
          <a:p>
            <a:endParaRPr lang="en-US" sz="13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3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% get value</a:t>
            </a:r>
            <a:br>
              <a:rPr lang="en-US" sz="13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MyCounter</a:t>
            </a: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{get, </a:t>
            </a:r>
            <a:r>
              <a:rPr lang="en-US" sz="13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self()</a:t>
            </a: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{value, </a:t>
            </a:r>
            <a:r>
              <a:rPr lang="en-US" sz="13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MyCounter</a:t>
            </a: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Value} -&gt; </a:t>
            </a:r>
            <a:b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Value</a:t>
            </a:r>
          </a:p>
          <a:p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sz="13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3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% stop process</a:t>
            </a:r>
            <a:br>
              <a:rPr lang="en-US" sz="13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3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MyCounter</a:t>
            </a: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stop.</a:t>
            </a:r>
            <a:endParaRPr lang="en-US" sz="13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0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Section: Details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Management</a:t>
            </a:r>
          </a:p>
          <a:p>
            <a:r>
              <a:rPr lang="en-US" dirty="0" err="1" smtClean="0"/>
              <a:t>Marshalling</a:t>
            </a:r>
            <a:endParaRPr lang="en-US" dirty="0" smtClean="0"/>
          </a:p>
          <a:p>
            <a:r>
              <a:rPr lang="en-US" dirty="0" smtClean="0"/>
              <a:t>RPC / Call-outs</a:t>
            </a:r>
          </a:p>
          <a:p>
            <a:r>
              <a:rPr lang="en-US" dirty="0" smtClean="0"/>
              <a:t>Hot Adds and Fail-over</a:t>
            </a:r>
          </a:p>
          <a:p>
            <a:pPr lvl="1"/>
            <a:r>
              <a:rPr lang="en-US" dirty="0" smtClean="0"/>
              <a:t>The Boss!</a:t>
            </a:r>
          </a:p>
          <a:p>
            <a:r>
              <a:rPr lang="en-US" dirty="0" smtClean="0"/>
              <a:t>Monitoring</a:t>
            </a:r>
          </a:p>
        </p:txBody>
      </p:sp>
      <p:pic>
        <p:nvPicPr>
          <p:cNvPr id="14338" name="Picture 2" descr="C:\Users\jwatte\AppData\Local\Microsoft\Windows\Temporary Internet Files\Content.IE5\JUDAM52C\MC90004776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43025"/>
            <a:ext cx="3057525" cy="272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3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 bwMode="auto">
          <a:xfrm>
            <a:off x="2819400" y="2724150"/>
            <a:ext cx="1371600" cy="660790"/>
          </a:xfrm>
          <a:prstGeom prst="roundRect">
            <a:avLst/>
          </a:prstGeom>
          <a:solidFill>
            <a:schemeClr val="tx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45" charset="0"/>
              </a:rPr>
              <a:t>HAProxy</a:t>
            </a:r>
            <a:endParaRPr kumimoji="1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45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Management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62382" y="1168009"/>
            <a:ext cx="1235145" cy="7268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Gateway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62382" y="2093114"/>
            <a:ext cx="1235145" cy="7268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Gateway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78716" y="3018219"/>
            <a:ext cx="1235145" cy="7268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Gateway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784655" y="3943324"/>
            <a:ext cx="1235145" cy="7268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Gateway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807234" y="1168009"/>
            <a:ext cx="1184366" cy="72686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Queues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807234" y="2093114"/>
            <a:ext cx="1184366" cy="72686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Queues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807234" y="3018219"/>
            <a:ext cx="1184366" cy="72686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Queues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807234" y="3943324"/>
            <a:ext cx="1184366" cy="72686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Queues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Multiply 39"/>
          <p:cNvSpPr/>
          <p:nvPr/>
        </p:nvSpPr>
        <p:spPr>
          <a:xfrm>
            <a:off x="5931568" y="1750983"/>
            <a:ext cx="1917032" cy="1917032"/>
          </a:xfrm>
          <a:prstGeom prst="mathMultiply">
            <a:avLst>
              <a:gd name="adj1" fmla="val 10031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Smiley Face 40"/>
          <p:cNvSpPr/>
          <p:nvPr/>
        </p:nvSpPr>
        <p:spPr>
          <a:xfrm>
            <a:off x="533400" y="936732"/>
            <a:ext cx="594711" cy="594710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Smiley Face 41"/>
          <p:cNvSpPr/>
          <p:nvPr/>
        </p:nvSpPr>
        <p:spPr>
          <a:xfrm>
            <a:off x="1128111" y="2647950"/>
            <a:ext cx="594711" cy="594710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Smiley Face 42"/>
          <p:cNvSpPr/>
          <p:nvPr/>
        </p:nvSpPr>
        <p:spPr>
          <a:xfrm>
            <a:off x="533400" y="2027034"/>
            <a:ext cx="594711" cy="594710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Smiley Face 43"/>
          <p:cNvSpPr/>
          <p:nvPr/>
        </p:nvSpPr>
        <p:spPr>
          <a:xfrm>
            <a:off x="533400" y="3194182"/>
            <a:ext cx="594711" cy="594710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Smiley Face 44"/>
          <p:cNvSpPr/>
          <p:nvPr/>
        </p:nvSpPr>
        <p:spPr>
          <a:xfrm>
            <a:off x="1128111" y="3745087"/>
            <a:ext cx="594711" cy="594710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Smiley Face 45"/>
          <p:cNvSpPr/>
          <p:nvPr/>
        </p:nvSpPr>
        <p:spPr>
          <a:xfrm>
            <a:off x="533400" y="4339798"/>
            <a:ext cx="594711" cy="594710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Cloud 46"/>
          <p:cNvSpPr/>
          <p:nvPr/>
        </p:nvSpPr>
        <p:spPr>
          <a:xfrm>
            <a:off x="1204310" y="1231961"/>
            <a:ext cx="1767490" cy="1034989"/>
          </a:xfrm>
          <a:prstGeom prst="cloud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Internet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20097" y="3453509"/>
            <a:ext cx="148045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Consistent Hashing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667000" y="2571750"/>
            <a:ext cx="1371600" cy="660790"/>
          </a:xfrm>
          <a:prstGeom prst="roundRect">
            <a:avLst/>
          </a:prstGeom>
          <a:solidFill>
            <a:schemeClr val="tx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45" charset="0"/>
              </a:rPr>
              <a:t>HAProxy</a:t>
            </a:r>
            <a:endParaRPr kumimoji="1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45" charset="0"/>
            </a:endParaRPr>
          </a:p>
        </p:txBody>
      </p:sp>
      <p:cxnSp>
        <p:nvCxnSpPr>
          <p:cNvPr id="7" name="Elbow Connector 6"/>
          <p:cNvCxnSpPr>
            <a:stCxn id="47" idx="1"/>
            <a:endCxn id="3" idx="0"/>
          </p:cNvCxnSpPr>
          <p:nvPr/>
        </p:nvCxnSpPr>
        <p:spPr bwMode="auto">
          <a:xfrm rot="16200000" flipH="1">
            <a:off x="2567476" y="1786426"/>
            <a:ext cx="305902" cy="126474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Elbow Connector 8"/>
          <p:cNvCxnSpPr>
            <a:stCxn id="49" idx="3"/>
            <a:endCxn id="32" idx="1"/>
          </p:cNvCxnSpPr>
          <p:nvPr/>
        </p:nvCxnSpPr>
        <p:spPr bwMode="auto">
          <a:xfrm flipV="1">
            <a:off x="4191000" y="1531443"/>
            <a:ext cx="571382" cy="152310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Elbow Connector 12"/>
          <p:cNvCxnSpPr>
            <a:stCxn id="49" idx="3"/>
            <a:endCxn id="33" idx="1"/>
          </p:cNvCxnSpPr>
          <p:nvPr/>
        </p:nvCxnSpPr>
        <p:spPr bwMode="auto">
          <a:xfrm flipV="1">
            <a:off x="4191000" y="2456548"/>
            <a:ext cx="571382" cy="59799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Elbow Connector 50"/>
          <p:cNvCxnSpPr>
            <a:stCxn id="49" idx="3"/>
            <a:endCxn id="34" idx="1"/>
          </p:cNvCxnSpPr>
          <p:nvPr/>
        </p:nvCxnSpPr>
        <p:spPr bwMode="auto">
          <a:xfrm>
            <a:off x="4191000" y="3054545"/>
            <a:ext cx="587716" cy="32710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Elbow Connector 52"/>
          <p:cNvCxnSpPr>
            <a:stCxn id="49" idx="3"/>
            <a:endCxn id="35" idx="1"/>
          </p:cNvCxnSpPr>
          <p:nvPr/>
        </p:nvCxnSpPr>
        <p:spPr bwMode="auto">
          <a:xfrm>
            <a:off x="4191000" y="3054545"/>
            <a:ext cx="593655" cy="125221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557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Marshalling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message MsgG2cResult {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required uint32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op_id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required uint32 status = 2;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optional string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error_message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3;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89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RPC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1191185"/>
            <a:ext cx="2133600" cy="13805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Web Server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29000" y="3181350"/>
            <a:ext cx="2286000" cy="155994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Gateway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>
            <a:stCxn id="6" idx="2"/>
          </p:cNvCxnSpPr>
          <p:nvPr/>
        </p:nvCxnSpPr>
        <p:spPr bwMode="auto">
          <a:xfrm>
            <a:off x="4572000" y="2571750"/>
            <a:ext cx="91440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 bwMode="auto">
          <a:xfrm>
            <a:off x="4572000" y="2571750"/>
            <a:ext cx="0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>
          <a:xfrm>
            <a:off x="762000" y="1352550"/>
            <a:ext cx="2133600" cy="5378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PHP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2352115"/>
            <a:ext cx="2133600" cy="9143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HTTP + JSON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0" y="3786468"/>
            <a:ext cx="2133600" cy="5378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Erlang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477000" y="3181350"/>
            <a:ext cx="2286000" cy="155994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Message Queue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7" idx="3"/>
            <a:endCxn id="16" idx="1"/>
          </p:cNvCxnSpPr>
          <p:nvPr/>
        </p:nvCxnSpPr>
        <p:spPr bwMode="auto">
          <a:xfrm>
            <a:off x="5715000" y="3961321"/>
            <a:ext cx="762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648200" y="2809314"/>
            <a:ext cx="1828800" cy="372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admin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33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Call-outs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352550"/>
            <a:ext cx="2133600" cy="5378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PHP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2352115"/>
            <a:ext cx="2133600" cy="9143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HTTP + JSON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3786468"/>
            <a:ext cx="2133600" cy="5378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Erlang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87662" y="1123950"/>
            <a:ext cx="2133600" cy="13805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Web Server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54462" y="3351088"/>
            <a:ext cx="2537138" cy="155994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Message Queue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3884488"/>
            <a:ext cx="1828800" cy="96582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Mount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21262" y="4367399"/>
            <a:ext cx="1066800" cy="3956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Rules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>
            <a:stCxn id="12" idx="0"/>
            <a:endCxn id="4" idx="2"/>
          </p:cNvCxnSpPr>
          <p:nvPr/>
        </p:nvCxnSpPr>
        <p:spPr bwMode="auto">
          <a:xfrm flipH="1" flipV="1">
            <a:off x="6454462" y="2504515"/>
            <a:ext cx="1600200" cy="18628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ounded Rectangle 14"/>
          <p:cNvSpPr/>
          <p:nvPr/>
        </p:nvSpPr>
        <p:spPr>
          <a:xfrm>
            <a:off x="3200400" y="3351088"/>
            <a:ext cx="2537138" cy="155994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Gateway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57600" y="4367398"/>
            <a:ext cx="1752600" cy="3956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Credentials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16" idx="0"/>
            <a:endCxn id="4" idx="2"/>
          </p:cNvCxnSpPr>
          <p:nvPr/>
        </p:nvCxnSpPr>
        <p:spPr bwMode="auto">
          <a:xfrm flipV="1">
            <a:off x="4533900" y="2504515"/>
            <a:ext cx="1920562" cy="18628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940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762000" y="1352550"/>
            <a:ext cx="1828800" cy="1266624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45" charset="0"/>
              </a:rPr>
              <a:t>The Boss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45" charset="0"/>
            </a:endParaRPr>
          </a:p>
        </p:txBody>
      </p:sp>
      <p:cxnSp>
        <p:nvCxnSpPr>
          <p:cNvPr id="17" name="Straight Arrow Connector 16"/>
          <p:cNvCxnSpPr>
            <a:stCxn id="15" idx="6"/>
            <a:endCxn id="5" idx="1"/>
          </p:cNvCxnSpPr>
          <p:nvPr/>
        </p:nvCxnSpPr>
        <p:spPr bwMode="auto">
          <a:xfrm flipV="1">
            <a:off x="2590800" y="1702885"/>
            <a:ext cx="1631912" cy="2829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15" idx="6"/>
            <a:endCxn id="6" idx="1"/>
          </p:cNvCxnSpPr>
          <p:nvPr/>
        </p:nvCxnSpPr>
        <p:spPr bwMode="auto">
          <a:xfrm>
            <a:off x="2590800" y="1985862"/>
            <a:ext cx="1631912" cy="6693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5" idx="6"/>
            <a:endCxn id="7" idx="1"/>
          </p:cNvCxnSpPr>
          <p:nvPr/>
        </p:nvCxnSpPr>
        <p:spPr bwMode="auto">
          <a:xfrm>
            <a:off x="2590800" y="1985862"/>
            <a:ext cx="1648727" cy="16216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5" idx="6"/>
            <a:endCxn id="8" idx="1"/>
          </p:cNvCxnSpPr>
          <p:nvPr/>
        </p:nvCxnSpPr>
        <p:spPr bwMode="auto">
          <a:xfrm>
            <a:off x="2590800" y="1985862"/>
            <a:ext cx="1654841" cy="25739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5" idx="6"/>
            <a:endCxn id="13" idx="0"/>
          </p:cNvCxnSpPr>
          <p:nvPr/>
        </p:nvCxnSpPr>
        <p:spPr bwMode="auto">
          <a:xfrm>
            <a:off x="2590800" y="1985862"/>
            <a:ext cx="3377350" cy="2978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5" idx="6"/>
            <a:endCxn id="9" idx="1"/>
          </p:cNvCxnSpPr>
          <p:nvPr/>
        </p:nvCxnSpPr>
        <p:spPr bwMode="auto">
          <a:xfrm flipV="1">
            <a:off x="2590800" y="1702885"/>
            <a:ext cx="4953000" cy="2829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5" idx="6"/>
            <a:endCxn id="10" idx="1"/>
          </p:cNvCxnSpPr>
          <p:nvPr/>
        </p:nvCxnSpPr>
        <p:spPr bwMode="auto">
          <a:xfrm>
            <a:off x="2590800" y="1985862"/>
            <a:ext cx="4953000" cy="6693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5" idx="6"/>
            <a:endCxn id="11" idx="1"/>
          </p:cNvCxnSpPr>
          <p:nvPr/>
        </p:nvCxnSpPr>
        <p:spPr bwMode="auto">
          <a:xfrm>
            <a:off x="2590800" y="1985862"/>
            <a:ext cx="4953000" cy="16216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5" idx="6"/>
            <a:endCxn id="12" idx="1"/>
          </p:cNvCxnSpPr>
          <p:nvPr/>
        </p:nvCxnSpPr>
        <p:spPr bwMode="auto">
          <a:xfrm>
            <a:off x="2590800" y="1985862"/>
            <a:ext cx="4953000" cy="25739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Rectangle 4"/>
          <p:cNvSpPr/>
          <p:nvPr/>
        </p:nvSpPr>
        <p:spPr>
          <a:xfrm>
            <a:off x="4222712" y="1328761"/>
            <a:ext cx="1271473" cy="7482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Gateway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22712" y="2281075"/>
            <a:ext cx="1271473" cy="74824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Gateway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39527" y="3233389"/>
            <a:ext cx="1271473" cy="7482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Gateway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45641" y="4185703"/>
            <a:ext cx="1271473" cy="7482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Gateway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543800" y="2281075"/>
            <a:ext cx="1219200" cy="748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Queues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543800" y="3233389"/>
            <a:ext cx="1219200" cy="748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Queues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543800" y="4185703"/>
            <a:ext cx="1219200" cy="748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Queues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5494185" y="1809750"/>
            <a:ext cx="1973415" cy="1973415"/>
          </a:xfrm>
          <a:prstGeom prst="mathMultiply">
            <a:avLst>
              <a:gd name="adj1" fmla="val 10031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1200" y="3562350"/>
            <a:ext cx="15240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Consistent Hashing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543800" y="1328761"/>
            <a:ext cx="1219200" cy="748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Queues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79" y="2724150"/>
            <a:ext cx="2768622" cy="2419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57" y="1123950"/>
            <a:ext cx="2986043" cy="137486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0772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counters:</a:t>
            </a:r>
          </a:p>
          <a:p>
            <a:pPr lvl="1"/>
            <a:r>
              <a:rPr lang="en-US" dirty="0" smtClean="0"/>
              <a:t>Number of connected users</a:t>
            </a:r>
          </a:p>
          <a:p>
            <a:pPr lvl="1"/>
            <a:r>
              <a:rPr lang="en-US" dirty="0" smtClean="0"/>
              <a:t>Number of queues</a:t>
            </a:r>
          </a:p>
          <a:p>
            <a:pPr lvl="1"/>
            <a:r>
              <a:rPr lang="en-US" dirty="0" smtClean="0"/>
              <a:t>Messages routed per second</a:t>
            </a:r>
          </a:p>
          <a:p>
            <a:pPr lvl="1"/>
            <a:r>
              <a:rPr lang="en-US" dirty="0" smtClean="0"/>
              <a:t>Round trip time for routed messages</a:t>
            </a:r>
          </a:p>
          <a:p>
            <a:pPr lvl="2"/>
            <a:r>
              <a:rPr lang="en-US" dirty="0" smtClean="0"/>
              <a:t>Distributed clock work-around!</a:t>
            </a:r>
          </a:p>
          <a:p>
            <a:pPr lvl="1"/>
            <a:r>
              <a:rPr lang="en-US" dirty="0" smtClean="0"/>
              <a:t>Disconnects and other error events</a:t>
            </a:r>
          </a:p>
        </p:txBody>
      </p:sp>
    </p:spTree>
    <p:extLst>
      <p:ext uri="{BB962C8B-B14F-4D97-AF65-F5344CB8AC3E}">
        <p14:creationId xmlns:p14="http://schemas.microsoft.com/office/powerpoint/2010/main" val="23343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Add Node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819151"/>
            <a:ext cx="6430108" cy="4308834"/>
          </a:xfrm>
        </p:spPr>
      </p:pic>
    </p:spTree>
    <p:extLst>
      <p:ext uri="{BB962C8B-B14F-4D97-AF65-F5344CB8AC3E}">
        <p14:creationId xmlns:p14="http://schemas.microsoft.com/office/powerpoint/2010/main" val="237384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imvu.com/about/images/pk_ParkChat_mas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62150"/>
            <a:ext cx="3962400" cy="280864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33350"/>
            <a:ext cx="8077200" cy="1085850"/>
          </a:xfrm>
        </p:spPr>
        <p:txBody>
          <a:bodyPr/>
          <a:lstStyle/>
          <a:p>
            <a:r>
              <a:rPr lang="en-US" dirty="0" smtClean="0"/>
              <a:t>From Chat to Games</a:t>
            </a:r>
            <a:endParaRPr lang="en-US" dirty="0"/>
          </a:p>
        </p:txBody>
      </p:sp>
      <p:pic>
        <p:nvPicPr>
          <p:cNvPr id="1028" name="Picture 4" descr="http://www.imvu.com/about/images/pk_frontpa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43150"/>
            <a:ext cx="3755745" cy="272843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71550"/>
            <a:ext cx="4639272" cy="3200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144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eekeyeglasses.com/wp-content/gallery/62/2018-polo-eyeglasses-5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08462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Section: Problem Cases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goes silent</a:t>
            </a:r>
          </a:p>
          <a:p>
            <a:r>
              <a:rPr lang="en-US" dirty="0" smtClean="0"/>
              <a:t>Second user connection</a:t>
            </a:r>
          </a:p>
          <a:p>
            <a:r>
              <a:rPr lang="en-US" dirty="0" smtClean="0"/>
              <a:t>Node crashes</a:t>
            </a:r>
          </a:p>
          <a:p>
            <a:r>
              <a:rPr lang="en-US" dirty="0" smtClean="0"/>
              <a:t>Gateway crashes</a:t>
            </a:r>
          </a:p>
          <a:p>
            <a:r>
              <a:rPr lang="en-US" dirty="0" smtClean="0"/>
              <a:t>Reliable messages</a:t>
            </a:r>
          </a:p>
          <a:p>
            <a:r>
              <a:rPr lang="en-US" dirty="0" smtClean="0"/>
              <a:t>Firewalls</a:t>
            </a:r>
          </a:p>
          <a:p>
            <a:r>
              <a:rPr lang="en-US" dirty="0" smtClean="0"/>
              <a:t>Build and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heroestheseries.com/stills/masi-oka-get-smarter-070420-b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482" y="358588"/>
            <a:ext cx="38100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Goes Silent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TCP connections will </a:t>
            </a:r>
            <a:r>
              <a:rPr lang="en-US" dirty="0" smtClean="0"/>
              <a:t>stop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b="1" dirty="0" smtClean="0"/>
              <a:t>bad </a:t>
            </a:r>
            <a:r>
              <a:rPr lang="en-US" b="1" dirty="0" err="1" smtClean="0"/>
              <a:t>WiFi</a:t>
            </a:r>
            <a:r>
              <a:rPr lang="en-US" dirty="0" smtClean="0"/>
              <a:t>, firewalls,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use a </a:t>
            </a:r>
            <a:r>
              <a:rPr lang="en-US" b="1" dirty="0" smtClean="0"/>
              <a:t>ping message</a:t>
            </a:r>
          </a:p>
          <a:p>
            <a:r>
              <a:rPr lang="en-US" dirty="0" smtClean="0"/>
              <a:t>Both </a:t>
            </a:r>
            <a:r>
              <a:rPr lang="en-US" dirty="0" smtClean="0"/>
              <a:t>ends separately detect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ping </a:t>
            </a:r>
            <a:r>
              <a:rPr lang="en-US" dirty="0" smtClean="0"/>
              <a:t>failure</a:t>
            </a:r>
          </a:p>
          <a:p>
            <a:pPr lvl="1"/>
            <a:r>
              <a:rPr lang="en-US" dirty="0" smtClean="0"/>
              <a:t>This means one end detects 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before </a:t>
            </a:r>
            <a:r>
              <a:rPr lang="en-US" dirty="0" smtClean="0"/>
              <a:t>the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5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Second User Connection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Currently connected user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makes </a:t>
            </a:r>
            <a:r>
              <a:rPr lang="en-US" dirty="0" smtClean="0"/>
              <a:t>a </a:t>
            </a:r>
            <a:r>
              <a:rPr lang="en-US" b="1" dirty="0" smtClean="0"/>
              <a:t>new connection</a:t>
            </a:r>
          </a:p>
          <a:p>
            <a:r>
              <a:rPr lang="en-US" dirty="0" smtClean="0"/>
              <a:t>To </a:t>
            </a:r>
            <a:r>
              <a:rPr lang="en-US" b="1" dirty="0" smtClean="0"/>
              <a:t>another gateway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because of </a:t>
            </a:r>
            <a:r>
              <a:rPr lang="en-US" dirty="0" smtClean="0"/>
              <a:t>load balancing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 smtClean="0"/>
              <a:t>user-specific </a:t>
            </a:r>
            <a:r>
              <a:rPr lang="en-US" b="1" dirty="0" smtClean="0"/>
              <a:t>queue </a:t>
            </a:r>
            <a:br>
              <a:rPr lang="en-US" b="1" dirty="0" smtClean="0"/>
            </a:br>
            <a:r>
              <a:rPr lang="en-US" dirty="0" smtClean="0"/>
              <a:t>arbitrates</a:t>
            </a:r>
            <a:endParaRPr lang="en-US" dirty="0" smtClean="0"/>
          </a:p>
          <a:p>
            <a:r>
              <a:rPr lang="en-US" dirty="0" smtClean="0"/>
              <a:t>Queues are </a:t>
            </a:r>
            <a:r>
              <a:rPr lang="en-US" dirty="0" smtClean="0"/>
              <a:t>serialized</a:t>
            </a:r>
            <a:br>
              <a:rPr lang="en-US" dirty="0" smtClean="0"/>
            </a:br>
            <a:r>
              <a:rPr lang="en-US" dirty="0" smtClean="0"/>
              <a:t>there </a:t>
            </a:r>
            <a:r>
              <a:rPr lang="en-US" dirty="0" smtClean="0"/>
              <a:t>is always a winner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957" y="1581150"/>
            <a:ext cx="3130843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4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State is </a:t>
            </a:r>
            <a:r>
              <a:rPr lang="en-US" b="1" dirty="0" smtClean="0"/>
              <a:t>ephemeral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it’s </a:t>
            </a:r>
            <a:r>
              <a:rPr lang="en-US" dirty="0" smtClean="0"/>
              <a:t>lost when machine is lost</a:t>
            </a:r>
          </a:p>
          <a:p>
            <a:r>
              <a:rPr lang="en-US" dirty="0" smtClean="0"/>
              <a:t>A user </a:t>
            </a:r>
            <a:r>
              <a:rPr lang="en-US" dirty="0" smtClean="0"/>
              <a:t>“</a:t>
            </a:r>
            <a:r>
              <a:rPr lang="en-US" b="1" dirty="0" smtClean="0"/>
              <a:t>management queue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/>
              <a:t>contains </a:t>
            </a:r>
            <a:r>
              <a:rPr lang="en-US" dirty="0" smtClean="0"/>
              <a:t>all subscription state</a:t>
            </a:r>
          </a:p>
          <a:p>
            <a:r>
              <a:rPr lang="en-US" dirty="0" smtClean="0"/>
              <a:t>If the home queue node dies,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/>
              <a:t>user is logged out</a:t>
            </a:r>
          </a:p>
          <a:p>
            <a:r>
              <a:rPr lang="en-US" dirty="0" smtClean="0"/>
              <a:t>If a queue the user is subscribed to dies, the user is auto-unsubscribed (client has to deal)</a:t>
            </a:r>
          </a:p>
        </p:txBody>
      </p:sp>
      <p:pic>
        <p:nvPicPr>
          <p:cNvPr id="4098" name="Picture 2" descr="C:\Users\jwatte\AppData\Local\Microsoft\Windows\Temporary Internet Files\Content.IE5\FB07DVOQ\MC90025074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1096963"/>
            <a:ext cx="2193925" cy="268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 Crashes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2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jwatte\AppData\Local\Microsoft\Windows\Temporary Internet Files\Content.IE5\JUDAM52C\MP90040102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15" y="693364"/>
            <a:ext cx="2495550" cy="312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Gateway Crashes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 gateway </a:t>
            </a:r>
            <a:r>
              <a:rPr lang="en-US" dirty="0" smtClean="0"/>
              <a:t>crashes</a:t>
            </a:r>
            <a:br>
              <a:rPr lang="en-US" dirty="0" smtClean="0"/>
            </a:br>
            <a:r>
              <a:rPr lang="en-US" b="1" dirty="0" smtClean="0"/>
              <a:t>client </a:t>
            </a:r>
            <a:r>
              <a:rPr lang="en-US" b="1" dirty="0" smtClean="0"/>
              <a:t>will reconnect</a:t>
            </a:r>
          </a:p>
          <a:p>
            <a:r>
              <a:rPr lang="en-US" b="1" dirty="0" smtClean="0"/>
              <a:t>History</a:t>
            </a:r>
            <a:r>
              <a:rPr lang="en-US" dirty="0" smtClean="0"/>
              <a:t> </a:t>
            </a:r>
            <a:r>
              <a:rPr lang="en-US" dirty="0" smtClean="0"/>
              <a:t>allow us to </a:t>
            </a:r>
            <a:r>
              <a:rPr lang="en-US" b="1" dirty="0" smtClean="0"/>
              <a:t>avoid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re-sending </a:t>
            </a:r>
            <a:r>
              <a:rPr lang="en-US" dirty="0" smtClean="0"/>
              <a:t>for quick reconnects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application</a:t>
            </a:r>
            <a:r>
              <a:rPr lang="en-US" dirty="0" smtClean="0"/>
              <a:t> above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queue </a:t>
            </a:r>
            <a:r>
              <a:rPr lang="en-US" dirty="0" smtClean="0"/>
              <a:t>API </a:t>
            </a:r>
            <a:r>
              <a:rPr lang="en-US" b="1" dirty="0" smtClean="0"/>
              <a:t>doesn’t notice</a:t>
            </a:r>
          </a:p>
          <a:p>
            <a:r>
              <a:rPr lang="en-US" dirty="0" err="1" smtClean="0"/>
              <a:t>Erlang</a:t>
            </a:r>
            <a:r>
              <a:rPr lang="en-US" dirty="0" smtClean="0"/>
              <a:t> message send does not report error</a:t>
            </a:r>
          </a:p>
          <a:p>
            <a:pPr lvl="1"/>
            <a:r>
              <a:rPr lang="en-US" dirty="0" smtClean="0"/>
              <a:t>Monitor nodes to remove stale listeners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9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Reliable Messages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 smtClean="0"/>
              <a:t>If the user </a:t>
            </a:r>
            <a:r>
              <a:rPr lang="en-US" b="1" dirty="0" smtClean="0"/>
              <a:t>isn’t logged in</a:t>
            </a:r>
            <a:r>
              <a:rPr lang="en-US" dirty="0" smtClean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deliver the next log-in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Hidden </a:t>
            </a:r>
            <a:r>
              <a:rPr lang="en-US" dirty="0" smtClean="0"/>
              <a:t>at application server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API </a:t>
            </a:r>
            <a:r>
              <a:rPr lang="en-US" dirty="0" smtClean="0"/>
              <a:t>level, </a:t>
            </a:r>
            <a:r>
              <a:rPr lang="en-US" b="1" dirty="0" smtClean="0"/>
              <a:t>stored in database</a:t>
            </a:r>
          </a:p>
          <a:p>
            <a:r>
              <a:rPr lang="en-US" dirty="0" smtClean="0"/>
              <a:t>Return </a:t>
            </a:r>
            <a:r>
              <a:rPr lang="en-US" dirty="0" smtClean="0"/>
              <a:t>“not logged in”</a:t>
            </a:r>
          </a:p>
          <a:p>
            <a:pPr lvl="1"/>
            <a:r>
              <a:rPr lang="en-US" dirty="0" smtClean="0"/>
              <a:t>Signal to store message in database</a:t>
            </a:r>
          </a:p>
          <a:p>
            <a:r>
              <a:rPr lang="en-US" dirty="0" smtClean="0"/>
              <a:t>Hook </a:t>
            </a:r>
            <a:r>
              <a:rPr lang="en-US" b="1" dirty="0" smtClean="0"/>
              <a:t>logged-in call-out</a:t>
            </a:r>
          </a:p>
          <a:p>
            <a:r>
              <a:rPr lang="en-US" dirty="0" smtClean="0"/>
              <a:t>Re-check the logged in state after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storing </a:t>
            </a:r>
            <a:r>
              <a:rPr lang="en-US" dirty="0" smtClean="0"/>
              <a:t>to database (avoids a race)</a:t>
            </a:r>
          </a:p>
          <a:p>
            <a:endParaRPr lang="en-US" dirty="0"/>
          </a:p>
        </p:txBody>
      </p:sp>
      <p:pic>
        <p:nvPicPr>
          <p:cNvPr id="6146" name="Picture 2" descr="C:\Users\jwatte\AppData\Local\Microsoft\Windows\Temporary Internet Files\Content.IE5\FB07DVOQ\MP90038531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742950"/>
            <a:ext cx="2362200" cy="330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27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Firewalls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long-poll has one main strength:</a:t>
            </a:r>
          </a:p>
          <a:p>
            <a:pPr lvl="1"/>
            <a:r>
              <a:rPr lang="en-US" dirty="0" smtClean="0"/>
              <a:t>It works if your browser works</a:t>
            </a:r>
          </a:p>
          <a:p>
            <a:r>
              <a:rPr lang="en-US" dirty="0" smtClean="0"/>
              <a:t>Message Queue uses a different protocol</a:t>
            </a:r>
          </a:p>
          <a:p>
            <a:pPr lvl="1"/>
            <a:r>
              <a:rPr lang="en-US" dirty="0" smtClean="0"/>
              <a:t>We still use ports 80 (“HTTP”) and 443 (“HTTPS”)</a:t>
            </a:r>
          </a:p>
          <a:p>
            <a:pPr lvl="1"/>
            <a:r>
              <a:rPr lang="en-US" dirty="0" smtClean="0"/>
              <a:t>This makes us </a:t>
            </a:r>
            <a:r>
              <a:rPr lang="en-US" b="1" dirty="0" smtClean="0"/>
              <a:t>horrible</a:t>
            </a:r>
            <a:r>
              <a:rPr lang="en-US" dirty="0" smtClean="0"/>
              <a:t> </a:t>
            </a:r>
            <a:r>
              <a:rPr lang="en-US" b="1" dirty="0" smtClean="0"/>
              <a:t>people</a:t>
            </a:r>
          </a:p>
          <a:p>
            <a:r>
              <a:rPr lang="en-US" dirty="0" smtClean="0"/>
              <a:t>We try a configured proxy with CONNECT</a:t>
            </a:r>
          </a:p>
          <a:p>
            <a:r>
              <a:rPr lang="en-US" b="1" dirty="0" smtClean="0"/>
              <a:t>We reach &gt;99%</a:t>
            </a:r>
            <a:r>
              <a:rPr lang="en-US" dirty="0" smtClean="0"/>
              <a:t> of existing customers</a:t>
            </a:r>
          </a:p>
          <a:p>
            <a:r>
              <a:rPr lang="en-US" dirty="0" smtClean="0"/>
              <a:t>Future improvement: HTTP Upgrade/101</a:t>
            </a:r>
          </a:p>
        </p:txBody>
      </p:sp>
      <p:pic>
        <p:nvPicPr>
          <p:cNvPr id="7170" name="Picture 2" descr="C:\Users\jwatte\AppData\Local\Microsoft\Windows\Temporary Internet Files\Content.IE5\JUDAM52C\MC90043149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094" y="43815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3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Continuous Integration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Continuous </a:t>
            </a:r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Had to build our own systems</a:t>
            </a:r>
          </a:p>
          <a:p>
            <a:r>
              <a:rPr lang="en-US" dirty="0" err="1" smtClean="0"/>
              <a:t>Erlang</a:t>
            </a:r>
            <a:r>
              <a:rPr lang="en-US" dirty="0"/>
              <a:t> </a:t>
            </a:r>
            <a:r>
              <a:rPr lang="en-US" dirty="0" smtClean="0"/>
              <a:t>In-place Code Upgrades</a:t>
            </a:r>
          </a:p>
          <a:p>
            <a:pPr lvl="1"/>
            <a:r>
              <a:rPr lang="en-US" dirty="0" smtClean="0"/>
              <a:t>Too heavy, designed for “6 month” upgrade cycles</a:t>
            </a:r>
          </a:p>
          <a:p>
            <a:pPr lvl="1"/>
            <a:r>
              <a:rPr lang="en-US" dirty="0" smtClean="0"/>
              <a:t>Use fail-over instead (similar to Apache graceful)</a:t>
            </a:r>
          </a:p>
          <a:p>
            <a:r>
              <a:rPr lang="en-US" dirty="0" smtClean="0"/>
              <a:t>Load testing at scale</a:t>
            </a:r>
          </a:p>
          <a:p>
            <a:pPr lvl="1"/>
            <a:r>
              <a:rPr lang="en-US" dirty="0" smtClean="0"/>
              <a:t>“Dark launch” to existing users</a:t>
            </a:r>
            <a:endParaRPr lang="en-US" dirty="0"/>
          </a:p>
        </p:txBody>
      </p:sp>
      <p:pic>
        <p:nvPicPr>
          <p:cNvPr id="8194" name="Picture 2" descr="C:\Users\jwatte\AppData\Local\Microsoft\Windows\Temporary Internet Files\Content.IE5\Y4H40WWA\MC90008231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088" y="895350"/>
            <a:ext cx="1839912" cy="182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91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Section: Future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Replication</a:t>
            </a:r>
          </a:p>
          <a:p>
            <a:pPr lvl="1"/>
            <a:r>
              <a:rPr lang="en-US" dirty="0" smtClean="0"/>
              <a:t>Similar to fail-over</a:t>
            </a:r>
          </a:p>
          <a:p>
            <a:r>
              <a:rPr lang="en-US" dirty="0" smtClean="0"/>
              <a:t>Limits of Scalability (?)</a:t>
            </a:r>
          </a:p>
          <a:p>
            <a:pPr lvl="1"/>
            <a:r>
              <a:rPr lang="en-US" dirty="0" smtClean="0"/>
              <a:t>M x N (Gateways x Queues) stops at some point</a:t>
            </a:r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We would like to open-source what we can</a:t>
            </a:r>
          </a:p>
          <a:p>
            <a:pPr lvl="1"/>
            <a:r>
              <a:rPr lang="en-US" dirty="0" err="1" smtClean="0"/>
              <a:t>Protobuf</a:t>
            </a:r>
            <a:r>
              <a:rPr lang="en-US" dirty="0" smtClean="0"/>
              <a:t> for PHP and </a:t>
            </a:r>
            <a:r>
              <a:rPr lang="en-US" dirty="0" err="1" smtClean="0"/>
              <a:t>Erlang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IMQ core? (not surrounding application server)</a:t>
            </a:r>
          </a:p>
        </p:txBody>
      </p:sp>
      <p:pic>
        <p:nvPicPr>
          <p:cNvPr id="9218" name="Picture 2" descr="C:\Users\jwatte\AppData\Local\Microsoft\Windows\Temporary Internet Files\Content.IE5\73XHP1AD\MC90001677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100" y="623888"/>
            <a:ext cx="1804225" cy="194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24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Q&amp;A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Survey</a:t>
            </a:r>
          </a:p>
          <a:p>
            <a:pPr lvl="1"/>
            <a:r>
              <a:rPr lang="en-US" dirty="0" smtClean="0"/>
              <a:t>If you found this helpful, please circle “Excellent”</a:t>
            </a:r>
          </a:p>
          <a:p>
            <a:pPr lvl="1"/>
            <a:r>
              <a:rPr lang="en-US" dirty="0" smtClean="0"/>
              <a:t>If this sucked, don’t circle “Excellent”</a:t>
            </a:r>
          </a:p>
          <a:p>
            <a:r>
              <a:rPr lang="en-US" dirty="0" smtClean="0"/>
              <a:t>Questions?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@</a:t>
            </a:r>
            <a:r>
              <a:rPr lang="en-US" dirty="0" err="1" smtClean="0">
                <a:hlinkClick r:id="rId3"/>
              </a:rPr>
              <a:t>jwatte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jwatte@imvu.com</a:t>
            </a:r>
            <a:endParaRPr lang="en-US" dirty="0" smtClean="0"/>
          </a:p>
          <a:p>
            <a:r>
              <a:rPr lang="en-US" dirty="0" smtClean="0"/>
              <a:t>IMVU is a great place to work, and we’re hiring!</a:t>
            </a:r>
          </a:p>
        </p:txBody>
      </p:sp>
    </p:spTree>
    <p:extLst>
      <p:ext uri="{BB962C8B-B14F-4D97-AF65-F5344CB8AC3E}">
        <p14:creationId xmlns:p14="http://schemas.microsoft.com/office/powerpoint/2010/main" val="31121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09550"/>
            <a:ext cx="8077200" cy="1085850"/>
          </a:xfrm>
          <a:ln>
            <a:noFill/>
          </a:ln>
        </p:spPr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7640595" y="1806490"/>
            <a:ext cx="1198605" cy="1032132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0681" y="1173892"/>
            <a:ext cx="1132016" cy="7324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Web Servers</a:t>
            </a:r>
          </a:p>
          <a:p>
            <a:pPr algn="ctr"/>
            <a:r>
              <a:rPr lang="en-US" sz="1600" dirty="0" smtClean="0"/>
              <a:t>HTTP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110681" y="2723464"/>
            <a:ext cx="1132016" cy="7324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Game Servers</a:t>
            </a:r>
          </a:p>
          <a:p>
            <a:pPr algn="ctr"/>
            <a:r>
              <a:rPr lang="en-US" sz="1600" dirty="0" smtClean="0"/>
              <a:t>HTTP</a:t>
            </a:r>
            <a:endParaRPr lang="en-US" sz="1600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7507416" y="1440250"/>
            <a:ext cx="1198605" cy="1032132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Databases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5878384" y="1157411"/>
            <a:ext cx="1132016" cy="73248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Caching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5880443" y="2190750"/>
            <a:ext cx="1132016" cy="73248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Caching</a:t>
            </a:r>
            <a:endParaRPr lang="en-US" sz="1600" dirty="0"/>
          </a:p>
        </p:txBody>
      </p:sp>
      <p:sp>
        <p:nvSpPr>
          <p:cNvPr id="11" name="Smiley Face 10"/>
          <p:cNvSpPr/>
          <p:nvPr/>
        </p:nvSpPr>
        <p:spPr>
          <a:xfrm>
            <a:off x="457200" y="1123950"/>
            <a:ext cx="682539" cy="682540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1056503" y="1609059"/>
            <a:ext cx="682539" cy="682540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457200" y="2106140"/>
            <a:ext cx="682539" cy="682540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1056503" y="2638853"/>
            <a:ext cx="682539" cy="682540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33600" y="1373659"/>
            <a:ext cx="1523999" cy="89063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Load Balancers</a:t>
            </a:r>
            <a:endParaRPr lang="en-US" sz="1400" dirty="0"/>
          </a:p>
        </p:txBody>
      </p:sp>
      <p:sp>
        <p:nvSpPr>
          <p:cNvPr id="18" name="Oval 17"/>
          <p:cNvSpPr/>
          <p:nvPr/>
        </p:nvSpPr>
        <p:spPr>
          <a:xfrm>
            <a:off x="2133600" y="2348901"/>
            <a:ext cx="1523999" cy="89063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Load Balancers</a:t>
            </a:r>
          </a:p>
        </p:txBody>
      </p:sp>
      <p:cxnSp>
        <p:nvCxnSpPr>
          <p:cNvPr id="21" name="Elbow Connector 20"/>
          <p:cNvCxnSpPr>
            <a:stCxn id="18" idx="6"/>
            <a:endCxn id="10" idx="1"/>
          </p:cNvCxnSpPr>
          <p:nvPr/>
        </p:nvCxnSpPr>
        <p:spPr>
          <a:xfrm flipV="1">
            <a:off x="3657599" y="2556991"/>
            <a:ext cx="2222844" cy="237225"/>
          </a:xfrm>
          <a:prstGeom prst="bentConnector3">
            <a:avLst>
              <a:gd name="adj1" fmla="val 10136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8" idx="6"/>
            <a:endCxn id="7" idx="1"/>
          </p:cNvCxnSpPr>
          <p:nvPr/>
        </p:nvCxnSpPr>
        <p:spPr>
          <a:xfrm>
            <a:off x="3657599" y="2794216"/>
            <a:ext cx="453082" cy="295489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3"/>
            <a:endCxn id="10" idx="1"/>
          </p:cNvCxnSpPr>
          <p:nvPr/>
        </p:nvCxnSpPr>
        <p:spPr>
          <a:xfrm flipV="1">
            <a:off x="5242697" y="2556991"/>
            <a:ext cx="637746" cy="532714"/>
          </a:xfrm>
          <a:prstGeom prst="bentConnector3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0" idx="3"/>
            <a:endCxn id="8" idx="2"/>
          </p:cNvCxnSpPr>
          <p:nvPr/>
        </p:nvCxnSpPr>
        <p:spPr>
          <a:xfrm flipV="1">
            <a:off x="7012459" y="1956316"/>
            <a:ext cx="494957" cy="600675"/>
          </a:xfrm>
          <a:prstGeom prst="bentConnector3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8" idx="2"/>
          </p:cNvCxnSpPr>
          <p:nvPr/>
        </p:nvCxnSpPr>
        <p:spPr>
          <a:xfrm>
            <a:off x="7010400" y="1523652"/>
            <a:ext cx="497016" cy="432664"/>
          </a:xfrm>
          <a:prstGeom prst="bentConnector3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7" idx="6"/>
            <a:endCxn id="6" idx="1"/>
          </p:cNvCxnSpPr>
          <p:nvPr/>
        </p:nvCxnSpPr>
        <p:spPr>
          <a:xfrm flipV="1">
            <a:off x="3657599" y="1540133"/>
            <a:ext cx="453082" cy="278841"/>
          </a:xfrm>
          <a:prstGeom prst="bentConnector3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6" idx="3"/>
            <a:endCxn id="9" idx="1"/>
          </p:cNvCxnSpPr>
          <p:nvPr/>
        </p:nvCxnSpPr>
        <p:spPr>
          <a:xfrm flipV="1">
            <a:off x="5242697" y="1523652"/>
            <a:ext cx="635687" cy="1648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91000" y="2266950"/>
            <a:ext cx="1143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Long Poll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4" name="Smiley Face 43"/>
          <p:cNvSpPr/>
          <p:nvPr/>
        </p:nvSpPr>
        <p:spPr>
          <a:xfrm>
            <a:off x="457200" y="3185297"/>
            <a:ext cx="682539" cy="682540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miley Face 44"/>
          <p:cNvSpPr/>
          <p:nvPr/>
        </p:nvSpPr>
        <p:spPr>
          <a:xfrm>
            <a:off x="1056503" y="3718010"/>
            <a:ext cx="682539" cy="682540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14" idx="6"/>
            <a:endCxn id="18" idx="2"/>
          </p:cNvCxnSpPr>
          <p:nvPr/>
        </p:nvCxnSpPr>
        <p:spPr>
          <a:xfrm flipV="1">
            <a:off x="1739042" y="2794216"/>
            <a:ext cx="394558" cy="18590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6"/>
            <a:endCxn id="17" idx="2"/>
          </p:cNvCxnSpPr>
          <p:nvPr/>
        </p:nvCxnSpPr>
        <p:spPr>
          <a:xfrm flipV="1">
            <a:off x="1739042" y="1818974"/>
            <a:ext cx="394558" cy="116114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37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504949"/>
            <a:ext cx="5105400" cy="3739495"/>
          </a:xfrm>
        </p:spPr>
        <p:txBody>
          <a:bodyPr>
            <a:normAutofit/>
          </a:bodyPr>
          <a:lstStyle/>
          <a:p>
            <a:r>
              <a:rPr lang="en-US" b="1" dirty="0" smtClean="0"/>
              <a:t>Any-to-any</a:t>
            </a:r>
            <a:r>
              <a:rPr lang="en-US" dirty="0" smtClean="0"/>
              <a:t> messaging with ad-hoc structure</a:t>
            </a:r>
          </a:p>
          <a:p>
            <a:pPr lvl="1"/>
            <a:r>
              <a:rPr lang="en-US" dirty="0" smtClean="0"/>
              <a:t>Chat; Events; Input/Control</a:t>
            </a:r>
          </a:p>
          <a:p>
            <a:r>
              <a:rPr lang="en-US" b="1" dirty="0" smtClean="0"/>
              <a:t>Lightweight</a:t>
            </a:r>
            <a:r>
              <a:rPr lang="en-US" dirty="0" smtClean="0"/>
              <a:t> (in-RAM) state maintenance</a:t>
            </a:r>
          </a:p>
          <a:p>
            <a:pPr lvl="1"/>
            <a:r>
              <a:rPr lang="en-US" dirty="0" smtClean="0"/>
              <a:t>Scores; Dice; Equipment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3350"/>
            <a:ext cx="8077200" cy="1085850"/>
          </a:xfrm>
        </p:spPr>
        <p:txBody>
          <a:bodyPr/>
          <a:lstStyle/>
          <a:p>
            <a:r>
              <a:rPr lang="en-US" dirty="0" smtClean="0"/>
              <a:t>What Do We Want?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59104"/>
            <a:ext cx="2743200" cy="384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886200"/>
          </a:xfrm>
        </p:spPr>
        <p:txBody>
          <a:bodyPr/>
          <a:lstStyle/>
          <a:p>
            <a:r>
              <a:rPr lang="en-US" b="1" dirty="0" smtClean="0"/>
              <a:t>Queues</a:t>
            </a:r>
            <a:r>
              <a:rPr lang="en-US" dirty="0" smtClean="0"/>
              <a:t> provide a sane view of distributed state for developers building games</a:t>
            </a:r>
          </a:p>
          <a:p>
            <a:r>
              <a:rPr lang="en-US" dirty="0" smtClean="0"/>
              <a:t>Two kinds of messaging:</a:t>
            </a:r>
          </a:p>
          <a:p>
            <a:pPr lvl="1"/>
            <a:r>
              <a:rPr lang="en-US" b="1" dirty="0" smtClean="0"/>
              <a:t>Events</a:t>
            </a:r>
            <a:r>
              <a:rPr lang="en-US" dirty="0" smtClean="0"/>
              <a:t> (edge triggered, “messages”)</a:t>
            </a:r>
          </a:p>
          <a:p>
            <a:pPr lvl="1"/>
            <a:r>
              <a:rPr lang="en-US" b="1" dirty="0" smtClean="0"/>
              <a:t>State</a:t>
            </a:r>
            <a:r>
              <a:rPr lang="en-US" dirty="0" smtClean="0"/>
              <a:t> (level triggered, “updates”)</a:t>
            </a:r>
          </a:p>
          <a:p>
            <a:r>
              <a:rPr lang="en-US" b="1" dirty="0" smtClean="0"/>
              <a:t>Integrated</a:t>
            </a:r>
            <a:r>
              <a:rPr lang="en-US" dirty="0" smtClean="0"/>
              <a:t> into a bigger system</a:t>
            </a:r>
          </a:p>
        </p:txBody>
      </p:sp>
      <p:pic>
        <p:nvPicPr>
          <p:cNvPr id="11266" name="Picture 2" descr="C:\Users\jwatte\AppData\Local\Microsoft\Windows\Temporary Internet Files\Content.IE5\73XHP1AD\MC90023210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2495550"/>
            <a:ext cx="2193925" cy="24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99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Multiply 72"/>
          <p:cNvSpPr/>
          <p:nvPr/>
        </p:nvSpPr>
        <p:spPr>
          <a:xfrm>
            <a:off x="4103816" y="2103931"/>
            <a:ext cx="1153984" cy="696419"/>
          </a:xfrm>
          <a:prstGeom prst="mathMultiply">
            <a:avLst>
              <a:gd name="adj1" fmla="val 581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819400" y="3638550"/>
            <a:ext cx="4821195" cy="137160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Long-poll to Real-time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7640595" y="1806490"/>
            <a:ext cx="1198605" cy="1032132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0681" y="1173892"/>
            <a:ext cx="1132016" cy="7324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Web Servers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0681" y="2723464"/>
            <a:ext cx="1132016" cy="7324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Game Servers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7507416" y="1440250"/>
            <a:ext cx="1198605" cy="1032132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Databases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78384" y="1157411"/>
            <a:ext cx="1132016" cy="73248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Caching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880443" y="2190750"/>
            <a:ext cx="1132016" cy="73248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Caching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457200" y="1123950"/>
            <a:ext cx="682539" cy="682540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1056503" y="1609059"/>
            <a:ext cx="682539" cy="682540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457200" y="2106140"/>
            <a:ext cx="682539" cy="682540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1056503" y="2638853"/>
            <a:ext cx="682539" cy="682540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33600" y="1373659"/>
            <a:ext cx="1523999" cy="89063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Load Balancers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133601" y="2348901"/>
            <a:ext cx="1523998" cy="89063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Load Balancers</a:t>
            </a:r>
          </a:p>
        </p:txBody>
      </p:sp>
      <p:cxnSp>
        <p:nvCxnSpPr>
          <p:cNvPr id="21" name="Elbow Connector 20"/>
          <p:cNvCxnSpPr>
            <a:stCxn id="18" idx="6"/>
            <a:endCxn id="10" idx="1"/>
          </p:cNvCxnSpPr>
          <p:nvPr/>
        </p:nvCxnSpPr>
        <p:spPr>
          <a:xfrm flipV="1">
            <a:off x="3657599" y="2556991"/>
            <a:ext cx="2222844" cy="237225"/>
          </a:xfrm>
          <a:prstGeom prst="bentConnector3">
            <a:avLst>
              <a:gd name="adj1" fmla="val 10136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8" idx="6"/>
            <a:endCxn id="7" idx="1"/>
          </p:cNvCxnSpPr>
          <p:nvPr/>
        </p:nvCxnSpPr>
        <p:spPr>
          <a:xfrm>
            <a:off x="3657599" y="2794216"/>
            <a:ext cx="453082" cy="295489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3"/>
            <a:endCxn id="10" idx="1"/>
          </p:cNvCxnSpPr>
          <p:nvPr/>
        </p:nvCxnSpPr>
        <p:spPr>
          <a:xfrm flipV="1">
            <a:off x="5242697" y="2556991"/>
            <a:ext cx="637746" cy="532714"/>
          </a:xfrm>
          <a:prstGeom prst="bentConnector3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0" idx="3"/>
            <a:endCxn id="8" idx="2"/>
          </p:cNvCxnSpPr>
          <p:nvPr/>
        </p:nvCxnSpPr>
        <p:spPr>
          <a:xfrm flipV="1">
            <a:off x="7012459" y="1956316"/>
            <a:ext cx="494957" cy="600675"/>
          </a:xfrm>
          <a:prstGeom prst="bentConnector3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8" idx="2"/>
          </p:cNvCxnSpPr>
          <p:nvPr/>
        </p:nvCxnSpPr>
        <p:spPr>
          <a:xfrm>
            <a:off x="7010400" y="1523652"/>
            <a:ext cx="497016" cy="432664"/>
          </a:xfrm>
          <a:prstGeom prst="bentConnector3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7" idx="6"/>
            <a:endCxn id="6" idx="1"/>
          </p:cNvCxnSpPr>
          <p:nvPr/>
        </p:nvCxnSpPr>
        <p:spPr>
          <a:xfrm flipV="1">
            <a:off x="3657599" y="1540133"/>
            <a:ext cx="453082" cy="278841"/>
          </a:xfrm>
          <a:prstGeom prst="bentConnector3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6" idx="3"/>
            <a:endCxn id="9" idx="1"/>
          </p:cNvCxnSpPr>
          <p:nvPr/>
        </p:nvCxnSpPr>
        <p:spPr>
          <a:xfrm flipV="1">
            <a:off x="5242697" y="1523652"/>
            <a:ext cx="635687" cy="1648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91000" y="226695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Long Poll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4" name="Smiley Face 43"/>
          <p:cNvSpPr/>
          <p:nvPr/>
        </p:nvSpPr>
        <p:spPr>
          <a:xfrm>
            <a:off x="457200" y="3185297"/>
            <a:ext cx="682539" cy="682540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miley Face 44"/>
          <p:cNvSpPr/>
          <p:nvPr/>
        </p:nvSpPr>
        <p:spPr>
          <a:xfrm>
            <a:off x="1056503" y="3718010"/>
            <a:ext cx="682539" cy="682540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124200" y="3867837"/>
            <a:ext cx="1371600" cy="9137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Connection Gateways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105400" y="3867837"/>
            <a:ext cx="1338992" cy="91371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Message Queues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>
            <a:stCxn id="46" idx="3"/>
            <a:endCxn id="48" idx="1"/>
          </p:cNvCxnSpPr>
          <p:nvPr/>
        </p:nvCxnSpPr>
        <p:spPr>
          <a:xfrm>
            <a:off x="4495800" y="4324694"/>
            <a:ext cx="6096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6" idx="2"/>
            <a:endCxn id="48" idx="0"/>
          </p:cNvCxnSpPr>
          <p:nvPr/>
        </p:nvCxnSpPr>
        <p:spPr>
          <a:xfrm rot="16200000" flipH="1">
            <a:off x="4245060" y="2338001"/>
            <a:ext cx="1961464" cy="1098207"/>
          </a:xfrm>
          <a:prstGeom prst="bentConnector3">
            <a:avLst>
              <a:gd name="adj1" fmla="val 1011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7" idx="2"/>
            <a:endCxn id="48" idx="0"/>
          </p:cNvCxnSpPr>
          <p:nvPr/>
        </p:nvCxnSpPr>
        <p:spPr>
          <a:xfrm rot="16200000" flipH="1">
            <a:off x="5019846" y="3112787"/>
            <a:ext cx="411892" cy="1098207"/>
          </a:xfrm>
          <a:prstGeom prst="bentConnector3">
            <a:avLst>
              <a:gd name="adj1" fmla="val 24825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29400" y="4059019"/>
            <a:ext cx="109631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Today’s Talk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4" name="Straight Arrow Connector 63"/>
          <p:cNvCxnSpPr>
            <a:stCxn id="14" idx="6"/>
            <a:endCxn id="46" idx="1"/>
          </p:cNvCxnSpPr>
          <p:nvPr/>
        </p:nvCxnSpPr>
        <p:spPr>
          <a:xfrm>
            <a:off x="1739042" y="2980123"/>
            <a:ext cx="1385158" cy="134457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4" idx="6"/>
            <a:endCxn id="18" idx="2"/>
          </p:cNvCxnSpPr>
          <p:nvPr/>
        </p:nvCxnSpPr>
        <p:spPr>
          <a:xfrm flipV="1">
            <a:off x="1739042" y="2794216"/>
            <a:ext cx="394559" cy="18590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6"/>
            <a:endCxn id="17" idx="2"/>
          </p:cNvCxnSpPr>
          <p:nvPr/>
        </p:nvCxnSpPr>
        <p:spPr>
          <a:xfrm flipV="1">
            <a:off x="1739042" y="1818974"/>
            <a:ext cx="394558" cy="116114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77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9550"/>
            <a:ext cx="7162800" cy="9144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228600" y="666750"/>
            <a:ext cx="1219200" cy="1219200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1276350"/>
            <a:ext cx="1828800" cy="12881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Game Server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HTTP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58010" y="3863511"/>
            <a:ext cx="1828800" cy="11430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Queue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88595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Client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69252" y="1707402"/>
            <a:ext cx="1388758" cy="2186504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2"/>
            <a:endCxn id="6" idx="3"/>
          </p:cNvCxnSpPr>
          <p:nvPr/>
        </p:nvCxnSpPr>
        <p:spPr>
          <a:xfrm rot="5400000">
            <a:off x="4813336" y="2237947"/>
            <a:ext cx="1870538" cy="2523590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0"/>
            <a:endCxn id="5" idx="1"/>
          </p:cNvCxnSpPr>
          <p:nvPr/>
        </p:nvCxnSpPr>
        <p:spPr>
          <a:xfrm rot="5400000" flipH="1" flipV="1">
            <a:off x="3862656" y="1630167"/>
            <a:ext cx="1943099" cy="2523590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10200" y="3028895"/>
            <a:ext cx="2590800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Create/delete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queue/mount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Join/remove user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Send message/state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09754" y="1424285"/>
            <a:ext cx="192455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Validation users/requests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Notification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2200489"/>
            <a:ext cx="2690916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Connect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Listen message/state/user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Send message/state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79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819150"/>
            <a:ext cx="2691078" cy="1809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886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Simultaneous user count:</a:t>
            </a:r>
          </a:p>
          <a:p>
            <a:pPr lvl="1"/>
            <a:r>
              <a:rPr lang="en-US" sz="1800" dirty="0" smtClean="0"/>
              <a:t>80,000 when we started</a:t>
            </a:r>
          </a:p>
          <a:p>
            <a:pPr lvl="1"/>
            <a:r>
              <a:rPr lang="en-US" sz="1800" dirty="0" smtClean="0"/>
              <a:t>150,000 today</a:t>
            </a:r>
          </a:p>
          <a:p>
            <a:pPr lvl="1"/>
            <a:r>
              <a:rPr lang="en-US" sz="1800" dirty="0" smtClean="0"/>
              <a:t>1,000,000 design goal</a:t>
            </a:r>
          </a:p>
          <a:p>
            <a:r>
              <a:rPr lang="en-US" sz="2000" dirty="0" smtClean="0"/>
              <a:t>Real-time performance (the main driving requirement)</a:t>
            </a:r>
          </a:p>
          <a:p>
            <a:pPr lvl="1"/>
            <a:r>
              <a:rPr lang="en-US" sz="1800" dirty="0" smtClean="0"/>
              <a:t>Lower than 100ms end-to-end through the system</a:t>
            </a:r>
          </a:p>
          <a:p>
            <a:r>
              <a:rPr lang="en-US" sz="2000" dirty="0" smtClean="0"/>
              <a:t>Queue creates and join/leaves (kill a lot of contenders)</a:t>
            </a:r>
          </a:p>
          <a:p>
            <a:pPr lvl="1"/>
            <a:r>
              <a:rPr lang="en-US" sz="1800" dirty="0" smtClean="0"/>
              <a:t>&gt;500,000 creates/day when started</a:t>
            </a:r>
          </a:p>
          <a:p>
            <a:pPr lvl="1"/>
            <a:r>
              <a:rPr lang="en-US" sz="1800" dirty="0" smtClean="0"/>
              <a:t>&gt;20,000,000 creates/day design goal</a:t>
            </a:r>
          </a:p>
        </p:txBody>
      </p:sp>
    </p:spTree>
    <p:extLst>
      <p:ext uri="{BB962C8B-B14F-4D97-AF65-F5344CB8AC3E}">
        <p14:creationId xmlns:p14="http://schemas.microsoft.com/office/powerpoint/2010/main" val="158371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commending A Strategy">
  <a:themeElements>
    <a:clrScheme name="Recommending A Strategy 1">
      <a:dk1>
        <a:srgbClr val="009999"/>
      </a:dk1>
      <a:lt1>
        <a:srgbClr val="FFFFFF"/>
      </a:lt1>
      <a:dk2>
        <a:srgbClr val="000066"/>
      </a:dk2>
      <a:lt2>
        <a:srgbClr val="339966"/>
      </a:lt2>
      <a:accent1>
        <a:srgbClr val="00CC99"/>
      </a:accent1>
      <a:accent2>
        <a:srgbClr val="0099CC"/>
      </a:accent2>
      <a:accent3>
        <a:srgbClr val="AAAAB8"/>
      </a:accent3>
      <a:accent4>
        <a:srgbClr val="DADADA"/>
      </a:accent4>
      <a:accent5>
        <a:srgbClr val="AAE2CA"/>
      </a:accent5>
      <a:accent6>
        <a:srgbClr val="008AB9"/>
      </a:accent6>
      <a:hlink>
        <a:srgbClr val="336699"/>
      </a:hlink>
      <a:folHlink>
        <a:srgbClr val="B2B2B2"/>
      </a:folHlink>
    </a:clrScheme>
    <a:fontScheme name="Recommending A Strateg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4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45" charset="0"/>
          </a:defRPr>
        </a:defPPr>
      </a:lstStyle>
    </a:lnDef>
  </a:objectDefaults>
  <a:extraClrSchemeLst>
    <a:extraClrScheme>
      <a:clrScheme name="Recommending A Strategy 1">
        <a:dk1>
          <a:srgbClr val="009999"/>
        </a:dk1>
        <a:lt1>
          <a:srgbClr val="FFFFFF"/>
        </a:lt1>
        <a:dk2>
          <a:srgbClr val="000066"/>
        </a:dk2>
        <a:lt2>
          <a:srgbClr val="339966"/>
        </a:lt2>
        <a:accent1>
          <a:srgbClr val="00CC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E2CA"/>
        </a:accent5>
        <a:accent6>
          <a:srgbClr val="008AB9"/>
        </a:accent6>
        <a:hlink>
          <a:srgbClr val="33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commending A Strategy 2">
        <a:dk1>
          <a:srgbClr val="000000"/>
        </a:dk1>
        <a:lt1>
          <a:srgbClr val="FFFFFF"/>
        </a:lt1>
        <a:dk2>
          <a:srgbClr val="009900"/>
        </a:dk2>
        <a:lt2>
          <a:srgbClr val="CC0000"/>
        </a:lt2>
        <a:accent1>
          <a:srgbClr val="CCCC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2D2DB9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commending A Strateg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commending A Strategy 4">
        <a:dk1>
          <a:srgbClr val="333399"/>
        </a:dk1>
        <a:lt1>
          <a:srgbClr val="FFFFCC"/>
        </a:lt1>
        <a:dk2>
          <a:srgbClr val="000000"/>
        </a:dk2>
        <a:lt2>
          <a:srgbClr val="0000FF"/>
        </a:lt2>
        <a:accent1>
          <a:srgbClr val="800000"/>
        </a:accent1>
        <a:accent2>
          <a:srgbClr val="3366CC"/>
        </a:accent2>
        <a:accent3>
          <a:srgbClr val="AAAAAA"/>
        </a:accent3>
        <a:accent4>
          <a:srgbClr val="DADAAE"/>
        </a:accent4>
        <a:accent5>
          <a:srgbClr val="C0AAAA"/>
        </a:accent5>
        <a:accent6>
          <a:srgbClr val="2D5CB9"/>
        </a:accent6>
        <a:hlink>
          <a:srgbClr val="FFFF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commending A Strategy 5">
        <a:dk1>
          <a:srgbClr val="CC3300"/>
        </a:dk1>
        <a:lt1>
          <a:srgbClr val="FFFFCC"/>
        </a:lt1>
        <a:dk2>
          <a:srgbClr val="000000"/>
        </a:dk2>
        <a:lt2>
          <a:srgbClr val="CC6600"/>
        </a:lt2>
        <a:accent1>
          <a:srgbClr val="993300"/>
        </a:accent1>
        <a:accent2>
          <a:srgbClr val="808000"/>
        </a:accent2>
        <a:accent3>
          <a:srgbClr val="AAAAAA"/>
        </a:accent3>
        <a:accent4>
          <a:srgbClr val="DADAAE"/>
        </a:accent4>
        <a:accent5>
          <a:srgbClr val="CAADAA"/>
        </a:accent5>
        <a:accent6>
          <a:srgbClr val="7373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commending A Strategy 6">
        <a:dk1>
          <a:srgbClr val="66CCFF"/>
        </a:dk1>
        <a:lt1>
          <a:srgbClr val="CCECFF"/>
        </a:lt1>
        <a:dk2>
          <a:srgbClr val="000000"/>
        </a:dk2>
        <a:lt2>
          <a:srgbClr val="9999FF"/>
        </a:lt2>
        <a:accent1>
          <a:srgbClr val="FFFFFF"/>
        </a:accent1>
        <a:accent2>
          <a:srgbClr val="99CCFF"/>
        </a:accent2>
        <a:accent3>
          <a:srgbClr val="AAAAAA"/>
        </a:accent3>
        <a:accent4>
          <a:srgbClr val="AEC9DA"/>
        </a:accent4>
        <a:accent5>
          <a:srgbClr val="FFFFFF"/>
        </a:accent5>
        <a:accent6>
          <a:srgbClr val="8AB9E7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commending A Strategy 7">
        <a:dk1>
          <a:srgbClr val="993366"/>
        </a:dk1>
        <a:lt1>
          <a:srgbClr val="FFFFCC"/>
        </a:lt1>
        <a:dk2>
          <a:srgbClr val="333399"/>
        </a:dk2>
        <a:lt2>
          <a:srgbClr val="0066FF"/>
        </a:lt2>
        <a:accent1>
          <a:srgbClr val="6600FF"/>
        </a:accent1>
        <a:accent2>
          <a:srgbClr val="0099CC"/>
        </a:accent2>
        <a:accent3>
          <a:srgbClr val="ADADCA"/>
        </a:accent3>
        <a:accent4>
          <a:srgbClr val="DADAAE"/>
        </a:accent4>
        <a:accent5>
          <a:srgbClr val="B8AAFF"/>
        </a:accent5>
        <a:accent6>
          <a:srgbClr val="008AB9"/>
        </a:accent6>
        <a:hlink>
          <a:srgbClr val="66FF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commending A Strategy 8">
        <a:dk1>
          <a:srgbClr val="993366"/>
        </a:dk1>
        <a:lt1>
          <a:srgbClr val="EAEAEA"/>
        </a:lt1>
        <a:dk2>
          <a:srgbClr val="660066"/>
        </a:dk2>
        <a:lt2>
          <a:srgbClr val="CC0000"/>
        </a:lt2>
        <a:accent1>
          <a:srgbClr val="A50021"/>
        </a:accent1>
        <a:accent2>
          <a:srgbClr val="660033"/>
        </a:accent2>
        <a:accent3>
          <a:srgbClr val="B8AAB8"/>
        </a:accent3>
        <a:accent4>
          <a:srgbClr val="C8C8C8"/>
        </a:accent4>
        <a:accent5>
          <a:srgbClr val="CFAAAB"/>
        </a:accent5>
        <a:accent6>
          <a:srgbClr val="5C00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ecommending A Strategy">
  <a:themeElements>
    <a:clrScheme name="Recommending A Strategy 1">
      <a:dk1>
        <a:srgbClr val="009999"/>
      </a:dk1>
      <a:lt1>
        <a:srgbClr val="FFFFFF"/>
      </a:lt1>
      <a:dk2>
        <a:srgbClr val="000066"/>
      </a:dk2>
      <a:lt2>
        <a:srgbClr val="339966"/>
      </a:lt2>
      <a:accent1>
        <a:srgbClr val="00CC99"/>
      </a:accent1>
      <a:accent2>
        <a:srgbClr val="0099CC"/>
      </a:accent2>
      <a:accent3>
        <a:srgbClr val="AAAAB8"/>
      </a:accent3>
      <a:accent4>
        <a:srgbClr val="DADADA"/>
      </a:accent4>
      <a:accent5>
        <a:srgbClr val="AAE2CA"/>
      </a:accent5>
      <a:accent6>
        <a:srgbClr val="008AB9"/>
      </a:accent6>
      <a:hlink>
        <a:srgbClr val="336699"/>
      </a:hlink>
      <a:folHlink>
        <a:srgbClr val="B2B2B2"/>
      </a:folHlink>
    </a:clrScheme>
    <a:fontScheme name="Recommending A Strateg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4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45" charset="0"/>
          </a:defRPr>
        </a:defPPr>
      </a:lstStyle>
    </a:lnDef>
  </a:objectDefaults>
  <a:extraClrSchemeLst>
    <a:extraClrScheme>
      <a:clrScheme name="Recommending A Strategy 1">
        <a:dk1>
          <a:srgbClr val="009999"/>
        </a:dk1>
        <a:lt1>
          <a:srgbClr val="FFFFFF"/>
        </a:lt1>
        <a:dk2>
          <a:srgbClr val="000066"/>
        </a:dk2>
        <a:lt2>
          <a:srgbClr val="339966"/>
        </a:lt2>
        <a:accent1>
          <a:srgbClr val="00CC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E2CA"/>
        </a:accent5>
        <a:accent6>
          <a:srgbClr val="008AB9"/>
        </a:accent6>
        <a:hlink>
          <a:srgbClr val="33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commending A Strategy 2">
        <a:dk1>
          <a:srgbClr val="000000"/>
        </a:dk1>
        <a:lt1>
          <a:srgbClr val="FFFFFF"/>
        </a:lt1>
        <a:dk2>
          <a:srgbClr val="009900"/>
        </a:dk2>
        <a:lt2>
          <a:srgbClr val="CC0000"/>
        </a:lt2>
        <a:accent1>
          <a:srgbClr val="CCCC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2D2DB9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commending A Strateg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commending A Strategy 4">
        <a:dk1>
          <a:srgbClr val="333399"/>
        </a:dk1>
        <a:lt1>
          <a:srgbClr val="FFFFCC"/>
        </a:lt1>
        <a:dk2>
          <a:srgbClr val="000000"/>
        </a:dk2>
        <a:lt2>
          <a:srgbClr val="0000FF"/>
        </a:lt2>
        <a:accent1>
          <a:srgbClr val="800000"/>
        </a:accent1>
        <a:accent2>
          <a:srgbClr val="3366CC"/>
        </a:accent2>
        <a:accent3>
          <a:srgbClr val="AAAAAA"/>
        </a:accent3>
        <a:accent4>
          <a:srgbClr val="DADAAE"/>
        </a:accent4>
        <a:accent5>
          <a:srgbClr val="C0AAAA"/>
        </a:accent5>
        <a:accent6>
          <a:srgbClr val="2D5CB9"/>
        </a:accent6>
        <a:hlink>
          <a:srgbClr val="FFFF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commending A Strategy 5">
        <a:dk1>
          <a:srgbClr val="CC3300"/>
        </a:dk1>
        <a:lt1>
          <a:srgbClr val="FFFFCC"/>
        </a:lt1>
        <a:dk2>
          <a:srgbClr val="000000"/>
        </a:dk2>
        <a:lt2>
          <a:srgbClr val="CC6600"/>
        </a:lt2>
        <a:accent1>
          <a:srgbClr val="993300"/>
        </a:accent1>
        <a:accent2>
          <a:srgbClr val="808000"/>
        </a:accent2>
        <a:accent3>
          <a:srgbClr val="AAAAAA"/>
        </a:accent3>
        <a:accent4>
          <a:srgbClr val="DADAAE"/>
        </a:accent4>
        <a:accent5>
          <a:srgbClr val="CAADAA"/>
        </a:accent5>
        <a:accent6>
          <a:srgbClr val="7373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commending A Strategy 6">
        <a:dk1>
          <a:srgbClr val="66CCFF"/>
        </a:dk1>
        <a:lt1>
          <a:srgbClr val="CCECFF"/>
        </a:lt1>
        <a:dk2>
          <a:srgbClr val="000000"/>
        </a:dk2>
        <a:lt2>
          <a:srgbClr val="9999FF"/>
        </a:lt2>
        <a:accent1>
          <a:srgbClr val="FFFFFF"/>
        </a:accent1>
        <a:accent2>
          <a:srgbClr val="99CCFF"/>
        </a:accent2>
        <a:accent3>
          <a:srgbClr val="AAAAAA"/>
        </a:accent3>
        <a:accent4>
          <a:srgbClr val="AEC9DA"/>
        </a:accent4>
        <a:accent5>
          <a:srgbClr val="FFFFFF"/>
        </a:accent5>
        <a:accent6>
          <a:srgbClr val="8AB9E7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commending A Strategy 7">
        <a:dk1>
          <a:srgbClr val="993366"/>
        </a:dk1>
        <a:lt1>
          <a:srgbClr val="FFFFCC"/>
        </a:lt1>
        <a:dk2>
          <a:srgbClr val="333399"/>
        </a:dk2>
        <a:lt2>
          <a:srgbClr val="0066FF"/>
        </a:lt2>
        <a:accent1>
          <a:srgbClr val="6600FF"/>
        </a:accent1>
        <a:accent2>
          <a:srgbClr val="0099CC"/>
        </a:accent2>
        <a:accent3>
          <a:srgbClr val="ADADCA"/>
        </a:accent3>
        <a:accent4>
          <a:srgbClr val="DADAAE"/>
        </a:accent4>
        <a:accent5>
          <a:srgbClr val="B8AAFF"/>
        </a:accent5>
        <a:accent6>
          <a:srgbClr val="008AB9"/>
        </a:accent6>
        <a:hlink>
          <a:srgbClr val="66FF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commending A Strategy 8">
        <a:dk1>
          <a:srgbClr val="993366"/>
        </a:dk1>
        <a:lt1>
          <a:srgbClr val="EAEAEA"/>
        </a:lt1>
        <a:dk2>
          <a:srgbClr val="660066"/>
        </a:dk2>
        <a:lt2>
          <a:srgbClr val="CC0000"/>
        </a:lt2>
        <a:accent1>
          <a:srgbClr val="A50021"/>
        </a:accent1>
        <a:accent2>
          <a:srgbClr val="660033"/>
        </a:accent2>
        <a:accent3>
          <a:srgbClr val="B8AAB8"/>
        </a:accent3>
        <a:accent4>
          <a:srgbClr val="C8C8C8"/>
        </a:accent4>
        <a:accent5>
          <a:srgbClr val="CFAAAB"/>
        </a:accent5>
        <a:accent6>
          <a:srgbClr val="5C00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GDC11_PPT_Main_template</Template>
  <TotalTime>3268</TotalTime>
  <Words>2515</Words>
  <Application>Microsoft Office PowerPoint</Application>
  <PresentationFormat>On-screen Show (16:9)</PresentationFormat>
  <Paragraphs>539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Recommending A Strategy</vt:lpstr>
      <vt:lpstr>1_Recommending A Strategy</vt:lpstr>
      <vt:lpstr>Large-scale Messaging at IMVU</vt:lpstr>
      <vt:lpstr>Presentation Overview</vt:lpstr>
      <vt:lpstr>From Chat to Games</vt:lpstr>
      <vt:lpstr>Context</vt:lpstr>
      <vt:lpstr>What Do We Want?</vt:lpstr>
      <vt:lpstr>New Building Blocks</vt:lpstr>
      <vt:lpstr>From Long-poll to Real-time</vt:lpstr>
      <vt:lpstr>Functions</vt:lpstr>
      <vt:lpstr>Performance Requirements</vt:lpstr>
      <vt:lpstr>Also-rans: Existing Wheels</vt:lpstr>
      <vt:lpstr>Our Wheel is Rounder!</vt:lpstr>
      <vt:lpstr>Section: Implementation</vt:lpstr>
      <vt:lpstr>The Journey of a Message</vt:lpstr>
      <vt:lpstr>The Journey of a Message</vt:lpstr>
      <vt:lpstr>Anatomy of a Queue</vt:lpstr>
      <vt:lpstr>A Single Machine Isn’t Enough</vt:lpstr>
      <vt:lpstr>Scale Across Machines</vt:lpstr>
      <vt:lpstr>Consistent Hashing</vt:lpstr>
      <vt:lpstr>Consistent Hash Table Update</vt:lpstr>
      <vt:lpstr>Erlang</vt:lpstr>
      <vt:lpstr>Example Erlang Process</vt:lpstr>
      <vt:lpstr>Section: Details</vt:lpstr>
      <vt:lpstr>Load Management</vt:lpstr>
      <vt:lpstr>Marshalling</vt:lpstr>
      <vt:lpstr>RPC</vt:lpstr>
      <vt:lpstr>Call-outs</vt:lpstr>
      <vt:lpstr>Management</vt:lpstr>
      <vt:lpstr>Monitoring</vt:lpstr>
      <vt:lpstr>Hot Add Node</vt:lpstr>
      <vt:lpstr>Section: Problem Cases</vt:lpstr>
      <vt:lpstr>User Goes Silent</vt:lpstr>
      <vt:lpstr>Second User Connection</vt:lpstr>
      <vt:lpstr>Node Crashes</vt:lpstr>
      <vt:lpstr>Gateway Crashes</vt:lpstr>
      <vt:lpstr>Reliable Messages</vt:lpstr>
      <vt:lpstr>Firewalls</vt:lpstr>
      <vt:lpstr>Build and Test</vt:lpstr>
      <vt:lpstr>Section: Future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Large-scale Messaging at IMVU</dc:title>
  <dc:creator>Jon Watte</dc:creator>
  <cp:lastModifiedBy>Jon Watte</cp:lastModifiedBy>
  <cp:revision>77</cp:revision>
  <dcterms:created xsi:type="dcterms:W3CDTF">2010-12-02T20:47:57Z</dcterms:created>
  <dcterms:modified xsi:type="dcterms:W3CDTF">2011-03-04T22:20:45Z</dcterms:modified>
</cp:coreProperties>
</file>