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04E253-4975-41FC-B584-24E06643D2A7}" type="datetimeFigureOut">
              <a:rPr lang="zh-CN" altLang="en-US" smtClean="0"/>
              <a:t>2021/3/30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7A64-3EC7-45C2-A16D-8DF6B0531815}" type="slidenum">
              <a:rPr lang="zh-CN" altLang="en-US" smtClean="0"/>
              <a:t>‹#›</a:t>
            </a:fld>
            <a:endParaRPr lang="zh-CN" altLang="en-US"/>
          </a:p>
        </p:txBody>
      </p:sp>
    </p:spTree>
    <p:extLst>
      <p:ext uri="{BB962C8B-B14F-4D97-AF65-F5344CB8AC3E}">
        <p14:creationId xmlns:p14="http://schemas.microsoft.com/office/powerpoint/2010/main" val="3801341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AA7A64-3EC7-45C2-A16D-8DF6B0531815}" type="slidenum">
              <a:rPr lang="zh-CN" altLang="en-US" smtClean="0"/>
              <a:t>1</a:t>
            </a:fld>
            <a:endParaRPr lang="zh-CN" altLang="en-US"/>
          </a:p>
        </p:txBody>
      </p:sp>
    </p:spTree>
    <p:extLst>
      <p:ext uri="{BB962C8B-B14F-4D97-AF65-F5344CB8AC3E}">
        <p14:creationId xmlns:p14="http://schemas.microsoft.com/office/powerpoint/2010/main" val="2974936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4E510-338D-4F14-8F29-F2D6F426362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C3148F-1E6B-4CDA-8BBD-F2F22C8801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4919EE5-6A0C-4F0B-BBE5-42CC17F36A64}"/>
              </a:ext>
            </a:extLst>
          </p:cNvPr>
          <p:cNvSpPr>
            <a:spLocks noGrp="1"/>
          </p:cNvSpPr>
          <p:nvPr>
            <p:ph type="dt" sz="half" idx="10"/>
          </p:nvPr>
        </p:nvSpPr>
        <p:spPr/>
        <p:txBody>
          <a:bodyPr/>
          <a:lstStyle/>
          <a:p>
            <a:fld id="{BAF1CF9C-AD33-4039-99C4-A977127B4B33}"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3ABB4A2F-A7D2-490B-9B0C-0A21B7EAAF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B604C5-94EE-45EA-8B19-4378E9F228FD}"/>
              </a:ext>
            </a:extLst>
          </p:cNvPr>
          <p:cNvSpPr>
            <a:spLocks noGrp="1"/>
          </p:cNvSpPr>
          <p:nvPr>
            <p:ph type="sldNum" sz="quarter" idx="12"/>
          </p:nvPr>
        </p:nvSpPr>
        <p:spPr/>
        <p:txBody>
          <a:bodyPr/>
          <a:lstStyle/>
          <a:p>
            <a:fld id="{290C340E-A42F-427A-8203-3E33AF395FEF}" type="slidenum">
              <a:rPr lang="zh-CN" altLang="en-US" smtClean="0"/>
              <a:t>‹#›</a:t>
            </a:fld>
            <a:endParaRPr lang="zh-CN" altLang="en-US"/>
          </a:p>
        </p:txBody>
      </p:sp>
    </p:spTree>
    <p:extLst>
      <p:ext uri="{BB962C8B-B14F-4D97-AF65-F5344CB8AC3E}">
        <p14:creationId xmlns:p14="http://schemas.microsoft.com/office/powerpoint/2010/main" val="3239793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1245F-E0FB-4B2D-ADFB-7AA7E4BBB62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487DBFA-7F23-4AEE-9AC3-CCC7EC4BC0A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53914C-A555-4AD1-B4AB-E83C04A71912}"/>
              </a:ext>
            </a:extLst>
          </p:cNvPr>
          <p:cNvSpPr>
            <a:spLocks noGrp="1"/>
          </p:cNvSpPr>
          <p:nvPr>
            <p:ph type="dt" sz="half" idx="10"/>
          </p:nvPr>
        </p:nvSpPr>
        <p:spPr/>
        <p:txBody>
          <a:bodyPr/>
          <a:lstStyle/>
          <a:p>
            <a:fld id="{BAF1CF9C-AD33-4039-99C4-A977127B4B33}"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468ABA58-F38F-42AA-8866-3F219344B3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5C98F8-FFB0-49CB-ACEB-A9AD70D8ADBC}"/>
              </a:ext>
            </a:extLst>
          </p:cNvPr>
          <p:cNvSpPr>
            <a:spLocks noGrp="1"/>
          </p:cNvSpPr>
          <p:nvPr>
            <p:ph type="sldNum" sz="quarter" idx="12"/>
          </p:nvPr>
        </p:nvSpPr>
        <p:spPr/>
        <p:txBody>
          <a:bodyPr/>
          <a:lstStyle/>
          <a:p>
            <a:fld id="{290C340E-A42F-427A-8203-3E33AF395FEF}" type="slidenum">
              <a:rPr lang="zh-CN" altLang="en-US" smtClean="0"/>
              <a:t>‹#›</a:t>
            </a:fld>
            <a:endParaRPr lang="zh-CN" altLang="en-US"/>
          </a:p>
        </p:txBody>
      </p:sp>
    </p:spTree>
    <p:extLst>
      <p:ext uri="{BB962C8B-B14F-4D97-AF65-F5344CB8AC3E}">
        <p14:creationId xmlns:p14="http://schemas.microsoft.com/office/powerpoint/2010/main" val="1394325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FFAA005-1CDF-436D-8685-FCA4E6ABC05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F4683AD-92D4-4AC8-AB73-EF0ACF46E53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2AFA154-6597-4AF3-94B5-F79FF9DCA72E}"/>
              </a:ext>
            </a:extLst>
          </p:cNvPr>
          <p:cNvSpPr>
            <a:spLocks noGrp="1"/>
          </p:cNvSpPr>
          <p:nvPr>
            <p:ph type="dt" sz="half" idx="10"/>
          </p:nvPr>
        </p:nvSpPr>
        <p:spPr/>
        <p:txBody>
          <a:bodyPr/>
          <a:lstStyle/>
          <a:p>
            <a:fld id="{BAF1CF9C-AD33-4039-99C4-A977127B4B33}"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5375F901-5EBD-43E6-84FE-1C11E9C923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5522DC-DA3B-4DD9-A779-0DA7264B27D8}"/>
              </a:ext>
            </a:extLst>
          </p:cNvPr>
          <p:cNvSpPr>
            <a:spLocks noGrp="1"/>
          </p:cNvSpPr>
          <p:nvPr>
            <p:ph type="sldNum" sz="quarter" idx="12"/>
          </p:nvPr>
        </p:nvSpPr>
        <p:spPr/>
        <p:txBody>
          <a:bodyPr/>
          <a:lstStyle/>
          <a:p>
            <a:fld id="{290C340E-A42F-427A-8203-3E33AF395FEF}" type="slidenum">
              <a:rPr lang="zh-CN" altLang="en-US" smtClean="0"/>
              <a:t>‹#›</a:t>
            </a:fld>
            <a:endParaRPr lang="zh-CN" altLang="en-US"/>
          </a:p>
        </p:txBody>
      </p:sp>
    </p:spTree>
    <p:extLst>
      <p:ext uri="{BB962C8B-B14F-4D97-AF65-F5344CB8AC3E}">
        <p14:creationId xmlns:p14="http://schemas.microsoft.com/office/powerpoint/2010/main" val="78786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9DF80-4B26-4033-A2E5-B85C589B40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95A1C33-A397-42FA-A3DF-D8D8B489CD5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173C3-CBD3-4EBA-96A5-37FE738741E2}"/>
              </a:ext>
            </a:extLst>
          </p:cNvPr>
          <p:cNvSpPr>
            <a:spLocks noGrp="1"/>
          </p:cNvSpPr>
          <p:nvPr>
            <p:ph type="dt" sz="half" idx="10"/>
          </p:nvPr>
        </p:nvSpPr>
        <p:spPr/>
        <p:txBody>
          <a:bodyPr/>
          <a:lstStyle/>
          <a:p>
            <a:fld id="{BAF1CF9C-AD33-4039-99C4-A977127B4B33}"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C8AE09F5-87A4-4DFD-9287-717600C0C3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797AF6-84A2-4B96-8011-A2614E939AE4}"/>
              </a:ext>
            </a:extLst>
          </p:cNvPr>
          <p:cNvSpPr>
            <a:spLocks noGrp="1"/>
          </p:cNvSpPr>
          <p:nvPr>
            <p:ph type="sldNum" sz="quarter" idx="12"/>
          </p:nvPr>
        </p:nvSpPr>
        <p:spPr/>
        <p:txBody>
          <a:bodyPr/>
          <a:lstStyle/>
          <a:p>
            <a:fld id="{290C340E-A42F-427A-8203-3E33AF395FEF}" type="slidenum">
              <a:rPr lang="zh-CN" altLang="en-US" smtClean="0"/>
              <a:t>‹#›</a:t>
            </a:fld>
            <a:endParaRPr lang="zh-CN" altLang="en-US"/>
          </a:p>
        </p:txBody>
      </p:sp>
    </p:spTree>
    <p:extLst>
      <p:ext uri="{BB962C8B-B14F-4D97-AF65-F5344CB8AC3E}">
        <p14:creationId xmlns:p14="http://schemas.microsoft.com/office/powerpoint/2010/main" val="292206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E0622-F968-4F43-B246-32145F8D3F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1756186-6ABE-430B-B33D-2BB40C9BE5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E04910-AE4F-4E02-9C3A-CCDD720C74FE}"/>
              </a:ext>
            </a:extLst>
          </p:cNvPr>
          <p:cNvSpPr>
            <a:spLocks noGrp="1"/>
          </p:cNvSpPr>
          <p:nvPr>
            <p:ph type="dt" sz="half" idx="10"/>
          </p:nvPr>
        </p:nvSpPr>
        <p:spPr/>
        <p:txBody>
          <a:bodyPr/>
          <a:lstStyle/>
          <a:p>
            <a:fld id="{BAF1CF9C-AD33-4039-99C4-A977127B4B33}"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E836A8BE-8AFA-43AB-9DB5-B938FF88CA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488CFE-76FA-4AAE-99AD-1117464708D5}"/>
              </a:ext>
            </a:extLst>
          </p:cNvPr>
          <p:cNvSpPr>
            <a:spLocks noGrp="1"/>
          </p:cNvSpPr>
          <p:nvPr>
            <p:ph type="sldNum" sz="quarter" idx="12"/>
          </p:nvPr>
        </p:nvSpPr>
        <p:spPr/>
        <p:txBody>
          <a:bodyPr/>
          <a:lstStyle/>
          <a:p>
            <a:fld id="{290C340E-A42F-427A-8203-3E33AF395FEF}" type="slidenum">
              <a:rPr lang="zh-CN" altLang="en-US" smtClean="0"/>
              <a:t>‹#›</a:t>
            </a:fld>
            <a:endParaRPr lang="zh-CN" altLang="en-US"/>
          </a:p>
        </p:txBody>
      </p:sp>
    </p:spTree>
    <p:extLst>
      <p:ext uri="{BB962C8B-B14F-4D97-AF65-F5344CB8AC3E}">
        <p14:creationId xmlns:p14="http://schemas.microsoft.com/office/powerpoint/2010/main" val="319863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AA88B-2D06-4A78-AED2-7A7E48C537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11E4F42-9368-4E9F-A45E-F3CCC47A014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E9670A1-AA57-4DE8-8DBC-03889FF133D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07354A3-5148-45AD-8BC0-272CDFCF74B1}"/>
              </a:ext>
            </a:extLst>
          </p:cNvPr>
          <p:cNvSpPr>
            <a:spLocks noGrp="1"/>
          </p:cNvSpPr>
          <p:nvPr>
            <p:ph type="dt" sz="half" idx="10"/>
          </p:nvPr>
        </p:nvSpPr>
        <p:spPr/>
        <p:txBody>
          <a:bodyPr/>
          <a:lstStyle/>
          <a:p>
            <a:fld id="{BAF1CF9C-AD33-4039-99C4-A977127B4B33}" type="datetimeFigureOut">
              <a:rPr lang="zh-CN" altLang="en-US" smtClean="0"/>
              <a:t>2021/3/30</a:t>
            </a:fld>
            <a:endParaRPr lang="zh-CN" altLang="en-US"/>
          </a:p>
        </p:txBody>
      </p:sp>
      <p:sp>
        <p:nvSpPr>
          <p:cNvPr id="6" name="页脚占位符 5">
            <a:extLst>
              <a:ext uri="{FF2B5EF4-FFF2-40B4-BE49-F238E27FC236}">
                <a16:creationId xmlns:a16="http://schemas.microsoft.com/office/drawing/2014/main" id="{B3DE1754-D993-489F-A923-85AA5F3F25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060DAD-840A-4BA8-9E23-F38BF367115B}"/>
              </a:ext>
            </a:extLst>
          </p:cNvPr>
          <p:cNvSpPr>
            <a:spLocks noGrp="1"/>
          </p:cNvSpPr>
          <p:nvPr>
            <p:ph type="sldNum" sz="quarter" idx="12"/>
          </p:nvPr>
        </p:nvSpPr>
        <p:spPr/>
        <p:txBody>
          <a:bodyPr/>
          <a:lstStyle/>
          <a:p>
            <a:fld id="{290C340E-A42F-427A-8203-3E33AF395FEF}" type="slidenum">
              <a:rPr lang="zh-CN" altLang="en-US" smtClean="0"/>
              <a:t>‹#›</a:t>
            </a:fld>
            <a:endParaRPr lang="zh-CN" altLang="en-US"/>
          </a:p>
        </p:txBody>
      </p:sp>
    </p:spTree>
    <p:extLst>
      <p:ext uri="{BB962C8B-B14F-4D97-AF65-F5344CB8AC3E}">
        <p14:creationId xmlns:p14="http://schemas.microsoft.com/office/powerpoint/2010/main" val="172443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F0032-9B18-4F09-A7D3-1CD68CDB907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C68D5DA-CAA1-43F6-BC13-BB33EC445A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E5AE7FF-3F86-4DD1-9DD3-BF24227B382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D6B9CFA-6E43-44B1-9E1B-E46EB21715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0D9A524-9EC8-4AF5-B03B-52CDE0DBABE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F6652C0-DB0F-4764-92D7-2391AE6F0F88}"/>
              </a:ext>
            </a:extLst>
          </p:cNvPr>
          <p:cNvSpPr>
            <a:spLocks noGrp="1"/>
          </p:cNvSpPr>
          <p:nvPr>
            <p:ph type="dt" sz="half" idx="10"/>
          </p:nvPr>
        </p:nvSpPr>
        <p:spPr/>
        <p:txBody>
          <a:bodyPr/>
          <a:lstStyle/>
          <a:p>
            <a:fld id="{BAF1CF9C-AD33-4039-99C4-A977127B4B33}" type="datetimeFigureOut">
              <a:rPr lang="zh-CN" altLang="en-US" smtClean="0"/>
              <a:t>2021/3/30</a:t>
            </a:fld>
            <a:endParaRPr lang="zh-CN" altLang="en-US"/>
          </a:p>
        </p:txBody>
      </p:sp>
      <p:sp>
        <p:nvSpPr>
          <p:cNvPr id="8" name="页脚占位符 7">
            <a:extLst>
              <a:ext uri="{FF2B5EF4-FFF2-40B4-BE49-F238E27FC236}">
                <a16:creationId xmlns:a16="http://schemas.microsoft.com/office/drawing/2014/main" id="{B070C584-E75E-43CA-8A00-0689430476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2CAF144-68D0-40E2-AE74-58228DB2F2C8}"/>
              </a:ext>
            </a:extLst>
          </p:cNvPr>
          <p:cNvSpPr>
            <a:spLocks noGrp="1"/>
          </p:cNvSpPr>
          <p:nvPr>
            <p:ph type="sldNum" sz="quarter" idx="12"/>
          </p:nvPr>
        </p:nvSpPr>
        <p:spPr/>
        <p:txBody>
          <a:bodyPr/>
          <a:lstStyle/>
          <a:p>
            <a:fld id="{290C340E-A42F-427A-8203-3E33AF395FEF}" type="slidenum">
              <a:rPr lang="zh-CN" altLang="en-US" smtClean="0"/>
              <a:t>‹#›</a:t>
            </a:fld>
            <a:endParaRPr lang="zh-CN" altLang="en-US"/>
          </a:p>
        </p:txBody>
      </p:sp>
    </p:spTree>
    <p:extLst>
      <p:ext uri="{BB962C8B-B14F-4D97-AF65-F5344CB8AC3E}">
        <p14:creationId xmlns:p14="http://schemas.microsoft.com/office/powerpoint/2010/main" val="2220995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6E2EE-755E-48FF-950D-14AD3F3DEB4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801C754-A988-45C1-B816-76DC2B25C76E}"/>
              </a:ext>
            </a:extLst>
          </p:cNvPr>
          <p:cNvSpPr>
            <a:spLocks noGrp="1"/>
          </p:cNvSpPr>
          <p:nvPr>
            <p:ph type="dt" sz="half" idx="10"/>
          </p:nvPr>
        </p:nvSpPr>
        <p:spPr/>
        <p:txBody>
          <a:bodyPr/>
          <a:lstStyle/>
          <a:p>
            <a:fld id="{BAF1CF9C-AD33-4039-99C4-A977127B4B33}" type="datetimeFigureOut">
              <a:rPr lang="zh-CN" altLang="en-US" smtClean="0"/>
              <a:t>2021/3/30</a:t>
            </a:fld>
            <a:endParaRPr lang="zh-CN" altLang="en-US"/>
          </a:p>
        </p:txBody>
      </p:sp>
      <p:sp>
        <p:nvSpPr>
          <p:cNvPr id="4" name="页脚占位符 3">
            <a:extLst>
              <a:ext uri="{FF2B5EF4-FFF2-40B4-BE49-F238E27FC236}">
                <a16:creationId xmlns:a16="http://schemas.microsoft.com/office/drawing/2014/main" id="{C80C684B-73C9-4DBA-8A87-F4F2E236DB8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AFF26D5-185E-4982-82C5-5C1DD986F8B2}"/>
              </a:ext>
            </a:extLst>
          </p:cNvPr>
          <p:cNvSpPr>
            <a:spLocks noGrp="1"/>
          </p:cNvSpPr>
          <p:nvPr>
            <p:ph type="sldNum" sz="quarter" idx="12"/>
          </p:nvPr>
        </p:nvSpPr>
        <p:spPr/>
        <p:txBody>
          <a:bodyPr/>
          <a:lstStyle/>
          <a:p>
            <a:fld id="{290C340E-A42F-427A-8203-3E33AF395FEF}" type="slidenum">
              <a:rPr lang="zh-CN" altLang="en-US" smtClean="0"/>
              <a:t>‹#›</a:t>
            </a:fld>
            <a:endParaRPr lang="zh-CN" altLang="en-US"/>
          </a:p>
        </p:txBody>
      </p:sp>
    </p:spTree>
    <p:extLst>
      <p:ext uri="{BB962C8B-B14F-4D97-AF65-F5344CB8AC3E}">
        <p14:creationId xmlns:p14="http://schemas.microsoft.com/office/powerpoint/2010/main" val="1401238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49840F9-AAAB-473D-902B-2679F47699F7}"/>
              </a:ext>
            </a:extLst>
          </p:cNvPr>
          <p:cNvSpPr>
            <a:spLocks noGrp="1"/>
          </p:cNvSpPr>
          <p:nvPr>
            <p:ph type="dt" sz="half" idx="10"/>
          </p:nvPr>
        </p:nvSpPr>
        <p:spPr/>
        <p:txBody>
          <a:bodyPr/>
          <a:lstStyle/>
          <a:p>
            <a:fld id="{BAF1CF9C-AD33-4039-99C4-A977127B4B33}" type="datetimeFigureOut">
              <a:rPr lang="zh-CN" altLang="en-US" smtClean="0"/>
              <a:t>2021/3/30</a:t>
            </a:fld>
            <a:endParaRPr lang="zh-CN" altLang="en-US"/>
          </a:p>
        </p:txBody>
      </p:sp>
      <p:sp>
        <p:nvSpPr>
          <p:cNvPr id="3" name="页脚占位符 2">
            <a:extLst>
              <a:ext uri="{FF2B5EF4-FFF2-40B4-BE49-F238E27FC236}">
                <a16:creationId xmlns:a16="http://schemas.microsoft.com/office/drawing/2014/main" id="{0CB14182-B0E2-4A19-B6B2-BAD664214FA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087685B-3376-4DA0-80CF-DB96D5BAE737}"/>
              </a:ext>
            </a:extLst>
          </p:cNvPr>
          <p:cNvSpPr>
            <a:spLocks noGrp="1"/>
          </p:cNvSpPr>
          <p:nvPr>
            <p:ph type="sldNum" sz="quarter" idx="12"/>
          </p:nvPr>
        </p:nvSpPr>
        <p:spPr/>
        <p:txBody>
          <a:bodyPr/>
          <a:lstStyle/>
          <a:p>
            <a:fld id="{290C340E-A42F-427A-8203-3E33AF395FEF}" type="slidenum">
              <a:rPr lang="zh-CN" altLang="en-US" smtClean="0"/>
              <a:t>‹#›</a:t>
            </a:fld>
            <a:endParaRPr lang="zh-CN" altLang="en-US"/>
          </a:p>
        </p:txBody>
      </p:sp>
    </p:spTree>
    <p:extLst>
      <p:ext uri="{BB962C8B-B14F-4D97-AF65-F5344CB8AC3E}">
        <p14:creationId xmlns:p14="http://schemas.microsoft.com/office/powerpoint/2010/main" val="193792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7A267-407B-4523-AFE4-95DDEE0114C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4F2D288-5856-4F88-8B08-F410A33FBE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2D8BE70-C3ED-488D-B4F7-569D2AC5E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5FFB8BF-F86A-4295-8DB7-221D12746DC9}"/>
              </a:ext>
            </a:extLst>
          </p:cNvPr>
          <p:cNvSpPr>
            <a:spLocks noGrp="1"/>
          </p:cNvSpPr>
          <p:nvPr>
            <p:ph type="dt" sz="half" idx="10"/>
          </p:nvPr>
        </p:nvSpPr>
        <p:spPr/>
        <p:txBody>
          <a:bodyPr/>
          <a:lstStyle/>
          <a:p>
            <a:fld id="{BAF1CF9C-AD33-4039-99C4-A977127B4B33}" type="datetimeFigureOut">
              <a:rPr lang="zh-CN" altLang="en-US" smtClean="0"/>
              <a:t>2021/3/30</a:t>
            </a:fld>
            <a:endParaRPr lang="zh-CN" altLang="en-US"/>
          </a:p>
        </p:txBody>
      </p:sp>
      <p:sp>
        <p:nvSpPr>
          <p:cNvPr id="6" name="页脚占位符 5">
            <a:extLst>
              <a:ext uri="{FF2B5EF4-FFF2-40B4-BE49-F238E27FC236}">
                <a16:creationId xmlns:a16="http://schemas.microsoft.com/office/drawing/2014/main" id="{6DE98CF9-464D-43A7-9103-5D58C59178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758BFF6-217F-4553-B0EE-21BED384FA31}"/>
              </a:ext>
            </a:extLst>
          </p:cNvPr>
          <p:cNvSpPr>
            <a:spLocks noGrp="1"/>
          </p:cNvSpPr>
          <p:nvPr>
            <p:ph type="sldNum" sz="quarter" idx="12"/>
          </p:nvPr>
        </p:nvSpPr>
        <p:spPr/>
        <p:txBody>
          <a:bodyPr/>
          <a:lstStyle/>
          <a:p>
            <a:fld id="{290C340E-A42F-427A-8203-3E33AF395FEF}" type="slidenum">
              <a:rPr lang="zh-CN" altLang="en-US" smtClean="0"/>
              <a:t>‹#›</a:t>
            </a:fld>
            <a:endParaRPr lang="zh-CN" altLang="en-US"/>
          </a:p>
        </p:txBody>
      </p:sp>
    </p:spTree>
    <p:extLst>
      <p:ext uri="{BB962C8B-B14F-4D97-AF65-F5344CB8AC3E}">
        <p14:creationId xmlns:p14="http://schemas.microsoft.com/office/powerpoint/2010/main" val="126088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01F39-206B-45CC-840F-EB6EB60C25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2CA4F56-9289-45D7-9E69-CC08523C78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950B04B-5031-4124-BAFF-AD45C38BA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96CF6F-584C-424A-B344-73E2EAA932F7}"/>
              </a:ext>
            </a:extLst>
          </p:cNvPr>
          <p:cNvSpPr>
            <a:spLocks noGrp="1"/>
          </p:cNvSpPr>
          <p:nvPr>
            <p:ph type="dt" sz="half" idx="10"/>
          </p:nvPr>
        </p:nvSpPr>
        <p:spPr/>
        <p:txBody>
          <a:bodyPr/>
          <a:lstStyle/>
          <a:p>
            <a:fld id="{BAF1CF9C-AD33-4039-99C4-A977127B4B33}" type="datetimeFigureOut">
              <a:rPr lang="zh-CN" altLang="en-US" smtClean="0"/>
              <a:t>2021/3/30</a:t>
            </a:fld>
            <a:endParaRPr lang="zh-CN" altLang="en-US"/>
          </a:p>
        </p:txBody>
      </p:sp>
      <p:sp>
        <p:nvSpPr>
          <p:cNvPr id="6" name="页脚占位符 5">
            <a:extLst>
              <a:ext uri="{FF2B5EF4-FFF2-40B4-BE49-F238E27FC236}">
                <a16:creationId xmlns:a16="http://schemas.microsoft.com/office/drawing/2014/main" id="{66DB810D-0918-4C76-9352-A43BEEE071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32EBD7-0AD9-473B-B67B-7D47B28056B3}"/>
              </a:ext>
            </a:extLst>
          </p:cNvPr>
          <p:cNvSpPr>
            <a:spLocks noGrp="1"/>
          </p:cNvSpPr>
          <p:nvPr>
            <p:ph type="sldNum" sz="quarter" idx="12"/>
          </p:nvPr>
        </p:nvSpPr>
        <p:spPr/>
        <p:txBody>
          <a:bodyPr/>
          <a:lstStyle/>
          <a:p>
            <a:fld id="{290C340E-A42F-427A-8203-3E33AF395FEF}" type="slidenum">
              <a:rPr lang="zh-CN" altLang="en-US" smtClean="0"/>
              <a:t>‹#›</a:t>
            </a:fld>
            <a:endParaRPr lang="zh-CN" altLang="en-US"/>
          </a:p>
        </p:txBody>
      </p:sp>
    </p:spTree>
    <p:extLst>
      <p:ext uri="{BB962C8B-B14F-4D97-AF65-F5344CB8AC3E}">
        <p14:creationId xmlns:p14="http://schemas.microsoft.com/office/powerpoint/2010/main" val="2302948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445558E-E4F8-4DDC-B38F-6FDF295CBF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5B930D3-48FF-45C1-AF5F-CC46FF8339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C25DD9-6EDC-4C87-8DA9-2F435843A5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1CF9C-AD33-4039-99C4-A977127B4B33}"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6CE254B9-4CDF-436A-ACE6-B3AF5D496E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3A1D176-2ADE-47DA-8018-0BF40F7751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C340E-A42F-427A-8203-3E33AF395FEF}" type="slidenum">
              <a:rPr lang="zh-CN" altLang="en-US" smtClean="0"/>
              <a:t>‹#›</a:t>
            </a:fld>
            <a:endParaRPr lang="zh-CN" altLang="en-US"/>
          </a:p>
        </p:txBody>
      </p:sp>
    </p:spTree>
    <p:extLst>
      <p:ext uri="{BB962C8B-B14F-4D97-AF65-F5344CB8AC3E}">
        <p14:creationId xmlns:p14="http://schemas.microsoft.com/office/powerpoint/2010/main" val="3480628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338790-15F2-44A9-A9AE-3C94FF34C14A}"/>
              </a:ext>
            </a:extLst>
          </p:cNvPr>
          <p:cNvSpPr>
            <a:spLocks noGrp="1"/>
          </p:cNvSpPr>
          <p:nvPr>
            <p:ph type="title"/>
          </p:nvPr>
        </p:nvSpPr>
        <p:spPr/>
        <p:txBody>
          <a:bodyPr/>
          <a:lstStyle/>
          <a:p>
            <a:r>
              <a:rPr lang="zh-CN" altLang="en-US" dirty="0"/>
              <a:t>冰蝎使用</a:t>
            </a:r>
          </a:p>
        </p:txBody>
      </p:sp>
      <p:sp>
        <p:nvSpPr>
          <p:cNvPr id="7" name="内容占位符 6">
            <a:extLst>
              <a:ext uri="{FF2B5EF4-FFF2-40B4-BE49-F238E27FC236}">
                <a16:creationId xmlns:a16="http://schemas.microsoft.com/office/drawing/2014/main" id="{D80270C7-CAD1-4D0A-B615-70700C45381C}"/>
              </a:ext>
            </a:extLst>
          </p:cNvPr>
          <p:cNvSpPr>
            <a:spLocks noGrp="1"/>
          </p:cNvSpPr>
          <p:nvPr>
            <p:ph idx="1"/>
          </p:nvPr>
        </p:nvSpPr>
        <p:spPr/>
        <p:txBody>
          <a:bodyPr/>
          <a:lstStyle/>
          <a:p>
            <a:r>
              <a:rPr lang="en-US" altLang="zh-CN" dirty="0"/>
              <a:t>1</a:t>
            </a:r>
            <a:r>
              <a:rPr lang="zh-CN" altLang="en-US" dirty="0"/>
              <a:t>、上传文件，并查阅资料知道其路径。</a:t>
            </a:r>
            <a:endParaRPr lang="en-US" altLang="zh-CN" dirty="0"/>
          </a:p>
          <a:p>
            <a:r>
              <a:rPr lang="en-US" altLang="zh-CN" dirty="0"/>
              <a:t>2</a:t>
            </a:r>
            <a:r>
              <a:rPr lang="zh-CN" altLang="en-US" dirty="0"/>
              <a:t>、连接冰蝎</a:t>
            </a:r>
            <a:endParaRPr lang="en-US" altLang="zh-CN" dirty="0"/>
          </a:p>
          <a:p>
            <a:r>
              <a:rPr lang="en-US" altLang="zh-CN" dirty="0"/>
              <a:t>3</a:t>
            </a:r>
            <a:r>
              <a:rPr lang="zh-CN" altLang="en-US" dirty="0"/>
              <a:t>、基本功能介绍</a:t>
            </a:r>
            <a:endParaRPr lang="en-US" altLang="zh-CN" dirty="0"/>
          </a:p>
          <a:p>
            <a:endParaRPr lang="zh-CN" altLang="en-US" dirty="0"/>
          </a:p>
        </p:txBody>
      </p:sp>
    </p:spTree>
    <p:extLst>
      <p:ext uri="{BB962C8B-B14F-4D97-AF65-F5344CB8AC3E}">
        <p14:creationId xmlns:p14="http://schemas.microsoft.com/office/powerpoint/2010/main" val="70246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4D6CF-C9D1-4C3A-98D4-D0E1C79023D8}"/>
              </a:ext>
            </a:extLst>
          </p:cNvPr>
          <p:cNvSpPr>
            <a:spLocks noGrp="1"/>
          </p:cNvSpPr>
          <p:nvPr>
            <p:ph type="title"/>
          </p:nvPr>
        </p:nvSpPr>
        <p:spPr/>
        <p:txBody>
          <a:bodyPr/>
          <a:lstStyle/>
          <a:p>
            <a:r>
              <a:rPr lang="zh-CN" altLang="en-US" dirty="0"/>
              <a:t>命令执行</a:t>
            </a:r>
          </a:p>
        </p:txBody>
      </p:sp>
      <p:pic>
        <p:nvPicPr>
          <p:cNvPr id="5" name="内容占位符 4">
            <a:extLst>
              <a:ext uri="{FF2B5EF4-FFF2-40B4-BE49-F238E27FC236}">
                <a16:creationId xmlns:a16="http://schemas.microsoft.com/office/drawing/2014/main" id="{DF4085CB-AA6B-4C97-A5B0-DE890D982016}"/>
              </a:ext>
            </a:extLst>
          </p:cNvPr>
          <p:cNvPicPr>
            <a:picLocks noGrp="1" noChangeAspect="1"/>
          </p:cNvPicPr>
          <p:nvPr>
            <p:ph idx="1"/>
          </p:nvPr>
        </p:nvPicPr>
        <p:blipFill>
          <a:blip r:embed="rId2"/>
          <a:stretch>
            <a:fillRect/>
          </a:stretch>
        </p:blipFill>
        <p:spPr>
          <a:xfrm>
            <a:off x="838200" y="1904540"/>
            <a:ext cx="8105775" cy="3648075"/>
          </a:xfrm>
        </p:spPr>
      </p:pic>
    </p:spTree>
    <p:extLst>
      <p:ext uri="{BB962C8B-B14F-4D97-AF65-F5344CB8AC3E}">
        <p14:creationId xmlns:p14="http://schemas.microsoft.com/office/powerpoint/2010/main" val="2532682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3AC4E9-B2EE-4C67-A691-39E33C1AFD37}"/>
              </a:ext>
            </a:extLst>
          </p:cNvPr>
          <p:cNvSpPr>
            <a:spLocks noGrp="1"/>
          </p:cNvSpPr>
          <p:nvPr>
            <p:ph type="title"/>
          </p:nvPr>
        </p:nvSpPr>
        <p:spPr/>
        <p:txBody>
          <a:bodyPr/>
          <a:lstStyle/>
          <a:p>
            <a:r>
              <a:rPr lang="zh-CN" altLang="en-US" dirty="0"/>
              <a:t>虚拟终端</a:t>
            </a:r>
          </a:p>
        </p:txBody>
      </p:sp>
      <p:sp>
        <p:nvSpPr>
          <p:cNvPr id="3" name="内容占位符 2">
            <a:extLst>
              <a:ext uri="{FF2B5EF4-FFF2-40B4-BE49-F238E27FC236}">
                <a16:creationId xmlns:a16="http://schemas.microsoft.com/office/drawing/2014/main" id="{A2DC0C33-101D-43E2-93B9-3EDC864DEEE3}"/>
              </a:ext>
            </a:extLst>
          </p:cNvPr>
          <p:cNvSpPr>
            <a:spLocks noGrp="1"/>
          </p:cNvSpPr>
          <p:nvPr>
            <p:ph idx="1"/>
          </p:nvPr>
        </p:nvSpPr>
        <p:spPr>
          <a:xfrm>
            <a:off x="838199" y="1825624"/>
            <a:ext cx="11482137" cy="5248943"/>
          </a:xfrm>
        </p:spPr>
        <p:txBody>
          <a:bodyPr/>
          <a:lstStyle/>
          <a:p>
            <a:r>
              <a:rPr lang="zh-CN" altLang="en-US" b="0" i="0" dirty="0">
                <a:solidFill>
                  <a:srgbClr val="333333"/>
                </a:solidFill>
                <a:effectLst/>
                <a:latin typeface="PingHei"/>
              </a:rPr>
              <a:t>虚拟终端是模拟了一个真实的交互式</a:t>
            </a:r>
            <a:r>
              <a:rPr lang="en-US" altLang="zh-CN" b="0" i="0" dirty="0">
                <a:solidFill>
                  <a:srgbClr val="333333"/>
                </a:solidFill>
                <a:effectLst/>
                <a:latin typeface="PingHei"/>
              </a:rPr>
              <a:t>Shell</a:t>
            </a:r>
            <a:r>
              <a:rPr lang="zh-CN" altLang="en-US" b="0" i="0" dirty="0">
                <a:solidFill>
                  <a:srgbClr val="333333"/>
                </a:solidFill>
                <a:effectLst/>
                <a:latin typeface="PingHei"/>
              </a:rPr>
              <a:t>环境，相当于把服务器侧的</a:t>
            </a:r>
            <a:r>
              <a:rPr lang="en-US" altLang="zh-CN" b="0" i="0" dirty="0">
                <a:solidFill>
                  <a:srgbClr val="333333"/>
                </a:solidFill>
                <a:effectLst/>
                <a:latin typeface="PingHei"/>
              </a:rPr>
              <a:t>Shell</a:t>
            </a:r>
            <a:r>
              <a:rPr lang="zh-CN" altLang="en-US" b="0" i="0" dirty="0">
                <a:solidFill>
                  <a:srgbClr val="333333"/>
                </a:solidFill>
                <a:effectLst/>
                <a:latin typeface="PingHei"/>
              </a:rPr>
              <a:t>给搬到了客户端，在这个</a:t>
            </a:r>
            <a:r>
              <a:rPr lang="en-US" altLang="zh-CN" b="0" i="0" dirty="0">
                <a:solidFill>
                  <a:srgbClr val="333333"/>
                </a:solidFill>
                <a:effectLst/>
                <a:latin typeface="PingHei"/>
              </a:rPr>
              <a:t>Shell</a:t>
            </a:r>
            <a:r>
              <a:rPr lang="zh-CN" altLang="en-US" b="0" i="0" dirty="0">
                <a:solidFill>
                  <a:srgbClr val="333333"/>
                </a:solidFill>
                <a:effectLst/>
                <a:latin typeface="PingHei"/>
              </a:rPr>
              <a:t>里可以执行各种需要交互式的命令，如</a:t>
            </a:r>
            <a:r>
              <a:rPr lang="en-US" altLang="zh-CN" b="0" i="0" dirty="0" err="1">
                <a:solidFill>
                  <a:srgbClr val="333333"/>
                </a:solidFill>
                <a:effectLst/>
                <a:latin typeface="PingHei"/>
              </a:rPr>
              <a:t>ssh</a:t>
            </a:r>
            <a:r>
              <a:rPr lang="zh-CN" altLang="en-US" b="0" i="0" dirty="0">
                <a:solidFill>
                  <a:srgbClr val="333333"/>
                </a:solidFill>
                <a:effectLst/>
                <a:latin typeface="PingHei"/>
              </a:rPr>
              <a:t>、</a:t>
            </a:r>
            <a:r>
              <a:rPr lang="en-US" altLang="zh-CN" b="0" i="0" dirty="0" err="1">
                <a:solidFill>
                  <a:srgbClr val="333333"/>
                </a:solidFill>
                <a:effectLst/>
                <a:latin typeface="PingHei"/>
              </a:rPr>
              <a:t>mysql</a:t>
            </a:r>
            <a:r>
              <a:rPr lang="zh-CN" altLang="en-US" b="0" i="0" dirty="0">
                <a:solidFill>
                  <a:srgbClr val="333333"/>
                </a:solidFill>
                <a:effectLst/>
                <a:latin typeface="PingHei"/>
              </a:rPr>
              <a:t>。比如说：我们可以在这个</a:t>
            </a:r>
            <a:r>
              <a:rPr lang="en-US" altLang="zh-CN" b="0" i="0" dirty="0">
                <a:solidFill>
                  <a:srgbClr val="333333"/>
                </a:solidFill>
                <a:effectLst/>
                <a:latin typeface="PingHei"/>
              </a:rPr>
              <a:t>Shell</a:t>
            </a:r>
            <a:r>
              <a:rPr lang="zh-CN" altLang="en-US" b="0" i="0" dirty="0">
                <a:solidFill>
                  <a:srgbClr val="333333"/>
                </a:solidFill>
                <a:effectLst/>
                <a:latin typeface="PingHei"/>
              </a:rPr>
              <a:t>里去</a:t>
            </a:r>
            <a:r>
              <a:rPr lang="en-US" altLang="zh-CN" b="0" i="0" dirty="0" err="1">
                <a:solidFill>
                  <a:srgbClr val="333333"/>
                </a:solidFill>
                <a:effectLst/>
                <a:latin typeface="PingHei"/>
              </a:rPr>
              <a:t>ssh</a:t>
            </a:r>
            <a:r>
              <a:rPr lang="zh-CN" altLang="en-US" b="0" i="0" dirty="0">
                <a:solidFill>
                  <a:srgbClr val="333333"/>
                </a:solidFill>
                <a:effectLst/>
                <a:latin typeface="PingHei"/>
              </a:rPr>
              <a:t>连接服务器侧内网的其他主机，可以参考下面这个动图</a:t>
            </a:r>
            <a:endParaRPr lang="en-US" altLang="zh-CN" b="0" i="0" dirty="0">
              <a:solidFill>
                <a:srgbClr val="333333"/>
              </a:solidFill>
              <a:effectLst/>
              <a:latin typeface="PingHei"/>
            </a:endParaRPr>
          </a:p>
          <a:p>
            <a:endParaRPr lang="zh-CN" altLang="en-US" dirty="0"/>
          </a:p>
        </p:txBody>
      </p:sp>
      <p:pic>
        <p:nvPicPr>
          <p:cNvPr id="5" name="图片 4">
            <a:extLst>
              <a:ext uri="{FF2B5EF4-FFF2-40B4-BE49-F238E27FC236}">
                <a16:creationId xmlns:a16="http://schemas.microsoft.com/office/drawing/2014/main" id="{B1498426-4CCE-4D17-88F5-D65B0A237EB1}"/>
              </a:ext>
            </a:extLst>
          </p:cNvPr>
          <p:cNvPicPr>
            <a:picLocks noChangeAspect="1"/>
          </p:cNvPicPr>
          <p:nvPr/>
        </p:nvPicPr>
        <p:blipFill>
          <a:blip r:embed="rId2"/>
          <a:stretch>
            <a:fillRect/>
          </a:stretch>
        </p:blipFill>
        <p:spPr>
          <a:xfrm>
            <a:off x="4636168" y="3429001"/>
            <a:ext cx="7684168" cy="3429000"/>
          </a:xfrm>
          <a:prstGeom prst="rect">
            <a:avLst/>
          </a:prstGeom>
        </p:spPr>
      </p:pic>
    </p:spTree>
    <p:extLst>
      <p:ext uri="{BB962C8B-B14F-4D97-AF65-F5344CB8AC3E}">
        <p14:creationId xmlns:p14="http://schemas.microsoft.com/office/powerpoint/2010/main" val="334604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5937BF-7BFA-4428-AEB2-E7DED60AD329}"/>
              </a:ext>
            </a:extLst>
          </p:cNvPr>
          <p:cNvSpPr>
            <a:spLocks noGrp="1"/>
          </p:cNvSpPr>
          <p:nvPr>
            <p:ph type="title"/>
          </p:nvPr>
        </p:nvSpPr>
        <p:spPr/>
        <p:txBody>
          <a:bodyPr/>
          <a:lstStyle/>
          <a:p>
            <a:r>
              <a:rPr lang="zh-CN" altLang="en-US" dirty="0"/>
              <a:t>文件管理</a:t>
            </a:r>
          </a:p>
        </p:txBody>
      </p:sp>
      <p:sp>
        <p:nvSpPr>
          <p:cNvPr id="3" name="内容占位符 2">
            <a:extLst>
              <a:ext uri="{FF2B5EF4-FFF2-40B4-BE49-F238E27FC236}">
                <a16:creationId xmlns:a16="http://schemas.microsoft.com/office/drawing/2014/main" id="{6D9D6940-ECE4-4847-992C-11BD69001F25}"/>
              </a:ext>
            </a:extLst>
          </p:cNvPr>
          <p:cNvSpPr>
            <a:spLocks noGrp="1"/>
          </p:cNvSpPr>
          <p:nvPr>
            <p:ph idx="1"/>
          </p:nvPr>
        </p:nvSpPr>
        <p:spPr/>
        <p:txBody>
          <a:bodyPr/>
          <a:lstStyle/>
          <a:p>
            <a:r>
              <a:rPr lang="zh-CN" altLang="en-US" b="0" i="0" dirty="0">
                <a:solidFill>
                  <a:srgbClr val="333333"/>
                </a:solidFill>
                <a:effectLst/>
                <a:latin typeface="PingHei"/>
              </a:rPr>
              <a:t>文件的增删改查，稍微不同的是上传的文件都是加密传输的，可以避免被拦截。</a:t>
            </a:r>
            <a:endParaRPr lang="en-US" altLang="zh-CN" b="0" i="0" dirty="0">
              <a:solidFill>
                <a:srgbClr val="333333"/>
              </a:solidFill>
              <a:effectLst/>
              <a:latin typeface="PingHei"/>
            </a:endParaRPr>
          </a:p>
          <a:p>
            <a:endParaRPr lang="zh-CN" altLang="en-US" dirty="0"/>
          </a:p>
        </p:txBody>
      </p:sp>
      <p:pic>
        <p:nvPicPr>
          <p:cNvPr id="5" name="图片 4">
            <a:extLst>
              <a:ext uri="{FF2B5EF4-FFF2-40B4-BE49-F238E27FC236}">
                <a16:creationId xmlns:a16="http://schemas.microsoft.com/office/drawing/2014/main" id="{F9E3A35F-F321-4CBD-A06A-A5839CC529C5}"/>
              </a:ext>
            </a:extLst>
          </p:cNvPr>
          <p:cNvPicPr>
            <a:picLocks noChangeAspect="1"/>
          </p:cNvPicPr>
          <p:nvPr/>
        </p:nvPicPr>
        <p:blipFill>
          <a:blip r:embed="rId2"/>
          <a:stretch>
            <a:fillRect/>
          </a:stretch>
        </p:blipFill>
        <p:spPr>
          <a:xfrm>
            <a:off x="2630904" y="2759075"/>
            <a:ext cx="9320463" cy="3733800"/>
          </a:xfrm>
          <a:prstGeom prst="rect">
            <a:avLst/>
          </a:prstGeom>
        </p:spPr>
      </p:pic>
    </p:spTree>
    <p:extLst>
      <p:ext uri="{BB962C8B-B14F-4D97-AF65-F5344CB8AC3E}">
        <p14:creationId xmlns:p14="http://schemas.microsoft.com/office/powerpoint/2010/main" val="298747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5327B-0A09-4D84-AD93-A873E0645C45}"/>
              </a:ext>
            </a:extLst>
          </p:cNvPr>
          <p:cNvSpPr>
            <a:spLocks noGrp="1"/>
          </p:cNvSpPr>
          <p:nvPr>
            <p:ph type="title"/>
          </p:nvPr>
        </p:nvSpPr>
        <p:spPr/>
        <p:txBody>
          <a:bodyPr/>
          <a:lstStyle/>
          <a:p>
            <a:r>
              <a:rPr lang="zh-CN" altLang="en-US" dirty="0"/>
              <a:t>反弹</a:t>
            </a:r>
            <a:r>
              <a:rPr lang="en-US" altLang="zh-CN" dirty="0"/>
              <a:t>shell</a:t>
            </a:r>
            <a:endParaRPr lang="zh-CN" altLang="en-US" dirty="0"/>
          </a:p>
        </p:txBody>
      </p:sp>
      <p:sp>
        <p:nvSpPr>
          <p:cNvPr id="3" name="内容占位符 2">
            <a:extLst>
              <a:ext uri="{FF2B5EF4-FFF2-40B4-BE49-F238E27FC236}">
                <a16:creationId xmlns:a16="http://schemas.microsoft.com/office/drawing/2014/main" id="{33D91C5A-AF6F-46C5-B946-18669BB82D95}"/>
              </a:ext>
            </a:extLst>
          </p:cNvPr>
          <p:cNvSpPr>
            <a:spLocks noGrp="1"/>
          </p:cNvSpPr>
          <p:nvPr>
            <p:ph idx="1"/>
          </p:nvPr>
        </p:nvSpPr>
        <p:spPr/>
        <p:txBody>
          <a:bodyPr>
            <a:normAutofit fontScale="92500" lnSpcReduction="10000"/>
          </a:bodyPr>
          <a:lstStyle/>
          <a:p>
            <a:r>
              <a:rPr lang="en-US" altLang="zh-CN" dirty="0"/>
              <a:t>1</a:t>
            </a:r>
            <a:r>
              <a:rPr lang="zh-CN" altLang="en-US" dirty="0"/>
              <a:t>、</a:t>
            </a:r>
            <a:r>
              <a:rPr lang="zh-CN" altLang="en-US" b="0" i="0" dirty="0">
                <a:solidFill>
                  <a:srgbClr val="121212"/>
                </a:solidFill>
                <a:effectLst/>
                <a:latin typeface="-apple-system"/>
              </a:rPr>
              <a:t>反弹</a:t>
            </a:r>
            <a:r>
              <a:rPr lang="en-US" altLang="zh-CN" b="0" i="0" dirty="0">
                <a:solidFill>
                  <a:srgbClr val="121212"/>
                </a:solidFill>
                <a:effectLst/>
                <a:latin typeface="-apple-system"/>
              </a:rPr>
              <a:t>shell</a:t>
            </a:r>
            <a:r>
              <a:rPr lang="zh-CN" altLang="en-US" b="0" i="0" dirty="0">
                <a:solidFill>
                  <a:srgbClr val="121212"/>
                </a:solidFill>
                <a:effectLst/>
                <a:latin typeface="-apple-system"/>
              </a:rPr>
              <a:t>（</a:t>
            </a:r>
            <a:r>
              <a:rPr lang="en-US" altLang="zh-CN" b="0" i="0" dirty="0">
                <a:solidFill>
                  <a:srgbClr val="121212"/>
                </a:solidFill>
                <a:effectLst/>
                <a:latin typeface="-apple-system"/>
              </a:rPr>
              <a:t>reverse shell</a:t>
            </a:r>
            <a:r>
              <a:rPr lang="zh-CN" altLang="en-US" b="0" i="0" dirty="0">
                <a:solidFill>
                  <a:srgbClr val="121212"/>
                </a:solidFill>
                <a:effectLst/>
                <a:latin typeface="-apple-system"/>
              </a:rPr>
              <a:t>），就是控制端监听在某</a:t>
            </a:r>
            <a:r>
              <a:rPr lang="en-US" altLang="zh-CN" b="0" i="0" dirty="0">
                <a:solidFill>
                  <a:srgbClr val="121212"/>
                </a:solidFill>
                <a:effectLst/>
                <a:latin typeface="-apple-system"/>
              </a:rPr>
              <a:t>TCP/UDP</a:t>
            </a:r>
            <a:r>
              <a:rPr lang="zh-CN" altLang="en-US" b="0" i="0" dirty="0">
                <a:solidFill>
                  <a:srgbClr val="121212"/>
                </a:solidFill>
                <a:effectLst/>
                <a:latin typeface="-apple-system"/>
              </a:rPr>
              <a:t>端口，被控端发起请求到该端口，并将其命令行的输入输出转到控制端。</a:t>
            </a:r>
            <a:r>
              <a:rPr lang="en-US" altLang="zh-CN" b="0" i="0" dirty="0">
                <a:solidFill>
                  <a:srgbClr val="121212"/>
                </a:solidFill>
                <a:effectLst/>
                <a:latin typeface="-apple-system"/>
              </a:rPr>
              <a:t>reverse shell</a:t>
            </a:r>
            <a:r>
              <a:rPr lang="zh-CN" altLang="en-US" b="0" i="0" dirty="0">
                <a:solidFill>
                  <a:srgbClr val="121212"/>
                </a:solidFill>
                <a:effectLst/>
                <a:latin typeface="-apple-system"/>
              </a:rPr>
              <a:t>与</a:t>
            </a:r>
            <a:r>
              <a:rPr lang="en-US" altLang="zh-CN" b="0" i="0" dirty="0">
                <a:solidFill>
                  <a:srgbClr val="121212"/>
                </a:solidFill>
                <a:effectLst/>
                <a:latin typeface="-apple-system"/>
              </a:rPr>
              <a:t>telnet</a:t>
            </a:r>
            <a:r>
              <a:rPr lang="zh-CN" altLang="en-US" b="0" i="0" dirty="0">
                <a:solidFill>
                  <a:srgbClr val="121212"/>
                </a:solidFill>
                <a:effectLst/>
                <a:latin typeface="-apple-system"/>
              </a:rPr>
              <a:t>，</a:t>
            </a:r>
            <a:r>
              <a:rPr lang="en-US" altLang="zh-CN" b="0" i="0" dirty="0" err="1">
                <a:solidFill>
                  <a:srgbClr val="121212"/>
                </a:solidFill>
                <a:effectLst/>
                <a:latin typeface="-apple-system"/>
              </a:rPr>
              <a:t>ssh</a:t>
            </a:r>
            <a:r>
              <a:rPr lang="zh-CN" altLang="en-US" b="0" i="0" dirty="0">
                <a:solidFill>
                  <a:srgbClr val="121212"/>
                </a:solidFill>
                <a:effectLst/>
                <a:latin typeface="-apple-system"/>
              </a:rPr>
              <a:t>等标准</a:t>
            </a:r>
            <a:r>
              <a:rPr lang="en-US" altLang="zh-CN" b="0" i="0" dirty="0">
                <a:solidFill>
                  <a:srgbClr val="121212"/>
                </a:solidFill>
                <a:effectLst/>
                <a:latin typeface="-apple-system"/>
              </a:rPr>
              <a:t>shell</a:t>
            </a:r>
            <a:r>
              <a:rPr lang="zh-CN" altLang="en-US" b="0" i="0" dirty="0">
                <a:solidFill>
                  <a:srgbClr val="121212"/>
                </a:solidFill>
                <a:effectLst/>
                <a:latin typeface="-apple-system"/>
              </a:rPr>
              <a:t>对应，本质上是网络概念的客户端与服务端的角色反转。</a:t>
            </a:r>
            <a:endParaRPr lang="en-US" altLang="zh-CN" b="0" i="0" dirty="0">
              <a:solidFill>
                <a:srgbClr val="121212"/>
              </a:solidFill>
              <a:effectLst/>
              <a:latin typeface="-apple-system"/>
            </a:endParaRPr>
          </a:p>
          <a:p>
            <a:pPr algn="l"/>
            <a:r>
              <a:rPr lang="en-US" altLang="zh-CN" dirty="0">
                <a:solidFill>
                  <a:srgbClr val="121212"/>
                </a:solidFill>
                <a:latin typeface="-apple-system"/>
              </a:rPr>
              <a:t>2</a:t>
            </a:r>
            <a:r>
              <a:rPr lang="zh-CN" altLang="en-US" dirty="0">
                <a:solidFill>
                  <a:srgbClr val="121212"/>
                </a:solidFill>
                <a:latin typeface="-apple-system"/>
              </a:rPr>
              <a:t>、</a:t>
            </a:r>
            <a:r>
              <a:rPr lang="zh-CN" altLang="en-US" b="0" i="0" dirty="0">
                <a:solidFill>
                  <a:srgbClr val="121212"/>
                </a:solidFill>
                <a:effectLst/>
                <a:latin typeface="-apple-system"/>
              </a:rPr>
              <a:t>通常用于被控端因防火墙受限、权限不足、端口被占用等情形。</a:t>
            </a:r>
            <a:r>
              <a:rPr lang="en-US" altLang="zh-CN" b="0" i="0" dirty="0">
                <a:solidFill>
                  <a:srgbClr val="121212"/>
                </a:solidFill>
                <a:effectLst/>
                <a:latin typeface="-apple-system"/>
              </a:rPr>
              <a:t>.</a:t>
            </a:r>
            <a:r>
              <a:rPr lang="zh-CN" altLang="en-US" b="0" i="0" dirty="0">
                <a:solidFill>
                  <a:srgbClr val="121212"/>
                </a:solidFill>
                <a:effectLst/>
                <a:latin typeface="-apple-system"/>
              </a:rPr>
              <a:t>某客户机中了你的网马，但是它在局域网内，你直接连接不了。</a:t>
            </a:r>
          </a:p>
          <a:p>
            <a:pPr algn="l"/>
            <a:r>
              <a:rPr lang="zh-CN" altLang="en-US" b="0" i="0" dirty="0">
                <a:solidFill>
                  <a:srgbClr val="121212"/>
                </a:solidFill>
                <a:effectLst/>
                <a:latin typeface="-apple-system"/>
              </a:rPr>
              <a:t>目标机器的</a:t>
            </a:r>
            <a:r>
              <a:rPr lang="en-US" altLang="zh-CN" b="0" i="0" dirty="0" err="1">
                <a:solidFill>
                  <a:srgbClr val="121212"/>
                </a:solidFill>
                <a:effectLst/>
                <a:latin typeface="-apple-system"/>
              </a:rPr>
              <a:t>ip</a:t>
            </a:r>
            <a:r>
              <a:rPr lang="zh-CN" altLang="en-US" b="0" i="0" dirty="0">
                <a:solidFill>
                  <a:srgbClr val="121212"/>
                </a:solidFill>
                <a:effectLst/>
                <a:latin typeface="-apple-system"/>
              </a:rPr>
              <a:t>动态改变，你不能持续控制。</a:t>
            </a:r>
          </a:p>
          <a:p>
            <a:pPr algn="l"/>
            <a:r>
              <a:rPr lang="zh-CN" altLang="en-US" b="0" i="0" dirty="0">
                <a:solidFill>
                  <a:srgbClr val="121212"/>
                </a:solidFill>
                <a:effectLst/>
                <a:latin typeface="-apple-system"/>
              </a:rPr>
              <a:t>由于防火墙等限制，对方机器只能发送请求，不能接收请求。</a:t>
            </a:r>
          </a:p>
          <a:p>
            <a:pPr algn="l"/>
            <a:r>
              <a:rPr lang="zh-CN" altLang="en-US" b="0" i="0" dirty="0">
                <a:solidFill>
                  <a:srgbClr val="121212"/>
                </a:solidFill>
                <a:effectLst/>
                <a:latin typeface="-apple-system"/>
              </a:rPr>
              <a:t>对于病毒，木马，受害者什么时候能中招，对方的网络环境是什么样的，什么时候开关机等情况都是未知的，所以建立一个服务端让恶意程序主动连接，才是上策。</a:t>
            </a:r>
          </a:p>
          <a:p>
            <a:pPr algn="l"/>
            <a:endParaRPr lang="zh-CN" altLang="en-US" b="0" i="0" dirty="0">
              <a:solidFill>
                <a:srgbClr val="121212"/>
              </a:solidFill>
              <a:effectLst/>
              <a:latin typeface="-apple-system"/>
            </a:endParaRPr>
          </a:p>
          <a:p>
            <a:endParaRPr lang="zh-CN" altLang="en-US" dirty="0"/>
          </a:p>
        </p:txBody>
      </p:sp>
    </p:spTree>
    <p:extLst>
      <p:ext uri="{BB962C8B-B14F-4D97-AF65-F5344CB8AC3E}">
        <p14:creationId xmlns:p14="http://schemas.microsoft.com/office/powerpoint/2010/main" val="3234327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603F7-4870-4992-BBCB-B84AD0A9F8D7}"/>
              </a:ext>
            </a:extLst>
          </p:cNvPr>
          <p:cNvSpPr>
            <a:spLocks noGrp="1"/>
          </p:cNvSpPr>
          <p:nvPr>
            <p:ph type="title"/>
          </p:nvPr>
        </p:nvSpPr>
        <p:spPr/>
        <p:txBody>
          <a:bodyPr/>
          <a:lstStyle/>
          <a:p>
            <a:r>
              <a:rPr lang="zh-CN" altLang="en-US" dirty="0"/>
              <a:t>反弹</a:t>
            </a:r>
            <a:r>
              <a:rPr lang="en-US" altLang="zh-CN" dirty="0"/>
              <a:t>shell</a:t>
            </a:r>
            <a:endParaRPr lang="zh-CN" altLang="en-US" dirty="0"/>
          </a:p>
        </p:txBody>
      </p:sp>
      <p:sp>
        <p:nvSpPr>
          <p:cNvPr id="3" name="内容占位符 2">
            <a:extLst>
              <a:ext uri="{FF2B5EF4-FFF2-40B4-BE49-F238E27FC236}">
                <a16:creationId xmlns:a16="http://schemas.microsoft.com/office/drawing/2014/main" id="{6848E111-A6B1-4728-8FC9-8BC11427C1F3}"/>
              </a:ext>
            </a:extLst>
          </p:cNvPr>
          <p:cNvSpPr>
            <a:spLocks noGrp="1"/>
          </p:cNvSpPr>
          <p:nvPr>
            <p:ph idx="1"/>
          </p:nvPr>
        </p:nvSpPr>
        <p:spPr/>
        <p:txBody>
          <a:bodyPr>
            <a:normAutofit fontScale="92500" lnSpcReduction="20000"/>
          </a:bodyPr>
          <a:lstStyle/>
          <a:p>
            <a:r>
              <a:rPr lang="en-US" altLang="zh-CN" dirty="0"/>
              <a:t>1</a:t>
            </a:r>
            <a:r>
              <a:rPr lang="zh-CN" altLang="en-US" dirty="0"/>
              <a:t>、在冰蝎反弹</a:t>
            </a:r>
            <a:r>
              <a:rPr lang="en-US" altLang="zh-CN" dirty="0"/>
              <a:t>shell</a:t>
            </a:r>
            <a:r>
              <a:rPr lang="zh-CN" altLang="en-US" dirty="0"/>
              <a:t>模块填上</a:t>
            </a:r>
            <a:r>
              <a:rPr lang="en-US" altLang="zh-CN" dirty="0" err="1"/>
              <a:t>ip</a:t>
            </a:r>
            <a:r>
              <a:rPr lang="zh-CN" altLang="en-US" dirty="0"/>
              <a:t>和端口</a:t>
            </a:r>
            <a:endParaRPr lang="en-US" altLang="zh-CN" dirty="0"/>
          </a:p>
          <a:p>
            <a:pPr marL="0" indent="0">
              <a:buNone/>
            </a:pPr>
            <a:r>
              <a:rPr lang="zh-CN" altLang="en-US" b="1" i="0" dirty="0">
                <a:solidFill>
                  <a:srgbClr val="595959"/>
                </a:solidFill>
                <a:effectLst/>
                <a:latin typeface="-apple-system-font"/>
              </a:rPr>
              <a:t>先打开</a:t>
            </a:r>
            <a:r>
              <a:rPr lang="en-US" altLang="zh-CN" b="1" i="0" dirty="0">
                <a:solidFill>
                  <a:srgbClr val="595959"/>
                </a:solidFill>
                <a:effectLst/>
                <a:latin typeface="-apple-system-font"/>
              </a:rPr>
              <a:t>kali</a:t>
            </a:r>
            <a:r>
              <a:rPr lang="zh-CN" altLang="en-US" b="1" i="0" dirty="0">
                <a:solidFill>
                  <a:srgbClr val="595959"/>
                </a:solidFill>
                <a:effectLst/>
                <a:latin typeface="-apple-system-font"/>
              </a:rPr>
              <a:t>的</a:t>
            </a:r>
            <a:r>
              <a:rPr lang="en-US" altLang="zh-CN" b="1" i="0" dirty="0" err="1">
                <a:solidFill>
                  <a:srgbClr val="595959"/>
                </a:solidFill>
                <a:effectLst/>
                <a:latin typeface="-apple-system-font"/>
              </a:rPr>
              <a:t>msf</a:t>
            </a:r>
            <a:r>
              <a:rPr lang="zh-CN" altLang="en-US" b="1" i="0" dirty="0">
                <a:solidFill>
                  <a:srgbClr val="595959"/>
                </a:solidFill>
                <a:effectLst/>
                <a:latin typeface="-apple-system-font"/>
              </a:rPr>
              <a:t>监听设备 在命令框中输入</a:t>
            </a:r>
            <a:r>
              <a:rPr lang="en-US" altLang="zh-CN" b="1" i="0" dirty="0" err="1">
                <a:solidFill>
                  <a:srgbClr val="595959"/>
                </a:solidFill>
                <a:effectLst/>
                <a:latin typeface="-apple-system-font"/>
              </a:rPr>
              <a:t>msfconsol</a:t>
            </a:r>
            <a:r>
              <a:rPr lang="zh-CN" altLang="en-US" dirty="0"/>
              <a:t>在</a:t>
            </a:r>
            <a:endParaRPr lang="en-US" altLang="zh-CN" dirty="0"/>
          </a:p>
          <a:p>
            <a:pPr marL="0" indent="0">
              <a:buNone/>
            </a:pPr>
            <a:r>
              <a:rPr lang="en-US" altLang="zh-CN" dirty="0"/>
              <a:t>2</a:t>
            </a:r>
            <a:r>
              <a:rPr lang="zh-CN" altLang="en-US" dirty="0"/>
              <a:t>、</a:t>
            </a:r>
            <a:r>
              <a:rPr lang="en-US" altLang="zh-CN" dirty="0"/>
              <a:t>Kali                              </a:t>
            </a:r>
            <a:r>
              <a:rPr lang="en-US" altLang="zh-CN" dirty="0" err="1"/>
              <a:t>msfconsole</a:t>
            </a:r>
            <a:endParaRPr lang="en-US" altLang="zh-CN" dirty="0"/>
          </a:p>
          <a:p>
            <a:pPr marL="0" indent="0">
              <a:buNone/>
            </a:pPr>
            <a:r>
              <a:rPr lang="en-US" altLang="zh-CN" dirty="0"/>
              <a:t>3</a:t>
            </a:r>
            <a:r>
              <a:rPr lang="zh-CN" altLang="en-US" dirty="0"/>
              <a:t>、加载</a:t>
            </a:r>
            <a:r>
              <a:rPr lang="en-US" altLang="zh-CN" dirty="0"/>
              <a:t>exploit                    use exploit/multi/handler </a:t>
            </a:r>
          </a:p>
          <a:p>
            <a:pPr marL="0" indent="0">
              <a:buNone/>
            </a:pPr>
            <a:r>
              <a:rPr lang="en-US" altLang="zh-CN" dirty="0"/>
              <a:t>4</a:t>
            </a:r>
            <a:r>
              <a:rPr lang="zh-CN" altLang="en-US" dirty="0"/>
              <a:t>、使用</a:t>
            </a:r>
            <a:r>
              <a:rPr lang="en-US" altLang="zh-CN" dirty="0" err="1"/>
              <a:t>playloafd</a:t>
            </a:r>
            <a:r>
              <a:rPr lang="en-US" altLang="zh-CN" dirty="0"/>
              <a:t>                set payload php/</a:t>
            </a:r>
            <a:r>
              <a:rPr lang="en-US" altLang="zh-CN" dirty="0" err="1"/>
              <a:t>meterpreter</a:t>
            </a:r>
            <a:r>
              <a:rPr lang="en-US" altLang="zh-CN" dirty="0"/>
              <a:t>/</a:t>
            </a:r>
            <a:r>
              <a:rPr lang="en-US" altLang="zh-CN" dirty="0" err="1"/>
              <a:t>reverse_tcp</a:t>
            </a:r>
            <a:endParaRPr lang="en-US" altLang="zh-CN" dirty="0"/>
          </a:p>
          <a:p>
            <a:pPr marL="0" indent="0">
              <a:buNone/>
            </a:pPr>
            <a:r>
              <a:rPr lang="en-US" altLang="zh-CN" dirty="0"/>
              <a:t>5</a:t>
            </a:r>
            <a:r>
              <a:rPr lang="zh-CN" altLang="en-US" dirty="0"/>
              <a:t>、查看设置                       </a:t>
            </a:r>
            <a:r>
              <a:rPr lang="en-US" altLang="zh-CN" dirty="0"/>
              <a:t>show options</a:t>
            </a:r>
          </a:p>
          <a:p>
            <a:pPr marL="0" indent="0">
              <a:buNone/>
            </a:pPr>
            <a:r>
              <a:rPr lang="en-US" altLang="zh-CN" dirty="0"/>
              <a:t>6</a:t>
            </a:r>
            <a:r>
              <a:rPr lang="zh-CN" altLang="en-US" dirty="0"/>
              <a:t>、设置连接主机                </a:t>
            </a:r>
            <a:r>
              <a:rPr lang="en-US" altLang="zh-CN" dirty="0"/>
              <a:t>set </a:t>
            </a:r>
            <a:r>
              <a:rPr lang="en-US" altLang="zh-CN" dirty="0" err="1"/>
              <a:t>lhost</a:t>
            </a:r>
            <a:r>
              <a:rPr lang="en-US" altLang="zh-CN" dirty="0"/>
              <a:t> 192.168.43.61</a:t>
            </a:r>
            <a:r>
              <a:rPr lang="zh-CN" altLang="en-US" dirty="0"/>
              <a:t>（靶机）</a:t>
            </a:r>
            <a:endParaRPr lang="en-US" altLang="zh-CN" dirty="0"/>
          </a:p>
          <a:p>
            <a:pPr marL="0" indent="0">
              <a:buNone/>
            </a:pPr>
            <a:r>
              <a:rPr lang="en-US" altLang="zh-CN" dirty="0"/>
              <a:t>7</a:t>
            </a:r>
            <a:r>
              <a:rPr lang="zh-CN" altLang="en-US" dirty="0"/>
              <a:t>、再次查看设置看靶机脸上没有 </a:t>
            </a:r>
            <a:r>
              <a:rPr lang="en-US" altLang="zh-CN" dirty="0"/>
              <a:t>show options</a:t>
            </a:r>
          </a:p>
          <a:p>
            <a:pPr marL="0" indent="0">
              <a:buNone/>
            </a:pPr>
            <a:r>
              <a:rPr lang="en-US" altLang="zh-CN" dirty="0"/>
              <a:t>8</a:t>
            </a:r>
            <a:r>
              <a:rPr lang="zh-CN" altLang="en-US" dirty="0"/>
              <a:t>、执行</a:t>
            </a:r>
            <a:r>
              <a:rPr lang="en-US" altLang="zh-CN" dirty="0"/>
              <a:t>exploit</a:t>
            </a:r>
            <a:r>
              <a:rPr lang="zh-CN" altLang="en-US" dirty="0"/>
              <a:t>命令            </a:t>
            </a:r>
            <a:r>
              <a:rPr lang="en-US" altLang="zh-CN" dirty="0"/>
              <a:t>exploit</a:t>
            </a:r>
          </a:p>
          <a:p>
            <a:pPr marL="0" indent="0">
              <a:buNone/>
            </a:pPr>
            <a:r>
              <a:rPr lang="en-US" altLang="zh-CN" dirty="0"/>
              <a:t>9</a:t>
            </a:r>
            <a:r>
              <a:rPr lang="zh-CN" altLang="en-US" dirty="0"/>
              <a:t>、然后冰蝎里点击 给我连</a:t>
            </a:r>
          </a:p>
        </p:txBody>
      </p:sp>
    </p:spTree>
    <p:extLst>
      <p:ext uri="{BB962C8B-B14F-4D97-AF65-F5344CB8AC3E}">
        <p14:creationId xmlns:p14="http://schemas.microsoft.com/office/powerpoint/2010/main" val="3934014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A75A2-513B-4B90-A3A7-64C36FF4FE0D}"/>
              </a:ext>
            </a:extLst>
          </p:cNvPr>
          <p:cNvSpPr>
            <a:spLocks noGrp="1"/>
          </p:cNvSpPr>
          <p:nvPr>
            <p:ph type="title"/>
          </p:nvPr>
        </p:nvSpPr>
        <p:spPr/>
        <p:txBody>
          <a:bodyPr>
            <a:normAutofit fontScale="90000"/>
          </a:bodyPr>
          <a:lstStyle/>
          <a:p>
            <a:r>
              <a:rPr lang="zh-CN" altLang="en-US" dirty="0"/>
              <a:t>反弹</a:t>
            </a:r>
            <a:r>
              <a:rPr lang="en-US" altLang="zh-CN" dirty="0"/>
              <a:t>shell</a:t>
            </a:r>
            <a:br>
              <a:rPr lang="en-US" altLang="zh-CN" dirty="0"/>
            </a:br>
            <a:r>
              <a:rPr lang="en-US" altLang="zh-CN" dirty="0"/>
              <a:t>kali</a:t>
            </a:r>
            <a:r>
              <a:rPr lang="zh-CN" altLang="en-US" dirty="0"/>
              <a:t>里执行</a:t>
            </a:r>
            <a:r>
              <a:rPr lang="en-US" altLang="zh-CN" dirty="0"/>
              <a:t>2-8</a:t>
            </a:r>
            <a:r>
              <a:rPr lang="zh-CN" altLang="en-US" dirty="0"/>
              <a:t>步骤，第八步完了在冰蝎点击给我连</a:t>
            </a:r>
          </a:p>
        </p:txBody>
      </p:sp>
      <p:pic>
        <p:nvPicPr>
          <p:cNvPr id="9" name="内容占位符 8">
            <a:extLst>
              <a:ext uri="{FF2B5EF4-FFF2-40B4-BE49-F238E27FC236}">
                <a16:creationId xmlns:a16="http://schemas.microsoft.com/office/drawing/2014/main" id="{A0DAA9D9-1EDB-4DBF-AF3D-5C41E8C3E74D}"/>
              </a:ext>
            </a:extLst>
          </p:cNvPr>
          <p:cNvPicPr>
            <a:picLocks noGrp="1" noChangeAspect="1"/>
          </p:cNvPicPr>
          <p:nvPr>
            <p:ph idx="1"/>
          </p:nvPr>
        </p:nvPicPr>
        <p:blipFill>
          <a:blip r:embed="rId2"/>
          <a:stretch>
            <a:fillRect/>
          </a:stretch>
        </p:blipFill>
        <p:spPr>
          <a:xfrm>
            <a:off x="838200" y="1825625"/>
            <a:ext cx="8738937" cy="4351338"/>
          </a:xfrm>
        </p:spPr>
      </p:pic>
    </p:spTree>
    <p:extLst>
      <p:ext uri="{BB962C8B-B14F-4D97-AF65-F5344CB8AC3E}">
        <p14:creationId xmlns:p14="http://schemas.microsoft.com/office/powerpoint/2010/main" val="566701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03D6B-8412-4755-B45A-C4D150AFB3CC}"/>
              </a:ext>
            </a:extLst>
          </p:cNvPr>
          <p:cNvSpPr>
            <a:spLocks noGrp="1"/>
          </p:cNvSpPr>
          <p:nvPr>
            <p:ph type="title"/>
          </p:nvPr>
        </p:nvSpPr>
        <p:spPr/>
        <p:txBody>
          <a:bodyPr/>
          <a:lstStyle/>
          <a:p>
            <a:r>
              <a:rPr lang="zh-CN" altLang="en-US" dirty="0"/>
              <a:t>数据库管理</a:t>
            </a:r>
          </a:p>
        </p:txBody>
      </p:sp>
      <p:sp>
        <p:nvSpPr>
          <p:cNvPr id="3" name="内容占位符 2">
            <a:extLst>
              <a:ext uri="{FF2B5EF4-FFF2-40B4-BE49-F238E27FC236}">
                <a16:creationId xmlns:a16="http://schemas.microsoft.com/office/drawing/2014/main" id="{BE98B895-4EBF-4AC4-9DDD-04520076DEBB}"/>
              </a:ext>
            </a:extLst>
          </p:cNvPr>
          <p:cNvSpPr>
            <a:spLocks noGrp="1"/>
          </p:cNvSpPr>
          <p:nvPr>
            <p:ph idx="1"/>
          </p:nvPr>
        </p:nvSpPr>
        <p:spPr/>
        <p:txBody>
          <a:bodyPr/>
          <a:lstStyle/>
          <a:p>
            <a:r>
              <a:rPr lang="zh-CN" altLang="en-US" dirty="0"/>
              <a:t>选择使用的数据库</a:t>
            </a:r>
            <a:endParaRPr lang="en-US" altLang="zh-CN" dirty="0"/>
          </a:p>
          <a:p>
            <a:endParaRPr lang="zh-CN" altLang="en-US" dirty="0"/>
          </a:p>
        </p:txBody>
      </p:sp>
      <p:pic>
        <p:nvPicPr>
          <p:cNvPr id="5" name="图片 4">
            <a:extLst>
              <a:ext uri="{FF2B5EF4-FFF2-40B4-BE49-F238E27FC236}">
                <a16:creationId xmlns:a16="http://schemas.microsoft.com/office/drawing/2014/main" id="{EF7C2B12-288B-4877-A0B2-A20B078205BC}"/>
              </a:ext>
            </a:extLst>
          </p:cNvPr>
          <p:cNvPicPr>
            <a:picLocks noChangeAspect="1"/>
          </p:cNvPicPr>
          <p:nvPr/>
        </p:nvPicPr>
        <p:blipFill>
          <a:blip r:embed="rId2"/>
          <a:stretch>
            <a:fillRect/>
          </a:stretch>
        </p:blipFill>
        <p:spPr>
          <a:xfrm>
            <a:off x="958515" y="2647950"/>
            <a:ext cx="9244263" cy="4210050"/>
          </a:xfrm>
          <a:prstGeom prst="rect">
            <a:avLst/>
          </a:prstGeom>
        </p:spPr>
      </p:pic>
    </p:spTree>
    <p:extLst>
      <p:ext uri="{BB962C8B-B14F-4D97-AF65-F5344CB8AC3E}">
        <p14:creationId xmlns:p14="http://schemas.microsoft.com/office/powerpoint/2010/main" val="746773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AC486-523C-4B21-9B96-A17BEA0273CD}"/>
              </a:ext>
            </a:extLst>
          </p:cNvPr>
          <p:cNvSpPr>
            <a:spLocks noGrp="1"/>
          </p:cNvSpPr>
          <p:nvPr>
            <p:ph type="title"/>
          </p:nvPr>
        </p:nvSpPr>
        <p:spPr/>
        <p:txBody>
          <a:bodyPr/>
          <a:lstStyle/>
          <a:p>
            <a:r>
              <a:rPr lang="zh-CN" altLang="en-US" dirty="0"/>
              <a:t>数据库管理</a:t>
            </a:r>
          </a:p>
        </p:txBody>
      </p:sp>
      <p:sp>
        <p:nvSpPr>
          <p:cNvPr id="3" name="内容占位符 2">
            <a:extLst>
              <a:ext uri="{FF2B5EF4-FFF2-40B4-BE49-F238E27FC236}">
                <a16:creationId xmlns:a16="http://schemas.microsoft.com/office/drawing/2014/main" id="{45103F72-66A1-4632-91B1-5BCF94E0F41B}"/>
              </a:ext>
            </a:extLst>
          </p:cNvPr>
          <p:cNvSpPr>
            <a:spLocks noGrp="1"/>
          </p:cNvSpPr>
          <p:nvPr>
            <p:ph idx="1"/>
          </p:nvPr>
        </p:nvSpPr>
        <p:spPr/>
        <p:txBody>
          <a:bodyPr/>
          <a:lstStyle/>
          <a:p>
            <a:r>
              <a:rPr lang="zh-CN" altLang="en-US" dirty="0"/>
              <a:t>把数据库账号密码和用户修改成自己的，如果不知道在配置文件里寻找。</a:t>
            </a:r>
            <a:endParaRPr lang="en-US" altLang="zh-CN" dirty="0"/>
          </a:p>
          <a:p>
            <a:r>
              <a:rPr lang="en-US" altLang="zh-CN" dirty="0"/>
              <a:t>mysql://app:vulnerables@127.0.0.1:3306/dvwa</a:t>
            </a:r>
          </a:p>
          <a:p>
            <a:endParaRPr lang="zh-CN" altLang="en-US" dirty="0"/>
          </a:p>
        </p:txBody>
      </p:sp>
      <p:pic>
        <p:nvPicPr>
          <p:cNvPr id="5" name="图片 4">
            <a:extLst>
              <a:ext uri="{FF2B5EF4-FFF2-40B4-BE49-F238E27FC236}">
                <a16:creationId xmlns:a16="http://schemas.microsoft.com/office/drawing/2014/main" id="{D97DDF6B-8BB2-4452-934F-1AA5D4FC110D}"/>
              </a:ext>
            </a:extLst>
          </p:cNvPr>
          <p:cNvPicPr>
            <a:picLocks noChangeAspect="1"/>
          </p:cNvPicPr>
          <p:nvPr/>
        </p:nvPicPr>
        <p:blipFill>
          <a:blip r:embed="rId2"/>
          <a:stretch>
            <a:fillRect/>
          </a:stretch>
        </p:blipFill>
        <p:spPr>
          <a:xfrm>
            <a:off x="838200" y="3584742"/>
            <a:ext cx="9096375" cy="3000375"/>
          </a:xfrm>
          <a:prstGeom prst="rect">
            <a:avLst/>
          </a:prstGeom>
        </p:spPr>
      </p:pic>
    </p:spTree>
    <p:extLst>
      <p:ext uri="{BB962C8B-B14F-4D97-AF65-F5344CB8AC3E}">
        <p14:creationId xmlns:p14="http://schemas.microsoft.com/office/powerpoint/2010/main" val="259110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CAA18AF-78F9-4177-84A8-A8D21E908CC5}"/>
              </a:ext>
            </a:extLst>
          </p:cNvPr>
          <p:cNvPicPr>
            <a:picLocks noChangeAspect="1"/>
          </p:cNvPicPr>
          <p:nvPr/>
        </p:nvPicPr>
        <p:blipFill>
          <a:blip r:embed="rId2"/>
          <a:stretch>
            <a:fillRect/>
          </a:stretch>
        </p:blipFill>
        <p:spPr>
          <a:xfrm>
            <a:off x="838200" y="2439653"/>
            <a:ext cx="8105775" cy="2524125"/>
          </a:xfrm>
          <a:prstGeom prst="rect">
            <a:avLst/>
          </a:prstGeom>
        </p:spPr>
      </p:pic>
      <p:sp>
        <p:nvSpPr>
          <p:cNvPr id="8" name="标题 7">
            <a:extLst>
              <a:ext uri="{FF2B5EF4-FFF2-40B4-BE49-F238E27FC236}">
                <a16:creationId xmlns:a16="http://schemas.microsoft.com/office/drawing/2014/main" id="{436C32D5-66EB-4371-A7D4-1E87CD605D43}"/>
              </a:ext>
            </a:extLst>
          </p:cNvPr>
          <p:cNvSpPr>
            <a:spLocks noGrp="1"/>
          </p:cNvSpPr>
          <p:nvPr>
            <p:ph type="title"/>
          </p:nvPr>
        </p:nvSpPr>
        <p:spPr/>
        <p:txBody>
          <a:bodyPr>
            <a:normAutofit fontScale="90000"/>
          </a:bodyPr>
          <a:lstStyle/>
          <a:p>
            <a:r>
              <a:rPr lang="zh-CN" altLang="en-US" dirty="0"/>
              <a:t>上传文件有回显，如果没有回显查阅资料以和爬虫扫描看看网站的目录结构等方式找上传点。</a:t>
            </a:r>
          </a:p>
        </p:txBody>
      </p:sp>
    </p:spTree>
    <p:extLst>
      <p:ext uri="{BB962C8B-B14F-4D97-AF65-F5344CB8AC3E}">
        <p14:creationId xmlns:p14="http://schemas.microsoft.com/office/powerpoint/2010/main" val="1096116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E23F79-6028-47DF-8D41-F8DCBBD5DADB}"/>
              </a:ext>
            </a:extLst>
          </p:cNvPr>
          <p:cNvSpPr>
            <a:spLocks noGrp="1"/>
          </p:cNvSpPr>
          <p:nvPr>
            <p:ph type="title"/>
          </p:nvPr>
        </p:nvSpPr>
        <p:spPr/>
        <p:txBody>
          <a:bodyPr/>
          <a:lstStyle/>
          <a:p>
            <a:r>
              <a:rPr lang="zh-CN" altLang="en-US" dirty="0"/>
              <a:t>连接冰蝎，在冰蝎路径下用</a:t>
            </a:r>
            <a:r>
              <a:rPr lang="en-US" altLang="zh-CN" dirty="0"/>
              <a:t>java</a:t>
            </a:r>
            <a:r>
              <a:rPr lang="zh-CN" altLang="en-US" dirty="0"/>
              <a:t>启动冰蝎</a:t>
            </a:r>
          </a:p>
        </p:txBody>
      </p:sp>
      <p:pic>
        <p:nvPicPr>
          <p:cNvPr id="4" name="图片 3">
            <a:extLst>
              <a:ext uri="{FF2B5EF4-FFF2-40B4-BE49-F238E27FC236}">
                <a16:creationId xmlns:a16="http://schemas.microsoft.com/office/drawing/2014/main" id="{F17CAFA4-AFFB-47CD-8029-9A5989F80019}"/>
              </a:ext>
            </a:extLst>
          </p:cNvPr>
          <p:cNvPicPr>
            <a:picLocks noChangeAspect="1"/>
          </p:cNvPicPr>
          <p:nvPr/>
        </p:nvPicPr>
        <p:blipFill>
          <a:blip r:embed="rId2"/>
          <a:stretch>
            <a:fillRect/>
          </a:stretch>
        </p:blipFill>
        <p:spPr>
          <a:xfrm>
            <a:off x="994360" y="2027571"/>
            <a:ext cx="8181975" cy="3476625"/>
          </a:xfrm>
          <a:prstGeom prst="rect">
            <a:avLst/>
          </a:prstGeom>
        </p:spPr>
      </p:pic>
    </p:spTree>
    <p:extLst>
      <p:ext uri="{BB962C8B-B14F-4D97-AF65-F5344CB8AC3E}">
        <p14:creationId xmlns:p14="http://schemas.microsoft.com/office/powerpoint/2010/main" val="1126224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938716-CBD4-4329-A0CD-0B871DD9BD2D}"/>
              </a:ext>
            </a:extLst>
          </p:cNvPr>
          <p:cNvSpPr>
            <a:spLocks noGrp="1"/>
          </p:cNvSpPr>
          <p:nvPr>
            <p:ph type="title"/>
          </p:nvPr>
        </p:nvSpPr>
        <p:spPr/>
        <p:txBody>
          <a:bodyPr/>
          <a:lstStyle/>
          <a:p>
            <a:r>
              <a:rPr lang="zh-CN" altLang="en-US" dirty="0"/>
              <a:t>启动冰蝎，右键新增连接，输入</a:t>
            </a:r>
            <a:r>
              <a:rPr lang="en-US" altLang="zh-CN" dirty="0" err="1"/>
              <a:t>url</a:t>
            </a:r>
            <a:r>
              <a:rPr lang="en-US" altLang="zh-CN" dirty="0"/>
              <a:t>,</a:t>
            </a:r>
            <a:r>
              <a:rPr lang="zh-CN" altLang="en-US" dirty="0"/>
              <a:t>密码，保存。</a:t>
            </a:r>
          </a:p>
        </p:txBody>
      </p:sp>
      <p:pic>
        <p:nvPicPr>
          <p:cNvPr id="6" name="内容占位符 5">
            <a:extLst>
              <a:ext uri="{FF2B5EF4-FFF2-40B4-BE49-F238E27FC236}">
                <a16:creationId xmlns:a16="http://schemas.microsoft.com/office/drawing/2014/main" id="{398B2411-D589-45F6-A8E3-F74A0E481D3E}"/>
              </a:ext>
            </a:extLst>
          </p:cNvPr>
          <p:cNvPicPr>
            <a:picLocks noGrp="1" noChangeAspect="1"/>
          </p:cNvPicPr>
          <p:nvPr>
            <p:ph sz="half" idx="1"/>
          </p:nvPr>
        </p:nvPicPr>
        <p:blipFill>
          <a:blip r:embed="rId2"/>
          <a:stretch>
            <a:fillRect/>
          </a:stretch>
        </p:blipFill>
        <p:spPr>
          <a:xfrm>
            <a:off x="6503069" y="1555751"/>
            <a:ext cx="6019800" cy="4486275"/>
          </a:xfrm>
        </p:spPr>
      </p:pic>
      <p:pic>
        <p:nvPicPr>
          <p:cNvPr id="8" name="内容占位符 7">
            <a:extLst>
              <a:ext uri="{FF2B5EF4-FFF2-40B4-BE49-F238E27FC236}">
                <a16:creationId xmlns:a16="http://schemas.microsoft.com/office/drawing/2014/main" id="{4C545AB2-E58A-43AA-940E-9D65851987E4}"/>
              </a:ext>
            </a:extLst>
          </p:cNvPr>
          <p:cNvPicPr>
            <a:picLocks noGrp="1" noChangeAspect="1"/>
          </p:cNvPicPr>
          <p:nvPr>
            <p:ph sz="half" idx="2"/>
          </p:nvPr>
        </p:nvPicPr>
        <p:blipFill>
          <a:blip r:embed="rId3"/>
          <a:stretch>
            <a:fillRect/>
          </a:stretch>
        </p:blipFill>
        <p:spPr>
          <a:xfrm>
            <a:off x="1025656" y="1690688"/>
            <a:ext cx="5477413" cy="4351338"/>
          </a:xfrm>
        </p:spPr>
      </p:pic>
    </p:spTree>
    <p:extLst>
      <p:ext uri="{BB962C8B-B14F-4D97-AF65-F5344CB8AC3E}">
        <p14:creationId xmlns:p14="http://schemas.microsoft.com/office/powerpoint/2010/main" val="29725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B3B77-A787-4F6D-B004-D99BF664202F}"/>
              </a:ext>
            </a:extLst>
          </p:cNvPr>
          <p:cNvSpPr>
            <a:spLocks noGrp="1"/>
          </p:cNvSpPr>
          <p:nvPr>
            <p:ph type="title"/>
          </p:nvPr>
        </p:nvSpPr>
        <p:spPr/>
        <p:txBody>
          <a:bodyPr/>
          <a:lstStyle/>
          <a:p>
            <a:r>
              <a:rPr lang="zh-CN" altLang="en-US" dirty="0"/>
              <a:t>双击连接，或者右键点击打开连接</a:t>
            </a:r>
            <a:r>
              <a:rPr lang="en-US" altLang="zh-CN" dirty="0" err="1"/>
              <a:t>webshell</a:t>
            </a:r>
            <a:r>
              <a:rPr lang="zh-CN" altLang="en-US" dirty="0"/>
              <a:t>。</a:t>
            </a:r>
          </a:p>
        </p:txBody>
      </p:sp>
      <p:pic>
        <p:nvPicPr>
          <p:cNvPr id="7" name="内容占位符 6">
            <a:extLst>
              <a:ext uri="{FF2B5EF4-FFF2-40B4-BE49-F238E27FC236}">
                <a16:creationId xmlns:a16="http://schemas.microsoft.com/office/drawing/2014/main" id="{29B05253-5D50-4409-8B33-75355C9EFEEF}"/>
              </a:ext>
            </a:extLst>
          </p:cNvPr>
          <p:cNvPicPr>
            <a:picLocks noGrp="1" noChangeAspect="1"/>
          </p:cNvPicPr>
          <p:nvPr>
            <p:ph sz="half" idx="2"/>
          </p:nvPr>
        </p:nvPicPr>
        <p:blipFill>
          <a:blip r:embed="rId2"/>
          <a:stretch>
            <a:fillRect/>
          </a:stretch>
        </p:blipFill>
        <p:spPr>
          <a:xfrm>
            <a:off x="6172200" y="1901945"/>
            <a:ext cx="6019800" cy="4274266"/>
          </a:xfrm>
        </p:spPr>
      </p:pic>
      <p:pic>
        <p:nvPicPr>
          <p:cNvPr id="5" name="内容占位符 5">
            <a:extLst>
              <a:ext uri="{FF2B5EF4-FFF2-40B4-BE49-F238E27FC236}">
                <a16:creationId xmlns:a16="http://schemas.microsoft.com/office/drawing/2014/main" id="{7E18FE02-DDE8-4EA2-85AB-88BB82F78420}"/>
              </a:ext>
            </a:extLst>
          </p:cNvPr>
          <p:cNvPicPr>
            <a:picLocks noGrp="1" noChangeAspect="1"/>
          </p:cNvPicPr>
          <p:nvPr>
            <p:ph sz="half" idx="1"/>
          </p:nvPr>
        </p:nvPicPr>
        <p:blipFill>
          <a:blip r:embed="rId3"/>
          <a:stretch>
            <a:fillRect/>
          </a:stretch>
        </p:blipFill>
        <p:spPr>
          <a:xfrm>
            <a:off x="609600" y="1690689"/>
            <a:ext cx="5181600" cy="4309058"/>
          </a:xfrm>
        </p:spPr>
      </p:pic>
    </p:spTree>
    <p:extLst>
      <p:ext uri="{BB962C8B-B14F-4D97-AF65-F5344CB8AC3E}">
        <p14:creationId xmlns:p14="http://schemas.microsoft.com/office/powerpoint/2010/main" val="2513758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1BD3070-9069-446F-AF80-C64C32F4173B}"/>
              </a:ext>
            </a:extLst>
          </p:cNvPr>
          <p:cNvSpPr>
            <a:spLocks noGrp="1"/>
          </p:cNvSpPr>
          <p:nvPr>
            <p:ph type="title"/>
          </p:nvPr>
        </p:nvSpPr>
        <p:spPr/>
        <p:txBody>
          <a:bodyPr/>
          <a:lstStyle/>
          <a:p>
            <a:r>
              <a:rPr lang="zh-CN" altLang="en-US" dirty="0"/>
              <a:t>冰蝎基本功能</a:t>
            </a:r>
          </a:p>
        </p:txBody>
      </p:sp>
      <p:sp>
        <p:nvSpPr>
          <p:cNvPr id="6" name="内容占位符 5">
            <a:extLst>
              <a:ext uri="{FF2B5EF4-FFF2-40B4-BE49-F238E27FC236}">
                <a16:creationId xmlns:a16="http://schemas.microsoft.com/office/drawing/2014/main" id="{2EF36CC2-A86D-48B5-92E2-605ED34DD62A}"/>
              </a:ext>
            </a:extLst>
          </p:cNvPr>
          <p:cNvSpPr>
            <a:spLocks noGrp="1"/>
          </p:cNvSpPr>
          <p:nvPr>
            <p:ph idx="1"/>
          </p:nvPr>
        </p:nvSpPr>
        <p:spPr/>
        <p:txBody>
          <a:bodyPr>
            <a:normAutofit lnSpcReduction="10000"/>
          </a:bodyPr>
          <a:lstStyle/>
          <a:p>
            <a:r>
              <a:rPr lang="en-US" altLang="zh-CN" dirty="0"/>
              <a:t>1</a:t>
            </a:r>
            <a:r>
              <a:rPr lang="zh-CN" altLang="en-US" dirty="0"/>
              <a:t>、基本信息</a:t>
            </a:r>
            <a:endParaRPr lang="en-US" altLang="zh-CN" dirty="0"/>
          </a:p>
          <a:p>
            <a:r>
              <a:rPr lang="zh-CN" altLang="en-US" dirty="0"/>
              <a:t>通过基本信息我们可以获取一些敏感信息，比如下面这些</a:t>
            </a:r>
            <a:endParaRPr lang="en-US" altLang="zh-CN" dirty="0"/>
          </a:p>
          <a:p>
            <a:r>
              <a:rPr lang="en-US" altLang="zh-CN" dirty="0"/>
              <a:t>1</a:t>
            </a:r>
            <a:r>
              <a:rPr lang="zh-CN" altLang="en-US" dirty="0"/>
              <a:t>、获取系统具体版本，可以用来提权；</a:t>
            </a:r>
            <a:endParaRPr lang="en-US" altLang="zh-CN" dirty="0"/>
          </a:p>
          <a:p>
            <a:r>
              <a:rPr lang="en-US" altLang="zh-CN" dirty="0"/>
              <a:t>2</a:t>
            </a:r>
            <a:r>
              <a:rPr lang="zh-CN" altLang="en-US" dirty="0"/>
              <a:t>、获取</a:t>
            </a:r>
            <a:r>
              <a:rPr lang="en-US" altLang="zh-CN" dirty="0" err="1"/>
              <a:t>ip</a:t>
            </a:r>
            <a:r>
              <a:rPr lang="zh-CN" altLang="en-US" dirty="0"/>
              <a:t>地址</a:t>
            </a:r>
            <a:r>
              <a:rPr lang="en-US" altLang="zh-CN" dirty="0"/>
              <a:t>,</a:t>
            </a:r>
          </a:p>
          <a:p>
            <a:r>
              <a:rPr lang="en-US" altLang="zh-CN" dirty="0"/>
              <a:t>3</a:t>
            </a:r>
            <a:r>
              <a:rPr lang="zh-CN" altLang="en-US" dirty="0"/>
              <a:t>、</a:t>
            </a:r>
            <a:r>
              <a:rPr lang="en-US" altLang="zh-CN" dirty="0"/>
              <a:t>web</a:t>
            </a:r>
            <a:r>
              <a:rPr lang="zh-CN" altLang="en-US" dirty="0"/>
              <a:t>根目录，</a:t>
            </a:r>
            <a:endParaRPr lang="en-US" altLang="zh-CN" dirty="0"/>
          </a:p>
          <a:p>
            <a:r>
              <a:rPr lang="en-US" altLang="zh-CN" dirty="0"/>
              <a:t>4</a:t>
            </a:r>
            <a:r>
              <a:rPr lang="zh-CN" altLang="en-US" dirty="0"/>
              <a:t>、临时文件，</a:t>
            </a:r>
            <a:endParaRPr lang="en-US" altLang="zh-CN" dirty="0"/>
          </a:p>
          <a:p>
            <a:r>
              <a:rPr lang="en-US" altLang="zh-CN" dirty="0"/>
              <a:t>5</a:t>
            </a:r>
            <a:r>
              <a:rPr lang="zh-CN" altLang="en-US" dirty="0"/>
              <a:t>、查看</a:t>
            </a:r>
            <a:r>
              <a:rPr lang="en-US" altLang="zh-CN" dirty="0" err="1"/>
              <a:t>allow_url_include</a:t>
            </a:r>
            <a:r>
              <a:rPr lang="zh-CN" altLang="en-US" dirty="0"/>
              <a:t>状态（文件包含），</a:t>
            </a:r>
            <a:endParaRPr lang="en-US" altLang="zh-CN" dirty="0"/>
          </a:p>
          <a:p>
            <a:r>
              <a:rPr lang="en-US" altLang="zh-CN" dirty="0"/>
              <a:t>6</a:t>
            </a:r>
            <a:r>
              <a:rPr lang="zh-CN" altLang="en-US" dirty="0"/>
              <a:t>、禁用函数列表；</a:t>
            </a:r>
            <a:r>
              <a:rPr lang="en-US" altLang="zh-CN" b="1" i="0" dirty="0">
                <a:solidFill>
                  <a:srgbClr val="000000"/>
                </a:solidFill>
                <a:effectLst/>
                <a:latin typeface="pingfang SC"/>
              </a:rPr>
              <a:t> </a:t>
            </a:r>
          </a:p>
          <a:p>
            <a:r>
              <a:rPr lang="en-US" altLang="zh-CN" dirty="0"/>
              <a:t>7</a:t>
            </a:r>
            <a:r>
              <a:rPr lang="zh-CN" altLang="en-US" dirty="0"/>
              <a:t>、</a:t>
            </a:r>
            <a:r>
              <a:rPr lang="en-US" altLang="zh-CN" dirty="0" err="1"/>
              <a:t>magic_quotes_gpc</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769986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B63994-AA87-44B6-9844-821748AA198C}"/>
              </a:ext>
            </a:extLst>
          </p:cNvPr>
          <p:cNvSpPr>
            <a:spLocks noGrp="1"/>
          </p:cNvSpPr>
          <p:nvPr>
            <p:ph type="title"/>
          </p:nvPr>
        </p:nvSpPr>
        <p:spPr/>
        <p:txBody>
          <a:bodyPr/>
          <a:lstStyle/>
          <a:p>
            <a:r>
              <a:rPr lang="en-US" altLang="zh-CN" dirty="0" err="1"/>
              <a:t>Phpinfo</a:t>
            </a:r>
            <a:r>
              <a:rPr lang="zh-CN" altLang="en-US" dirty="0"/>
              <a:t>页面利用</a:t>
            </a:r>
          </a:p>
        </p:txBody>
      </p:sp>
      <p:pic>
        <p:nvPicPr>
          <p:cNvPr id="5" name="内容占位符 4">
            <a:extLst>
              <a:ext uri="{FF2B5EF4-FFF2-40B4-BE49-F238E27FC236}">
                <a16:creationId xmlns:a16="http://schemas.microsoft.com/office/drawing/2014/main" id="{250330F4-5A5D-49B1-8433-A25FA7336C10}"/>
              </a:ext>
            </a:extLst>
          </p:cNvPr>
          <p:cNvPicPr>
            <a:picLocks noGrp="1" noChangeAspect="1"/>
          </p:cNvPicPr>
          <p:nvPr>
            <p:ph idx="1"/>
          </p:nvPr>
        </p:nvPicPr>
        <p:blipFill>
          <a:blip r:embed="rId2"/>
          <a:stretch>
            <a:fillRect/>
          </a:stretch>
        </p:blipFill>
        <p:spPr>
          <a:xfrm>
            <a:off x="838200" y="1948656"/>
            <a:ext cx="8289758" cy="3495675"/>
          </a:xfrm>
        </p:spPr>
      </p:pic>
    </p:spTree>
    <p:extLst>
      <p:ext uri="{BB962C8B-B14F-4D97-AF65-F5344CB8AC3E}">
        <p14:creationId xmlns:p14="http://schemas.microsoft.com/office/powerpoint/2010/main" val="4141959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9B572-F09C-4326-A956-80039EB8787A}"/>
              </a:ext>
            </a:extLst>
          </p:cNvPr>
          <p:cNvSpPr>
            <a:spLocks noGrp="1"/>
          </p:cNvSpPr>
          <p:nvPr>
            <p:ph type="title"/>
          </p:nvPr>
        </p:nvSpPr>
        <p:spPr/>
        <p:txBody>
          <a:bodyPr/>
          <a:lstStyle/>
          <a:p>
            <a:r>
              <a:rPr lang="en-US" altLang="zh-CN" dirty="0" err="1"/>
              <a:t>Phpinfo</a:t>
            </a:r>
            <a:r>
              <a:rPr lang="zh-CN" altLang="en-US" dirty="0"/>
              <a:t>页面利用</a:t>
            </a:r>
          </a:p>
        </p:txBody>
      </p:sp>
      <p:pic>
        <p:nvPicPr>
          <p:cNvPr id="5" name="内容占位符 4">
            <a:extLst>
              <a:ext uri="{FF2B5EF4-FFF2-40B4-BE49-F238E27FC236}">
                <a16:creationId xmlns:a16="http://schemas.microsoft.com/office/drawing/2014/main" id="{9FAFE73B-C7D8-424A-806C-BA33957CA4A8}"/>
              </a:ext>
            </a:extLst>
          </p:cNvPr>
          <p:cNvPicPr>
            <a:picLocks noGrp="1" noChangeAspect="1"/>
          </p:cNvPicPr>
          <p:nvPr>
            <p:ph idx="1"/>
          </p:nvPr>
        </p:nvPicPr>
        <p:blipFill>
          <a:blip r:embed="rId2"/>
          <a:stretch>
            <a:fillRect/>
          </a:stretch>
        </p:blipFill>
        <p:spPr>
          <a:xfrm>
            <a:off x="1356811" y="2489827"/>
            <a:ext cx="8772525" cy="2381250"/>
          </a:xfrm>
        </p:spPr>
      </p:pic>
    </p:spTree>
    <p:extLst>
      <p:ext uri="{BB962C8B-B14F-4D97-AF65-F5344CB8AC3E}">
        <p14:creationId xmlns:p14="http://schemas.microsoft.com/office/powerpoint/2010/main" val="3142892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78410-17B1-4D90-A769-8C73A8769A1A}"/>
              </a:ext>
            </a:extLst>
          </p:cNvPr>
          <p:cNvSpPr>
            <a:spLocks noGrp="1"/>
          </p:cNvSpPr>
          <p:nvPr>
            <p:ph type="title"/>
          </p:nvPr>
        </p:nvSpPr>
        <p:spPr/>
        <p:txBody>
          <a:bodyPr/>
          <a:lstStyle/>
          <a:p>
            <a:r>
              <a:rPr lang="en-US" altLang="zh-CN" dirty="0" err="1"/>
              <a:t>Phpinfo</a:t>
            </a:r>
            <a:r>
              <a:rPr lang="zh-CN" altLang="en-US" dirty="0"/>
              <a:t>页面利用</a:t>
            </a:r>
          </a:p>
        </p:txBody>
      </p:sp>
      <p:pic>
        <p:nvPicPr>
          <p:cNvPr id="5" name="内容占位符 4">
            <a:extLst>
              <a:ext uri="{FF2B5EF4-FFF2-40B4-BE49-F238E27FC236}">
                <a16:creationId xmlns:a16="http://schemas.microsoft.com/office/drawing/2014/main" id="{BED2FFCA-58F7-45A9-ADCF-049F7468477F}"/>
              </a:ext>
            </a:extLst>
          </p:cNvPr>
          <p:cNvPicPr>
            <a:picLocks noGrp="1" noChangeAspect="1"/>
          </p:cNvPicPr>
          <p:nvPr>
            <p:ph idx="1"/>
          </p:nvPr>
        </p:nvPicPr>
        <p:blipFill>
          <a:blip r:embed="rId2"/>
          <a:stretch>
            <a:fillRect/>
          </a:stretch>
        </p:blipFill>
        <p:spPr>
          <a:xfrm>
            <a:off x="2557462" y="3220244"/>
            <a:ext cx="7077075" cy="1562100"/>
          </a:xfrm>
        </p:spPr>
      </p:pic>
    </p:spTree>
    <p:extLst>
      <p:ext uri="{BB962C8B-B14F-4D97-AF65-F5344CB8AC3E}">
        <p14:creationId xmlns:p14="http://schemas.microsoft.com/office/powerpoint/2010/main" val="37997276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608</Words>
  <Application>Microsoft Office PowerPoint</Application>
  <PresentationFormat>宽屏</PresentationFormat>
  <Paragraphs>50</Paragraphs>
  <Slides>17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-apple-system</vt:lpstr>
      <vt:lpstr>-apple-system-font</vt:lpstr>
      <vt:lpstr>pingfang SC</vt:lpstr>
      <vt:lpstr>PingHei</vt:lpstr>
      <vt:lpstr>等线</vt:lpstr>
      <vt:lpstr>等线 Light</vt:lpstr>
      <vt:lpstr>Arial</vt:lpstr>
      <vt:lpstr>Office 主题​​</vt:lpstr>
      <vt:lpstr>冰蝎使用</vt:lpstr>
      <vt:lpstr>上传文件有回显，如果没有回显查阅资料以和爬虫扫描看看网站的目录结构等方式找上传点。</vt:lpstr>
      <vt:lpstr>连接冰蝎，在冰蝎路径下用java启动冰蝎</vt:lpstr>
      <vt:lpstr>启动冰蝎，右键新增连接，输入url,密码，保存。</vt:lpstr>
      <vt:lpstr>双击连接，或者右键点击打开连接webshell。</vt:lpstr>
      <vt:lpstr>冰蝎基本功能</vt:lpstr>
      <vt:lpstr>Phpinfo页面利用</vt:lpstr>
      <vt:lpstr>Phpinfo页面利用</vt:lpstr>
      <vt:lpstr>Phpinfo页面利用</vt:lpstr>
      <vt:lpstr>命令执行</vt:lpstr>
      <vt:lpstr>虚拟终端</vt:lpstr>
      <vt:lpstr>文件管理</vt:lpstr>
      <vt:lpstr>反弹shell</vt:lpstr>
      <vt:lpstr>反弹shell</vt:lpstr>
      <vt:lpstr>反弹shell kali里执行2-8步骤，第八步完了在冰蝎点击给我连</vt:lpstr>
      <vt:lpstr>数据库管理</vt:lpstr>
      <vt:lpstr>数据库管理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冰蝎介绍</dc:title>
  <dc:creator>yingchuan</dc:creator>
  <cp:lastModifiedBy>yingchuan</cp:lastModifiedBy>
  <cp:revision>12</cp:revision>
  <dcterms:created xsi:type="dcterms:W3CDTF">2021-03-30T12:39:37Z</dcterms:created>
  <dcterms:modified xsi:type="dcterms:W3CDTF">2021-03-30T14:56:16Z</dcterms:modified>
</cp:coreProperties>
</file>