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5"/>
  </p:notesMasterIdLst>
  <p:sldIdLst>
    <p:sldId id="259" r:id="rId2"/>
    <p:sldId id="275" r:id="rId3"/>
    <p:sldId id="296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297" r:id="rId13"/>
    <p:sldId id="320" r:id="rId14"/>
    <p:sldId id="306" r:id="rId15"/>
    <p:sldId id="300" r:id="rId16"/>
    <p:sldId id="295" r:id="rId17"/>
    <p:sldId id="280" r:id="rId18"/>
    <p:sldId id="291" r:id="rId19"/>
    <p:sldId id="290" r:id="rId20"/>
    <p:sldId id="292" r:id="rId21"/>
    <p:sldId id="293" r:id="rId22"/>
    <p:sldId id="294" r:id="rId23"/>
    <p:sldId id="301" r:id="rId24"/>
    <p:sldId id="302" r:id="rId25"/>
    <p:sldId id="303" r:id="rId26"/>
    <p:sldId id="304" r:id="rId27"/>
    <p:sldId id="309" r:id="rId28"/>
    <p:sldId id="310" r:id="rId29"/>
    <p:sldId id="321" r:id="rId30"/>
    <p:sldId id="322" r:id="rId31"/>
    <p:sldId id="323" r:id="rId32"/>
    <p:sldId id="324" r:id="rId33"/>
    <p:sldId id="276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odon" initials="g" lastIdx="1" clrIdx="0">
    <p:extLst>
      <p:ext uri="{19B8F6BF-5375-455C-9EA6-DF929625EA0E}">
        <p15:presenceInfo xmlns:p15="http://schemas.microsoft.com/office/powerpoint/2012/main" xmlns="" userId="glod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0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8516" autoAdjust="0"/>
  </p:normalViewPr>
  <p:slideViewPr>
    <p:cSldViewPr>
      <p:cViewPr>
        <p:scale>
          <a:sx n="100" d="100"/>
          <a:sy n="100" d="100"/>
        </p:scale>
        <p:origin x="-516" y="1194"/>
      </p:cViewPr>
      <p:guideLst>
        <p:guide orient="horz" pos="21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CF7AEEF-084C-41A8-8763-86B7F3F93215}" type="datetime1">
              <a:rPr lang="zh-CN" altLang="en-US"/>
              <a:pPr>
                <a:defRPr/>
              </a:pPr>
              <a:t>2018/2/5</a:t>
            </a:fld>
            <a:endParaRPr lang="zh-CN" altLang="en-US" sz="1200"/>
          </a:p>
        </p:txBody>
      </p:sp>
      <p:sp>
        <p:nvSpPr>
          <p:cNvPr id="2458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48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30000"/>
              </a:spcBef>
              <a:defRPr/>
            </a:pPr>
            <a:r>
              <a:rPr lang="zh-CN" altLang="en-US" sz="1200">
                <a:ea typeface="宋体" pitchFamily="2" charset="-122"/>
              </a:rPr>
              <a:t>单击此处编辑母版文本样式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zh-CN" altLang="en-US" sz="1200">
                <a:ea typeface="宋体" pitchFamily="2" charset="-122"/>
              </a:rPr>
              <a:t>第二级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zh-CN" altLang="en-US" sz="1200">
                <a:ea typeface="宋体" pitchFamily="2" charset="-122"/>
              </a:rPr>
              <a:t>第三级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zh-CN" altLang="en-US" sz="1200">
                <a:ea typeface="宋体" pitchFamily="2" charset="-122"/>
              </a:rPr>
              <a:t>第四级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zh-CN" altLang="en-US" sz="1200">
                <a:ea typeface="宋体" pitchFamily="2" charset="-122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DC94A35-CF60-45C5-A852-AFD1D10D709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16632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8EFF5-1F6C-4F4C-BA1C-F115C1FA27C3}" type="datetime1">
              <a:rPr lang="en-US"/>
              <a:pPr>
                <a:defRPr/>
              </a:pPr>
              <a:t>2/5/2018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©2013 iSoftStone Innovation Developer Forum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379FD-1F4D-464E-9432-88464ED25E3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AAF6E-51A7-4753-BC0E-95B4F177234E}" type="datetime1">
              <a:rPr lang="en-US"/>
              <a:pPr>
                <a:defRPr/>
              </a:pPr>
              <a:t>2/5/2018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©2013 iSoftStone Innovation Developer Forum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B5AE7-87C8-4D26-AA28-755A730FFD4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127000"/>
            <a:ext cx="2195512" cy="6397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7950" y="127000"/>
            <a:ext cx="6437313" cy="6397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C23CC-7B67-4416-BFCF-3ACEA1C947AA}" type="datetime1">
              <a:rPr lang="en-US"/>
              <a:pPr>
                <a:defRPr/>
              </a:pPr>
              <a:t>2/5/2018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©2013 iSoftStone Innovation Developer Forum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C3173-C18E-413D-BC6D-14EE0762474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459F5-394A-49C6-B510-FC9CADAEE1FF}" type="datetime1">
              <a:rPr lang="en-US"/>
              <a:pPr>
                <a:defRPr/>
              </a:pPr>
              <a:t>2/5/2018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©2013 iSoftStone Innovation Developer Forum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FD125-C8DD-44DD-93CD-EE880EA9CF4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60F8A-78DE-4C48-9DD2-5D47BE4EAA69}" type="datetime1">
              <a:rPr lang="en-US"/>
              <a:pPr>
                <a:defRPr/>
              </a:pPr>
              <a:t>2/5/2018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©2013 iSoftStone Innovation Developer Forum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0E6B-9722-4CDB-8234-D121E803843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846138"/>
            <a:ext cx="4244975" cy="5678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6138"/>
            <a:ext cx="4244975" cy="5678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E635-E2DD-4DA4-A75F-E5AE2C9BBEE0}" type="datetime1">
              <a:rPr lang="en-US"/>
              <a:pPr>
                <a:defRPr/>
              </a:pPr>
              <a:t>2/5/2018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©2013 iSoftStone Innovation Developer Forum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122AB-EACC-46EA-8296-A22D48134C5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4F412-06E2-4B32-B22E-7AAD9F6270F4}" type="datetime1">
              <a:rPr lang="en-US"/>
              <a:pPr>
                <a:defRPr/>
              </a:pPr>
              <a:t>2/5/2018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©2013 iSoftStone Innovation Developer Forum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F8CBB-CDD2-4E50-B485-5F708F31C0D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2FCA0-EFFC-4EAB-9A82-F32DB59BD78A}" type="datetime1">
              <a:rPr lang="en-US"/>
              <a:pPr>
                <a:defRPr/>
              </a:pPr>
              <a:t>2/5/2018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©2013 iSoftStone Innovation Developer Forum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1AEB0-8F74-456E-8129-EFF15F6559F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D63BC-6665-4EC9-B7FB-FE945C5CB5D0}" type="datetime1">
              <a:rPr lang="en-US"/>
              <a:pPr>
                <a:defRPr/>
              </a:pPr>
              <a:t>2/5/2018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©2013 iSoftStone Innovation Developer Forum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A1F3B-8B7A-49CA-A85A-BF2ED01771C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9253-7D52-4DC0-A027-2C5DD1068847}" type="datetime1">
              <a:rPr lang="en-US"/>
              <a:pPr>
                <a:defRPr/>
              </a:pPr>
              <a:t>2/5/2018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©2013 iSoftStone Innovation Developer Forum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F7553-EC11-4489-A697-EB8CE3EE47D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9"/>
          <p:cNvSpPr>
            <a:spLocks noChangeArrowheads="1"/>
          </p:cNvSpPr>
          <p:nvPr/>
        </p:nvSpPr>
        <p:spPr bwMode="auto">
          <a:xfrm>
            <a:off x="0" y="6524625"/>
            <a:ext cx="9144000" cy="354013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7950" y="549275"/>
            <a:ext cx="6767513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编辑母版标题样式 </a:t>
            </a:r>
            <a:r>
              <a:rPr lang="zh-CN" altLang="zh-CN" smtClean="0">
                <a:sym typeface="Arial" charset="0"/>
              </a:rPr>
              <a:t>Edit Slide Title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23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编辑母版文本样式 </a:t>
            </a:r>
            <a:r>
              <a:rPr lang="zh-CN" altLang="zh-CN" smtClean="0">
                <a:sym typeface="Arial" charset="0"/>
              </a:rPr>
              <a:t>Text Level 1</a:t>
            </a:r>
          </a:p>
          <a:p>
            <a:pPr lvl="1"/>
            <a:r>
              <a:rPr lang="zh-CN" smtClean="0">
                <a:sym typeface="Arial" charset="0"/>
              </a:rPr>
              <a:t>第二级 </a:t>
            </a:r>
            <a:r>
              <a:rPr lang="zh-CN" altLang="zh-CN" smtClean="0">
                <a:sym typeface="Arial" charset="0"/>
              </a:rPr>
              <a:t>Text Level 2</a:t>
            </a:r>
          </a:p>
          <a:p>
            <a:pPr lvl="2"/>
            <a:r>
              <a:rPr lang="zh-CN" smtClean="0">
                <a:sym typeface="Arial" charset="0"/>
              </a:rPr>
              <a:t>第三级 </a:t>
            </a:r>
            <a:r>
              <a:rPr lang="zh-CN" altLang="zh-CN" smtClean="0">
                <a:sym typeface="Arial" charset="0"/>
              </a:rPr>
              <a:t>Text Level 3</a:t>
            </a:r>
          </a:p>
          <a:p>
            <a:pPr lvl="3"/>
            <a:r>
              <a:rPr lang="zh-CN" smtClean="0">
                <a:sym typeface="Arial" charset="0"/>
              </a:rPr>
              <a:t>第四级 </a:t>
            </a:r>
            <a:r>
              <a:rPr lang="zh-CN" altLang="zh-CN" smtClean="0">
                <a:sym typeface="Arial" charset="0"/>
              </a:rPr>
              <a:t>Text Level 4</a:t>
            </a:r>
          </a:p>
          <a:p>
            <a:pPr lvl="4"/>
            <a:r>
              <a:rPr lang="zh-CN" smtClean="0">
                <a:sym typeface="Arial" charset="0"/>
              </a:rPr>
              <a:t>第五级 </a:t>
            </a:r>
            <a:r>
              <a:rPr lang="zh-CN" altLang="zh-CN" smtClean="0">
                <a:sym typeface="Arial" charset="0"/>
              </a:rPr>
              <a:t>Text Level 5</a:t>
            </a:r>
          </a:p>
        </p:txBody>
      </p:sp>
      <p:sp>
        <p:nvSpPr>
          <p:cNvPr id="103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551613"/>
            <a:ext cx="935037" cy="2619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000">
                <a:solidFill>
                  <a:srgbClr val="898989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fld id="{A9A19C2F-5F20-47E6-A1E5-EEF8115931FA}" type="datetime1">
              <a:rPr lang="en-US"/>
              <a:pPr>
                <a:defRPr/>
              </a:pPr>
              <a:t>2/5/2018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51613"/>
            <a:ext cx="4537075" cy="2619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000">
                <a:solidFill>
                  <a:srgbClr val="898989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©2013 iSoftStone Innovation Developer Forum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3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813" y="6557963"/>
            <a:ext cx="431800" cy="2555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>
                <a:solidFill>
                  <a:srgbClr val="898989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fld id="{B2DC6A47-4F79-418B-AAA7-BF3F74E06AA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33" name="矩形 8"/>
          <p:cNvSpPr>
            <a:spLocks noChangeArrowheads="1"/>
          </p:cNvSpPr>
          <p:nvPr/>
        </p:nvSpPr>
        <p:spPr bwMode="auto">
          <a:xfrm>
            <a:off x="0" y="6823075"/>
            <a:ext cx="9144000" cy="508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034" name="矩形 1"/>
          <p:cNvSpPr>
            <a:spLocks noChangeArrowheads="1"/>
          </p:cNvSpPr>
          <p:nvPr userDrawn="1"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7001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ransition>
    <p:cover/>
  </p:transition>
  <p:timing>
    <p:tnLst>
      <p:par>
        <p:cTn id="1" dur="indefinite" restart="never" nodeType="tmRoot"/>
      </p:par>
    </p:tnLst>
  </p:timing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微软雅黑" pitchFamily="34" charset="-122"/>
          <a:sym typeface="Arial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微软雅黑" pitchFamily="34" charset="-122"/>
          <a:sym typeface="Arial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微软雅黑" pitchFamily="34" charset="-122"/>
          <a:sym typeface="Arial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微软雅黑" pitchFamily="34" charset="-122"/>
          <a:sym typeface="Arial" charset="0"/>
        </a:defRPr>
      </a:lvl5pPr>
      <a:lvl6pPr marL="13716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Arial" pitchFamily="34" charset="0"/>
          <a:ea typeface="微软雅黑" pitchFamily="34" charset="-122"/>
          <a:sym typeface="Arial" pitchFamily="34" charset="0"/>
        </a:defRPr>
      </a:lvl6pPr>
      <a:lvl7pPr marL="18288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Arial" pitchFamily="34" charset="0"/>
          <a:ea typeface="微软雅黑" pitchFamily="34" charset="-122"/>
          <a:sym typeface="Arial" pitchFamily="34" charset="0"/>
        </a:defRPr>
      </a:lvl7pPr>
      <a:lvl8pPr marL="22860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Arial" pitchFamily="34" charset="0"/>
          <a:ea typeface="微软雅黑" pitchFamily="34" charset="-122"/>
          <a:sym typeface="Arial" pitchFamily="34" charset="0"/>
        </a:defRPr>
      </a:lvl8pPr>
      <a:lvl9pPr marL="27432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Arial" pitchFamily="34" charset="0"/>
          <a:ea typeface="微软雅黑" pitchFamily="34" charset="-122"/>
          <a:sym typeface="Arial" pitchFamily="34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Arial" charset="0"/>
        <a:buChar char="●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Arial" charset="0"/>
        <a:buChar char="–"/>
        <a:defRPr sz="2400">
          <a:solidFill>
            <a:schemeClr val="tx1"/>
          </a:solidFill>
          <a:latin typeface="+mn-lt"/>
          <a:ea typeface="+mn-ea"/>
          <a:sym typeface="Arial" charset="0"/>
        </a:defRPr>
      </a:lvl2pPr>
      <a:lvl3pPr marL="1143000" indent="-2286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Arial" charset="0"/>
        </a:defRPr>
      </a:lvl3pPr>
      <a:lvl4pPr marL="1600200" indent="-2286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Arial" charset="0"/>
        </a:defRPr>
      </a:lvl4pPr>
      <a:lvl5pPr marL="2057400" indent="-2286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Arial" charset="0"/>
        </a:defRPr>
      </a:lvl5pPr>
      <a:lvl6pPr marL="2514600" indent="-2286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Arial" pitchFamily="34" charset="0"/>
        <a:buChar char="»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Arial" pitchFamily="34" charset="0"/>
        <a:buChar char="»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Arial" pitchFamily="34" charset="0"/>
        <a:buChar char="»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Arial" pitchFamily="34" charset="0"/>
        <a:buChar char="»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ybirdsoft/template" TargetMode="External"/><Relationship Id="rId2" Type="http://schemas.openxmlformats.org/officeDocument/2006/relationships/hyperlink" Target="https://github.com/flybirdsoft/wRouter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ybirdsoft/ajaxManage-language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" y="0"/>
            <a:ext cx="9108281" cy="6858000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700" y="3429000"/>
            <a:ext cx="871189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前端架构详细设计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947328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951" y="1412860"/>
            <a:ext cx="8568595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前端使用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SPA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方式架构设计；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代码整体结构使用命名空间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划分，增量可读性和可扩展性；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根据业务功能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动态加载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JavaScript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文件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应用设计模式提高代码可重用和可扩展性；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通过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publish_config.js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配置文件可与打包工具配合使用；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架构设计思想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725671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301769" y="4869100"/>
            <a:ext cx="5524591" cy="8640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23434" y="1861801"/>
            <a:ext cx="2088145" cy="28802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URL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请求  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#/project/11/22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57158" y="2424898"/>
            <a:ext cx="2088145" cy="5040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Config.js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配置</a:t>
            </a:r>
            <a:r>
              <a:rPr lang="en-US" altLang="zh-CN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router</a:t>
            </a:r>
            <a:r>
              <a:rPr lang="zh-CN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和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controller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信息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4282" y="3214686"/>
            <a:ext cx="2698595" cy="28575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ea typeface="宋体" pitchFamily="2" charset="-122"/>
              </a:rPr>
              <a:t>wRouter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ea typeface="宋体" pitchFamily="2" charset="-122"/>
              </a:rPr>
              <a:t>组件处理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ea typeface="宋体" pitchFamily="2" charset="-122"/>
              </a:rPr>
              <a:t>router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ea typeface="宋体" pitchFamily="2" charset="-122"/>
              </a:rPr>
              <a:t>与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ea typeface="宋体" pitchFamily="2" charset="-122"/>
              </a:rPr>
              <a:t>controller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3435" y="3861029"/>
            <a:ext cx="3105557" cy="64804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模块加载</a:t>
            </a:r>
            <a:r>
              <a:rPr lang="en-US" altLang="zh-CN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js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如：</a:t>
            </a:r>
            <a:r>
              <a:rPr lang="en-US" altLang="zh-CN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App.Project.js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初始化模块功能  如： </a:t>
            </a:r>
            <a:r>
              <a:rPr lang="en-US" altLang="zh-CN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App.Project.init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87076" y="3893643"/>
            <a:ext cx="2088145" cy="639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Template.js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组件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把数据渲染到页面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95710" y="4955728"/>
            <a:ext cx="2015869" cy="25953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AJAX 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请求后端数据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38216" y="5393339"/>
            <a:ext cx="1985866" cy="25953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ea typeface="宋体" pitchFamily="2" charset="-122"/>
              </a:rPr>
              <a:t>返回数据集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301769" y="6099524"/>
            <a:ext cx="5526963" cy="25953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ea typeface="宋体" pitchFamily="2" charset="-122"/>
              </a:rPr>
              <a:t>后端接口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738217" y="4946687"/>
            <a:ext cx="1985864" cy="25953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数据过滤器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01768" y="1306542"/>
            <a:ext cx="5473453" cy="28802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ea typeface="宋体" pitchFamily="2" charset="-122"/>
              </a:rPr>
              <a:t>用户界面</a:t>
            </a: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1331775" y="1594562"/>
            <a:ext cx="0" cy="267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>
            <a:off x="1331775" y="2194492"/>
            <a:ext cx="0" cy="267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1331775" y="2947447"/>
            <a:ext cx="0" cy="267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>
            <a:off x="1303344" y="3626404"/>
            <a:ext cx="0" cy="267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>
            <a:off x="1303344" y="4601861"/>
            <a:ext cx="0" cy="267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 flipV="1">
            <a:off x="4860020" y="5805165"/>
            <a:ext cx="0" cy="2943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 flipV="1">
            <a:off x="4788015" y="4574741"/>
            <a:ext cx="0" cy="2943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/>
          <p:nvPr/>
        </p:nvCxnSpPr>
        <p:spPr bwMode="auto">
          <a:xfrm flipV="1">
            <a:off x="4784054" y="1700880"/>
            <a:ext cx="0" cy="21591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>
            <a:off x="1303344" y="5805165"/>
            <a:ext cx="0" cy="267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前端架构流程简图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992120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5pPr>
            <a:lvl6pPr marL="25146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6pPr>
            <a:lvl7pPr marL="29718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7pPr>
            <a:lvl8pPr marL="34290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8pPr>
            <a:lvl9pPr marL="3886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9pPr>
          </a:lstStyle>
          <a:p>
            <a:r>
              <a:rPr lang="zh-CN" altLang="en-US" sz="1400" kern="0" dirty="0" smtClean="0"/>
              <a:t>代码结构如右图：</a:t>
            </a:r>
            <a:endParaRPr lang="en-US" altLang="zh-CN" sz="1400" kern="0" dirty="0" smtClean="0"/>
          </a:p>
          <a:p>
            <a:r>
              <a:rPr lang="en-US" altLang="zh-CN" sz="1400" kern="0" dirty="0" smtClean="0"/>
              <a:t>1.css,images</a:t>
            </a:r>
            <a:r>
              <a:rPr lang="zh-CN" altLang="en-US" sz="1400" kern="0" dirty="0" smtClean="0"/>
              <a:t>存放样式和图片资源</a:t>
            </a:r>
            <a:endParaRPr lang="en-US" altLang="zh-CN" sz="1400" kern="0" dirty="0" smtClean="0"/>
          </a:p>
          <a:p>
            <a:r>
              <a:rPr lang="en-US" altLang="zh-CN" sz="1400" kern="0" dirty="0" smtClean="0"/>
              <a:t>2.jsonData</a:t>
            </a:r>
            <a:r>
              <a:rPr lang="zh-CN" altLang="en-US" sz="1400" kern="0" dirty="0" smtClean="0"/>
              <a:t>存放模拟后端接口数据</a:t>
            </a:r>
            <a:endParaRPr lang="en-US" altLang="zh-CN" sz="1400" kern="0" dirty="0" smtClean="0"/>
          </a:p>
          <a:p>
            <a:r>
              <a:rPr lang="en-US" altLang="zh-CN" sz="1400" kern="0" dirty="0" smtClean="0"/>
              <a:t>3.tpls</a:t>
            </a:r>
            <a:r>
              <a:rPr lang="zh-CN" altLang="en-US" sz="1400" kern="0" dirty="0" smtClean="0"/>
              <a:t>存放</a:t>
            </a:r>
            <a:r>
              <a:rPr lang="en-US" altLang="zh-CN" sz="1400" kern="0" dirty="0" smtClean="0"/>
              <a:t>HTML</a:t>
            </a:r>
            <a:r>
              <a:rPr lang="zh-CN" altLang="en-US" sz="1400" kern="0" dirty="0" smtClean="0"/>
              <a:t>页面</a:t>
            </a:r>
            <a:endParaRPr lang="en-US" altLang="zh-CN" sz="1400" kern="0" dirty="0" smtClean="0"/>
          </a:p>
          <a:p>
            <a:r>
              <a:rPr lang="en-US" altLang="zh-CN" sz="1400" kern="0" dirty="0" smtClean="0"/>
              <a:t>4.js</a:t>
            </a:r>
            <a:r>
              <a:rPr lang="zh-CN" altLang="en-US" sz="1400" kern="0" dirty="0" smtClean="0"/>
              <a:t>存放所有</a:t>
            </a:r>
            <a:r>
              <a:rPr lang="en-US" altLang="zh-CN" sz="1400" kern="0" dirty="0" smtClean="0"/>
              <a:t>JavaScript</a:t>
            </a:r>
            <a:r>
              <a:rPr lang="zh-CN" altLang="en-US" sz="1400" kern="0" dirty="0" smtClean="0"/>
              <a:t>文件</a:t>
            </a:r>
            <a:endParaRPr lang="en-US" altLang="zh-CN" sz="1400" kern="0" dirty="0" smtClean="0"/>
          </a:p>
          <a:p>
            <a:pPr marL="0" indent="0">
              <a:buFont typeface="Arial" charset="0"/>
              <a:buNone/>
            </a:pPr>
            <a:r>
              <a:rPr lang="en-US" altLang="zh-CN" sz="1400" kern="0" dirty="0" smtClean="0"/>
              <a:t>      </a:t>
            </a:r>
            <a:r>
              <a:rPr lang="zh-CN" altLang="en-US" sz="1400" kern="0" dirty="0" smtClean="0"/>
              <a:t>（</a:t>
            </a:r>
            <a:r>
              <a:rPr lang="en-US" altLang="zh-CN" sz="1400" kern="0" dirty="0" smtClean="0"/>
              <a:t>1</a:t>
            </a:r>
            <a:r>
              <a:rPr lang="zh-CN" altLang="en-US" sz="1400" kern="0" dirty="0" smtClean="0"/>
              <a:t>）</a:t>
            </a:r>
            <a:r>
              <a:rPr lang="en-US" altLang="zh-CN" sz="1400" b="1" kern="0" dirty="0" err="1" smtClean="0"/>
              <a:t>js</a:t>
            </a:r>
            <a:r>
              <a:rPr lang="en-US" altLang="zh-CN" sz="1400" b="1" kern="0" dirty="0" smtClean="0"/>
              <a:t>/app</a:t>
            </a:r>
            <a:r>
              <a:rPr lang="zh-CN" altLang="en-US" sz="1400" kern="0" dirty="0" smtClean="0"/>
              <a:t>存放业务应用的</a:t>
            </a:r>
            <a:r>
              <a:rPr lang="en-US" altLang="zh-CN" sz="1400" kern="0" dirty="0" err="1" smtClean="0"/>
              <a:t>js</a:t>
            </a:r>
            <a:r>
              <a:rPr lang="zh-CN" altLang="en-US" sz="1400" kern="0" dirty="0" smtClean="0"/>
              <a:t>文件</a:t>
            </a:r>
            <a:endParaRPr lang="en-US" altLang="zh-CN" sz="1400" kern="0" dirty="0" smtClean="0"/>
          </a:p>
          <a:p>
            <a:pPr marL="0" indent="0">
              <a:buFont typeface="Arial" charset="0"/>
              <a:buNone/>
            </a:pPr>
            <a:r>
              <a:rPr lang="en-US" altLang="zh-CN" sz="1400" kern="0" dirty="0" smtClean="0"/>
              <a:t>      </a:t>
            </a:r>
            <a:r>
              <a:rPr lang="zh-CN" altLang="en-US" sz="1400" kern="0" dirty="0" smtClean="0"/>
              <a:t>（</a:t>
            </a:r>
            <a:r>
              <a:rPr lang="en-US" altLang="zh-CN" sz="1400" kern="0" dirty="0" smtClean="0"/>
              <a:t>2</a:t>
            </a:r>
            <a:r>
              <a:rPr lang="zh-CN" altLang="en-US" sz="1400" kern="0" dirty="0" smtClean="0"/>
              <a:t>）</a:t>
            </a:r>
            <a:r>
              <a:rPr lang="en-US" altLang="zh-CN" sz="1400" b="1" kern="0" dirty="0" err="1" smtClean="0"/>
              <a:t>js</a:t>
            </a:r>
            <a:r>
              <a:rPr lang="en-US" altLang="zh-CN" sz="1400" b="1" kern="0" dirty="0" smtClean="0"/>
              <a:t>/libs</a:t>
            </a:r>
            <a:r>
              <a:rPr lang="zh-CN" altLang="en-US" sz="1400" kern="0" dirty="0" smtClean="0"/>
              <a:t>存放框架代码</a:t>
            </a:r>
            <a:endParaRPr lang="en-US" altLang="zh-CN" sz="1400" kern="0" dirty="0" smtClean="0"/>
          </a:p>
          <a:p>
            <a:pPr marL="0" indent="0">
              <a:buFont typeface="Arial" charset="0"/>
              <a:buNone/>
            </a:pPr>
            <a:r>
              <a:rPr lang="en-US" altLang="zh-CN" sz="1400" kern="0" dirty="0" smtClean="0"/>
              <a:t>      </a:t>
            </a:r>
            <a:r>
              <a:rPr lang="zh-CN" altLang="en-US" sz="1400" kern="0" dirty="0" smtClean="0"/>
              <a:t>（</a:t>
            </a:r>
            <a:r>
              <a:rPr lang="en-US" altLang="zh-CN" sz="1400" kern="0" dirty="0" smtClean="0"/>
              <a:t>3</a:t>
            </a:r>
            <a:r>
              <a:rPr lang="zh-CN" altLang="en-US" sz="1400" kern="0" dirty="0" smtClean="0"/>
              <a:t>）</a:t>
            </a:r>
            <a:r>
              <a:rPr lang="en-US" altLang="zh-CN" sz="1400" b="1" kern="0" dirty="0" err="1" smtClean="0"/>
              <a:t>js</a:t>
            </a:r>
            <a:r>
              <a:rPr lang="en-US" altLang="zh-CN" sz="1400" b="1" kern="0" dirty="0" smtClean="0"/>
              <a:t>/common</a:t>
            </a:r>
            <a:r>
              <a:rPr lang="zh-CN" altLang="en-US" sz="1400" kern="0" dirty="0" smtClean="0"/>
              <a:t>存放通用组件</a:t>
            </a:r>
            <a:endParaRPr lang="en-US" altLang="zh-CN" sz="1400" kern="0" dirty="0" smtClean="0"/>
          </a:p>
          <a:p>
            <a:pPr marL="0" indent="0">
              <a:buFont typeface="Arial" charset="0"/>
              <a:buNone/>
            </a:pPr>
            <a:r>
              <a:rPr lang="en-US" altLang="zh-CN" sz="1400" kern="0" dirty="0" smtClean="0"/>
              <a:t>      </a:t>
            </a:r>
            <a:r>
              <a:rPr lang="zh-CN" altLang="en-US" sz="1400" kern="0" dirty="0" smtClean="0"/>
              <a:t>（</a:t>
            </a:r>
            <a:r>
              <a:rPr lang="en-US" altLang="zh-CN" sz="1400" kern="0" dirty="0" smtClean="0"/>
              <a:t>4</a:t>
            </a:r>
            <a:r>
              <a:rPr lang="zh-CN" altLang="en-US" sz="1400" kern="0" dirty="0" smtClean="0"/>
              <a:t>）</a:t>
            </a:r>
            <a:r>
              <a:rPr lang="en-US" altLang="zh-CN" sz="1400" b="1" kern="0" dirty="0" err="1" smtClean="0"/>
              <a:t>js</a:t>
            </a:r>
            <a:r>
              <a:rPr lang="en-US" altLang="zh-CN" sz="1400" b="1" kern="0" dirty="0" smtClean="0"/>
              <a:t>/</a:t>
            </a:r>
            <a:r>
              <a:rPr lang="en-US" altLang="zh-CN" sz="1400" b="1" kern="0" dirty="0" err="1" smtClean="0"/>
              <a:t>Uicomponent</a:t>
            </a:r>
            <a:r>
              <a:rPr lang="zh-CN" altLang="en-US" sz="1400" kern="0" dirty="0" smtClean="0"/>
              <a:t>存放</a:t>
            </a:r>
            <a:r>
              <a:rPr lang="en-US" altLang="zh-CN" sz="1400" kern="0" dirty="0" smtClean="0"/>
              <a:t>UI</a:t>
            </a:r>
            <a:r>
              <a:rPr lang="zh-CN" altLang="en-US" sz="1400" kern="0" dirty="0" smtClean="0"/>
              <a:t>类组件</a:t>
            </a:r>
            <a:endParaRPr lang="en-US" altLang="zh-CN" sz="1400" kern="0" dirty="0" smtClean="0"/>
          </a:p>
          <a:p>
            <a:pPr marL="0" indent="0">
              <a:buFont typeface="Arial" charset="0"/>
              <a:buNone/>
            </a:pPr>
            <a:r>
              <a:rPr lang="zh-CN" altLang="en-US" sz="1400" kern="0" dirty="0" smtClean="0"/>
              <a:t>      （</a:t>
            </a:r>
            <a:r>
              <a:rPr lang="en-US" altLang="zh-CN" sz="1400" kern="0" dirty="0" smtClean="0"/>
              <a:t>5</a:t>
            </a:r>
            <a:r>
              <a:rPr lang="zh-CN" altLang="en-US" sz="1400" kern="0" dirty="0" smtClean="0"/>
              <a:t>）</a:t>
            </a:r>
            <a:r>
              <a:rPr lang="en-US" altLang="zh-CN" sz="1400" b="1" kern="0" dirty="0" smtClean="0"/>
              <a:t>App.js</a:t>
            </a:r>
            <a:r>
              <a:rPr lang="zh-CN" altLang="en-US" sz="1400" kern="0" dirty="0" smtClean="0"/>
              <a:t> 是全局</a:t>
            </a:r>
            <a:r>
              <a:rPr lang="en-US" altLang="zh-CN" sz="1400" kern="0" dirty="0" smtClean="0"/>
              <a:t>App</a:t>
            </a:r>
            <a:r>
              <a:rPr lang="zh-CN" altLang="en-US" sz="1400" kern="0" dirty="0" smtClean="0"/>
              <a:t>对象</a:t>
            </a:r>
            <a:endParaRPr lang="en-US" altLang="zh-CN" sz="1400" kern="0" dirty="0" smtClean="0"/>
          </a:p>
          <a:p>
            <a:pPr marL="0" indent="0">
              <a:buFont typeface="Arial" charset="0"/>
              <a:buNone/>
            </a:pPr>
            <a:r>
              <a:rPr lang="zh-CN" altLang="en-US" sz="1400" kern="0" dirty="0" smtClean="0"/>
              <a:t>      （</a:t>
            </a:r>
            <a:r>
              <a:rPr lang="en-US" altLang="zh-CN" sz="1400" kern="0" dirty="0" smtClean="0"/>
              <a:t>6</a:t>
            </a:r>
            <a:r>
              <a:rPr lang="zh-CN" altLang="en-US" sz="1400" kern="0" dirty="0" smtClean="0"/>
              <a:t>）</a:t>
            </a:r>
            <a:r>
              <a:rPr lang="en-US" altLang="zh-CN" sz="1400" b="1" kern="0" dirty="0" smtClean="0">
                <a:solidFill>
                  <a:srgbClr val="D70010"/>
                </a:solidFill>
              </a:rPr>
              <a:t>config.js</a:t>
            </a:r>
            <a:r>
              <a:rPr lang="zh-CN" altLang="en-US" sz="1400" kern="0" dirty="0" smtClean="0">
                <a:solidFill>
                  <a:srgbClr val="D70010"/>
                </a:solidFill>
              </a:rPr>
              <a:t>是</a:t>
            </a:r>
            <a:r>
              <a:rPr lang="en-US" altLang="zh-CN" sz="1400" kern="0" dirty="0" smtClean="0">
                <a:solidFill>
                  <a:srgbClr val="D70010"/>
                </a:solidFill>
              </a:rPr>
              <a:t>route</a:t>
            </a:r>
            <a:r>
              <a:rPr lang="zh-CN" altLang="en-US" sz="1400" kern="0" dirty="0" smtClean="0">
                <a:solidFill>
                  <a:srgbClr val="D70010"/>
                </a:solidFill>
              </a:rPr>
              <a:t>、</a:t>
            </a:r>
            <a:r>
              <a:rPr lang="en-US" altLang="zh-CN" sz="1400" kern="0" dirty="0" smtClean="0">
                <a:solidFill>
                  <a:srgbClr val="D70010"/>
                </a:solidFill>
              </a:rPr>
              <a:t>controller</a:t>
            </a:r>
            <a:r>
              <a:rPr lang="zh-CN" altLang="en-US" sz="1400" kern="0" dirty="0" smtClean="0">
                <a:solidFill>
                  <a:srgbClr val="D70010"/>
                </a:solidFill>
              </a:rPr>
              <a:t>配置信息，系统入口</a:t>
            </a:r>
            <a:endParaRPr lang="en-US" altLang="zh-CN" sz="1400" kern="0" dirty="0" smtClean="0">
              <a:solidFill>
                <a:srgbClr val="D7001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altLang="zh-CN" sz="1400" kern="0" dirty="0" smtClean="0"/>
              <a:t>      </a:t>
            </a:r>
            <a:r>
              <a:rPr lang="zh-CN" altLang="en-US" sz="1400" kern="0" dirty="0" smtClean="0"/>
              <a:t>（</a:t>
            </a:r>
            <a:r>
              <a:rPr lang="en-US" altLang="zh-CN" sz="1400" kern="0" dirty="0" smtClean="0"/>
              <a:t>7</a:t>
            </a:r>
            <a:r>
              <a:rPr lang="zh-CN" altLang="en-US" sz="1400" kern="0" dirty="0" smtClean="0"/>
              <a:t>）</a:t>
            </a:r>
            <a:r>
              <a:rPr lang="en-US" altLang="zh-CN" sz="1400" b="1" kern="0" dirty="0" smtClean="0"/>
              <a:t>Url.js</a:t>
            </a:r>
            <a:r>
              <a:rPr lang="en-US" altLang="zh-CN" sz="1400" kern="0" dirty="0" smtClean="0"/>
              <a:t> </a:t>
            </a:r>
            <a:r>
              <a:rPr lang="zh-CN" altLang="en-US" sz="1400" kern="0" dirty="0" smtClean="0"/>
              <a:t>是后端接口列表</a:t>
            </a:r>
            <a:endParaRPr lang="en-US" altLang="zh-CN" sz="1400" kern="0" dirty="0" smtClean="0"/>
          </a:p>
          <a:p>
            <a:pPr marL="0" indent="0">
              <a:buFont typeface="Arial" charset="0"/>
              <a:buNone/>
            </a:pPr>
            <a:r>
              <a:rPr lang="en-US" altLang="zh-CN" sz="1400" kern="0" dirty="0"/>
              <a:t> </a:t>
            </a:r>
            <a:r>
              <a:rPr lang="en-US" altLang="zh-CN" sz="1400" kern="0" dirty="0" smtClean="0"/>
              <a:t>     </a:t>
            </a:r>
            <a:r>
              <a:rPr lang="zh-CN" altLang="en-US" sz="1400" kern="0" dirty="0" smtClean="0"/>
              <a:t>（</a:t>
            </a:r>
            <a:r>
              <a:rPr lang="en-US" altLang="zh-CN" sz="1400" kern="0" dirty="0" smtClean="0"/>
              <a:t>8</a:t>
            </a:r>
            <a:r>
              <a:rPr lang="zh-CN" altLang="en-US" sz="1400" kern="0" dirty="0" smtClean="0"/>
              <a:t>）</a:t>
            </a:r>
            <a:r>
              <a:rPr lang="en-US" altLang="zh-CN" sz="1400" b="1" kern="0" dirty="0" smtClean="0"/>
              <a:t>publish_config.js</a:t>
            </a:r>
            <a:r>
              <a:rPr lang="en-US" altLang="zh-CN" sz="1400" kern="0" dirty="0" smtClean="0"/>
              <a:t> </a:t>
            </a:r>
            <a:r>
              <a:rPr lang="zh-CN" altLang="en-US" sz="1400" kern="0" dirty="0" smtClean="0"/>
              <a:t>是开发与发版打包配置文件</a:t>
            </a:r>
            <a:endParaRPr lang="en-US" altLang="zh-CN" sz="1400" kern="0" dirty="0" smtClean="0"/>
          </a:p>
          <a:p>
            <a:r>
              <a:rPr lang="en-US" altLang="zh-CN" sz="1400" kern="0" dirty="0" smtClean="0"/>
              <a:t>Index.html</a:t>
            </a:r>
            <a:r>
              <a:rPr lang="zh-CN" altLang="en-US" sz="1400" kern="0" dirty="0" smtClean="0"/>
              <a:t>是主页面</a:t>
            </a:r>
            <a:endParaRPr lang="en-US" altLang="zh-CN" sz="1400" kern="0" dirty="0" smtClean="0"/>
          </a:p>
          <a:p>
            <a:endParaRPr lang="zh-CN" altLang="en-US" sz="1400" kern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204864"/>
            <a:ext cx="3024336" cy="4155056"/>
          </a:xfrm>
          <a:prstGeom prst="rect">
            <a:avLst/>
          </a:prstGeom>
        </p:spPr>
      </p:pic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前端代码架构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348868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19200"/>
            <a:ext cx="4546848" cy="49377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5pPr>
            <a:lvl6pPr marL="25146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6pPr>
            <a:lvl7pPr marL="29718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7pPr>
            <a:lvl8pPr marL="34290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8pPr>
            <a:lvl9pPr marL="3886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9pPr>
          </a:lstStyle>
          <a:p>
            <a:r>
              <a:rPr lang="en-US" altLang="zh-CN" kern="0" dirty="0" smtClean="0"/>
              <a:t>Config.js</a:t>
            </a:r>
          </a:p>
          <a:p>
            <a:pPr marL="0" indent="0">
              <a:buFont typeface="Arial" charset="0"/>
              <a:buNone/>
            </a:pPr>
            <a:r>
              <a:rPr lang="en-US" altLang="zh-CN" sz="1600" kern="0" dirty="0" smtClean="0"/>
              <a:t>1.container</a:t>
            </a:r>
            <a:r>
              <a:rPr lang="zh-CN" altLang="en-US" sz="1600" kern="0" dirty="0" smtClean="0"/>
              <a:t>是单页页面的容器对象</a:t>
            </a:r>
            <a:endParaRPr lang="en-US" altLang="zh-CN" sz="1600" kern="0" dirty="0" smtClean="0"/>
          </a:p>
          <a:p>
            <a:pPr marL="0" indent="0">
              <a:buFont typeface="Arial" charset="0"/>
              <a:buNone/>
            </a:pPr>
            <a:r>
              <a:rPr lang="en-US" altLang="zh-CN" sz="1600" kern="0" dirty="0" smtClean="0"/>
              <a:t>2.url </a:t>
            </a:r>
            <a:r>
              <a:rPr lang="zh-CN" altLang="en-US" sz="1600" kern="0" dirty="0" smtClean="0"/>
              <a:t>是设置页面的</a:t>
            </a:r>
            <a:r>
              <a:rPr lang="en-US" altLang="zh-CN" sz="1600" kern="0" dirty="0" smtClean="0"/>
              <a:t> </a:t>
            </a:r>
            <a:r>
              <a:rPr lang="zh-CN" altLang="en-US" sz="1600" kern="0" dirty="0" smtClean="0"/>
              <a:t>应用路径</a:t>
            </a:r>
            <a:endParaRPr lang="en-US" altLang="zh-CN" sz="1600" kern="0" dirty="0" smtClean="0"/>
          </a:p>
          <a:p>
            <a:pPr marL="0" indent="0">
              <a:buFont typeface="Arial" charset="0"/>
              <a:buNone/>
            </a:pPr>
            <a:r>
              <a:rPr lang="en-US" altLang="zh-CN" sz="1600" kern="0" dirty="0" smtClean="0"/>
              <a:t>3.controller </a:t>
            </a:r>
            <a:r>
              <a:rPr lang="zh-CN" altLang="en-US" sz="1600" kern="0" dirty="0" smtClean="0"/>
              <a:t>是设置控制器名字</a:t>
            </a:r>
            <a:endParaRPr lang="en-US" altLang="zh-CN" sz="1600" kern="0" dirty="0" smtClean="0"/>
          </a:p>
          <a:p>
            <a:pPr marL="0" indent="0">
              <a:buFont typeface="Arial" charset="0"/>
              <a:buNone/>
            </a:pPr>
            <a:r>
              <a:rPr lang="en-US" altLang="zh-CN" sz="1600" kern="0" dirty="0" smtClean="0"/>
              <a:t>4.templateUrl </a:t>
            </a:r>
            <a:r>
              <a:rPr lang="zh-CN" altLang="en-US" sz="1600" kern="0" dirty="0" smtClean="0"/>
              <a:t>是设置</a:t>
            </a:r>
            <a:r>
              <a:rPr lang="en-US" altLang="zh-CN" sz="1600" kern="0" dirty="0" smtClean="0"/>
              <a:t>HTML</a:t>
            </a:r>
            <a:r>
              <a:rPr lang="zh-CN" altLang="en-US" sz="1600" kern="0" dirty="0" smtClean="0"/>
              <a:t>页面路径</a:t>
            </a:r>
            <a:endParaRPr lang="en-US" altLang="zh-CN" sz="1600" kern="0" dirty="0" smtClean="0"/>
          </a:p>
          <a:p>
            <a:pPr marL="0" indent="0">
              <a:buFont typeface="Arial" charset="0"/>
              <a:buNone/>
            </a:pPr>
            <a:r>
              <a:rPr lang="en-US" altLang="zh-CN" sz="1600" kern="0" dirty="0" smtClean="0"/>
              <a:t>5.Otherwise </a:t>
            </a:r>
            <a:r>
              <a:rPr lang="zh-CN" altLang="en-US" sz="1600" kern="0" dirty="0" smtClean="0"/>
              <a:t>是设置默认路径</a:t>
            </a:r>
            <a:endParaRPr lang="en-US" altLang="zh-CN" sz="1600" kern="0" dirty="0" smtClean="0"/>
          </a:p>
          <a:p>
            <a:pPr marL="0" indent="0">
              <a:buFont typeface="Arial" charset="0"/>
              <a:buNone/>
            </a:pPr>
            <a:r>
              <a:rPr lang="zh-CN" altLang="en-US" sz="1600" kern="0" dirty="0" smtClean="0"/>
              <a:t>说明：当浏览器出发</a:t>
            </a:r>
            <a:r>
              <a:rPr lang="en-US" altLang="zh-CN" sz="1600" kern="0" dirty="0" smtClean="0"/>
              <a:t>action</a:t>
            </a:r>
            <a:r>
              <a:rPr lang="zh-CN" altLang="en-US" sz="1600" kern="0" dirty="0" smtClean="0"/>
              <a:t>时，会自动匹配</a:t>
            </a:r>
            <a:r>
              <a:rPr lang="en-US" altLang="zh-CN" sz="1600" kern="0" dirty="0" smtClean="0"/>
              <a:t>routes</a:t>
            </a:r>
            <a:r>
              <a:rPr lang="zh-CN" altLang="en-US" sz="1600" kern="0" dirty="0" smtClean="0"/>
              <a:t>里的</a:t>
            </a:r>
            <a:r>
              <a:rPr lang="en-US" altLang="zh-CN" sz="1600" kern="0" dirty="0" err="1" smtClean="0"/>
              <a:t>url</a:t>
            </a:r>
            <a:r>
              <a:rPr lang="zh-CN" altLang="en-US" sz="1600" kern="0" dirty="0" smtClean="0"/>
              <a:t>，匹配到后会使用</a:t>
            </a:r>
            <a:r>
              <a:rPr lang="en-US" altLang="zh-CN" sz="1600" kern="0" dirty="0" smtClean="0"/>
              <a:t>controller</a:t>
            </a:r>
            <a:r>
              <a:rPr lang="zh-CN" altLang="en-US" sz="1600" kern="0" dirty="0" smtClean="0"/>
              <a:t>指定的名字去执行</a:t>
            </a:r>
            <a:r>
              <a:rPr lang="en-US" altLang="zh-CN" sz="1600" kern="0" dirty="0" err="1" smtClean="0"/>
              <a:t>wRouter.controller</a:t>
            </a:r>
            <a:r>
              <a:rPr lang="en-US" altLang="zh-CN" sz="1600" kern="0" dirty="0" smtClean="0"/>
              <a:t>()</a:t>
            </a:r>
            <a:r>
              <a:rPr lang="zh-CN" altLang="en-US" sz="1600" kern="0" dirty="0" smtClean="0"/>
              <a:t>对应名字的函数。</a:t>
            </a:r>
            <a:endParaRPr lang="en-US" altLang="zh-CN" sz="1600" kern="0" dirty="0" smtClean="0"/>
          </a:p>
          <a:p>
            <a:pPr marL="0" indent="0">
              <a:buFont typeface="Arial" charset="0"/>
              <a:buNone/>
            </a:pPr>
            <a:endParaRPr lang="en-US" altLang="zh-CN" sz="1600" kern="0" dirty="0" smtClean="0"/>
          </a:p>
          <a:p>
            <a:pPr marL="0" indent="0">
              <a:buFont typeface="Arial" charset="0"/>
              <a:buNone/>
            </a:pPr>
            <a:endParaRPr lang="zh-CN" altLang="en-US" kern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50" y="1251688"/>
            <a:ext cx="3538736" cy="50580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30" y="5517232"/>
            <a:ext cx="3941841" cy="775081"/>
          </a:xfrm>
          <a:prstGeom prst="rect">
            <a:avLst/>
          </a:prstGeom>
        </p:spPr>
      </p:pic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路由控制器说明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3203905" y="5301130"/>
            <a:ext cx="0" cy="2161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本框 7"/>
          <p:cNvSpPr txBox="1"/>
          <p:nvPr/>
        </p:nvSpPr>
        <p:spPr>
          <a:xfrm>
            <a:off x="1869927" y="4941105"/>
            <a:ext cx="21980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args.id,args.version</a:t>
            </a:r>
            <a:endParaRPr lang="zh-CN" altLang="en-US" dirty="0"/>
          </a:p>
        </p:txBody>
      </p:sp>
      <p:cxnSp>
        <p:nvCxnSpPr>
          <p:cNvPr id="10" name="肘形连接符 9"/>
          <p:cNvCxnSpPr/>
          <p:nvPr/>
        </p:nvCxnSpPr>
        <p:spPr bwMode="auto">
          <a:xfrm flipV="1">
            <a:off x="4103977" y="3327561"/>
            <a:ext cx="1836118" cy="1813232"/>
          </a:xfrm>
          <a:prstGeom prst="bentConnector3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51910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700" y="3140980"/>
            <a:ext cx="871189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2800" dirty="0" smtClean="0">
                <a:solidFill>
                  <a:srgbClr val="C00000"/>
                </a:solidFill>
                <a:latin typeface="+mj-ea"/>
                <a:ea typeface="+mj-ea"/>
              </a:rPr>
              <a:t>wRouter.js</a:t>
            </a: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应用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031948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en-US" altLang="zh-CN" sz="2800" dirty="0" err="1" smtClean="0">
                <a:solidFill>
                  <a:srgbClr val="C00000"/>
                </a:solidFill>
                <a:latin typeface="+mj-ea"/>
                <a:ea typeface="+mj-ea"/>
              </a:rPr>
              <a:t>wRouter</a:t>
            </a:r>
            <a:r>
              <a:rPr lang="zh-CN" altLang="en-US" sz="2800" smtClean="0">
                <a:solidFill>
                  <a:srgbClr val="C00000"/>
                </a:solidFill>
                <a:latin typeface="+mj-ea"/>
                <a:ea typeface="+mj-ea"/>
              </a:rPr>
              <a:t>使用说明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20" y="1142984"/>
            <a:ext cx="592935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引入组件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在页面中引入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wRouter.min.js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配置路由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wRouter.config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(routes);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配置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controller</a:t>
            </a:r>
          </a:p>
          <a:p>
            <a:pPr>
              <a:defRPr/>
            </a:pP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wRouter.controller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“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controllerName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”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 function(){} );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395710" y="494110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wRouter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帮助我们实现路由和控制器功能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接口方法 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- </a:t>
            </a:r>
            <a:r>
              <a:rPr lang="en-US" altLang="zh-CN" sz="2800" dirty="0" err="1">
                <a:solidFill>
                  <a:srgbClr val="C00000"/>
                </a:solidFill>
                <a:latin typeface="+mj-ea"/>
                <a:ea typeface="+mj-ea"/>
              </a:rPr>
              <a:t>wRouter.config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()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750" y="928688"/>
            <a:ext cx="3143250" cy="2108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>
                <a:solidFill>
                  <a:srgbClr val="C00000"/>
                </a:solidFill>
                <a:latin typeface="+mj-ea"/>
                <a:ea typeface="+mj-ea"/>
              </a:rPr>
              <a:t>wRouter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.config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宋体" pitchFamily="2" charset="-122"/>
              </a:rPr>
              <a:t>routes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载入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routes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Routes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格式：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参考右侧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43375" y="1000125"/>
            <a:ext cx="4572000" cy="54784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latin typeface="+mn-ea"/>
                <a:ea typeface="+mn-ea"/>
              </a:rPr>
              <a:t>var</a:t>
            </a:r>
            <a:r>
              <a:rPr lang="en-US" altLang="zh-CN" sz="1400" b="1" dirty="0">
                <a:latin typeface="+mn-ea"/>
                <a:ea typeface="+mn-ea"/>
              </a:rPr>
              <a:t> </a:t>
            </a:r>
            <a:r>
              <a:rPr lang="en-US" altLang="zh-CN" sz="1400" b="1" dirty="0" err="1">
                <a:latin typeface="+mn-ea"/>
                <a:ea typeface="+mn-ea"/>
              </a:rPr>
              <a:t>myroute</a:t>
            </a:r>
            <a:r>
              <a:rPr lang="en-US" altLang="zh-CN" sz="1400" b="1" dirty="0">
                <a:latin typeface="+mn-ea"/>
                <a:ea typeface="+mn-ea"/>
              </a:rPr>
              <a:t>={</a:t>
            </a:r>
          </a:p>
          <a:p>
            <a:pPr lvl="1">
              <a:defRPr/>
            </a:pPr>
            <a:r>
              <a:rPr lang="en-US" altLang="zh-CN" sz="1400" dirty="0" err="1">
                <a:solidFill>
                  <a:srgbClr val="C00000"/>
                </a:solidFill>
                <a:latin typeface="+mn-ea"/>
                <a:ea typeface="+mn-ea"/>
              </a:rPr>
              <a:t>templateContentId</a:t>
            </a:r>
            <a:r>
              <a:rPr lang="en-US" altLang="zh-CN" sz="1400" dirty="0">
                <a:latin typeface="+mn-ea"/>
                <a:ea typeface="+mn-ea"/>
              </a:rPr>
              <a:t>:"#</a:t>
            </a:r>
            <a:r>
              <a:rPr lang="en-US" altLang="zh-CN" sz="1400" dirty="0" err="1">
                <a:latin typeface="+mn-ea"/>
                <a:ea typeface="+mn-ea"/>
              </a:rPr>
              <a:t>mainContent</a:t>
            </a:r>
            <a:r>
              <a:rPr lang="en-US" altLang="zh-CN" sz="1400" dirty="0">
                <a:latin typeface="+mn-ea"/>
                <a:ea typeface="+mn-ea"/>
              </a:rPr>
              <a:t>",</a:t>
            </a:r>
          </a:p>
          <a:p>
            <a:pPr lvl="1">
              <a:defRPr/>
            </a:pPr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routes</a:t>
            </a:r>
            <a:r>
              <a:rPr lang="en-US" altLang="zh-CN" sz="1400" dirty="0">
                <a:latin typeface="+mn-ea"/>
                <a:ea typeface="+mn-ea"/>
              </a:rPr>
              <a:t>:[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{</a:t>
            </a:r>
          </a:p>
          <a:p>
            <a:pPr lvl="2">
              <a:defRPr/>
            </a:pPr>
            <a:r>
              <a:rPr lang="en-US" altLang="zh-CN" sz="1400" dirty="0" err="1">
                <a:latin typeface="+mn-ea"/>
                <a:ea typeface="+mn-ea"/>
              </a:rPr>
              <a:t>url</a:t>
            </a:r>
            <a:r>
              <a:rPr lang="en-US" altLang="zh-CN" sz="1400" dirty="0">
                <a:latin typeface="+mn-ea"/>
                <a:ea typeface="+mn-ea"/>
              </a:rPr>
              <a:t>:"/index/:id",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controller:"</a:t>
            </a:r>
            <a:r>
              <a:rPr lang="en-US" altLang="zh-CN" sz="1400" dirty="0" err="1">
                <a:latin typeface="+mn-ea"/>
                <a:ea typeface="+mn-ea"/>
              </a:rPr>
              <a:t>myControllerIndex</a:t>
            </a:r>
            <a:r>
              <a:rPr lang="en-US" altLang="zh-CN" sz="1400" dirty="0">
                <a:latin typeface="+mn-ea"/>
                <a:ea typeface="+mn-ea"/>
              </a:rPr>
              <a:t>",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template:"#</a:t>
            </a:r>
            <a:r>
              <a:rPr lang="en-US" altLang="zh-CN" sz="1400" dirty="0" err="1">
                <a:latin typeface="+mn-ea"/>
                <a:ea typeface="+mn-ea"/>
              </a:rPr>
              <a:t>templateIndex</a:t>
            </a:r>
            <a:r>
              <a:rPr lang="en-US" altLang="zh-CN" sz="1400" dirty="0">
                <a:latin typeface="+mn-ea"/>
                <a:ea typeface="+mn-ea"/>
              </a:rPr>
              <a:t>"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}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,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{</a:t>
            </a:r>
          </a:p>
          <a:p>
            <a:pPr lvl="2">
              <a:defRPr/>
            </a:pPr>
            <a:r>
              <a:rPr lang="en-US" altLang="zh-CN" sz="1400" dirty="0" err="1">
                <a:latin typeface="+mn-ea"/>
                <a:ea typeface="+mn-ea"/>
              </a:rPr>
              <a:t>url</a:t>
            </a:r>
            <a:r>
              <a:rPr lang="en-US" altLang="zh-CN" sz="1400" dirty="0">
                <a:latin typeface="+mn-ea"/>
                <a:ea typeface="+mn-ea"/>
              </a:rPr>
              <a:t>:"/action/action1",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controller:"myController1",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template:"#template1"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}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,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{</a:t>
            </a:r>
          </a:p>
          <a:p>
            <a:pPr lvl="2">
              <a:defRPr/>
            </a:pPr>
            <a:r>
              <a:rPr lang="en-US" altLang="zh-CN" sz="1400" dirty="0" err="1">
                <a:latin typeface="+mn-ea"/>
                <a:ea typeface="+mn-ea"/>
              </a:rPr>
              <a:t>url</a:t>
            </a:r>
            <a:r>
              <a:rPr lang="en-US" altLang="zh-CN" sz="1400" dirty="0">
                <a:latin typeface="+mn-ea"/>
                <a:ea typeface="+mn-ea"/>
              </a:rPr>
              <a:t>:"/action/action2",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controller:"myController2",</a:t>
            </a:r>
          </a:p>
          <a:p>
            <a:pPr lvl="2">
              <a:defRPr/>
            </a:pPr>
            <a:r>
              <a:rPr lang="en-US" altLang="zh-CN" sz="1400" dirty="0" err="1">
                <a:latin typeface="+mn-ea"/>
                <a:ea typeface="+mn-ea"/>
              </a:rPr>
              <a:t>templateUrl</a:t>
            </a:r>
            <a:r>
              <a:rPr lang="en-US" altLang="zh-CN" sz="1400" dirty="0">
                <a:latin typeface="+mn-ea"/>
                <a:ea typeface="+mn-ea"/>
              </a:rPr>
              <a:t>:"grid.html"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}</a:t>
            </a:r>
          </a:p>
          <a:p>
            <a:pPr lvl="1">
              <a:defRPr/>
            </a:pPr>
            <a:r>
              <a:rPr lang="en-US" altLang="zh-CN" sz="1400" dirty="0">
                <a:latin typeface="+mn-ea"/>
                <a:ea typeface="+mn-ea"/>
              </a:rPr>
              <a:t>],</a:t>
            </a:r>
          </a:p>
          <a:p>
            <a:pPr lvl="1">
              <a:defRPr/>
            </a:pPr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otherwise</a:t>
            </a:r>
            <a:r>
              <a:rPr lang="en-US" altLang="zh-CN" sz="1400" dirty="0">
                <a:latin typeface="+mn-ea"/>
                <a:ea typeface="+mn-ea"/>
              </a:rPr>
              <a:t>:{</a:t>
            </a:r>
          </a:p>
          <a:p>
            <a:pPr lvl="1">
              <a:defRPr/>
            </a:pPr>
            <a:r>
              <a:rPr lang="en-US" altLang="zh-CN" sz="1400" dirty="0">
                <a:latin typeface="+mn-ea"/>
                <a:ea typeface="+mn-ea"/>
              </a:rPr>
              <a:t>	</a:t>
            </a:r>
            <a:r>
              <a:rPr lang="en-US" altLang="zh-CN" sz="1400" dirty="0" err="1">
                <a:latin typeface="+mn-ea"/>
                <a:ea typeface="+mn-ea"/>
              </a:rPr>
              <a:t>redirectTo</a:t>
            </a:r>
            <a:r>
              <a:rPr lang="en-US" altLang="zh-CN" sz="1400" dirty="0">
                <a:latin typeface="+mn-ea"/>
                <a:ea typeface="+mn-ea"/>
              </a:rPr>
              <a:t>:"/index"</a:t>
            </a:r>
          </a:p>
          <a:p>
            <a:pPr lvl="1">
              <a:defRPr/>
            </a:pPr>
            <a:r>
              <a:rPr lang="en-US" altLang="zh-CN" sz="1400" dirty="0">
                <a:latin typeface="+mn-ea"/>
                <a:ea typeface="+mn-ea"/>
              </a:rPr>
              <a:t>}</a:t>
            </a:r>
          </a:p>
          <a:p>
            <a:pPr>
              <a:defRPr/>
            </a:pPr>
            <a:r>
              <a:rPr lang="en-US" altLang="zh-CN" sz="1400" b="1" dirty="0">
                <a:latin typeface="+mn-ea"/>
                <a:ea typeface="+mn-ea"/>
              </a:rPr>
              <a:t>};</a:t>
            </a:r>
            <a:endParaRPr lang="zh-CN" altLang="en-US" sz="14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接口方法 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- </a:t>
            </a:r>
            <a:r>
              <a:rPr lang="en-US" altLang="zh-CN" sz="2800" dirty="0" err="1">
                <a:solidFill>
                  <a:srgbClr val="C00000"/>
                </a:solidFill>
                <a:latin typeface="+mj-ea"/>
                <a:ea typeface="+mj-ea"/>
              </a:rPr>
              <a:t>wRouter.controller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()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50" y="1357313"/>
            <a:ext cx="6572250" cy="30777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wRouter.controller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zh-CN" dirty="0" err="1">
                <a:solidFill>
                  <a:srgbClr val="C00000"/>
                </a:solidFill>
                <a:latin typeface="+mj-ea"/>
                <a:ea typeface="宋体" pitchFamily="2" charset="-122"/>
              </a:rPr>
              <a:t>controllerName</a:t>
            </a:r>
            <a:r>
              <a:rPr lang="en-US" altLang="zh-CN" dirty="0">
                <a:solidFill>
                  <a:srgbClr val="C00000"/>
                </a:solidFill>
                <a:latin typeface="+mj-ea"/>
                <a:ea typeface="宋体" pitchFamily="2" charset="-122"/>
              </a:rPr>
              <a:t> </a:t>
            </a:r>
            <a:r>
              <a:rPr lang="en-US" altLang="zh-CN" b="1" dirty="0">
                <a:latin typeface="+mj-ea"/>
                <a:ea typeface="宋体" pitchFamily="2" charset="-122"/>
              </a:rPr>
              <a:t>, </a:t>
            </a:r>
            <a:r>
              <a:rPr lang="en-US" altLang="zh-CN" dirty="0">
                <a:solidFill>
                  <a:srgbClr val="C00000"/>
                </a:solidFill>
                <a:latin typeface="+mj-ea"/>
                <a:ea typeface="宋体" pitchFamily="2" charset="-122"/>
              </a:rPr>
              <a:t>function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匹配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route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里的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controller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并执行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function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示例：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wRouter.controller</a:t>
            </a:r>
            <a:r>
              <a:rPr lang="en-US" altLang="zh-CN" sz="14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“</a:t>
            </a:r>
            <a:r>
              <a:rPr lang="en-US" altLang="zh-CN" sz="1400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myController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”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，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function(</a:t>
            </a:r>
            <a:r>
              <a:rPr lang="en-US" altLang="zh-CN" sz="1400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ragsObject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	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ragsObject</a:t>
            </a:r>
            <a:r>
              <a:rPr lang="en-US" altLang="zh-CN" sz="14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 is JSON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处理代码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……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}</a:t>
            </a:r>
            <a:r>
              <a:rPr lang="en-US" altLang="zh-CN" sz="14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)</a:t>
            </a:r>
          </a:p>
          <a:p>
            <a:pPr>
              <a:defRPr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2413" y="333375"/>
            <a:ext cx="7820025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接口方法 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- </a:t>
            </a:r>
            <a:r>
              <a:rPr lang="en-US" altLang="zh-CN" sz="2800" dirty="0" err="1">
                <a:solidFill>
                  <a:srgbClr val="C00000"/>
                </a:solidFill>
                <a:latin typeface="+mj-ea"/>
                <a:ea typeface="+mj-ea"/>
              </a:rPr>
              <a:t>wRouter.commonController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()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750" y="1357313"/>
            <a:ext cx="7715250" cy="32162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wRouter.commonController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zh-CN" b="1" dirty="0">
                <a:latin typeface="+mj-ea"/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+mj-ea"/>
                <a:ea typeface="宋体" pitchFamily="2" charset="-122"/>
              </a:rPr>
              <a:t>function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所有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URL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动作都执行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commonController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示例：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wRouter.commonController</a:t>
            </a:r>
            <a:r>
              <a:rPr lang="en-US" altLang="zh-CN" sz="16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function(</a:t>
            </a:r>
            <a:r>
              <a:rPr lang="en-US" altLang="zh-CN" sz="1600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isFirst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处理代码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……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}</a:t>
            </a:r>
            <a:r>
              <a:rPr lang="en-US" altLang="zh-CN" sz="16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)</a:t>
            </a:r>
          </a:p>
          <a:p>
            <a:pPr>
              <a:defRPr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目录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5750" y="928688"/>
            <a:ext cx="8424863" cy="47551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400" b="1" dirty="0" smtClean="0">
                <a:latin typeface="+mn-ea"/>
              </a:rPr>
              <a:t>1.</a:t>
            </a:r>
            <a:r>
              <a:rPr lang="zh-CN" altLang="en-US" sz="1400" b="1" dirty="0" smtClean="0">
                <a:latin typeface="+mn-ea"/>
              </a:rPr>
              <a:t>前端架构设计</a:t>
            </a:r>
            <a:endParaRPr lang="en-US" altLang="zh-CN" sz="1400" b="1" dirty="0" smtClean="0">
              <a:latin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设计思想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-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设计思路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400" b="1" dirty="0">
                <a:latin typeface="+mn-ea"/>
              </a:rPr>
              <a:t>2.</a:t>
            </a:r>
            <a:r>
              <a:rPr lang="zh-CN" altLang="en-US" sz="1400" b="1" dirty="0">
                <a:latin typeface="+mn-ea"/>
              </a:rPr>
              <a:t> </a:t>
            </a:r>
            <a:r>
              <a:rPr lang="zh-CN" altLang="en-US" sz="1400" b="1" dirty="0" smtClean="0">
                <a:latin typeface="+mn-ea"/>
              </a:rPr>
              <a:t>前端架构详细设计</a:t>
            </a:r>
            <a:endParaRPr lang="en-US" altLang="zh-CN" sz="1400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-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前端代码结构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-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前端架构流程简图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路由控制器功能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-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wRouter.js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应用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 smtClean="0">
                <a:latin typeface="+mn-ea"/>
              </a:rPr>
              <a:t>       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template.js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应用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 smtClean="0">
                <a:latin typeface="+mn-ea"/>
              </a:rPr>
              <a:t>3</a:t>
            </a:r>
            <a:r>
              <a:rPr lang="en-US" altLang="zh-CN" sz="1400" b="1" dirty="0">
                <a:latin typeface="+mn-ea"/>
              </a:rPr>
              <a:t>.</a:t>
            </a:r>
            <a:r>
              <a:rPr lang="zh-CN" altLang="en-US" sz="1400" b="1" dirty="0">
                <a:latin typeface="+mn-ea"/>
              </a:rPr>
              <a:t>版本管理和</a:t>
            </a:r>
            <a:r>
              <a:rPr lang="zh-CN" altLang="en-US" sz="1400" b="1" dirty="0" smtClean="0">
                <a:latin typeface="+mn-ea"/>
              </a:rPr>
              <a:t>打包</a:t>
            </a:r>
            <a:endParaRPr lang="en-US" altLang="zh-CN" sz="1400" b="1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 smtClean="0">
                <a:latin typeface="+mn-ea"/>
              </a:rPr>
              <a:t>4.</a:t>
            </a:r>
            <a:r>
              <a:rPr lang="zh-CN" altLang="en-US" sz="1400" b="1" dirty="0">
                <a:latin typeface="+mn-ea"/>
              </a:rPr>
              <a:t>架构</a:t>
            </a:r>
            <a:r>
              <a:rPr lang="zh-CN" altLang="en-US" sz="1400" b="1" dirty="0" smtClean="0">
                <a:latin typeface="+mn-ea"/>
              </a:rPr>
              <a:t>原理解析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6135" y="6118067"/>
            <a:ext cx="3177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</a:rPr>
              <a:t>注释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:PC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端、移动端均可以使用此框架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2413" y="333375"/>
            <a:ext cx="7820025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接口方法 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- </a:t>
            </a:r>
            <a:r>
              <a:rPr lang="en-US" altLang="zh-CN" sz="2800" dirty="0" err="1">
                <a:solidFill>
                  <a:srgbClr val="C00000"/>
                </a:solidFill>
                <a:latin typeface="+mj-ea"/>
                <a:ea typeface="+mj-ea"/>
              </a:rPr>
              <a:t>wRouter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. </a:t>
            </a:r>
            <a:r>
              <a:rPr lang="en-US" altLang="zh-CN" sz="2800" dirty="0" err="1">
                <a:solidFill>
                  <a:srgbClr val="C00000"/>
                </a:solidFill>
                <a:latin typeface="+mj-ea"/>
                <a:ea typeface="+mj-ea"/>
              </a:rPr>
              <a:t>callController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()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50" y="1357313"/>
            <a:ext cx="7715250" cy="24780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wRouter.callController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controllerName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zh-CN" altLang="en-US" b="1" dirty="0">
                <a:ea typeface="宋体" pitchFamily="2" charset="-122"/>
              </a:rPr>
              <a:t>，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json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调用制定名称的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controller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Json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会传递给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controller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函数里的参数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示例：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wRouter.callController</a:t>
            </a:r>
            <a:r>
              <a:rPr lang="en-US" altLang="zh-CN" sz="16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(“</a:t>
            </a:r>
            <a:r>
              <a:rPr lang="en-US" altLang="zh-CN" sz="1600" b="1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myController</a:t>
            </a:r>
            <a:r>
              <a:rPr lang="en-US" altLang="zh-CN" sz="16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”</a:t>
            </a:r>
            <a:r>
              <a:rPr lang="zh-CN" altLang="en-US" sz="16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16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{</a:t>
            </a:r>
            <a:r>
              <a:rPr lang="en-US" altLang="zh-CN" sz="1600" b="1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key:value</a:t>
            </a:r>
            <a:r>
              <a:rPr lang="en-US" altLang="zh-CN" sz="16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})</a:t>
            </a:r>
          </a:p>
          <a:p>
            <a:pPr>
              <a:defRPr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2413" y="333375"/>
            <a:ext cx="7820025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接口方法 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– </a:t>
            </a:r>
            <a:r>
              <a:rPr lang="en-US" altLang="zh-CN" sz="2800" dirty="0" smtClean="0">
                <a:solidFill>
                  <a:srgbClr val="C00000"/>
                </a:solidFill>
                <a:latin typeface="+mj-ea"/>
                <a:ea typeface="+mj-ea"/>
              </a:rPr>
              <a:t>$http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50" y="1357313"/>
            <a:ext cx="771525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$</a:t>
            </a:r>
            <a:r>
              <a:rPr lang="en-US" altLang="zh-CN" sz="2400" dirty="0" err="1" smtClean="0"/>
              <a:t>http.template</a:t>
            </a:r>
            <a:r>
              <a:rPr lang="en-US" altLang="zh-CN" sz="2400" dirty="0" smtClean="0"/>
              <a:t>()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功能：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获取模板页面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说明：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$http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是全局对象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示例：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Var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html = $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http.template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(“templates/a.html”);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2413" y="333375"/>
            <a:ext cx="7820025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接口方法 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– </a:t>
            </a:r>
            <a:r>
              <a:rPr lang="en-US" altLang="zh-CN" sz="2800" dirty="0" smtClean="0">
                <a:solidFill>
                  <a:srgbClr val="C00000"/>
                </a:solidFill>
                <a:latin typeface="+mj-ea"/>
                <a:ea typeface="+mj-ea"/>
              </a:rPr>
              <a:t>$location</a:t>
            </a:r>
          </a:p>
        </p:txBody>
      </p:sp>
      <p:sp>
        <p:nvSpPr>
          <p:cNvPr id="3" name="矩形 2"/>
          <p:cNvSpPr/>
          <p:nvPr/>
        </p:nvSpPr>
        <p:spPr>
          <a:xfrm>
            <a:off x="285750" y="1357313"/>
            <a:ext cx="8643938" cy="3832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$</a:t>
            </a:r>
            <a:r>
              <a:rPr lang="en-US" altLang="zh-CN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location</a:t>
            </a:r>
            <a:r>
              <a:rPr lang="zh-CN" altLang="en-US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是全局对象</a:t>
            </a:r>
            <a:endParaRPr lang="en-US" altLang="zh-CN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$location.</a:t>
            </a:r>
            <a:r>
              <a:rPr lang="en-US" altLang="zh-CN" dirty="0">
                <a:ea typeface="宋体" pitchFamily="2" charset="-122"/>
              </a:rPr>
              <a:t>url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$location.</a:t>
            </a:r>
            <a:r>
              <a:rPr lang="en-US" altLang="zh-CN" dirty="0">
                <a:ea typeface="宋体" pitchFamily="2" charset="-122"/>
              </a:rPr>
              <a:t> host</a:t>
            </a:r>
            <a:endParaRPr lang="en-US" altLang="zh-CN" b="1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$location.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fileName</a:t>
            </a:r>
            <a:endParaRPr lang="en-US" altLang="zh-CN" b="1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$location.</a:t>
            </a:r>
            <a:r>
              <a:rPr lang="en-US" altLang="zh-CN" dirty="0">
                <a:ea typeface="宋体" pitchFamily="2" charset="-122"/>
              </a:rPr>
              <a:t> port</a:t>
            </a:r>
            <a:endParaRPr lang="en-US" altLang="zh-CN" b="1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$location.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param</a:t>
            </a:r>
            <a:r>
              <a:rPr lang="en-US" altLang="zh-CN" dirty="0">
                <a:ea typeface="宋体" pitchFamily="2" charset="-122"/>
              </a:rPr>
              <a:t>  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/*?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后面的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get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字符串*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/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$location.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params</a:t>
            </a:r>
            <a:r>
              <a:rPr lang="en-US" altLang="zh-CN" dirty="0">
                <a:ea typeface="宋体" pitchFamily="2" charset="-122"/>
              </a:rPr>
              <a:t>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/*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格式是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?key=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value&amp;key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=value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， 然后转换成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{key:"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xx",value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:"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ddd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"}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存入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params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*/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$location.</a:t>
            </a:r>
            <a:r>
              <a:rPr lang="en-US" altLang="zh-CN" dirty="0">
                <a:ea typeface="宋体" pitchFamily="2" charset="-122"/>
              </a:rPr>
              <a:t> action  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/*</a:t>
            </a:r>
            <a:r>
              <a:rPr lang="en-US" altLang="zh-CN" u="sng" dirty="0" err="1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url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中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#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号后面的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/xx/xxx */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700" y="3140980"/>
            <a:ext cx="871189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2800" dirty="0" smtClean="0">
                <a:solidFill>
                  <a:srgbClr val="C00000"/>
                </a:solidFill>
                <a:latin typeface="+mj-ea"/>
                <a:ea typeface="+mj-ea"/>
              </a:rPr>
              <a:t>template.js</a:t>
            </a: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应用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982363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107690" y="2708950"/>
            <a:ext cx="2657475" cy="3733165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3203905" y="3956112"/>
            <a:ext cx="5483860" cy="247650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107690" y="784039"/>
            <a:ext cx="3962400" cy="1781175"/>
          </a:xfrm>
          <a:prstGeom prst="rect">
            <a:avLst/>
          </a:prstGeom>
        </p:spPr>
      </p:pic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35685" y="116770"/>
            <a:ext cx="7820025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rgbClr val="C00000"/>
                </a:solidFill>
                <a:latin typeface="+mj-ea"/>
                <a:ea typeface="+mj-ea"/>
              </a:rPr>
              <a:t>Template</a:t>
            </a: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引擎原理图</a:t>
            </a:r>
            <a:endParaRPr lang="en-US" altLang="zh-CN" sz="2800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2699870" y="836820"/>
            <a:ext cx="2376165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auto">
          <a:xfrm>
            <a:off x="5076035" y="836820"/>
            <a:ext cx="0" cy="367225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499995" y="457702"/>
            <a:ext cx="231024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FF0000"/>
                </a:solidFill>
              </a:rPr>
              <a:t>repeatElement</a:t>
            </a:r>
            <a:r>
              <a:rPr lang="zh-CN" altLang="en-US" sz="1200" dirty="0" smtClean="0">
                <a:solidFill>
                  <a:srgbClr val="FF0000"/>
                </a:solidFill>
              </a:rPr>
              <a:t>是页面</a:t>
            </a:r>
            <a:r>
              <a:rPr lang="en-US" altLang="zh-CN" sz="1200" dirty="0" smtClean="0">
                <a:solidFill>
                  <a:srgbClr val="FF0000"/>
                </a:solidFill>
              </a:rPr>
              <a:t>DOM</a:t>
            </a:r>
            <a:r>
              <a:rPr lang="zh-CN" altLang="en-US" sz="1200" dirty="0" smtClean="0">
                <a:solidFill>
                  <a:srgbClr val="FF0000"/>
                </a:solidFill>
              </a:rPr>
              <a:t>节点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900807" y="2780955"/>
            <a:ext cx="3142054" cy="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 bwMode="auto">
          <a:xfrm>
            <a:off x="4042861" y="2780955"/>
            <a:ext cx="0" cy="2088145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71875" y="2862552"/>
            <a:ext cx="1252266" cy="276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C000"/>
                </a:solidFill>
              </a:rPr>
              <a:t>data</a:t>
            </a:r>
            <a:r>
              <a:rPr lang="zh-CN" altLang="en-US" sz="1200" dirty="0" smtClean="0">
                <a:solidFill>
                  <a:srgbClr val="FFC000"/>
                </a:solidFill>
              </a:rPr>
              <a:t>是渲染数据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4713656" y="4330881"/>
            <a:ext cx="1232179" cy="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004229" y="4183835"/>
            <a:ext cx="2625142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t</a:t>
            </a:r>
            <a:r>
              <a:rPr lang="en-US" altLang="zh-CN" sz="1200" dirty="0" smtClean="0">
                <a:solidFill>
                  <a:srgbClr val="00B050"/>
                </a:solidFill>
              </a:rPr>
              <a:t>ype</a:t>
            </a:r>
            <a:r>
              <a:rPr lang="zh-CN" altLang="en-US" sz="1200" dirty="0" smtClean="0">
                <a:solidFill>
                  <a:srgbClr val="00B050"/>
                </a:solidFill>
              </a:rPr>
              <a:t>是可选参数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cover,insert,append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>
            <a:off x="4563454" y="4915467"/>
            <a:ext cx="944611" cy="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 bwMode="auto">
          <a:xfrm>
            <a:off x="4566425" y="4915467"/>
            <a:ext cx="0" cy="185937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652407" y="4728017"/>
            <a:ext cx="2976963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</a:rPr>
              <a:t>process</a:t>
            </a:r>
            <a:r>
              <a:rPr lang="zh-CN" altLang="en-US" sz="1200" dirty="0" smtClean="0">
                <a:solidFill>
                  <a:srgbClr val="00B0F0"/>
                </a:solidFill>
              </a:rPr>
              <a:t>是可选参数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en-US" altLang="zh-CN" sz="1200" dirty="0" smtClean="0">
                <a:solidFill>
                  <a:srgbClr val="00B0F0"/>
                </a:solidFill>
              </a:rPr>
              <a:t>process</a:t>
            </a:r>
            <a:r>
              <a:rPr lang="zh-CN" altLang="en-US" sz="1200" dirty="0" smtClean="0">
                <a:solidFill>
                  <a:srgbClr val="00B0F0"/>
                </a:solidFill>
              </a:rPr>
              <a:t>函数用于处理</a:t>
            </a:r>
            <a:r>
              <a:rPr lang="en-US" altLang="zh-CN" sz="1200" dirty="0" smtClean="0">
                <a:solidFill>
                  <a:srgbClr val="00B0F0"/>
                </a:solidFill>
              </a:rPr>
              <a:t>data</a:t>
            </a:r>
            <a:r>
              <a:rPr lang="zh-CN" altLang="en-US" sz="1200" dirty="0" smtClean="0">
                <a:solidFill>
                  <a:srgbClr val="00B0F0"/>
                </a:solidFill>
              </a:rPr>
              <a:t>数组中每对象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1771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35685" y="116770"/>
            <a:ext cx="7820025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rgbClr val="C00000"/>
                </a:solidFill>
                <a:latin typeface="+mj-ea"/>
                <a:ea typeface="+mj-ea"/>
              </a:rPr>
              <a:t>template</a:t>
            </a: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示例</a:t>
            </a:r>
            <a:endParaRPr lang="en-US" altLang="zh-CN" sz="2800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6345" y="908825"/>
            <a:ext cx="525636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HTML:</a:t>
            </a:r>
          </a:p>
          <a:p>
            <a:pPr marL="266700" indent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&lt;div 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repeatDOM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class="app-</a:t>
            </a:r>
            <a:r>
              <a:rPr lang="en-US" altLang="zh-CN" sz="11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myappfl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{{</a:t>
            </a:r>
            <a:r>
              <a:rPr lang="en-US" altLang="zh-CN" sz="11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bgcolor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}}"&gt;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indent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&lt;div class="app-</a:t>
            </a:r>
            <a:r>
              <a:rPr lang="en-US" altLang="zh-CN" sz="11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myapp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-shared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"&gt;{{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numbers.app.count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}}&lt;/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div&gt;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indent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&lt;div class="app-</a:t>
            </a:r>
            <a:r>
              <a:rPr lang="en-US" altLang="zh-CN" sz="11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myapp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-photo icons"&gt;&lt;/div&gt;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indent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&lt;div class="app-</a:t>
            </a:r>
            <a:r>
              <a:rPr lang="en-US" altLang="zh-CN" sz="11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myapp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-caption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"&gt;{{title}}&lt;/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div&gt;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indent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&lt;div class="app-</a:t>
            </a:r>
            <a:r>
              <a:rPr lang="en-US" altLang="zh-CN" sz="11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myapp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-op"&gt;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indent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&lt;a target="_blank" </a:t>
            </a:r>
            <a:r>
              <a:rPr lang="en-US" altLang="zh-CN" sz="11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href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="http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://{{</a:t>
            </a:r>
            <a:r>
              <a:rPr lang="en-US" altLang="zh-CN" sz="11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}}"&gt;{{</a:t>
            </a:r>
            <a:r>
              <a:rPr lang="en-US" altLang="zh-CN" sz="11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}}&lt;/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indent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&lt;/div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&lt;/div&gt;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700" y="2524652"/>
            <a:ext cx="2108269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 = [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title: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我</a:t>
            </a:r>
            <a:r>
              <a:rPr lang="zh-CN" altLang="en-US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应用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",</a:t>
            </a:r>
          </a:p>
          <a:p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url:“www.xx.com",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numbers:{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app:{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count:50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}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1700" y="4513750"/>
            <a:ext cx="30315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template.repeat</a:t>
            </a:r>
            <a:r>
              <a:rPr lang="en-US" altLang="zh-CN" sz="1100" b="1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({</a:t>
            </a:r>
          </a:p>
          <a:p>
            <a:r>
              <a:rPr lang="en-US" altLang="zh-CN" sz="1100" b="1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100" b="1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repeatElement</a:t>
            </a:r>
            <a:r>
              <a:rPr lang="en-US" altLang="zh-CN" sz="1100" b="1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:$("#</a:t>
            </a:r>
            <a:r>
              <a:rPr lang="en-US" altLang="zh-CN" sz="1100" b="1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repeatDOM</a:t>
            </a:r>
            <a:r>
              <a:rPr lang="en-US" altLang="zh-CN" sz="1100" b="1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")[0],</a:t>
            </a:r>
          </a:p>
          <a:p>
            <a:r>
              <a:rPr lang="en-US" altLang="zh-CN" sz="1100" b="1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b="1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data : data</a:t>
            </a:r>
            <a:endParaRPr lang="en-US" altLang="zh-CN" sz="1100" b="1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b="1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});</a:t>
            </a:r>
            <a:endParaRPr lang="en-US" altLang="zh-CN" sz="1100" b="1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2120" y="4479032"/>
            <a:ext cx="3031599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template.repeat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({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repeatElement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:$("#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repeatDOM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")[0],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data : data,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process:function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(object){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= 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object.item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return{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“title”:“</a:t>
            </a:r>
            <a:r>
              <a:rPr lang="zh-CN" altLang="en-US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自定义字段值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});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48312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35685" y="116770"/>
            <a:ext cx="7820025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rgbClr val="C00000"/>
                </a:solidFill>
                <a:latin typeface="+mj-ea"/>
                <a:ea typeface="+mj-ea"/>
              </a:rPr>
              <a:t>template</a:t>
            </a: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参数说明</a:t>
            </a:r>
            <a:endParaRPr lang="en-US" altLang="zh-CN" sz="2800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690" y="700213"/>
            <a:ext cx="2108269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 = [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title: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我</a:t>
            </a:r>
            <a:r>
              <a:rPr lang="zh-CN" altLang="en-US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应用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",</a:t>
            </a:r>
          </a:p>
          <a:p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url:“www.xx.com",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numbers:{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app:{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count:50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}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7690" y="2780955"/>
            <a:ext cx="856859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template.repeat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({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type : "cover" </a:t>
            </a:r>
          </a:p>
          <a:p>
            <a:r>
              <a:rPr lang="en-US" altLang="zh-CN" sz="1100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/*</a:t>
            </a:r>
          </a:p>
          <a:p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数据渲染方式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默认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cover,</a:t>
            </a:r>
          </a:p>
          <a:p>
            <a:r>
              <a:rPr lang="en-US" altLang="zh-CN" sz="1100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type=insert 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是把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添加到现有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元素前边</a:t>
            </a:r>
            <a:endParaRPr lang="en-US" altLang="zh-CN" sz="1100" kern="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type=append 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是把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数据添加到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元素后边</a:t>
            </a:r>
            <a:endParaRPr lang="en-US" altLang="zh-CN" sz="1100" kern="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repeatElement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:$("#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repeatDOM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")[0],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/*</a:t>
            </a:r>
            <a:r>
              <a:rPr lang="zh-CN" altLang="en-US" sz="1100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渲染的元素即模板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data : data,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/*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渲染的数据 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 array*/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process:function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(object){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= 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object.item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return{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“title”:“</a:t>
            </a:r>
            <a:r>
              <a:rPr lang="zh-CN" altLang="en-US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自定义字段值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”,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“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”  :”http://”+item.url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</a:t>
            </a:r>
          </a:p>
          <a:p>
            <a:r>
              <a:rPr lang="en-US" altLang="zh-CN" sz="1100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/*</a:t>
            </a:r>
          </a:p>
          <a:p>
            <a:r>
              <a:rPr lang="en-US" altLang="zh-CN" sz="1100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process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函数是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数据处理函数，用于自定义字段值</a:t>
            </a:r>
            <a:endParaRPr lang="en-US" altLang="zh-CN" sz="1100" kern="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*/</a:t>
            </a:r>
            <a:endParaRPr lang="en-US" altLang="zh-CN" sz="1100" kern="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});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21840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700" y="3429000"/>
            <a:ext cx="871189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版本管理和打包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11253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704" y="485584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D70010"/>
                </a:solidFill>
              </a:rPr>
              <a:t>配置文件</a:t>
            </a:r>
            <a:endParaRPr lang="zh-CN" altLang="en-US" sz="2800" b="1" dirty="0">
              <a:solidFill>
                <a:srgbClr val="D7001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704" y="1412775"/>
            <a:ext cx="3744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publish_config.js</a:t>
            </a:r>
          </a:p>
          <a:p>
            <a:endParaRPr lang="en-US" altLang="zh-CN" dirty="0" smtClean="0"/>
          </a:p>
          <a:p>
            <a:r>
              <a:rPr lang="zh-CN" altLang="en-US" b="1" dirty="0" smtClean="0"/>
              <a:t>功能：</a:t>
            </a:r>
            <a:endParaRPr lang="en-US" altLang="zh-CN" b="1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配置打包模块文件路径；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配置不同版本模块文件的路径；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013" y="476672"/>
            <a:ext cx="4562475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6" y="5553497"/>
            <a:ext cx="40481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 bwMode="auto">
          <a:xfrm flipV="1">
            <a:off x="2483768" y="1008804"/>
            <a:ext cx="2952328" cy="497331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2873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700" y="3429000"/>
            <a:ext cx="871189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架构原理解析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013140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700" y="3429000"/>
            <a:ext cx="871189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前端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架构</a:t>
            </a: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设计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055810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 bwMode="auto">
          <a:xfrm>
            <a:off x="4283968" y="1232756"/>
            <a:ext cx="4752527" cy="3384376"/>
          </a:xfrm>
          <a:prstGeom prst="roundRect">
            <a:avLst>
              <a:gd name="adj" fmla="val 4386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07504" y="1232756"/>
            <a:ext cx="4109463" cy="3384376"/>
          </a:xfrm>
          <a:prstGeom prst="roundRect">
            <a:avLst>
              <a:gd name="adj" fmla="val 4386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103281" y="528478"/>
            <a:ext cx="3744416" cy="36004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http://localhost/index.html#/index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69" y="1850504"/>
            <a:ext cx="42005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69" y="3503662"/>
            <a:ext cx="44291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90936"/>
            <a:ext cx="3888432" cy="264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 6"/>
          <p:cNvSpPr/>
          <p:nvPr/>
        </p:nvSpPr>
        <p:spPr bwMode="auto">
          <a:xfrm>
            <a:off x="467544" y="1340768"/>
            <a:ext cx="1694691" cy="36004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Index.html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644008" y="1359417"/>
            <a:ext cx="1694691" cy="36004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config.js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" name="直接箭头连接符 3"/>
          <p:cNvCxnSpPr>
            <a:stCxn id="2" idx="2"/>
          </p:cNvCxnSpPr>
          <p:nvPr/>
        </p:nvCxnSpPr>
        <p:spPr bwMode="auto">
          <a:xfrm>
            <a:off x="1975489" y="888518"/>
            <a:ext cx="0" cy="34423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 flipV="1">
            <a:off x="2915816" y="1539438"/>
            <a:ext cx="1728192" cy="239550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99" y="3934941"/>
            <a:ext cx="3475837" cy="155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箭头连接符 10"/>
          <p:cNvCxnSpPr/>
          <p:nvPr/>
        </p:nvCxnSpPr>
        <p:spPr bwMode="auto">
          <a:xfrm>
            <a:off x="7380312" y="4012495"/>
            <a:ext cx="0" cy="164875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59789" y="57640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下一页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13215"/>
            <a:ext cx="5780851" cy="185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接箭头连接符 18"/>
          <p:cNvCxnSpPr/>
          <p:nvPr/>
        </p:nvCxnSpPr>
        <p:spPr bwMode="auto">
          <a:xfrm flipH="1">
            <a:off x="4283968" y="3307414"/>
            <a:ext cx="2675821" cy="150580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2085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4059451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 2"/>
          <p:cNvSpPr/>
          <p:nvPr/>
        </p:nvSpPr>
        <p:spPr bwMode="auto">
          <a:xfrm>
            <a:off x="251520" y="550097"/>
            <a:ext cx="3744416" cy="36004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Js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/app/index/App.Index.js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24744"/>
            <a:ext cx="4544329" cy="2033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3385347"/>
            <a:ext cx="4716016" cy="121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41168"/>
            <a:ext cx="5780851" cy="185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 bwMode="auto">
          <a:xfrm flipV="1">
            <a:off x="2627784" y="1412776"/>
            <a:ext cx="2376264" cy="257950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 flipH="1">
            <a:off x="5796136" y="2619489"/>
            <a:ext cx="904012" cy="76585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flipH="1">
            <a:off x="2843808" y="4134277"/>
            <a:ext cx="4348387" cy="76585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>
            <a:off x="1975489" y="888518"/>
            <a:ext cx="0" cy="34423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92065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30" y="767822"/>
            <a:ext cx="2575749" cy="5973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292006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核心</a:t>
            </a:r>
            <a:r>
              <a:rPr lang="en-US" altLang="zh-CN" b="1" dirty="0" err="1" smtClean="0">
                <a:solidFill>
                  <a:srgbClr val="FF0000"/>
                </a:solidFill>
              </a:rPr>
              <a:t>js</a:t>
            </a:r>
            <a:r>
              <a:rPr lang="zh-CN" altLang="en-US" b="1" dirty="0" smtClean="0">
                <a:solidFill>
                  <a:srgbClr val="FF0000"/>
                </a:solidFill>
              </a:rPr>
              <a:t>、模板和</a:t>
            </a:r>
            <a:r>
              <a:rPr lang="en-US" altLang="zh-CN" b="1" dirty="0" smtClean="0">
                <a:solidFill>
                  <a:srgbClr val="FF0000"/>
                </a:solidFill>
              </a:rPr>
              <a:t>controller</a:t>
            </a:r>
            <a:r>
              <a:rPr lang="zh-CN" altLang="en-US" b="1" dirty="0" smtClean="0">
                <a:solidFill>
                  <a:srgbClr val="FF0000"/>
                </a:solidFill>
              </a:rPr>
              <a:t>对应关系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4167" y="4054997"/>
            <a:ext cx="2983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0070C0"/>
                </a:solidFill>
              </a:rPr>
              <a:t>Index.html </a:t>
            </a:r>
            <a:r>
              <a:rPr lang="zh-CN" altLang="en-US" sz="1400" dirty="0" smtClean="0">
                <a:solidFill>
                  <a:srgbClr val="0070C0"/>
                </a:solidFill>
              </a:rPr>
              <a:t>控制器对应 </a:t>
            </a:r>
            <a:r>
              <a:rPr lang="en-US" altLang="zh-CN" sz="1400" dirty="0" smtClean="0">
                <a:solidFill>
                  <a:srgbClr val="0070C0"/>
                </a:solidFill>
              </a:rPr>
              <a:t>App.Index.js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4653136"/>
            <a:ext cx="3809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C000"/>
                </a:solidFill>
              </a:rPr>
              <a:t>resourceList.html </a:t>
            </a:r>
            <a:r>
              <a:rPr lang="zh-CN" altLang="en-US" sz="1400" dirty="0" smtClean="0">
                <a:solidFill>
                  <a:srgbClr val="FFC000"/>
                </a:solidFill>
              </a:rPr>
              <a:t>控制器对应</a:t>
            </a:r>
            <a:r>
              <a:rPr lang="en-US" altLang="zh-CN" sz="1400" dirty="0" smtClean="0">
                <a:solidFill>
                  <a:srgbClr val="FFC000"/>
                </a:solidFill>
              </a:rPr>
              <a:t>App.Resource.js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cxnSp>
        <p:nvCxnSpPr>
          <p:cNvPr id="11" name="肘形连接符 10"/>
          <p:cNvCxnSpPr/>
          <p:nvPr/>
        </p:nvCxnSpPr>
        <p:spPr bwMode="auto">
          <a:xfrm flipV="1">
            <a:off x="2123728" y="1916832"/>
            <a:ext cx="3744416" cy="2127377"/>
          </a:xfrm>
          <a:prstGeom prst="bentConnector3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0152" y="1747555"/>
            <a:ext cx="274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全局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对象及变量</a:t>
            </a:r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核心和公共代码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4" name="肘形连接符 13"/>
          <p:cNvCxnSpPr/>
          <p:nvPr/>
        </p:nvCxnSpPr>
        <p:spPr bwMode="auto">
          <a:xfrm flipV="1">
            <a:off x="2276128" y="2348880"/>
            <a:ext cx="3744416" cy="1847730"/>
          </a:xfrm>
          <a:prstGeom prst="bentConnector3">
            <a:avLst>
              <a:gd name="adj1" fmla="val 53561"/>
            </a:avLst>
          </a:prstGeom>
          <a:ln>
            <a:solidFill>
              <a:srgbClr val="FF0000"/>
            </a:solidFill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82233" y="218511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路由、控制器配置文件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8" name="肘形连接符 17"/>
          <p:cNvCxnSpPr/>
          <p:nvPr/>
        </p:nvCxnSpPr>
        <p:spPr bwMode="auto">
          <a:xfrm flipV="1">
            <a:off x="2385864" y="2708920"/>
            <a:ext cx="3744416" cy="1847730"/>
          </a:xfrm>
          <a:prstGeom prst="bentConnector3">
            <a:avLst>
              <a:gd name="adj1" fmla="val 57886"/>
            </a:avLst>
          </a:prstGeom>
          <a:ln>
            <a:solidFill>
              <a:srgbClr val="FF0000"/>
            </a:solidFill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4863" y="2518817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存储</a:t>
            </a:r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restful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接口</a:t>
            </a:r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URL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左大括号 7"/>
          <p:cNvSpPr/>
          <p:nvPr/>
        </p:nvSpPr>
        <p:spPr bwMode="auto">
          <a:xfrm flipH="1">
            <a:off x="2915815" y="2996952"/>
            <a:ext cx="2486383" cy="3600400"/>
          </a:xfrm>
          <a:prstGeom prst="leftBrace">
            <a:avLst>
              <a:gd name="adj1" fmla="val 8333"/>
              <a:gd name="adj2" fmla="val 50953"/>
            </a:avLst>
          </a:prstGeom>
          <a:ln>
            <a:solidFill>
              <a:srgbClr val="FFC000"/>
            </a:solidFill>
            <a:headEnd type="none" w="med" len="med"/>
            <a:tailEnd type="arrow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 bwMode="auto">
          <a:xfrm flipH="1">
            <a:off x="2627784" y="2492896"/>
            <a:ext cx="2486383" cy="3456384"/>
          </a:xfrm>
          <a:prstGeom prst="leftBrace">
            <a:avLst>
              <a:gd name="adj1" fmla="val 8333"/>
              <a:gd name="adj2" fmla="val 50953"/>
            </a:avLst>
          </a:prstGeom>
          <a:ln>
            <a:solidFill>
              <a:srgbClr val="0070C0"/>
            </a:solidFill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8798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 txBox="1">
            <a:spLocks noGrp="1" noChangeArrowheads="1"/>
          </p:cNvSpPr>
          <p:nvPr/>
        </p:nvSpPr>
        <p:spPr bwMode="auto">
          <a:xfrm>
            <a:off x="2411413" y="6551613"/>
            <a:ext cx="45370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000">
                <a:solidFill>
                  <a:srgbClr val="898989"/>
                </a:solidFill>
                <a:sym typeface="Arial" charset="0"/>
              </a:rPr>
              <a:t>©</a:t>
            </a:r>
            <a:r>
              <a:rPr lang="en-US" altLang="zh-CN" sz="1000" smtClean="0">
                <a:solidFill>
                  <a:srgbClr val="898989"/>
                </a:solidFill>
                <a:sym typeface="Arial" charset="0"/>
              </a:rPr>
              <a:t>2016 </a:t>
            </a:r>
            <a:r>
              <a:rPr lang="en-US" altLang="zh-CN" sz="1000" dirty="0" err="1" smtClean="0">
                <a:solidFill>
                  <a:srgbClr val="898989"/>
                </a:solidFill>
                <a:sym typeface="Arial" charset="0"/>
              </a:rPr>
              <a:t>wuweiwei</a:t>
            </a:r>
            <a:r>
              <a:rPr lang="en-US" altLang="zh-CN" sz="1000" dirty="0" smtClean="0">
                <a:solidFill>
                  <a:srgbClr val="898989"/>
                </a:solidFill>
                <a:sym typeface="Arial" charset="0"/>
              </a:rPr>
              <a:t> Innovation Developer</a:t>
            </a:r>
            <a:endParaRPr lang="en-US" altLang="zh-CN" dirty="0">
              <a:sym typeface="Arial" charset="0"/>
            </a:endParaRPr>
          </a:p>
        </p:txBody>
      </p:sp>
      <p:sp>
        <p:nvSpPr>
          <p:cNvPr id="23555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62288" y="4005064"/>
            <a:ext cx="2301800" cy="1362075"/>
          </a:xfrm>
        </p:spPr>
        <p:txBody>
          <a:bodyPr anchor="ctr"/>
          <a:lstStyle/>
          <a:p>
            <a:pPr marL="0" indent="0" eaLnBrk="1" hangingPunct="1"/>
            <a:r>
              <a:rPr lang="en-US" altLang="zh-CN" sz="3200" dirty="0" smtClean="0"/>
              <a:t>Thank You</a:t>
            </a:r>
            <a:endParaRPr lang="zh-CN" altLang="en-US" sz="3200" dirty="0" smtClean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开放共享 </a:t>
            </a:r>
            <a:r>
              <a:rPr lang="zh-CN" altLang="en-US" sz="2800" b="1" dirty="0">
                <a:solidFill>
                  <a:srgbClr val="C00000"/>
                </a:solidFill>
                <a:ea typeface="微软雅黑" pitchFamily="34" charset="-122"/>
                <a:sym typeface="Arial" pitchFamily="34" charset="0"/>
              </a:rPr>
              <a:t>▪ 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  <a:sym typeface="Arial" pitchFamily="34" charset="0"/>
              </a:rPr>
              <a:t>协作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创新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前端架构设计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715" y="1268850"/>
            <a:ext cx="8136565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一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设计思想        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  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根据二期应用系统的需求分析，我们采用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SPA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Single Page Application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即 单页应用）方案开发二期应用系统，现有万达项目也是使用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SPA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方案；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SPA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的特点是前端与后端交互无刷新全部使用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Ajax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实现，通过浏览器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hash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的变化来表达或展示不同的用户页面。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 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页面全部使用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HTML5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CSS3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实现，页面布局使用响应式设计；页面数据的渲染选用模板引擎实现。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 ◆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性能方面，减少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http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请求，减少不必要的数据请求，组件轻量化，优化图片资源。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 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代码效能方面，在编码过程中加入代码描述和摘要提高代码可读性；在架构设计中应用相应的设计模式、管道技术等提高代码的可扩展性。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文档方面，在开发初期要准备框架和组件的技术文档，在研发过程中要不断的完善项目功能的技术文档和接口文档等。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 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646226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前端架构设计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690" y="1570966"/>
            <a:ext cx="8229600" cy="475859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5pPr>
            <a:lvl6pPr marL="25146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6pPr>
            <a:lvl7pPr marL="29718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7pPr>
            <a:lvl8pPr marL="34290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8pPr>
            <a:lvl9pPr marL="3886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kern="0" dirty="0" smtClean="0">
                <a:latin typeface="+mn-ea"/>
              </a:rPr>
              <a:t>1.</a:t>
            </a:r>
            <a:r>
              <a:rPr lang="zh-CN" altLang="en-US" sz="1600" kern="0" dirty="0" smtClean="0">
                <a:latin typeface="+mn-ea"/>
              </a:rPr>
              <a:t>解决单页应用的路由与控制器</a:t>
            </a:r>
            <a:endParaRPr lang="en-US" altLang="zh-CN" sz="1600" kern="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100" kern="0" dirty="0" smtClean="0">
                <a:latin typeface="+mn-ea"/>
              </a:rPr>
              <a:t>       angular</a:t>
            </a:r>
            <a:r>
              <a:rPr lang="zh-CN" altLang="en-US" sz="1100" kern="0" dirty="0" smtClean="0">
                <a:latin typeface="+mn-ea"/>
              </a:rPr>
              <a:t>、</a:t>
            </a:r>
            <a:r>
              <a:rPr lang="en-US" altLang="zh-CN" sz="1100" kern="0" dirty="0" smtClean="0">
                <a:latin typeface="+mn-ea"/>
              </a:rPr>
              <a:t>backbone</a:t>
            </a:r>
            <a:r>
              <a:rPr lang="zh-CN" altLang="en-US" sz="1100" kern="0" dirty="0" smtClean="0">
                <a:latin typeface="+mn-ea"/>
              </a:rPr>
              <a:t>、</a:t>
            </a:r>
            <a:r>
              <a:rPr lang="en-US" altLang="zh-CN" sz="1100" kern="0" dirty="0" err="1" smtClean="0">
                <a:latin typeface="+mn-ea"/>
              </a:rPr>
              <a:t>wRouter</a:t>
            </a:r>
            <a:r>
              <a:rPr lang="zh-CN" altLang="en-US" sz="1100" kern="0" dirty="0" smtClean="0">
                <a:latin typeface="+mn-ea"/>
              </a:rPr>
              <a:t>都有解决路由和控制器问题。</a:t>
            </a:r>
            <a:r>
              <a:rPr lang="en-US" altLang="zh-CN" sz="1100" kern="0" dirty="0" smtClean="0">
                <a:latin typeface="+mn-ea"/>
              </a:rPr>
              <a:t>Angular</a:t>
            </a:r>
            <a:r>
              <a:rPr lang="zh-CN" altLang="en-US" sz="1100" kern="0" dirty="0" smtClean="0">
                <a:latin typeface="+mn-ea"/>
              </a:rPr>
              <a:t>和</a:t>
            </a:r>
            <a:r>
              <a:rPr lang="en-US" altLang="zh-CN" sz="1100" kern="0" dirty="0" smtClean="0">
                <a:latin typeface="+mn-ea"/>
              </a:rPr>
              <a:t>backbone</a:t>
            </a:r>
            <a:r>
              <a:rPr lang="zh-CN" altLang="en-US" sz="1100" kern="0" dirty="0" smtClean="0">
                <a:latin typeface="+mn-ea"/>
              </a:rPr>
              <a:t>不只解决路由控制器问题还有很多其它功能而且庞大，我们选用</a:t>
            </a:r>
            <a:r>
              <a:rPr lang="en-US" altLang="zh-CN" sz="1100" kern="0" dirty="0" smtClean="0">
                <a:solidFill>
                  <a:srgbClr val="C00000"/>
                </a:solidFill>
                <a:latin typeface="+mn-ea"/>
              </a:rPr>
              <a:t>wRouter.js</a:t>
            </a:r>
            <a:r>
              <a:rPr lang="zh-CN" altLang="en-US" sz="1100" kern="0" dirty="0" smtClean="0">
                <a:solidFill>
                  <a:srgbClr val="C00000"/>
                </a:solidFill>
                <a:latin typeface="+mn-ea"/>
              </a:rPr>
              <a:t>，</a:t>
            </a:r>
            <a:r>
              <a:rPr lang="en-US" altLang="zh-CN" sz="1100" kern="0" dirty="0">
                <a:solidFill>
                  <a:srgbClr val="C00000"/>
                </a:solidFill>
                <a:latin typeface="+mn-ea"/>
              </a:rPr>
              <a:t> wRouter.js</a:t>
            </a:r>
            <a:r>
              <a:rPr lang="zh-CN" altLang="en-US" sz="1100" kern="0" dirty="0" smtClean="0">
                <a:latin typeface="+mn-ea"/>
              </a:rPr>
              <a:t>只解决路由与控制器问题，接口</a:t>
            </a:r>
            <a:r>
              <a:rPr lang="en-US" altLang="zh-CN" sz="1100" kern="0" dirty="0" smtClean="0">
                <a:latin typeface="+mn-ea"/>
              </a:rPr>
              <a:t>API</a:t>
            </a:r>
            <a:r>
              <a:rPr lang="zh-CN" altLang="en-US" sz="1100" kern="0" dirty="0" smtClean="0">
                <a:latin typeface="+mn-ea"/>
              </a:rPr>
              <a:t>使用简单，因为手机端的应用要求框架的代码量小、页面加载快、性能高、流量消耗少 ；</a:t>
            </a:r>
            <a:r>
              <a:rPr lang="en-US" altLang="zh-CN" sz="1100" kern="0" dirty="0" smtClean="0">
                <a:latin typeface="+mn-ea"/>
              </a:rPr>
              <a:t>wRouter.js</a:t>
            </a:r>
            <a:r>
              <a:rPr lang="zh-CN" altLang="en-US" sz="1100" kern="0" dirty="0" smtClean="0">
                <a:latin typeface="+mn-ea"/>
              </a:rPr>
              <a:t>实现和解决</a:t>
            </a:r>
            <a:r>
              <a:rPr lang="en-US" altLang="zh-CN" sz="1100" kern="0" dirty="0" smtClean="0">
                <a:solidFill>
                  <a:srgbClr val="C00000"/>
                </a:solidFill>
                <a:latin typeface="+mn-ea"/>
              </a:rPr>
              <a:t>MVC</a:t>
            </a:r>
            <a:r>
              <a:rPr lang="zh-CN" altLang="en-US" sz="1100" kern="0" dirty="0" smtClean="0">
                <a:latin typeface="+mn-ea"/>
              </a:rPr>
              <a:t>模式中的</a:t>
            </a:r>
            <a:r>
              <a:rPr lang="en-US" altLang="zh-CN" sz="1100" kern="0" dirty="0" smtClean="0">
                <a:solidFill>
                  <a:srgbClr val="C00000"/>
                </a:solidFill>
                <a:latin typeface="+mn-ea"/>
              </a:rPr>
              <a:t>C</a:t>
            </a:r>
            <a:r>
              <a:rPr lang="zh-CN" altLang="en-US" sz="1100" kern="0" dirty="0" smtClean="0">
                <a:latin typeface="+mn-ea"/>
              </a:rPr>
              <a:t>。</a:t>
            </a:r>
            <a:endParaRPr lang="en-US" altLang="zh-CN" sz="1100" kern="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zh-CN" sz="1100" kern="0" dirty="0" smtClean="0">
                <a:latin typeface="+mn-ea"/>
              </a:rPr>
              <a:t> </a:t>
            </a:r>
            <a:r>
              <a:rPr lang="en-US" altLang="zh-CN" sz="1100" kern="0" dirty="0" smtClean="0">
                <a:solidFill>
                  <a:srgbClr val="0070C0"/>
                </a:solidFill>
                <a:latin typeface="+mn-ea"/>
                <a:hlinkClick r:id="rId2"/>
              </a:rPr>
              <a:t>https://github.com/flybirdsoft/wRouter</a:t>
            </a:r>
            <a:endParaRPr lang="en-US" altLang="zh-CN" sz="1100" kern="0" dirty="0" smtClean="0">
              <a:solidFill>
                <a:srgbClr val="0070C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kern="0" dirty="0" smtClean="0">
                <a:latin typeface="+mn-ea"/>
              </a:rPr>
              <a:t>2.</a:t>
            </a:r>
            <a:r>
              <a:rPr lang="zh-CN" altLang="en-US" sz="1600" kern="0" dirty="0" smtClean="0">
                <a:latin typeface="+mn-ea"/>
              </a:rPr>
              <a:t>数据渲染</a:t>
            </a:r>
            <a:endParaRPr lang="en-US" altLang="zh-CN" sz="1600" kern="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zh-CN" sz="1100" kern="0" dirty="0" smtClean="0">
                <a:latin typeface="+mn-ea"/>
              </a:rPr>
              <a:t>       </a:t>
            </a:r>
            <a:r>
              <a:rPr lang="zh-CN" altLang="en-US" sz="1100" kern="0" dirty="0" smtClean="0">
                <a:latin typeface="+mn-ea"/>
              </a:rPr>
              <a:t>前端拿到的只是后端</a:t>
            </a:r>
            <a:r>
              <a:rPr lang="en-US" altLang="zh-CN" sz="1100" kern="0" dirty="0" smtClean="0">
                <a:latin typeface="+mn-ea"/>
              </a:rPr>
              <a:t>JSON</a:t>
            </a:r>
            <a:r>
              <a:rPr lang="zh-CN" altLang="en-US" sz="1100" kern="0" dirty="0" smtClean="0">
                <a:latin typeface="+mn-ea"/>
              </a:rPr>
              <a:t>数据，如何把这些数据直观的显示到页面上，是前端必要的过程。我们选用</a:t>
            </a:r>
            <a:r>
              <a:rPr lang="en-US" altLang="zh-CN" sz="1100" kern="0" dirty="0" smtClean="0">
                <a:latin typeface="+mn-ea"/>
              </a:rPr>
              <a:t>template.js</a:t>
            </a:r>
            <a:r>
              <a:rPr lang="zh-CN" altLang="en-US" sz="1100" kern="0" dirty="0" smtClean="0">
                <a:latin typeface="+mn-ea"/>
              </a:rPr>
              <a:t>模板引擎来渲染数据，</a:t>
            </a:r>
            <a:r>
              <a:rPr lang="en-US" altLang="zh-CN" sz="1100" kern="0" dirty="0" smtClean="0">
                <a:latin typeface="+mn-ea"/>
              </a:rPr>
              <a:t>template.js</a:t>
            </a:r>
            <a:r>
              <a:rPr lang="zh-CN" altLang="en-US" sz="1100" kern="0" dirty="0" smtClean="0">
                <a:latin typeface="+mn-ea"/>
              </a:rPr>
              <a:t>实现数据渲染到页面，它实现和解决</a:t>
            </a:r>
            <a:r>
              <a:rPr lang="en-US" altLang="zh-CN" sz="1100" kern="0" dirty="0" smtClean="0">
                <a:solidFill>
                  <a:srgbClr val="C00000"/>
                </a:solidFill>
                <a:latin typeface="+mn-ea"/>
              </a:rPr>
              <a:t>MVC</a:t>
            </a:r>
            <a:r>
              <a:rPr lang="zh-CN" altLang="en-US" sz="1100" kern="0" dirty="0" smtClean="0">
                <a:latin typeface="+mn-ea"/>
              </a:rPr>
              <a:t>中的</a:t>
            </a:r>
            <a:r>
              <a:rPr lang="en-US" altLang="zh-CN" sz="1100" kern="0" dirty="0" smtClean="0">
                <a:solidFill>
                  <a:srgbClr val="C00000"/>
                </a:solidFill>
                <a:latin typeface="+mn-ea"/>
              </a:rPr>
              <a:t>V</a:t>
            </a:r>
            <a:r>
              <a:rPr lang="zh-CN" altLang="en-US" sz="1100" kern="0" dirty="0" smtClean="0">
                <a:latin typeface="+mn-ea"/>
              </a:rPr>
              <a:t>。</a:t>
            </a:r>
            <a:endParaRPr lang="en-US" altLang="zh-CN" sz="1100" kern="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zh-CN" sz="1100" kern="0" dirty="0" smtClean="0">
                <a:solidFill>
                  <a:srgbClr val="0070C0"/>
                </a:solidFill>
                <a:latin typeface="+mn-ea"/>
                <a:hlinkClick r:id="rId3"/>
              </a:rPr>
              <a:t>https://github.com/flybirdsoft/template</a:t>
            </a:r>
            <a:endParaRPr lang="en-US" altLang="zh-CN" sz="1100" kern="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zh-CN" sz="1600" kern="0" dirty="0" smtClean="0">
                <a:latin typeface="+mn-ea"/>
              </a:rPr>
              <a:t>3.</a:t>
            </a:r>
            <a:r>
              <a:rPr lang="zh-CN" altLang="en-US" sz="1600" kern="0" dirty="0" smtClean="0">
                <a:latin typeface="+mn-ea"/>
              </a:rPr>
              <a:t>获取数据</a:t>
            </a:r>
            <a:endParaRPr lang="en-US" altLang="zh-CN" sz="1600" kern="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zh-CN" altLang="en-US" sz="1100" kern="0" dirty="0" smtClean="0">
                <a:latin typeface="+mn-ea"/>
              </a:rPr>
              <a:t>       我们通过</a:t>
            </a:r>
            <a:r>
              <a:rPr lang="en-US" altLang="zh-CN" sz="1100" kern="0" dirty="0" err="1" smtClean="0">
                <a:latin typeface="+mn-ea"/>
              </a:rPr>
              <a:t>ajax</a:t>
            </a:r>
            <a:r>
              <a:rPr lang="zh-CN" altLang="en-US" sz="1100" kern="0" dirty="0" smtClean="0">
                <a:latin typeface="+mn-ea"/>
              </a:rPr>
              <a:t>请求后端接口来获取数据，这些数据就是</a:t>
            </a:r>
            <a:r>
              <a:rPr lang="en-US" altLang="zh-CN" sz="1100" kern="0" dirty="0" smtClean="0">
                <a:solidFill>
                  <a:srgbClr val="C00000"/>
                </a:solidFill>
                <a:latin typeface="+mn-ea"/>
              </a:rPr>
              <a:t>MVC</a:t>
            </a:r>
            <a:r>
              <a:rPr lang="zh-CN" altLang="en-US" sz="1100" kern="0" dirty="0" smtClean="0">
                <a:latin typeface="+mn-ea"/>
              </a:rPr>
              <a:t>中的</a:t>
            </a:r>
            <a:r>
              <a:rPr lang="en-US" altLang="zh-CN" sz="1100" kern="0" dirty="0" smtClean="0">
                <a:solidFill>
                  <a:srgbClr val="C00000"/>
                </a:solidFill>
                <a:latin typeface="+mn-ea"/>
              </a:rPr>
              <a:t>M</a:t>
            </a:r>
            <a:r>
              <a:rPr lang="zh-CN" altLang="en-US" sz="1100" kern="0" dirty="0" smtClean="0">
                <a:solidFill>
                  <a:srgbClr val="C00000"/>
                </a:solidFill>
                <a:latin typeface="+mn-ea"/>
              </a:rPr>
              <a:t>，</a:t>
            </a:r>
            <a:r>
              <a:rPr lang="zh-CN" altLang="en-US" sz="1100" kern="0" dirty="0" smtClean="0">
                <a:latin typeface="+mn-ea"/>
              </a:rPr>
              <a:t>而且我们还要对这些</a:t>
            </a:r>
            <a:r>
              <a:rPr lang="en-US" altLang="zh-CN" sz="1100" kern="0" dirty="0" smtClean="0">
                <a:latin typeface="+mn-ea"/>
              </a:rPr>
              <a:t>model</a:t>
            </a:r>
            <a:r>
              <a:rPr lang="zh-CN" altLang="en-US" sz="1100" kern="0" dirty="0" smtClean="0">
                <a:latin typeface="+mn-ea"/>
              </a:rPr>
              <a:t>进行必要的</a:t>
            </a:r>
            <a:endParaRPr lang="en-US" altLang="zh-CN" sz="1100" kern="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zh-CN" altLang="en-US" sz="1100" kern="0" dirty="0" smtClean="0">
                <a:latin typeface="+mn-ea"/>
              </a:rPr>
              <a:t>管理。</a:t>
            </a:r>
            <a:endParaRPr lang="en-US" altLang="zh-CN" sz="1100" kern="0" dirty="0" smtClean="0">
              <a:latin typeface="+mn-ea"/>
            </a:endParaRPr>
          </a:p>
          <a:p>
            <a:pPr marL="0" indent="0">
              <a:buFont typeface="Arial" charset="0"/>
              <a:buNone/>
            </a:pPr>
            <a:endParaRPr lang="en-US" altLang="zh-CN" sz="1600" kern="0" dirty="0" smtClean="0">
              <a:solidFill>
                <a:srgbClr val="0070C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668158" y="4869100"/>
            <a:ext cx="1368152" cy="1762499"/>
            <a:chOff x="7200292" y="4408233"/>
            <a:chExt cx="1368152" cy="1762499"/>
          </a:xfrm>
        </p:grpSpPr>
        <p:sp>
          <p:nvSpPr>
            <p:cNvPr id="5" name="圆角矩形 4"/>
            <p:cNvSpPr/>
            <p:nvPr/>
          </p:nvSpPr>
          <p:spPr>
            <a:xfrm>
              <a:off x="7380312" y="4408233"/>
              <a:ext cx="1008112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view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200292" y="5143347"/>
              <a:ext cx="1368152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controller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380312" y="5882700"/>
              <a:ext cx="1008112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model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7596336" y="4696265"/>
              <a:ext cx="0" cy="447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7812360" y="5431379"/>
              <a:ext cx="0" cy="451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8172400" y="4696265"/>
              <a:ext cx="0" cy="447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8028384" y="5431379"/>
              <a:ext cx="0" cy="451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270506" y="980830"/>
            <a:ext cx="200407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二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架构设计功能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498660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前端架构设计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715" y="1268850"/>
            <a:ext cx="8229600" cy="51843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5pPr>
            <a:lvl6pPr marL="25146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6pPr>
            <a:lvl7pPr marL="29718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7pPr>
            <a:lvl8pPr marL="34290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8pPr>
            <a:lvl9pPr marL="3886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9pPr>
          </a:lstStyle>
          <a:p>
            <a:pPr marL="0" indent="0">
              <a:buNone/>
            </a:pPr>
            <a:r>
              <a:rPr lang="en-US" sz="1600" kern="0" dirty="0">
                <a:latin typeface="+mn-ea"/>
              </a:rPr>
              <a:t>4</a:t>
            </a:r>
            <a:r>
              <a:rPr lang="en-US" sz="1600" kern="0" dirty="0" smtClean="0">
                <a:latin typeface="+mn-ea"/>
              </a:rPr>
              <a:t>. </a:t>
            </a:r>
            <a:r>
              <a:rPr lang="zh-CN" altLang="en-US" sz="1600" kern="0" dirty="0" smtClean="0">
                <a:latin typeface="+mn-ea"/>
              </a:rPr>
              <a:t>数据管道应用（本人自创）</a:t>
            </a:r>
            <a:endParaRPr lang="en-US" altLang="zh-CN" sz="1600" kern="0" dirty="0" smtClean="0">
              <a:latin typeface="+mn-ea"/>
            </a:endParaRPr>
          </a:p>
          <a:p>
            <a:pPr marL="0" lvl="0" indent="0">
              <a:lnSpc>
                <a:spcPct val="200000"/>
              </a:lnSpc>
              <a:buNone/>
            </a:pPr>
            <a:r>
              <a:rPr lang="zh-CN" altLang="en-US" sz="1200" dirty="0" smtClean="0">
                <a:latin typeface="+mn-ea"/>
              </a:rPr>
              <a:t>       数据管道功能类似于</a:t>
            </a:r>
            <a:r>
              <a:rPr lang="en-US" altLang="zh-CN" sz="1200" dirty="0" smtClean="0">
                <a:latin typeface="+mn-ea"/>
              </a:rPr>
              <a:t>java</a:t>
            </a:r>
            <a:r>
              <a:rPr lang="zh-CN" altLang="en-US" sz="1200" dirty="0" smtClean="0">
                <a:latin typeface="+mn-ea"/>
              </a:rPr>
              <a:t>中的过滤器，在</a:t>
            </a:r>
            <a:r>
              <a:rPr lang="en-US" altLang="zh-CN" sz="1200" dirty="0" smtClean="0">
                <a:latin typeface="+mn-ea"/>
              </a:rPr>
              <a:t>java</a:t>
            </a:r>
            <a:r>
              <a:rPr lang="zh-CN" altLang="en-US" sz="1200" dirty="0" smtClean="0">
                <a:latin typeface="+mn-ea"/>
              </a:rPr>
              <a:t>和微软的</a:t>
            </a:r>
            <a:r>
              <a:rPr lang="en-US" altLang="zh-CN" sz="1200" dirty="0" err="1" smtClean="0">
                <a:latin typeface="+mn-ea"/>
              </a:rPr>
              <a:t>.Net</a:t>
            </a:r>
            <a:r>
              <a:rPr lang="zh-CN" altLang="en-US" sz="1200" dirty="0" smtClean="0">
                <a:latin typeface="+mn-ea"/>
              </a:rPr>
              <a:t>的技术中有这样的技术；数据管道功能是当我们请求后端接口并返回数据，首先经过数据管道，数据管道可以做一些预处理，然后交给对应页面的</a:t>
            </a:r>
            <a:r>
              <a:rPr lang="en-US" altLang="zh-CN" sz="1200" dirty="0" smtClean="0">
                <a:latin typeface="+mn-ea"/>
              </a:rPr>
              <a:t>controller</a:t>
            </a:r>
            <a:r>
              <a:rPr lang="zh-CN" altLang="en-US" sz="1200" dirty="0" smtClean="0">
                <a:latin typeface="+mn-ea"/>
              </a:rPr>
              <a:t>（即控制器程序）渲染数据，如果我们有</a:t>
            </a:r>
            <a:r>
              <a:rPr lang="en-US" altLang="zh-CN" sz="1200" dirty="0" smtClean="0">
                <a:latin typeface="+mn-ea"/>
              </a:rPr>
              <a:t>10</a:t>
            </a:r>
            <a:r>
              <a:rPr lang="zh-CN" altLang="en-US" sz="1200" dirty="0" smtClean="0">
                <a:latin typeface="+mn-ea"/>
              </a:rPr>
              <a:t>个页面显示数据，当需求发生变化 比如：需要用户页面显示的数据格式等发生变化，我们就可以修改数据管道来实现这个需求，如果没有数据管道 我们就要修改</a:t>
            </a:r>
            <a:r>
              <a:rPr lang="en-US" altLang="zh-CN" sz="1200" dirty="0" smtClean="0">
                <a:latin typeface="+mn-ea"/>
              </a:rPr>
              <a:t>10</a:t>
            </a:r>
            <a:r>
              <a:rPr lang="zh-CN" altLang="en-US" sz="1200" dirty="0" smtClean="0">
                <a:latin typeface="+mn-ea"/>
              </a:rPr>
              <a:t>个页面的代码了，这就是数据管道的好处。</a:t>
            </a:r>
            <a:r>
              <a:rPr lang="zh-CN" altLang="en-US" sz="1200" dirty="0" smtClean="0">
                <a:solidFill>
                  <a:srgbClr val="C00000"/>
                </a:solidFill>
                <a:latin typeface="+mn-ea"/>
              </a:rPr>
              <a:t>数据管道在架构设计阶段实现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 smtClean="0">
              <a:latin typeface="+mn-ea"/>
            </a:endParaRP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zh-CN" sz="1600" kern="0" dirty="0">
                <a:latin typeface="+mn-ea"/>
              </a:rPr>
              <a:t>5.</a:t>
            </a:r>
            <a:r>
              <a:rPr lang="zh-CN" altLang="en-US" sz="1600" kern="0" dirty="0">
                <a:latin typeface="+mn-ea"/>
              </a:rPr>
              <a:t>语言国际化（可选</a:t>
            </a:r>
            <a:r>
              <a:rPr lang="zh-CN" altLang="en-US" sz="1600" kern="0" dirty="0" smtClean="0">
                <a:latin typeface="+mn-ea"/>
              </a:rPr>
              <a:t>）</a:t>
            </a:r>
            <a:endParaRPr lang="en-US" altLang="zh-CN" sz="1600" kern="0" dirty="0" smtClean="0">
              <a:latin typeface="+mn-ea"/>
            </a:endParaRP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zh-CN" sz="1200" dirty="0">
                <a:latin typeface="+mn-ea"/>
              </a:rPr>
              <a:t>    </a:t>
            </a:r>
            <a:r>
              <a:rPr lang="en-US" altLang="zh-CN" sz="1200" dirty="0" smtClean="0">
                <a:latin typeface="+mn-ea"/>
              </a:rPr>
              <a:t>    </a:t>
            </a:r>
            <a:r>
              <a:rPr lang="zh-CN" altLang="en-US" sz="1200" dirty="0" smtClean="0">
                <a:latin typeface="+mn-ea"/>
              </a:rPr>
              <a:t>如果</a:t>
            </a:r>
            <a:r>
              <a:rPr lang="zh-CN" altLang="en-US" sz="1200" dirty="0">
                <a:latin typeface="+mn-ea"/>
              </a:rPr>
              <a:t>产品有国际化的要求就需要在编码初期进行设计，在编码阶段实现</a:t>
            </a:r>
            <a:r>
              <a:rPr lang="zh-CN" altLang="en-US" sz="1200" dirty="0" smtClean="0">
                <a:latin typeface="+mn-ea"/>
              </a:rPr>
              <a:t>。如果国际化需要前端实现可以使用</a:t>
            </a:r>
            <a:r>
              <a:rPr lang="en-US" altLang="zh-CN" sz="1200" dirty="0" smtClean="0">
                <a:latin typeface="+mn-ea"/>
              </a:rPr>
              <a:t>painter.js</a:t>
            </a:r>
            <a:r>
              <a:rPr lang="zh-CN" altLang="en-US" sz="1200" dirty="0" smtClean="0">
                <a:latin typeface="+mn-ea"/>
              </a:rPr>
              <a:t>组件实现，可参见：</a:t>
            </a: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>
                <a:latin typeface="+mn-ea"/>
                <a:hlinkClick r:id="rId2"/>
              </a:rPr>
              <a:t>https://</a:t>
            </a:r>
            <a:r>
              <a:rPr lang="en-US" altLang="zh-CN" sz="1200" dirty="0" smtClean="0">
                <a:latin typeface="+mn-ea"/>
                <a:hlinkClick r:id="rId2"/>
              </a:rPr>
              <a:t>github.com/flybirdsoft/ajaxManage-language</a:t>
            </a:r>
            <a:r>
              <a:rPr lang="en-US" altLang="zh-CN" sz="1200" dirty="0" smtClean="0">
                <a:latin typeface="+mn-ea"/>
              </a:rPr>
              <a:t> 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 smtClean="0">
              <a:latin typeface="+mn-ea"/>
            </a:endParaRP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zh-CN" sz="1600" kern="0" dirty="0">
                <a:latin typeface="+mn-ea"/>
              </a:rPr>
              <a:t>6.UI</a:t>
            </a:r>
            <a:r>
              <a:rPr lang="zh-CN" altLang="en-US" sz="1600" kern="0" dirty="0">
                <a:latin typeface="+mn-ea"/>
              </a:rPr>
              <a:t>类的组件</a:t>
            </a:r>
            <a:endParaRPr lang="en-US" altLang="zh-CN" sz="1600" kern="0" dirty="0">
              <a:latin typeface="+mn-ea"/>
            </a:endParaRPr>
          </a:p>
          <a:p>
            <a:pPr marL="0" lvl="0" indent="0">
              <a:lnSpc>
                <a:spcPct val="200000"/>
              </a:lnSpc>
              <a:buNone/>
            </a:pPr>
            <a:r>
              <a:rPr lang="zh-CN" altLang="en-US" sz="1200" dirty="0" smtClean="0">
                <a:latin typeface="+mn-ea"/>
              </a:rPr>
              <a:t>        在产品中建议 个性化、易实现的组件自己研发，对于难度大的通用性强的可以选择稳定的第三</a:t>
            </a:r>
            <a:r>
              <a:rPr lang="zh-CN" altLang="en-US" sz="1200" smtClean="0">
                <a:latin typeface="+mn-ea"/>
              </a:rPr>
              <a:t>方组件。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3527400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前端架构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  <a:ea typeface="+mn-ea"/>
              </a:rPr>
              <a:t>设计</a:t>
            </a:r>
            <a:endParaRPr lang="zh-CN" altLang="en-US" sz="2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30" y="1772885"/>
            <a:ext cx="7876190" cy="44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3705" y="1052835"/>
            <a:ext cx="131157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三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架构图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7596210" y="3717020"/>
            <a:ext cx="936065" cy="288020"/>
          </a:xfrm>
          <a:prstGeom prst="wedgeRoundRectCallout">
            <a:avLst>
              <a:gd name="adj1" fmla="val -21746"/>
              <a:gd name="adj2" fmla="val 92171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 数据管道</a:t>
            </a:r>
          </a:p>
        </p:txBody>
      </p:sp>
    </p:spTree>
    <p:extLst>
      <p:ext uri="{BB962C8B-B14F-4D97-AF65-F5344CB8AC3E}">
        <p14:creationId xmlns:p14="http://schemas.microsoft.com/office/powerpoint/2010/main" val="198875784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4914933" y="5301130"/>
            <a:ext cx="449122" cy="331279"/>
            <a:chOff x="4914933" y="5301130"/>
            <a:chExt cx="449122" cy="331279"/>
          </a:xfrm>
        </p:grpSpPr>
        <p:cxnSp>
          <p:nvCxnSpPr>
            <p:cNvPr id="56" name="直接连接符 55"/>
            <p:cNvCxnSpPr/>
            <p:nvPr/>
          </p:nvCxnSpPr>
          <p:spPr bwMode="auto">
            <a:xfrm>
              <a:off x="4915182" y="5626971"/>
              <a:ext cx="44887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914933" y="5301130"/>
              <a:ext cx="0" cy="3312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组合 32"/>
          <p:cNvGrpSpPr/>
          <p:nvPr/>
        </p:nvGrpSpPr>
        <p:grpSpPr>
          <a:xfrm>
            <a:off x="3052617" y="4077045"/>
            <a:ext cx="300344" cy="307873"/>
            <a:chOff x="3059895" y="2924965"/>
            <a:chExt cx="300344" cy="307873"/>
          </a:xfrm>
        </p:grpSpPr>
        <p:cxnSp>
          <p:nvCxnSpPr>
            <p:cNvPr id="34" name="直接连接符 33"/>
            <p:cNvCxnSpPr/>
            <p:nvPr/>
          </p:nvCxnSpPr>
          <p:spPr bwMode="auto">
            <a:xfrm>
              <a:off x="3059895" y="3232838"/>
              <a:ext cx="300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3059895" y="2924965"/>
              <a:ext cx="0" cy="3078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前端架构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  <a:ea typeface="+mn-ea"/>
              </a:rPr>
              <a:t>设计</a:t>
            </a:r>
            <a:endParaRPr lang="zh-CN" altLang="en-US" sz="2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705" y="1052835"/>
            <a:ext cx="223490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四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架构详细设计图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705" y="1628875"/>
            <a:ext cx="185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（一） 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前端物理结构图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043755" y="2060905"/>
            <a:ext cx="1283765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webApp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711081" y="3933035"/>
            <a:ext cx="1283765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js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716589" y="2348925"/>
            <a:ext cx="1283765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0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css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718357" y="3140980"/>
            <a:ext cx="1283765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images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60240" y="2780955"/>
            <a:ext cx="1283765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structName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360240" y="3573010"/>
            <a:ext cx="1283765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structName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352963" y="4263785"/>
            <a:ext cx="1283765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libs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352962" y="4548782"/>
            <a:ext cx="1283765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0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UIcomponent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52961" y="4843462"/>
            <a:ext cx="1283765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common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355722" y="5157120"/>
            <a:ext cx="1283765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app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275910" y="5373135"/>
            <a:ext cx="1283765" cy="2160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200" dirty="0" smtClean="0">
                <a:latin typeface="Arial" pitchFamily="34" charset="0"/>
                <a:ea typeface="宋体" pitchFamily="2" charset="-122"/>
              </a:rPr>
              <a:t>config.js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288235" y="5661155"/>
            <a:ext cx="1283765" cy="2160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200" dirty="0" smtClean="0">
                <a:latin typeface="Arial" pitchFamily="34" charset="0"/>
                <a:ea typeface="宋体" pitchFamily="2" charset="-122"/>
              </a:rPr>
              <a:t>app.js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9" name="直接连接符 18"/>
          <p:cNvCxnSpPr>
            <a:stCxn id="5" idx="2"/>
          </p:cNvCxnSpPr>
          <p:nvPr/>
        </p:nvCxnSpPr>
        <p:spPr bwMode="auto">
          <a:xfrm flipH="1">
            <a:off x="1685636" y="2309218"/>
            <a:ext cx="2" cy="4257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1685637" y="2492935"/>
            <a:ext cx="1030952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>
            <a:off x="1691800" y="3284990"/>
            <a:ext cx="1030952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>
            <a:off x="1691800" y="4077044"/>
            <a:ext cx="1030952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3059895" y="2617092"/>
            <a:ext cx="300344" cy="307873"/>
            <a:chOff x="3059895" y="2924965"/>
            <a:chExt cx="300344" cy="307873"/>
          </a:xfrm>
        </p:grpSpPr>
        <p:cxnSp>
          <p:nvCxnSpPr>
            <p:cNvPr id="24" name="直接连接符 23"/>
            <p:cNvCxnSpPr/>
            <p:nvPr/>
          </p:nvCxnSpPr>
          <p:spPr bwMode="auto">
            <a:xfrm>
              <a:off x="3059895" y="3232838"/>
              <a:ext cx="300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3059895" y="2924965"/>
              <a:ext cx="0" cy="3078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组合 29"/>
          <p:cNvGrpSpPr/>
          <p:nvPr/>
        </p:nvGrpSpPr>
        <p:grpSpPr>
          <a:xfrm>
            <a:off x="3059895" y="3429000"/>
            <a:ext cx="300344" cy="307873"/>
            <a:chOff x="3059895" y="2924965"/>
            <a:chExt cx="300344" cy="307873"/>
          </a:xfrm>
        </p:grpSpPr>
        <p:cxnSp>
          <p:nvCxnSpPr>
            <p:cNvPr id="31" name="直接连接符 30"/>
            <p:cNvCxnSpPr/>
            <p:nvPr/>
          </p:nvCxnSpPr>
          <p:spPr bwMode="auto">
            <a:xfrm>
              <a:off x="3059895" y="3232838"/>
              <a:ext cx="300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3059895" y="2924965"/>
              <a:ext cx="0" cy="3078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组合 35"/>
          <p:cNvGrpSpPr/>
          <p:nvPr/>
        </p:nvGrpSpPr>
        <p:grpSpPr>
          <a:xfrm>
            <a:off x="3047571" y="4365065"/>
            <a:ext cx="300344" cy="307873"/>
            <a:chOff x="3059895" y="2924965"/>
            <a:chExt cx="300344" cy="307873"/>
          </a:xfrm>
        </p:grpSpPr>
        <p:cxnSp>
          <p:nvCxnSpPr>
            <p:cNvPr id="37" name="直接连接符 36"/>
            <p:cNvCxnSpPr/>
            <p:nvPr/>
          </p:nvCxnSpPr>
          <p:spPr bwMode="auto">
            <a:xfrm>
              <a:off x="3059895" y="3232838"/>
              <a:ext cx="300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3059895" y="2924965"/>
              <a:ext cx="0" cy="3078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9" name="组合 38"/>
          <p:cNvGrpSpPr/>
          <p:nvPr/>
        </p:nvGrpSpPr>
        <p:grpSpPr>
          <a:xfrm>
            <a:off x="3051349" y="4653085"/>
            <a:ext cx="300344" cy="307873"/>
            <a:chOff x="3059895" y="2924965"/>
            <a:chExt cx="300344" cy="307873"/>
          </a:xfrm>
        </p:grpSpPr>
        <p:cxnSp>
          <p:nvCxnSpPr>
            <p:cNvPr id="40" name="直接连接符 39"/>
            <p:cNvCxnSpPr/>
            <p:nvPr/>
          </p:nvCxnSpPr>
          <p:spPr bwMode="auto">
            <a:xfrm>
              <a:off x="3059895" y="3232838"/>
              <a:ext cx="300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3059895" y="2924965"/>
              <a:ext cx="0" cy="3078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" name="组合 41"/>
          <p:cNvGrpSpPr/>
          <p:nvPr/>
        </p:nvGrpSpPr>
        <p:grpSpPr>
          <a:xfrm>
            <a:off x="3051349" y="4941105"/>
            <a:ext cx="300344" cy="307873"/>
            <a:chOff x="3059895" y="2924965"/>
            <a:chExt cx="300344" cy="307873"/>
          </a:xfrm>
        </p:grpSpPr>
        <p:cxnSp>
          <p:nvCxnSpPr>
            <p:cNvPr id="43" name="直接连接符 42"/>
            <p:cNvCxnSpPr/>
            <p:nvPr/>
          </p:nvCxnSpPr>
          <p:spPr bwMode="auto">
            <a:xfrm>
              <a:off x="3059895" y="3232838"/>
              <a:ext cx="300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3059895" y="2924965"/>
              <a:ext cx="0" cy="3078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" name="组合 44"/>
          <p:cNvGrpSpPr/>
          <p:nvPr/>
        </p:nvGrpSpPr>
        <p:grpSpPr>
          <a:xfrm>
            <a:off x="3047571" y="5209272"/>
            <a:ext cx="300344" cy="307873"/>
            <a:chOff x="3059895" y="2924965"/>
            <a:chExt cx="300344" cy="307873"/>
          </a:xfrm>
        </p:grpSpPr>
        <p:cxnSp>
          <p:nvCxnSpPr>
            <p:cNvPr id="46" name="直接连接符 45"/>
            <p:cNvCxnSpPr/>
            <p:nvPr/>
          </p:nvCxnSpPr>
          <p:spPr bwMode="auto">
            <a:xfrm>
              <a:off x="3059895" y="3232838"/>
              <a:ext cx="300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3059895" y="2924965"/>
              <a:ext cx="0" cy="3078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8" name="组合 47"/>
          <p:cNvGrpSpPr/>
          <p:nvPr/>
        </p:nvGrpSpPr>
        <p:grpSpPr>
          <a:xfrm>
            <a:off x="3051194" y="5517145"/>
            <a:ext cx="300344" cy="307873"/>
            <a:chOff x="3059895" y="2924965"/>
            <a:chExt cx="300344" cy="307873"/>
          </a:xfrm>
        </p:grpSpPr>
        <p:cxnSp>
          <p:nvCxnSpPr>
            <p:cNvPr id="49" name="直接连接符 48"/>
            <p:cNvCxnSpPr/>
            <p:nvPr/>
          </p:nvCxnSpPr>
          <p:spPr bwMode="auto">
            <a:xfrm>
              <a:off x="3059895" y="3232838"/>
              <a:ext cx="300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3059895" y="2924965"/>
              <a:ext cx="0" cy="3078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2" name="线形标注 2 51"/>
          <p:cNvSpPr/>
          <p:nvPr/>
        </p:nvSpPr>
        <p:spPr bwMode="auto">
          <a:xfrm>
            <a:off x="5220045" y="2392428"/>
            <a:ext cx="1152080" cy="420825"/>
          </a:xfrm>
          <a:prstGeom prst="borderCallout2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按照项目</a:t>
            </a:r>
            <a:r>
              <a:rPr lang="zh-CN" altLang="en-US" sz="1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结构功能命名的文件夹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" name="线形标注 2 52"/>
          <p:cNvSpPr/>
          <p:nvPr/>
        </p:nvSpPr>
        <p:spPr bwMode="auto">
          <a:xfrm>
            <a:off x="5220045" y="3291324"/>
            <a:ext cx="1152080" cy="420825"/>
          </a:xfrm>
          <a:prstGeom prst="borderCallout2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按照项目</a:t>
            </a:r>
            <a:r>
              <a:rPr lang="zh-CN" altLang="en-US" sz="1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结构功能命名的文件夹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2650309" y="6453210"/>
            <a:ext cx="1283765" cy="2160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Index.html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7" name="直接连接符 56"/>
          <p:cNvCxnSpPr>
            <a:endCxn id="54" idx="1"/>
          </p:cNvCxnSpPr>
          <p:nvPr/>
        </p:nvCxnSpPr>
        <p:spPr bwMode="auto">
          <a:xfrm>
            <a:off x="1685636" y="6561217"/>
            <a:ext cx="964673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矩形 50"/>
          <p:cNvSpPr/>
          <p:nvPr/>
        </p:nvSpPr>
        <p:spPr bwMode="auto">
          <a:xfrm>
            <a:off x="5088360" y="5157120"/>
            <a:ext cx="1283765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flow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088360" y="5484847"/>
            <a:ext cx="1283765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projects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0" name="直接连接符 19"/>
          <p:cNvCxnSpPr>
            <a:stCxn id="15" idx="3"/>
            <a:endCxn id="51" idx="1"/>
          </p:cNvCxnSpPr>
          <p:nvPr/>
        </p:nvCxnSpPr>
        <p:spPr bwMode="auto">
          <a:xfrm>
            <a:off x="4639487" y="5281277"/>
            <a:ext cx="4488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连接符 57"/>
          <p:cNvCxnSpPr/>
          <p:nvPr/>
        </p:nvCxnSpPr>
        <p:spPr bwMode="auto">
          <a:xfrm>
            <a:off x="1691800" y="6165189"/>
            <a:ext cx="1030952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矩形 58"/>
          <p:cNvSpPr/>
          <p:nvPr/>
        </p:nvSpPr>
        <p:spPr bwMode="auto">
          <a:xfrm>
            <a:off x="2699870" y="6060887"/>
            <a:ext cx="1283765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0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tpls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 flipV="1">
            <a:off x="3995960" y="6185043"/>
            <a:ext cx="1092400" cy="57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矩形 61"/>
          <p:cNvSpPr/>
          <p:nvPr/>
        </p:nvSpPr>
        <p:spPr bwMode="auto">
          <a:xfrm>
            <a:off x="5076035" y="6060887"/>
            <a:ext cx="1283765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flow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5076035" y="6420912"/>
            <a:ext cx="1283765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projects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626913" y="6190828"/>
            <a:ext cx="449122" cy="331279"/>
            <a:chOff x="4914933" y="5301130"/>
            <a:chExt cx="449122" cy="331279"/>
          </a:xfrm>
        </p:grpSpPr>
        <p:cxnSp>
          <p:nvCxnSpPr>
            <p:cNvPr id="66" name="直接连接符 65"/>
            <p:cNvCxnSpPr/>
            <p:nvPr/>
          </p:nvCxnSpPr>
          <p:spPr bwMode="auto">
            <a:xfrm>
              <a:off x="4915182" y="5626971"/>
              <a:ext cx="44887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4914933" y="5301130"/>
              <a:ext cx="0" cy="3312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6503225" y="5157120"/>
            <a:ext cx="1283765" cy="2160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200" dirty="0" smtClean="0">
                <a:latin typeface="Arial" pitchFamily="34" charset="0"/>
                <a:ea typeface="宋体" pitchFamily="2" charset="-122"/>
              </a:rPr>
              <a:t>flow.js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6528460" y="6048903"/>
            <a:ext cx="1283765" cy="2160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200" dirty="0" smtClean="0">
                <a:latin typeface="Arial" pitchFamily="34" charset="0"/>
                <a:ea typeface="宋体" pitchFamily="2" charset="-122"/>
              </a:rPr>
              <a:t>flow.html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3" name="直接连接符 72"/>
          <p:cNvCxnSpPr/>
          <p:nvPr/>
        </p:nvCxnSpPr>
        <p:spPr bwMode="auto">
          <a:xfrm>
            <a:off x="6389217" y="5301130"/>
            <a:ext cx="1686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连接符 73"/>
          <p:cNvCxnSpPr/>
          <p:nvPr/>
        </p:nvCxnSpPr>
        <p:spPr bwMode="auto">
          <a:xfrm>
            <a:off x="6389217" y="6194465"/>
            <a:ext cx="1686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8939748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前端架构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  <a:ea typeface="+mn-ea"/>
              </a:rPr>
              <a:t>设计</a:t>
            </a:r>
            <a:endParaRPr lang="zh-CN" altLang="en-US" sz="2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705" y="1052835"/>
            <a:ext cx="200407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四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架构设计流图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705" y="1628875"/>
            <a:ext cx="216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（二） 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前端架构详细设计图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1588" y="2676840"/>
            <a:ext cx="2009698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page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40065" y="3324697"/>
            <a:ext cx="1283765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0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wRouter.js</a:t>
            </a:r>
            <a:endParaRPr kumimoji="0" lang="zh-CN" altLang="en-US" sz="1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656329" y="3573010"/>
            <a:ext cx="1571785" cy="4754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Ajax request(</a:t>
            </a:r>
            <a:r>
              <a:rPr lang="en-US" altLang="zh-CN" sz="10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restfull</a:t>
            </a:r>
            <a:r>
              <a:rPr lang="en-US" altLang="zh-CN" sz="1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URL list)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640190" y="3332106"/>
            <a:ext cx="1283765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controller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664542" y="4832432"/>
            <a:ext cx="1283765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Model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669643" y="5400267"/>
            <a:ext cx="1283765" cy="47690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</a:t>
            </a:r>
            <a:r>
              <a:rPr lang="en-US" altLang="zh-CN" sz="1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ommon controller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数据管道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491286" y="6093185"/>
            <a:ext cx="1543778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0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Template.js  </a:t>
            </a:r>
            <a:r>
              <a:rPr lang="zh-CN" altLang="en-US" sz="10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模板渲染</a:t>
            </a:r>
            <a:endParaRPr kumimoji="0" lang="zh-CN" altLang="en-US" sz="1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673088" y="6097556"/>
            <a:ext cx="1283765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controller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467715" y="3114381"/>
            <a:ext cx="83525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/>
          <p:cNvCxnSpPr/>
          <p:nvPr/>
        </p:nvCxnSpPr>
        <p:spPr bwMode="auto">
          <a:xfrm>
            <a:off x="467715" y="4410471"/>
            <a:ext cx="83525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矩形 54"/>
          <p:cNvSpPr/>
          <p:nvPr/>
        </p:nvSpPr>
        <p:spPr bwMode="auto">
          <a:xfrm>
            <a:off x="2640190" y="3692131"/>
            <a:ext cx="1283765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controller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2627865" y="4048451"/>
            <a:ext cx="1283765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……..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6516135" y="2492935"/>
            <a:ext cx="0" cy="3865383"/>
          </a:xfrm>
          <a:prstGeom prst="line">
            <a:avLst/>
          </a:prstGeom>
          <a:ln cmpd="dbl">
            <a:solidFill>
              <a:schemeClr val="accent1">
                <a:shade val="95000"/>
                <a:satMod val="105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 bwMode="auto">
          <a:xfrm>
            <a:off x="467715" y="2492935"/>
            <a:ext cx="83525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2491286" y="2132910"/>
            <a:ext cx="1348901" cy="28802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FrontEnd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7020170" y="2132910"/>
            <a:ext cx="1348901" cy="28802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BackEnd</a:t>
            </a:r>
            <a:endParaRPr lang="zh-CN" altLang="en-US" sz="1400" b="1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7104500" y="3670653"/>
            <a:ext cx="1283765" cy="248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API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1" name="直接箭头连接符 60"/>
          <p:cNvCxnSpPr>
            <a:stCxn id="5" idx="2"/>
            <a:endCxn id="7" idx="0"/>
          </p:cNvCxnSpPr>
          <p:nvPr/>
        </p:nvCxnSpPr>
        <p:spPr bwMode="auto">
          <a:xfrm flipH="1">
            <a:off x="1481948" y="2925153"/>
            <a:ext cx="4489" cy="399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肘形连接符 64"/>
          <p:cNvCxnSpPr>
            <a:stCxn id="9" idx="3"/>
          </p:cNvCxnSpPr>
          <p:nvPr/>
        </p:nvCxnSpPr>
        <p:spPr bwMode="auto">
          <a:xfrm>
            <a:off x="3923955" y="3456263"/>
            <a:ext cx="648045" cy="35261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箭头连接符 66"/>
          <p:cNvCxnSpPr>
            <a:stCxn id="8" idx="3"/>
          </p:cNvCxnSpPr>
          <p:nvPr/>
        </p:nvCxnSpPr>
        <p:spPr bwMode="auto">
          <a:xfrm flipV="1">
            <a:off x="6228114" y="3808879"/>
            <a:ext cx="791811" cy="18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肘形连接符 70"/>
          <p:cNvCxnSpPr>
            <a:stCxn id="60" idx="2"/>
          </p:cNvCxnSpPr>
          <p:nvPr/>
        </p:nvCxnSpPr>
        <p:spPr bwMode="auto">
          <a:xfrm rot="5400000">
            <a:off x="6328534" y="3538739"/>
            <a:ext cx="1037622" cy="179807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接箭头连接符 77"/>
          <p:cNvCxnSpPr>
            <a:stCxn id="10" idx="2"/>
            <a:endCxn id="11" idx="0"/>
          </p:cNvCxnSpPr>
          <p:nvPr/>
        </p:nvCxnSpPr>
        <p:spPr bwMode="auto">
          <a:xfrm>
            <a:off x="5306425" y="5080745"/>
            <a:ext cx="5101" cy="3195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接箭头连接符 81"/>
          <p:cNvCxnSpPr>
            <a:stCxn id="11" idx="2"/>
            <a:endCxn id="14" idx="0"/>
          </p:cNvCxnSpPr>
          <p:nvPr/>
        </p:nvCxnSpPr>
        <p:spPr bwMode="auto">
          <a:xfrm>
            <a:off x="5311526" y="5877170"/>
            <a:ext cx="3445" cy="2203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接箭头连接符 83"/>
          <p:cNvCxnSpPr/>
          <p:nvPr/>
        </p:nvCxnSpPr>
        <p:spPr bwMode="auto">
          <a:xfrm flipH="1" flipV="1">
            <a:off x="4085249" y="6221712"/>
            <a:ext cx="5331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肘形连接符 85"/>
          <p:cNvCxnSpPr>
            <a:stCxn id="13" idx="1"/>
          </p:cNvCxnSpPr>
          <p:nvPr/>
        </p:nvCxnSpPr>
        <p:spPr bwMode="auto">
          <a:xfrm rot="10800000">
            <a:off x="683730" y="2925154"/>
            <a:ext cx="1807556" cy="329218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箭头连接符 91"/>
          <p:cNvCxnSpPr/>
          <p:nvPr/>
        </p:nvCxnSpPr>
        <p:spPr bwMode="auto">
          <a:xfrm>
            <a:off x="2195835" y="3437546"/>
            <a:ext cx="4320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4832786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eveloper 2013 Template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iDeveloper 2013 Templat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iDeveloper 2013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2246</TotalTime>
  <Pages>0</Pages>
  <Words>1817</Words>
  <Characters>0</Characters>
  <Application>Microsoft Office PowerPoint</Application>
  <DocSecurity>0</DocSecurity>
  <PresentationFormat>全屏显示(4:3)</PresentationFormat>
  <Lines>0</Lines>
  <Paragraphs>325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iDeveloper 2013 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新兴Web前端开发技术</dc:title>
  <dc:creator>zcyangf</dc:creator>
  <cp:lastModifiedBy>issuser</cp:lastModifiedBy>
  <cp:revision>472</cp:revision>
  <dcterms:created xsi:type="dcterms:W3CDTF">2013-12-06T02:14:31Z</dcterms:created>
  <dcterms:modified xsi:type="dcterms:W3CDTF">2018-02-05T09:56:32Z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2052-9.1.0.4397</vt:lpwstr>
  </property>
</Properties>
</file>