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37" d="100"/>
          <a:sy n="37" d="100"/>
        </p:scale>
        <p:origin x="-3240" y="-228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12/12/17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706881" y="30038039"/>
            <a:ext cx="3037217" cy="2223674"/>
          </a:xfrm>
          <a:prstGeom prst="rect">
            <a:avLst/>
          </a:prstGeom>
          <a:solidFill>
            <a:schemeClr val="accent1">
              <a:lumMod val="40000"/>
              <a:lumOff val="60000"/>
            </a:schemeClr>
          </a:solidFill>
        </p:spPr>
        <p:txBody>
          <a:bodyPr wrap="none" lIns="68568" tIns="34284" rIns="68568" bIns="34284" rtlCol="0">
            <a:spAutoFit/>
          </a:bodyPr>
          <a:lstStyle/>
          <a:p>
            <a:r>
              <a:rPr lang="en-US" sz="2800" dirty="0"/>
              <a:t>&lt;your name&gt;</a:t>
            </a:r>
          </a:p>
          <a:p>
            <a:r>
              <a:rPr lang="en-US" sz="2800" dirty="0"/>
              <a:t>&lt;your organization&gt;</a:t>
            </a:r>
          </a:p>
          <a:p>
            <a:r>
              <a:rPr lang="en-US" sz="2800" dirty="0"/>
              <a:t>Email:</a:t>
            </a:r>
          </a:p>
          <a:p>
            <a:r>
              <a:rPr lang="en-US" sz="2800" dirty="0"/>
              <a:t>Website:</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105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t>Our project is to investigate potential rules from the dataset of package information detected by sensors. Our goal here is to get deeper insight of logistic system sensor to help improve the efficiency or throughput from what we learn in the dataset. </a:t>
            </a:r>
            <a:endParaRPr lang="en-US" sz="3200" dirty="0" smtClean="0"/>
          </a:p>
          <a:p>
            <a:pPr algn="just" eaLnBrk="1" hangingPunct="1"/>
            <a:endParaRPr lang="en-US" sz="3200" dirty="0">
              <a:latin typeface="Calibri" pitchFamily="34" charset="0"/>
            </a:endParaRPr>
          </a:p>
          <a:p>
            <a:pPr algn="just" eaLnBrk="1" hangingPunct="1"/>
            <a:r>
              <a:rPr lang="en-US" sz="3200" dirty="0">
                <a:latin typeface="Calibri" pitchFamily="34" charset="0"/>
              </a:rPr>
              <a:t>Our goals include </a:t>
            </a:r>
            <a:r>
              <a:rPr lang="en-US" sz="3200" dirty="0" smtClean="0">
                <a:latin typeface="Calibri" pitchFamily="34" charset="0"/>
              </a:rPr>
              <a:t>analy</a:t>
            </a:r>
            <a:r>
              <a:rPr lang="en-US" altLang="zh-CN" sz="3200" dirty="0" smtClean="0">
                <a:latin typeface="Calibri" pitchFamily="34" charset="0"/>
              </a:rPr>
              <a:t>z</a:t>
            </a:r>
            <a:r>
              <a:rPr lang="en-US" sz="3200" dirty="0" smtClean="0">
                <a:latin typeface="Calibri" pitchFamily="34" charset="0"/>
              </a:rPr>
              <a:t>ing </a:t>
            </a:r>
            <a:r>
              <a:rPr lang="en-US" sz="3200" dirty="0">
                <a:latin typeface="Calibri" pitchFamily="34" charset="0"/>
              </a:rPr>
              <a:t>relationship between package information trends and labels such as Legal For Trade (LFT) and Not Legal For Trade (</a:t>
            </a:r>
            <a:r>
              <a:rPr lang="en-US" sz="3200" dirty="0" err="1" smtClean="0">
                <a:latin typeface="Calibri" pitchFamily="34" charset="0"/>
              </a:rPr>
              <a:t>NotLFT</a:t>
            </a:r>
            <a:r>
              <a:rPr lang="en-US" sz="3200" dirty="0" smtClean="0">
                <a:latin typeface="Calibri" pitchFamily="34" charset="0"/>
              </a:rPr>
              <a:t>)</a:t>
            </a:r>
            <a:r>
              <a:rPr lang="zh-CN" altLang="en-US" sz="3200" dirty="0" smtClean="0">
                <a:latin typeface="Calibri" pitchFamily="34" charset="0"/>
              </a:rPr>
              <a:t> </a:t>
            </a:r>
            <a:r>
              <a:rPr lang="en-US" sz="3200" dirty="0" smtClean="0">
                <a:latin typeface="Calibri" pitchFamily="34" charset="0"/>
              </a:rPr>
              <a:t>and </a:t>
            </a:r>
            <a:r>
              <a:rPr lang="en-US" sz="3200" dirty="0">
                <a:latin typeface="Calibri" pitchFamily="34" charset="0"/>
              </a:rPr>
              <a:t>identifying the outliers in the data which caused by certain errors. </a:t>
            </a:r>
          </a:p>
          <a:p>
            <a:pPr algn="just" eaLnBrk="1" hangingPunct="1"/>
            <a:endParaRPr lang="en-US" sz="3200" dirty="0">
              <a:latin typeface="Calibri" pitchFamily="34" charset="0"/>
            </a:endParaRPr>
          </a:p>
          <a:p>
            <a:pPr algn="just" eaLnBrk="1" hangingPunct="1"/>
            <a:r>
              <a:rPr lang="en-US" sz="3200" dirty="0">
                <a:latin typeface="Calibri" pitchFamily="34" charset="0"/>
              </a:rPr>
              <a:t>To sum up, We need to build a classification model whose output label is LFT and the input attributes are other conditions and information. We also need to detect outlier in gap and other data</a:t>
            </a:r>
          </a:p>
        </p:txBody>
      </p:sp>
      <p:sp>
        <p:nvSpPr>
          <p:cNvPr id="32" name="Rectangle 31"/>
          <p:cNvSpPr/>
          <p:nvPr/>
        </p:nvSpPr>
        <p:spPr>
          <a:xfrm>
            <a:off x="1463040" y="4419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33" name="Rectangle 32"/>
          <p:cNvSpPr/>
          <p:nvPr/>
        </p:nvSpPr>
        <p:spPr>
          <a:xfrm>
            <a:off x="1463040" y="11815287"/>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Dataset and Metric</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463040" y="20933780"/>
                <a:ext cx="13167360" cy="766359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b="1" dirty="0">
                    <a:latin typeface="Calibri" pitchFamily="34" charset="0"/>
                  </a:rPr>
                  <a:t>Baseline Approach</a:t>
                </a:r>
              </a:p>
              <a:p>
                <a:pPr algn="just"/>
                <a:r>
                  <a:rPr lang="en-US" altLang="zh-CN" sz="3200" dirty="0">
                    <a:latin typeface="Calibri" pitchFamily="34" charset="0"/>
                  </a:rPr>
                  <a:t>Our baseline approach is using some classification algorithm from </a:t>
                </a:r>
                <a:r>
                  <a:rPr lang="en-US" altLang="zh-CN" sz="3200" dirty="0" err="1">
                    <a:latin typeface="Calibri" pitchFamily="34" charset="0"/>
                  </a:rPr>
                  <a:t>scikit</a:t>
                </a:r>
                <a:r>
                  <a:rPr lang="en-US" altLang="zh-CN" sz="3200" dirty="0">
                    <a:latin typeface="Calibri" pitchFamily="34" charset="0"/>
                  </a:rPr>
                  <a:t>-learn library such as logistic regression, random forest, SVM and MLP.</a:t>
                </a:r>
              </a:p>
              <a:p>
                <a:pPr algn="just"/>
                <a:endParaRPr lang="en-US" altLang="zh-CN" sz="3200" dirty="0">
                  <a:latin typeface="Calibri" pitchFamily="34" charset="0"/>
                </a:endParaRPr>
              </a:p>
              <a:p>
                <a:r>
                  <a:rPr lang="en-US" altLang="zh-CN" sz="3200" b="1" dirty="0">
                    <a:latin typeface="Calibri" pitchFamily="34" charset="0"/>
                  </a:rPr>
                  <a:t>Final Approach</a:t>
                </a:r>
              </a:p>
              <a:p>
                <a:pPr algn="just"/>
                <a:r>
                  <a:rPr lang="en-US" altLang="zh-CN" sz="3200" dirty="0">
                    <a:latin typeface="Calibri" pitchFamily="34" charset="0"/>
                  </a:rPr>
                  <a:t>We implement LSTM algorithm as our final model. Our loss function which is described below:</a:t>
                </a:r>
              </a:p>
              <a:p>
                <a:pPr algn="just"/>
                <a14:m>
                  <m:oMathPara xmlns:m="http://schemas.openxmlformats.org/officeDocument/2006/math">
                    <m:oMathParaPr>
                      <m:jc m:val="centerGroup"/>
                    </m:oMathParaPr>
                    <m:oMath xmlns:m="http://schemas.openxmlformats.org/officeDocument/2006/math">
                      <m:sSub>
                        <m:sSubPr>
                          <m:ctrlPr>
                            <a:rPr lang="en-US" altLang="zh-CN" sz="3200" i="1">
                              <a:latin typeface="Cambria Math" charset="0"/>
                            </a:rPr>
                          </m:ctrlPr>
                        </m:sSubPr>
                        <m:e>
                          <m:r>
                            <a:rPr lang="en-US" altLang="zh-CN" sz="3200" i="1">
                              <a:latin typeface="Cambria Math" panose="02040503050406030204" pitchFamily="18" charset="0"/>
                            </a:rPr>
                            <m:t>𝐿</m:t>
                          </m:r>
                        </m:e>
                        <m:sub>
                          <m:r>
                            <a:rPr lang="en-US" altLang="zh-CN" sz="3200" i="1">
                              <a:latin typeface="Cambria Math" panose="02040503050406030204" pitchFamily="18" charset="0"/>
                            </a:rPr>
                            <m:t>𝑙𝑜𝑠𝑠</m:t>
                          </m:r>
                        </m:sub>
                      </m:sSub>
                      <m:r>
                        <a:rPr lang="en-US" altLang="zh-CN" sz="3200" i="1">
                          <a:latin typeface="Cambria Math" panose="02040503050406030204" pitchFamily="18" charset="0"/>
                        </a:rPr>
                        <m:t>=−(</m:t>
                      </m:r>
                      <m:r>
                        <a:rPr lang="en-US" altLang="zh-CN" sz="3200" i="1">
                          <a:latin typeface="Cambria Math" panose="02040503050406030204" pitchFamily="18" charset="0"/>
                        </a:rPr>
                        <m:t>𝑦𝑙𝑜𝑔</m:t>
                      </m:r>
                      <m:d>
                        <m:dPr>
                          <m:ctrlPr>
                            <a:rPr lang="en-US" altLang="zh-CN" sz="3200" i="1">
                              <a:latin typeface="Cambria Math" charset="0"/>
                            </a:rPr>
                          </m:ctrlPr>
                        </m:dPr>
                        <m:e>
                          <m:r>
                            <a:rPr lang="en-US" altLang="zh-CN" sz="3200" i="1">
                              <a:latin typeface="Cambria Math" panose="02040503050406030204" pitchFamily="18" charset="0"/>
                            </a:rPr>
                            <m:t>𝑝</m:t>
                          </m:r>
                        </m:e>
                      </m:d>
                      <m:r>
                        <a:rPr lang="en-US" altLang="zh-CN" sz="3200" i="1">
                          <a:latin typeface="Cambria Math" panose="02040503050406030204" pitchFamily="18" charset="0"/>
                        </a:rPr>
                        <m:t>+</m:t>
                      </m:r>
                      <m:d>
                        <m:dPr>
                          <m:ctrlPr>
                            <a:rPr lang="en-US" altLang="zh-CN" sz="3200" i="1">
                              <a:latin typeface="Cambria Math" charset="0"/>
                            </a:rPr>
                          </m:ctrlPr>
                        </m:dPr>
                        <m:e>
                          <m:r>
                            <a:rPr lang="en-US" altLang="zh-CN" sz="3200" i="1">
                              <a:latin typeface="Cambria Math" panose="02040503050406030204" pitchFamily="18" charset="0"/>
                            </a:rPr>
                            <m:t>1−</m:t>
                          </m:r>
                          <m:r>
                            <a:rPr lang="en-US" altLang="zh-CN" sz="3200" i="1">
                              <a:latin typeface="Cambria Math" panose="02040503050406030204" pitchFamily="18" charset="0"/>
                            </a:rPr>
                            <m:t>𝑦</m:t>
                          </m:r>
                        </m:e>
                      </m:d>
                      <m:r>
                        <a:rPr lang="en-US" altLang="zh-CN" sz="3200">
                          <a:latin typeface="Cambria Math" panose="02040503050406030204" pitchFamily="18" charset="0"/>
                        </a:rPr>
                        <m:t> </m:t>
                      </m:r>
                      <m:r>
                        <a:rPr lang="en-US" altLang="zh-CN" sz="3200" i="1">
                          <a:latin typeface="Cambria Math" panose="02040503050406030204" pitchFamily="18" charset="0"/>
                        </a:rPr>
                        <m:t>𝑙𝑜𝑔</m:t>
                      </m:r>
                      <m:r>
                        <a:rPr lang="en-US" altLang="zh-CN" sz="3200" i="1">
                          <a:latin typeface="Cambria Math" panose="02040503050406030204" pitchFamily="18" charset="0"/>
                        </a:rPr>
                        <m:t>⁡(1−</m:t>
                      </m:r>
                      <m:r>
                        <a:rPr lang="en-US" altLang="zh-CN" sz="3200" i="1">
                          <a:latin typeface="Cambria Math" panose="02040503050406030204" pitchFamily="18" charset="0"/>
                        </a:rPr>
                        <m:t>𝑝</m:t>
                      </m:r>
                      <m:r>
                        <a:rPr lang="en-US" altLang="zh-CN" sz="3200" i="1">
                          <a:latin typeface="Cambria Math" panose="02040503050406030204" pitchFamily="18" charset="0"/>
                        </a:rPr>
                        <m:t>))</m:t>
                      </m:r>
                    </m:oMath>
                  </m:oMathPara>
                </a14:m>
                <a:endParaRPr lang="en-US" altLang="zh-CN" sz="3200" dirty="0">
                  <a:latin typeface="Calibri" pitchFamily="34" charset="0"/>
                </a:endParaRPr>
              </a:p>
              <a:p>
                <a:pPr algn="just"/>
                <a:endParaRPr lang="en-US" altLang="zh-CN" sz="3200" dirty="0">
                  <a:latin typeface="Calibri" pitchFamily="34" charset="0"/>
                </a:endParaRPr>
              </a:p>
              <a:p>
                <a:pPr algn="just"/>
                <a:r>
                  <a:rPr lang="en-US" altLang="zh-CN" sz="3200" dirty="0">
                    <a:latin typeface="Calibri" pitchFamily="34" charset="0"/>
                  </a:rPr>
                  <a:t>y is binary indicator (0 or 1) if ‘LFT’ </a:t>
                </a:r>
                <a:r>
                  <a:rPr lang="en-US" altLang="zh-CN" sz="3200" dirty="0" smtClean="0">
                    <a:latin typeface="Calibri" pitchFamily="34" charset="0"/>
                  </a:rPr>
                  <a:t>label </a:t>
                </a:r>
                <a:r>
                  <a:rPr lang="en-US" altLang="zh-CN" sz="3200" dirty="0">
                    <a:latin typeface="Calibri" pitchFamily="34" charset="0"/>
                  </a:rPr>
                  <a:t>is correct classification for </a:t>
                </a:r>
                <a:r>
                  <a:rPr lang="en-US" altLang="zh-CN" sz="3200" dirty="0" smtClean="0">
                    <a:latin typeface="Calibri" pitchFamily="34" charset="0"/>
                  </a:rPr>
                  <a:t>observation, </a:t>
                </a:r>
                <a:r>
                  <a:rPr lang="en-US" altLang="zh-CN" sz="3200" dirty="0">
                    <a:latin typeface="Calibri" pitchFamily="34" charset="0"/>
                  </a:rPr>
                  <a:t>p is predicted probability </a:t>
                </a:r>
                <a:r>
                  <a:rPr lang="en-US" altLang="zh-CN" sz="3200" dirty="0" smtClean="0">
                    <a:latin typeface="Calibri" pitchFamily="34" charset="0"/>
                  </a:rPr>
                  <a:t>of</a:t>
                </a:r>
                <a:r>
                  <a:rPr lang="zh-CN" altLang="en-US" sz="3200" dirty="0" smtClean="0">
                    <a:latin typeface="Calibri" pitchFamily="34" charset="0"/>
                  </a:rPr>
                  <a:t> </a:t>
                </a:r>
                <a:r>
                  <a:rPr lang="en-US" altLang="zh-CN" sz="3200" dirty="0" smtClean="0">
                    <a:latin typeface="Calibri" pitchFamily="34" charset="0"/>
                  </a:rPr>
                  <a:t>this</a:t>
                </a:r>
                <a:r>
                  <a:rPr lang="zh-CN" altLang="en-US" sz="3200" dirty="0" smtClean="0">
                    <a:latin typeface="Calibri" pitchFamily="34" charset="0"/>
                  </a:rPr>
                  <a:t> </a:t>
                </a:r>
                <a:r>
                  <a:rPr lang="en-US" altLang="zh-CN" sz="3200" dirty="0" smtClean="0">
                    <a:latin typeface="Calibri" pitchFamily="34" charset="0"/>
                  </a:rPr>
                  <a:t>observation </a:t>
                </a:r>
                <a:r>
                  <a:rPr lang="en-US" altLang="zh-CN" sz="3200" dirty="0">
                    <a:latin typeface="Calibri" pitchFamily="34" charset="0"/>
                  </a:rPr>
                  <a:t>is of class </a:t>
                </a:r>
                <a:r>
                  <a:rPr lang="en-US" altLang="zh-CN" sz="3200" dirty="0" smtClean="0">
                    <a:latin typeface="Calibri" pitchFamily="34" charset="0"/>
                  </a:rPr>
                  <a:t>‘LFT’. </a:t>
                </a:r>
                <a:endParaRPr lang="en-US" altLang="zh-CN" sz="3200" dirty="0">
                  <a:latin typeface="Calibri" pitchFamily="34" charset="0"/>
                </a:endParaRPr>
              </a:p>
              <a:p>
                <a:pPr algn="just"/>
                <a:endParaRPr lang="en-US" altLang="zh-CN" sz="3200" dirty="0">
                  <a:latin typeface="Calibri" pitchFamily="34" charset="0"/>
                </a:endParaRPr>
              </a:p>
              <a:p>
                <a:pPr algn="just"/>
                <a:r>
                  <a:rPr lang="en-US" altLang="zh-CN" sz="3200" dirty="0">
                    <a:latin typeface="Calibri" pitchFamily="34" charset="0"/>
                  </a:rPr>
                  <a:t>Our input array is 207-columns which include all the information of previous 10 packages. Our output is the 1-D array describe the ‘LFT’ label of current package.</a:t>
                </a: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463040" y="20933780"/>
                <a:ext cx="13167360" cy="7663590"/>
              </a:xfrm>
              <a:prstGeom prst="rect">
                <a:avLst/>
              </a:prstGeom>
              <a:blipFill rotWithShape="0">
                <a:blip r:embed="rId2"/>
                <a:stretch>
                  <a:fillRect l="-786" r="-786" b="-397"/>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463040" y="2024798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Approach</a:t>
            </a:r>
            <a:endParaRPr lang="en-US" sz="4400" b="1" dirty="0">
              <a:solidFill>
                <a:schemeClr val="accent3">
                  <a:lumMod val="20000"/>
                  <a:lumOff val="80000"/>
                </a:schemeClr>
              </a:solidFill>
            </a:endParaRPr>
          </a:p>
        </p:txBody>
      </p:sp>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463040" y="12501090"/>
                <a:ext cx="13167360" cy="719775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In our dataset, each package data has plenty of attributes, including package size, package weight, belt speed and package conditions. For </a:t>
                </a:r>
                <a:r>
                  <a:rPr lang="en-US" sz="3200" dirty="0" smtClean="0">
                    <a:latin typeface="Calibri" pitchFamily="34" charset="0"/>
                  </a:rPr>
                  <a:t>preprocessing</a:t>
                </a:r>
                <a:r>
                  <a:rPr lang="en-US" sz="3200" dirty="0">
                    <a:latin typeface="Calibri" pitchFamily="34" charset="0"/>
                  </a:rPr>
                  <a:t>, we </a:t>
                </a:r>
                <a:r>
                  <a:rPr lang="en-US" sz="3200" b="1" dirty="0">
                    <a:latin typeface="Calibri" pitchFamily="34" charset="0"/>
                  </a:rPr>
                  <a:t>unified units, dropped useless attributes </a:t>
                </a:r>
                <a:r>
                  <a:rPr lang="en-US" sz="3200" dirty="0">
                    <a:latin typeface="Calibri" pitchFamily="34" charset="0"/>
                  </a:rPr>
                  <a:t>and got different shape of </a:t>
                </a:r>
                <a:r>
                  <a:rPr lang="en-US" sz="3200" dirty="0" err="1">
                    <a:latin typeface="Calibri" pitchFamily="34" charset="0"/>
                  </a:rPr>
                  <a:t>numpy</a:t>
                </a:r>
                <a:r>
                  <a:rPr lang="en-US" sz="3200" dirty="0">
                    <a:latin typeface="Calibri" pitchFamily="34" charset="0"/>
                  </a:rPr>
                  <a:t> array for multi-purpose. Finally, we implemented </a:t>
                </a:r>
                <a:r>
                  <a:rPr lang="en-US" sz="3200" b="1" dirty="0">
                    <a:latin typeface="Calibri" pitchFamily="34" charset="0"/>
                  </a:rPr>
                  <a:t>normalization</a:t>
                </a:r>
                <a:r>
                  <a:rPr lang="en-US" sz="3200" dirty="0">
                    <a:latin typeface="Calibri" pitchFamily="34" charset="0"/>
                  </a:rPr>
                  <a:t> on our data to the range of [-1:1]. </a:t>
                </a:r>
              </a:p>
              <a:p>
                <a:pPr algn="just" eaLnBrk="1" hangingPunct="1"/>
                <a:endParaRPr lang="en-US" sz="3200" dirty="0">
                  <a:latin typeface="Calibri" pitchFamily="34" charset="0"/>
                </a:endParaRPr>
              </a:p>
              <a:p>
                <a:pPr algn="just" eaLnBrk="1" hangingPunct="1"/>
                <a:r>
                  <a:rPr lang="en-US" sz="3200" dirty="0">
                    <a:latin typeface="Calibri" pitchFamily="34" charset="0"/>
                  </a:rPr>
                  <a:t>Totally we have almost </a:t>
                </a:r>
                <a:r>
                  <a:rPr lang="en-US" sz="3200" b="1" dirty="0">
                    <a:latin typeface="Calibri" pitchFamily="34" charset="0"/>
                  </a:rPr>
                  <a:t>1.5 million data</a:t>
                </a:r>
                <a:r>
                  <a:rPr lang="en-US" sz="3200" dirty="0">
                    <a:latin typeface="Calibri" pitchFamily="34" charset="0"/>
                  </a:rPr>
                  <a:t>, we use 50,000 data at the end of our dataset to test our algorithm. Therefore, the ratio of training data and test data is approximately 28/1. </a:t>
                </a:r>
              </a:p>
              <a:p>
                <a:pPr algn="just" eaLnBrk="1" hangingPunct="1"/>
                <a:endParaRPr lang="en-US" sz="3200" dirty="0">
                  <a:latin typeface="Calibri" pitchFamily="34" charset="0"/>
                </a:endParaRPr>
              </a:p>
              <a:p>
                <a:pPr algn="just" eaLnBrk="1" hangingPunct="1"/>
                <a:r>
                  <a:rPr lang="en-US" sz="3200" dirty="0">
                    <a:latin typeface="Calibri" pitchFamily="34" charset="0"/>
                  </a:rPr>
                  <a:t>The  metrics that we used is F1 score, where the F1 score is defined as:</a:t>
                </a:r>
              </a:p>
              <a:p>
                <a:pPr algn="just" eaLnBrk="1" hangingPunct="1"/>
                <a14:m>
                  <m:oMathPara xmlns:m="http://schemas.openxmlformats.org/officeDocument/2006/math">
                    <m:oMathParaPr>
                      <m:jc m:val="centerGroup"/>
                    </m:oMathParaPr>
                    <m:oMath xmlns:m="http://schemas.openxmlformats.org/officeDocument/2006/math">
                      <m:f>
                        <m:fPr>
                          <m:ctrlPr>
                            <a:rPr lang="en-US" altLang="zh-CN" sz="3200" i="1" smtClean="0">
                              <a:latin typeface="Cambria Math"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𝑓</m:t>
                          </m:r>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𝑠𝑐𝑜𝑟𝑒</m:t>
                          </m:r>
                        </m:den>
                      </m:f>
                      <m:r>
                        <a:rPr lang="en-US" altLang="zh-CN" sz="3200" b="0" i="1" smtClean="0">
                          <a:latin typeface="Cambria Math" panose="02040503050406030204" pitchFamily="18" charset="0"/>
                        </a:rPr>
                        <m:t>=</m:t>
                      </m:r>
                      <m:f>
                        <m:fPr>
                          <m:ctrlPr>
                            <a:rPr lang="en-US" altLang="zh-CN" sz="3200" b="0" i="1" smtClean="0">
                              <a:latin typeface="Cambria Math"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𝑝𝑟𝑒𝑐𝑖𝑠𝑖𝑜𝑛</m:t>
                          </m:r>
                        </m:den>
                      </m:f>
                      <m:r>
                        <a:rPr lang="en-US" altLang="zh-CN" sz="3200" b="0" i="1" smtClean="0">
                          <a:latin typeface="Cambria Math" panose="02040503050406030204" pitchFamily="18" charset="0"/>
                        </a:rPr>
                        <m:t>+</m:t>
                      </m:r>
                      <m:f>
                        <m:fPr>
                          <m:ctrlPr>
                            <a:rPr lang="en-US" altLang="zh-CN" sz="3200" b="0" i="1" smtClean="0">
                              <a:latin typeface="Cambria Math"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𝑟𝑒𝑐𝑎𝑙𝑙</m:t>
                          </m:r>
                        </m:den>
                      </m:f>
                    </m:oMath>
                  </m:oMathPara>
                </a14:m>
                <a:endParaRPr lang="en-US" sz="3200" dirty="0">
                  <a:latin typeface="Calibri" pitchFamily="34" charset="0"/>
                </a:endParaRPr>
              </a:p>
              <a:p>
                <a:pPr algn="just" eaLnBrk="1" hangingPunct="1"/>
                <a:r>
                  <a:rPr lang="en-US" sz="3200" dirty="0">
                    <a:latin typeface="Calibri" pitchFamily="34" charset="0"/>
                  </a:rPr>
                  <a:t>We use Classification metrics from </a:t>
                </a:r>
                <a:r>
                  <a:rPr lang="en-US" sz="3200" dirty="0" err="1" smtClean="0">
                    <a:latin typeface="Calibri" pitchFamily="34" charset="0"/>
                  </a:rPr>
                  <a:t>scikit</a:t>
                </a:r>
                <a:r>
                  <a:rPr lang="en-US" altLang="zh-CN" sz="3200" dirty="0">
                    <a:latin typeface="Calibri" pitchFamily="34" charset="0"/>
                  </a:rPr>
                  <a:t>-</a:t>
                </a:r>
                <a:r>
                  <a:rPr lang="en-US" sz="3200" dirty="0" smtClean="0">
                    <a:latin typeface="Calibri" pitchFamily="34" charset="0"/>
                  </a:rPr>
                  <a:t>learn </a:t>
                </a:r>
                <a:r>
                  <a:rPr lang="en-US" sz="3200" dirty="0">
                    <a:latin typeface="Calibri" pitchFamily="34" charset="0"/>
                  </a:rPr>
                  <a:t>as baseline method.</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463040" y="12501090"/>
                <a:ext cx="13167360" cy="7197758"/>
              </a:xfrm>
              <a:prstGeom prst="rect">
                <a:avLst/>
              </a:prstGeom>
              <a:blipFill rotWithShape="0">
                <a:blip r:embed="rId3"/>
                <a:stretch>
                  <a:fillRect l="-786" r="-786" b="-592"/>
                </a:stretch>
              </a:blipFill>
              <a:ln w="12700">
                <a:solidFill>
                  <a:schemeClr val="accent1">
                    <a:lumMod val="75000"/>
                  </a:schemeClr>
                </a:solidFill>
              </a:ln>
              <a:effectLst/>
            </p:spPr>
            <p:txBody>
              <a:bodyPr/>
              <a:lstStyle/>
              <a:p>
                <a:r>
                  <a:rPr lang="en-US">
                    <a:noFill/>
                  </a:rPr>
                  <a:t> </a:t>
                </a:r>
              </a:p>
            </p:txBody>
          </p:sp>
        </mc:Fallback>
      </mc:AlternateContent>
      <p:pic>
        <p:nvPicPr>
          <p:cNvPr id="1026" name="Picture 2" descr="https://lh3.googleusercontent.com/zGqHwDRG-RDVUkz9Q_zrHHYpciZkieNjDhHxfmmRY4qMdCFOnk0V3oUrDf3FiSxgEqxnXLeArwqlLQKZt1BiEVMc9XUkn5dDh1jjavhhRGcJtR1jZLVZTsodlD9hs4OhWsIGl06T">
            <a:extLst>
              <a:ext uri="{FF2B5EF4-FFF2-40B4-BE49-F238E27FC236}">
                <a16:creationId xmlns="" xmlns:a16="http://schemas.microsoft.com/office/drawing/2014/main" id="{8498899F-5B8F-472A-B5E4-A7979C1AE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6810" y="4720999"/>
            <a:ext cx="10503823" cy="4668365"/>
          </a:xfrm>
          <a:prstGeom prst="rect">
            <a:avLst/>
          </a:prstGeom>
          <a:noFill/>
          <a:extLst>
            <a:ext uri="{909E8E84-426E-40DD-AFC4-6F175D3DCCD1}">
              <a14:hiddenFill xmlns:a14="http://schemas.microsoft.com/office/drawing/2010/main">
                <a:solidFill>
                  <a:srgbClr val="FFFFFF"/>
                </a:solidFill>
              </a14:hiddenFill>
            </a:ext>
          </a:extLst>
        </p:spPr>
      </p:pic>
      <p:sp>
        <p:nvSpPr>
          <p:cNvPr id="38" name="Text Box 180">
            <a:extLst>
              <a:ext uri="{FF2B5EF4-FFF2-40B4-BE49-F238E27FC236}">
                <a16:creationId xmlns="" xmlns:a16="http://schemas.microsoft.com/office/drawing/2014/main" id="{5208DC00-5442-4195-91BD-6EB40D40D815}"/>
              </a:ext>
            </a:extLst>
          </p:cNvPr>
          <p:cNvSpPr txBox="1">
            <a:spLocks noChangeArrowheads="1"/>
          </p:cNvSpPr>
          <p:nvPr/>
        </p:nvSpPr>
        <p:spPr bwMode="auto">
          <a:xfrm>
            <a:off x="20472157" y="9516092"/>
            <a:ext cx="294688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1.</a:t>
            </a:r>
            <a:r>
              <a:rPr lang="en-US" sz="2400" dirty="0">
                <a:latin typeface="Calibri" pitchFamily="34" charset="0"/>
              </a:rPr>
              <a:t> LSTM Model</a:t>
            </a:r>
          </a:p>
        </p:txBody>
      </p:sp>
      <p:sp>
        <p:nvSpPr>
          <p:cNvPr id="37" name="Shape 31">
            <a:extLst>
              <a:ext uri="{FF2B5EF4-FFF2-40B4-BE49-F238E27FC236}">
                <a16:creationId xmlns="" xmlns:a16="http://schemas.microsoft.com/office/drawing/2014/main" id="{A024D77B-434F-4384-873E-94DD3D1CBA68}"/>
              </a:ext>
            </a:extLst>
          </p:cNvPr>
          <p:cNvSpPr txBox="1"/>
          <p:nvPr/>
        </p:nvSpPr>
        <p:spPr>
          <a:xfrm>
            <a:off x="5486400" y="0"/>
            <a:ext cx="32918401" cy="2908371"/>
          </a:xfrm>
          <a:prstGeom prst="rect">
            <a:avLst/>
          </a:prstGeom>
          <a:noFill/>
          <a:ln>
            <a:noFill/>
          </a:ln>
        </p:spPr>
        <p:txBody>
          <a:bodyPr wrap="square" lIns="137125" tIns="342825" rIns="137125" bIns="342825" anchor="ctr" anchorCtr="0">
            <a:noAutofit/>
          </a:bodyPr>
          <a:lstStyle/>
          <a:p>
            <a:pPr marL="0" marR="0" lvl="0" indent="0" algn="ctr" rtl="0">
              <a:spcBef>
                <a:spcPts val="0"/>
              </a:spcBef>
              <a:buNone/>
            </a:pPr>
            <a:r>
              <a:rPr lang="en-US" sz="7200" b="1">
                <a:solidFill>
                  <a:srgbClr val="EAF1DD"/>
                </a:solidFill>
                <a:latin typeface="Calibri"/>
                <a:ea typeface="Calibri"/>
                <a:cs typeface="Calibri"/>
                <a:sym typeface="Calibri"/>
              </a:rPr>
              <a:t>CS 542 Machine Learning </a:t>
            </a:r>
            <a:r>
              <a:rPr lang="en-US" sz="7200" b="1" i="0" u="none" strike="noStrike" cap="none">
                <a:solidFill>
                  <a:srgbClr val="EAF1DD"/>
                </a:solidFill>
                <a:latin typeface="Calibri"/>
                <a:ea typeface="Calibri"/>
                <a:cs typeface="Calibri"/>
                <a:sym typeface="Calibri"/>
              </a:rPr>
              <a:t>– </a:t>
            </a:r>
            <a:r>
              <a:rPr lang="en-US" sz="7200" b="1">
                <a:solidFill>
                  <a:srgbClr val="EAF1DD"/>
                </a:solidFill>
                <a:latin typeface="Calibri"/>
                <a:ea typeface="Calibri"/>
                <a:cs typeface="Calibri"/>
                <a:sym typeface="Calibri"/>
              </a:rPr>
              <a:t>SICK. Team 3</a:t>
            </a:r>
          </a:p>
          <a:p>
            <a:pPr marL="0" lvl="0" indent="0" algn="ctr" rtl="0">
              <a:spcBef>
                <a:spcPts val="0"/>
              </a:spcBef>
              <a:buClr>
                <a:schemeClr val="dk1"/>
              </a:buClr>
              <a:buFont typeface="Arial"/>
              <a:buNone/>
            </a:pPr>
            <a:r>
              <a:rPr lang="en-US" sz="7200" b="1">
                <a:solidFill>
                  <a:srgbClr val="EAF1DD"/>
                </a:solidFill>
                <a:latin typeface="Calibri"/>
                <a:ea typeface="Calibri"/>
                <a:cs typeface="Calibri"/>
                <a:sym typeface="Calibri"/>
              </a:rPr>
              <a:t>Learning from Sensor Data</a:t>
            </a:r>
          </a:p>
        </p:txBody>
      </p:sp>
      <p:sp>
        <p:nvSpPr>
          <p:cNvPr id="39" name="Shape 32">
            <a:extLst>
              <a:ext uri="{FF2B5EF4-FFF2-40B4-BE49-F238E27FC236}">
                <a16:creationId xmlns="" xmlns:a16="http://schemas.microsoft.com/office/drawing/2014/main" id="{C2A6587A-19F0-4A93-BCD7-406E59C720EA}"/>
              </a:ext>
            </a:extLst>
          </p:cNvPr>
          <p:cNvSpPr txBox="1"/>
          <p:nvPr/>
        </p:nvSpPr>
        <p:spPr>
          <a:xfrm>
            <a:off x="5485250" y="2705100"/>
            <a:ext cx="32918400" cy="1714500"/>
          </a:xfrm>
          <a:prstGeom prst="rect">
            <a:avLst/>
          </a:prstGeom>
          <a:noFill/>
          <a:ln>
            <a:noFill/>
          </a:ln>
        </p:spPr>
        <p:txBody>
          <a:bodyPr wrap="square" lIns="137125" tIns="137125" rIns="137125" bIns="137125" anchor="ctr" anchorCtr="0">
            <a:noAutofit/>
          </a:bodyPr>
          <a:lstStyle/>
          <a:p>
            <a:pPr marL="0" marR="0" lvl="0" indent="0" algn="ctr" rtl="0">
              <a:spcBef>
                <a:spcPts val="0"/>
              </a:spcBef>
              <a:buNone/>
            </a:pPr>
            <a:r>
              <a:rPr lang="en-US" sz="3500">
                <a:solidFill>
                  <a:srgbClr val="EAF1DD"/>
                </a:solidFill>
                <a:latin typeface="Calibri"/>
                <a:ea typeface="Calibri"/>
                <a:cs typeface="Calibri"/>
                <a:sym typeface="Calibri"/>
              </a:rPr>
              <a:t>Changlong Jiang</a:t>
            </a:r>
            <a:r>
              <a:rPr lang="en-US" sz="3500" b="0" i="0" u="none" strike="noStrike" cap="none">
                <a:solidFill>
                  <a:srgbClr val="EAF1DD"/>
                </a:solidFill>
                <a:latin typeface="Calibri"/>
                <a:ea typeface="Calibri"/>
                <a:cs typeface="Calibri"/>
                <a:sym typeface="Calibri"/>
              </a:rPr>
              <a:t>; </a:t>
            </a:r>
            <a:r>
              <a:rPr lang="en-US" sz="3500">
                <a:solidFill>
                  <a:srgbClr val="EAF1DD"/>
                </a:solidFill>
                <a:latin typeface="Calibri"/>
                <a:ea typeface="Calibri"/>
                <a:cs typeface="Calibri"/>
                <a:sym typeface="Calibri"/>
              </a:rPr>
              <a:t>Yanjiang Dong</a:t>
            </a:r>
            <a:r>
              <a:rPr lang="en-US" sz="3500" b="0" i="0" u="none" strike="noStrike" cap="none">
                <a:solidFill>
                  <a:srgbClr val="EAF1DD"/>
                </a:solidFill>
                <a:latin typeface="Calibri"/>
                <a:ea typeface="Calibri"/>
                <a:cs typeface="Calibri"/>
                <a:sym typeface="Calibri"/>
              </a:rPr>
              <a:t>; </a:t>
            </a:r>
            <a:r>
              <a:rPr lang="en-US" sz="3500">
                <a:solidFill>
                  <a:srgbClr val="EAF1DD"/>
                </a:solidFill>
                <a:latin typeface="Calibri"/>
                <a:ea typeface="Calibri"/>
                <a:cs typeface="Calibri"/>
                <a:sym typeface="Calibri"/>
              </a:rPr>
              <a:t>Gaomeizhu Qu</a:t>
            </a:r>
            <a:r>
              <a:rPr lang="en-US" sz="3500" b="0" i="0" u="none" strike="noStrike" cap="none">
                <a:solidFill>
                  <a:srgbClr val="EAF1DD"/>
                </a:solidFill>
                <a:latin typeface="Calibri"/>
                <a:ea typeface="Calibri"/>
                <a:cs typeface="Calibri"/>
                <a:sym typeface="Calibri"/>
              </a:rPr>
              <a:t>, </a:t>
            </a:r>
            <a:r>
              <a:rPr lang="en-US" sz="3500">
                <a:solidFill>
                  <a:srgbClr val="EAF1DD"/>
                </a:solidFill>
                <a:latin typeface="Calibri"/>
                <a:ea typeface="Calibri"/>
                <a:cs typeface="Calibri"/>
                <a:sym typeface="Calibri"/>
              </a:rPr>
              <a:t>Yuxuan Su;</a:t>
            </a:r>
          </a:p>
          <a:p>
            <a:pPr marL="0" marR="0" lvl="0" indent="0" algn="ctr" rtl="0">
              <a:spcBef>
                <a:spcPts val="0"/>
              </a:spcBef>
              <a:buNone/>
            </a:pPr>
            <a:r>
              <a:rPr lang="en-US" sz="3500">
                <a:solidFill>
                  <a:srgbClr val="EAF1DD"/>
                </a:solidFill>
                <a:latin typeface="Calibri"/>
                <a:ea typeface="Calibri"/>
                <a:cs typeface="Calibri"/>
                <a:sym typeface="Calibri"/>
              </a:rPr>
              <a:t>Department of Computer Science, College of Art &amp; Science, Boston University, Boston, MA.</a:t>
            </a:r>
          </a:p>
          <a:p>
            <a:pPr marL="0" lvl="0" indent="0" algn="ctr" rtl="0">
              <a:spcBef>
                <a:spcPts val="0"/>
              </a:spcBef>
              <a:buClr>
                <a:schemeClr val="dk1"/>
              </a:buClr>
              <a:buFont typeface="Arial"/>
              <a:buNone/>
            </a:pPr>
            <a:r>
              <a:rPr lang="en-US" sz="3500">
                <a:solidFill>
                  <a:srgbClr val="EAF1DD"/>
                </a:solidFill>
                <a:latin typeface="Calibri"/>
                <a:ea typeface="Calibri"/>
                <a:cs typeface="Calibri"/>
                <a:sym typeface="Calibri"/>
              </a:rPr>
              <a:t>{cljiang, dongyj, sylviaqu, suyuxuan}@bu.edu</a:t>
            </a:r>
          </a:p>
          <a:p>
            <a:pPr marL="0" marR="0" lvl="0" indent="0" algn="ctr" rtl="0">
              <a:spcBef>
                <a:spcPts val="0"/>
              </a:spcBef>
              <a:buNone/>
            </a:pPr>
            <a:endParaRPr sz="4000">
              <a:solidFill>
                <a:srgbClr val="EAF1DD"/>
              </a:solidFill>
              <a:latin typeface="Calibri"/>
              <a:ea typeface="Calibri"/>
              <a:cs typeface="Calibri"/>
              <a:sym typeface="Calibri"/>
            </a:endParaRPr>
          </a:p>
        </p:txBody>
      </p:sp>
      <p:pic>
        <p:nvPicPr>
          <p:cNvPr id="40" name="Shape 52">
            <a:extLst>
              <a:ext uri="{FF2B5EF4-FFF2-40B4-BE49-F238E27FC236}">
                <a16:creationId xmlns="" xmlns:a16="http://schemas.microsoft.com/office/drawing/2014/main" id="{E24B5B6D-9640-459E-868C-D4FDC390955E}"/>
              </a:ext>
            </a:extLst>
          </p:cNvPr>
          <p:cNvPicPr preferRelativeResize="0"/>
          <p:nvPr/>
        </p:nvPicPr>
        <p:blipFill>
          <a:blip r:embed="rId5">
            <a:alphaModFix/>
          </a:blip>
          <a:stretch>
            <a:fillRect/>
          </a:stretch>
        </p:blipFill>
        <p:spPr>
          <a:xfrm>
            <a:off x="1005850" y="829850"/>
            <a:ext cx="4927609" cy="2223601"/>
          </a:xfrm>
          <a:prstGeom prst="rect">
            <a:avLst/>
          </a:prstGeom>
          <a:noFill/>
          <a:ln w="9525" cap="flat" cmpd="sng">
            <a:solidFill>
              <a:schemeClr val="dk1"/>
            </a:solidFill>
            <a:prstDash val="solid"/>
            <a:miter lim="8000"/>
            <a:headEnd type="none" w="med" len="med"/>
            <a:tailEnd type="none" w="med" len="med"/>
          </a:ln>
        </p:spPr>
      </p:pic>
      <p:pic>
        <p:nvPicPr>
          <p:cNvPr id="41" name="Shape 52">
            <a:extLst>
              <a:ext uri="{FF2B5EF4-FFF2-40B4-BE49-F238E27FC236}">
                <a16:creationId xmlns="" xmlns:a16="http://schemas.microsoft.com/office/drawing/2014/main" id="{35C41B70-1E33-4D61-BBD5-B5C5ED86FCF6}"/>
              </a:ext>
            </a:extLst>
          </p:cNvPr>
          <p:cNvPicPr preferRelativeResize="0"/>
          <p:nvPr/>
        </p:nvPicPr>
        <p:blipFill>
          <a:blip r:embed="rId5">
            <a:alphaModFix/>
          </a:blip>
          <a:stretch>
            <a:fillRect/>
          </a:stretch>
        </p:blipFill>
        <p:spPr>
          <a:xfrm>
            <a:off x="37898672" y="684770"/>
            <a:ext cx="4927609" cy="2223601"/>
          </a:xfrm>
          <a:prstGeom prst="rect">
            <a:avLst/>
          </a:prstGeom>
          <a:noFill/>
          <a:ln w="9525" cap="flat" cmpd="sng">
            <a:solidFill>
              <a:schemeClr val="dk1"/>
            </a:solidFill>
            <a:prstDash val="solid"/>
            <a:miter lim="8000"/>
            <a:headEnd type="none" w="med" len="med"/>
            <a:tailEnd type="none" w="med" len="med"/>
          </a:ln>
        </p:spPr>
      </p:pic>
      <p:sp>
        <p:nvSpPr>
          <p:cNvPr id="42" name="Shape 39">
            <a:extLst>
              <a:ext uri="{FF2B5EF4-FFF2-40B4-BE49-F238E27FC236}">
                <a16:creationId xmlns="" xmlns:a16="http://schemas.microsoft.com/office/drawing/2014/main" id="{098B8FD0-38F0-4C3F-BE17-997C502C2A30}"/>
              </a:ext>
            </a:extLst>
          </p:cNvPr>
          <p:cNvSpPr txBox="1"/>
          <p:nvPr/>
        </p:nvSpPr>
        <p:spPr>
          <a:xfrm>
            <a:off x="15448110" y="11041736"/>
            <a:ext cx="13167360" cy="17555633"/>
          </a:xfrm>
          <a:prstGeom prst="rect">
            <a:avLst/>
          </a:prstGeom>
          <a:solidFill>
            <a:schemeClr val="lt1"/>
          </a:solidFill>
          <a:ln w="12700" cap="flat" cmpd="sng">
            <a:solidFill>
              <a:srgbClr val="366092"/>
            </a:solidFill>
            <a:prstDash val="solid"/>
            <a:round/>
            <a:headEnd type="none" w="med" len="med"/>
            <a:tailEnd type="none" w="med" len="med"/>
          </a:ln>
        </p:spPr>
        <p:txBody>
          <a:bodyPr wrap="square" lIns="137125" tIns="137125" rIns="137125" bIns="137125" anchor="t" anchorCtr="0">
            <a:noAutofit/>
          </a:bodyPr>
          <a:lstStyle/>
          <a:p>
            <a:pPr marL="0" marR="0" lvl="0" indent="0" algn="just" rtl="0">
              <a:spcBef>
                <a:spcPts val="0"/>
              </a:spcBef>
              <a:buNone/>
            </a:pPr>
            <a:r>
              <a:rPr lang="en-US" sz="3200" b="0" u="none" dirty="0">
                <a:solidFill>
                  <a:schemeClr val="dk1"/>
                </a:solidFill>
                <a:latin typeface="Calibri"/>
                <a:ea typeface="Calibri"/>
                <a:cs typeface="Calibri"/>
                <a:sym typeface="Calibri"/>
              </a:rPr>
              <a:t>We first implement our baseline approach to get more insights about package information and package trend . We find out the ‘LFT’ label is directly related to ‘</a:t>
            </a:r>
            <a:r>
              <a:rPr lang="en-US" sz="3200" b="0" u="none" dirty="0" err="1">
                <a:solidFill>
                  <a:schemeClr val="dk1"/>
                </a:solidFill>
                <a:latin typeface="Calibri"/>
                <a:ea typeface="Calibri"/>
                <a:cs typeface="Calibri"/>
                <a:sym typeface="Calibri"/>
              </a:rPr>
              <a:t>Valid_Read</a:t>
            </a:r>
            <a:r>
              <a:rPr lang="en-US" sz="3200" b="0" u="none" dirty="0">
                <a:solidFill>
                  <a:schemeClr val="dk1"/>
                </a:solidFill>
                <a:latin typeface="Calibri"/>
                <a:ea typeface="Calibri"/>
                <a:cs typeface="Calibri"/>
                <a:sym typeface="Calibri"/>
              </a:rPr>
              <a:t>’ and ‘</a:t>
            </a:r>
            <a:r>
              <a:rPr lang="en-US" sz="3200" b="0" u="none" dirty="0" err="1">
                <a:solidFill>
                  <a:schemeClr val="dk1"/>
                </a:solidFill>
                <a:latin typeface="Calibri"/>
                <a:ea typeface="Calibri"/>
                <a:cs typeface="Calibri"/>
                <a:sym typeface="Calibri"/>
              </a:rPr>
              <a:t>Valid_Dim</a:t>
            </a:r>
            <a:r>
              <a:rPr lang="en-US" sz="3200" b="0" u="none" dirty="0">
                <a:solidFill>
                  <a:schemeClr val="dk1"/>
                </a:solidFill>
                <a:latin typeface="Calibri"/>
                <a:ea typeface="Calibri"/>
                <a:cs typeface="Calibri"/>
                <a:sym typeface="Calibri"/>
              </a:rPr>
              <a:t>’ label of current package. Then we remove these three labels because they might be useless to evaluating ‘LFT’ label</a:t>
            </a:r>
            <a:r>
              <a:rPr lang="en-US" sz="3200" b="0" u="none" dirty="0" smtClean="0">
                <a:solidFill>
                  <a:schemeClr val="dk1"/>
                </a:solidFill>
                <a:latin typeface="Calibri"/>
                <a:ea typeface="Calibri"/>
                <a:cs typeface="Calibri"/>
                <a:sym typeface="Calibri"/>
              </a:rPr>
              <a:t>.</a:t>
            </a:r>
            <a:r>
              <a:rPr lang="zh-CN" altLang="en-US" sz="3200" b="0" u="none" dirty="0" smtClean="0">
                <a:solidFill>
                  <a:schemeClr val="dk1"/>
                </a:solidFill>
                <a:latin typeface="Calibri"/>
                <a:ea typeface="Calibri"/>
                <a:cs typeface="Calibri"/>
                <a:sym typeface="Calibri"/>
              </a:rPr>
              <a:t> </a:t>
            </a:r>
            <a:r>
              <a:rPr lang="en-US" altLang="zh-CN" sz="3200" b="0" u="none" dirty="0" smtClean="0">
                <a:solidFill>
                  <a:schemeClr val="dk1"/>
                </a:solidFill>
                <a:latin typeface="Calibri"/>
                <a:ea typeface="Calibri"/>
                <a:cs typeface="Calibri"/>
                <a:sym typeface="Calibri"/>
              </a:rPr>
              <a:t>The</a:t>
            </a:r>
            <a:r>
              <a:rPr lang="zh-CN" altLang="en-US" sz="3200" b="0" u="none" dirty="0" smtClean="0">
                <a:solidFill>
                  <a:schemeClr val="dk1"/>
                </a:solidFill>
                <a:latin typeface="Calibri"/>
                <a:ea typeface="Calibri"/>
                <a:cs typeface="Calibri"/>
                <a:sym typeface="Calibri"/>
              </a:rPr>
              <a:t> </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result</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without</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these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three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labels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of</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our</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baseline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model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shown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a:t>
            </a:r>
            <a:r>
              <a:rPr lang="zh-CN" altLang="en-US" sz="3200" dirty="0" smtClean="0">
                <a:solidFill>
                  <a:schemeClr val="dk1"/>
                </a:solidFill>
                <a:latin typeface="Calibri"/>
                <a:ea typeface="Calibri"/>
                <a:cs typeface="Calibri"/>
                <a:sym typeface="Calibri"/>
              </a:rPr>
              <a:t> </a:t>
            </a:r>
            <a:r>
              <a:rPr lang="en-US" altLang="zh-CN" sz="3200" dirty="0">
                <a:solidFill>
                  <a:schemeClr val="dk1"/>
                </a:solidFill>
                <a:latin typeface="Calibri"/>
                <a:ea typeface="Calibri"/>
                <a:cs typeface="Calibri"/>
                <a:sym typeface="Calibri"/>
              </a:rPr>
              <a:t>T</a:t>
            </a:r>
            <a:r>
              <a:rPr lang="en-US" altLang="zh-CN" sz="3200" dirty="0" smtClean="0">
                <a:solidFill>
                  <a:schemeClr val="dk1"/>
                </a:solidFill>
                <a:latin typeface="Calibri"/>
                <a:ea typeface="Calibri"/>
                <a:cs typeface="Calibri"/>
                <a:sym typeface="Calibri"/>
              </a:rPr>
              <a:t>able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1.</a:t>
            </a:r>
          </a:p>
          <a:p>
            <a:pPr marL="0" marR="0" lvl="0" indent="0" algn="just" rtl="0">
              <a:spcBef>
                <a:spcPts val="0"/>
              </a:spcBef>
              <a:buNone/>
            </a:pPr>
            <a:endParaRPr lang="en-US" altLang="zh-CN" sz="3200" dirty="0">
              <a:solidFill>
                <a:schemeClr val="dk1"/>
              </a:solidFill>
              <a:latin typeface="Calibri"/>
              <a:ea typeface="Calibri"/>
              <a:cs typeface="Calibri"/>
              <a:sym typeface="Calibri"/>
            </a:endParaRPr>
          </a:p>
          <a:p>
            <a:pPr marL="0" marR="0" lvl="0" indent="0" algn="just" rtl="0">
              <a:spcBef>
                <a:spcPts val="0"/>
              </a:spcBef>
              <a:buNone/>
            </a:pPr>
            <a:endParaRPr lang="en-US" altLang="zh-CN" sz="3200" dirty="0" smtClean="0">
              <a:solidFill>
                <a:schemeClr val="dk1"/>
              </a:solidFill>
              <a:latin typeface="Calibri"/>
              <a:ea typeface="Calibri"/>
              <a:cs typeface="Calibri"/>
              <a:sym typeface="Calibri"/>
            </a:endParaRPr>
          </a:p>
          <a:p>
            <a:pPr marL="0" marR="0" lvl="0" indent="0" algn="just" rtl="0">
              <a:spcBef>
                <a:spcPts val="0"/>
              </a:spcBef>
              <a:buNone/>
            </a:pPr>
            <a:endParaRPr lang="en-US" sz="3200" b="0" u="none" dirty="0">
              <a:solidFill>
                <a:schemeClr val="dk1"/>
              </a:solidFill>
              <a:latin typeface="Calibri"/>
              <a:ea typeface="Calibri"/>
              <a:cs typeface="Calibri"/>
              <a:sym typeface="Calibri"/>
            </a:endParaRPr>
          </a:p>
          <a:p>
            <a:pPr marL="0" marR="0" lvl="0" indent="0" algn="just" rtl="0">
              <a:spcBef>
                <a:spcPts val="0"/>
              </a:spcBef>
              <a:buNone/>
            </a:pPr>
            <a:endParaRPr lang="en-US" sz="3200" dirty="0" smtClean="0">
              <a:solidFill>
                <a:schemeClr val="dk1"/>
              </a:solidFill>
              <a:latin typeface="Calibri"/>
              <a:ea typeface="Calibri"/>
              <a:cs typeface="Calibri"/>
              <a:sym typeface="Calibri"/>
            </a:endParaRPr>
          </a:p>
          <a:p>
            <a:pPr marL="0" marR="0" lvl="0" indent="0" algn="just" rtl="0">
              <a:spcBef>
                <a:spcPts val="0"/>
              </a:spcBef>
              <a:buNone/>
            </a:pPr>
            <a:endParaRPr lang="en-US" sz="3200" b="0" u="none" dirty="0">
              <a:solidFill>
                <a:schemeClr val="dk1"/>
              </a:solidFill>
              <a:latin typeface="Calibri"/>
              <a:ea typeface="Calibri"/>
              <a:cs typeface="Calibri"/>
              <a:sym typeface="Calibri"/>
            </a:endParaRPr>
          </a:p>
          <a:p>
            <a:pPr lvl="0" algn="just"/>
            <a:endParaRPr lang="en-US" sz="3200" b="0" u="none" dirty="0" smtClean="0">
              <a:solidFill>
                <a:schemeClr val="dk1"/>
              </a:solidFill>
              <a:latin typeface="Calibri"/>
              <a:ea typeface="Calibri"/>
              <a:cs typeface="Calibri"/>
              <a:sym typeface="Calibri"/>
            </a:endParaRPr>
          </a:p>
          <a:p>
            <a:pPr lvl="0" algn="just"/>
            <a:endParaRPr lang="en-US" sz="3200" b="0" u="none" dirty="0" smtClean="0">
              <a:solidFill>
                <a:schemeClr val="dk1"/>
              </a:solidFill>
              <a:latin typeface="Calibri"/>
              <a:ea typeface="Calibri"/>
              <a:cs typeface="Calibri"/>
              <a:sym typeface="Calibri"/>
            </a:endParaRPr>
          </a:p>
          <a:p>
            <a:pPr lvl="0" algn="just"/>
            <a:r>
              <a:rPr lang="en-US" sz="3200" b="0" u="none" dirty="0" smtClean="0">
                <a:solidFill>
                  <a:schemeClr val="dk1"/>
                </a:solidFill>
                <a:latin typeface="Calibri"/>
                <a:ea typeface="Calibri"/>
                <a:cs typeface="Calibri"/>
                <a:sym typeface="Calibri"/>
              </a:rPr>
              <a:t>For </a:t>
            </a:r>
            <a:r>
              <a:rPr lang="en-US" sz="3200" b="0" u="none" dirty="0">
                <a:solidFill>
                  <a:schemeClr val="dk1"/>
                </a:solidFill>
                <a:latin typeface="Calibri"/>
                <a:ea typeface="Calibri"/>
                <a:cs typeface="Calibri"/>
                <a:sym typeface="Calibri"/>
              </a:rPr>
              <a:t>our time-series LSTM model. We start with using the information of </a:t>
            </a:r>
            <a:r>
              <a:rPr lang="en-US" altLang="zh-CN" sz="3200" dirty="0" smtClean="0">
                <a:solidFill>
                  <a:schemeClr val="dk1"/>
                </a:solidFill>
                <a:latin typeface="Calibri"/>
                <a:ea typeface="Calibri"/>
                <a:cs typeface="Calibri"/>
                <a:sym typeface="Calibri"/>
              </a:rPr>
              <a:t>previous</a:t>
            </a:r>
            <a:r>
              <a:rPr lang="zh-CN" altLang="en-US" sz="3200" dirty="0" smtClean="0">
                <a:solidFill>
                  <a:schemeClr val="dk1"/>
                </a:solidFill>
                <a:latin typeface="Calibri"/>
                <a:ea typeface="Calibri"/>
                <a:cs typeface="Calibri"/>
                <a:sym typeface="Calibri"/>
              </a:rPr>
              <a:t> </a:t>
            </a:r>
            <a:r>
              <a:rPr lang="en-US" altLang="zh-CN" sz="3200" dirty="0">
                <a:solidFill>
                  <a:schemeClr val="dk1"/>
                </a:solidFill>
                <a:latin typeface="Calibri"/>
                <a:ea typeface="Calibri"/>
                <a:cs typeface="Calibri"/>
                <a:sym typeface="Calibri"/>
              </a:rPr>
              <a:t>9</a:t>
            </a:r>
            <a:r>
              <a:rPr lang="en-US" sz="3200" b="0" u="none" dirty="0" smtClean="0">
                <a:solidFill>
                  <a:schemeClr val="dk1"/>
                </a:solidFill>
                <a:latin typeface="Calibri"/>
                <a:ea typeface="Calibri"/>
                <a:cs typeface="Calibri"/>
                <a:sym typeface="Calibri"/>
              </a:rPr>
              <a:t> single package</a:t>
            </a:r>
            <a:r>
              <a:rPr lang="en-US" altLang="zh-CN" sz="3200" b="0" u="none" dirty="0" smtClean="0">
                <a:solidFill>
                  <a:schemeClr val="dk1"/>
                </a:solidFill>
                <a:latin typeface="Calibri"/>
                <a:ea typeface="Calibri"/>
                <a:cs typeface="Calibri"/>
                <a:sym typeface="Calibri"/>
              </a:rPr>
              <a:t>s</a:t>
            </a:r>
            <a:r>
              <a:rPr lang="en-US" sz="3200" b="0" u="none" dirty="0" smtClean="0">
                <a:solidFill>
                  <a:schemeClr val="dk1"/>
                </a:solidFill>
                <a:latin typeface="Calibri"/>
                <a:ea typeface="Calibri"/>
                <a:cs typeface="Calibri"/>
                <a:sym typeface="Calibri"/>
              </a:rPr>
              <a:t> </a:t>
            </a:r>
            <a:r>
              <a:rPr lang="en-US" sz="3200" b="0" u="none" dirty="0">
                <a:solidFill>
                  <a:schemeClr val="dk1"/>
                </a:solidFill>
                <a:latin typeface="Calibri"/>
                <a:ea typeface="Calibri"/>
                <a:cs typeface="Calibri"/>
                <a:sym typeface="Calibri"/>
              </a:rPr>
              <a:t>and current package without </a:t>
            </a:r>
            <a:r>
              <a:rPr lang="en-US" sz="3200" b="0" u="none" dirty="0" smtClean="0">
                <a:solidFill>
                  <a:schemeClr val="dk1"/>
                </a:solidFill>
                <a:latin typeface="Calibri"/>
                <a:ea typeface="Calibri"/>
                <a:cs typeface="Calibri"/>
                <a:sym typeface="Calibri"/>
              </a:rPr>
              <a:t>the</a:t>
            </a:r>
            <a:r>
              <a:rPr lang="en-US" altLang="zh-CN" sz="3200" b="0" u="none" dirty="0" smtClean="0">
                <a:solidFill>
                  <a:schemeClr val="dk1"/>
                </a:solidFill>
                <a:latin typeface="Calibri"/>
                <a:ea typeface="Calibri"/>
                <a:cs typeface="Calibri"/>
                <a:sym typeface="Calibri"/>
              </a:rPr>
              <a:t>s</a:t>
            </a:r>
            <a:r>
              <a:rPr lang="en-US" sz="3200" b="0" u="none" dirty="0" smtClean="0">
                <a:solidFill>
                  <a:schemeClr val="dk1"/>
                </a:solidFill>
                <a:latin typeface="Calibri"/>
                <a:ea typeface="Calibri"/>
                <a:cs typeface="Calibri"/>
                <a:sym typeface="Calibri"/>
              </a:rPr>
              <a:t>e </a:t>
            </a:r>
            <a:r>
              <a:rPr lang="en-US" sz="3200" b="0" u="none" dirty="0">
                <a:solidFill>
                  <a:schemeClr val="dk1"/>
                </a:solidFill>
                <a:latin typeface="Calibri"/>
                <a:ea typeface="Calibri"/>
                <a:cs typeface="Calibri"/>
                <a:sym typeface="Calibri"/>
              </a:rPr>
              <a:t>three labels. At this moment, we tune our hyperparameter epoch=10, neurons </a:t>
            </a:r>
            <a:r>
              <a:rPr lang="en-US" sz="3200" b="0" u="none" dirty="0" smtClean="0">
                <a:solidFill>
                  <a:schemeClr val="dk1"/>
                </a:solidFill>
                <a:latin typeface="Calibri"/>
                <a:ea typeface="Calibri"/>
                <a:cs typeface="Calibri"/>
                <a:sym typeface="Calibri"/>
              </a:rPr>
              <a:t>=</a:t>
            </a:r>
            <a:r>
              <a:rPr lang="en-US" altLang="zh-CN" sz="3200" b="0" u="none" dirty="0" smtClean="0">
                <a:solidFill>
                  <a:schemeClr val="dk1"/>
                </a:solidFill>
                <a:latin typeface="Calibri"/>
                <a:ea typeface="Calibri"/>
                <a:cs typeface="Calibri"/>
                <a:sym typeface="Calibri"/>
              </a:rPr>
              <a:t>10</a:t>
            </a:r>
            <a:r>
              <a:rPr lang="en-US" sz="3200" b="0" u="none" dirty="0" smtClean="0">
                <a:solidFill>
                  <a:schemeClr val="dk1"/>
                </a:solidFill>
                <a:latin typeface="Calibri"/>
                <a:ea typeface="Calibri"/>
                <a:cs typeface="Calibri"/>
                <a:sym typeface="Calibri"/>
              </a:rPr>
              <a:t>, batch</a:t>
            </a:r>
            <a:r>
              <a:rPr lang="zh-CN" altLang="en-US" sz="3200" b="0" u="none" dirty="0" smtClean="0">
                <a:solidFill>
                  <a:schemeClr val="dk1"/>
                </a:solidFill>
                <a:latin typeface="Calibri"/>
                <a:ea typeface="Calibri"/>
                <a:cs typeface="Calibri"/>
                <a:sym typeface="Calibri"/>
              </a:rPr>
              <a:t> </a:t>
            </a:r>
            <a:r>
              <a:rPr lang="en-US" sz="3200" b="0" u="none" dirty="0" smtClean="0">
                <a:solidFill>
                  <a:schemeClr val="dk1"/>
                </a:solidFill>
                <a:latin typeface="Calibri"/>
                <a:ea typeface="Calibri"/>
                <a:cs typeface="Calibri"/>
                <a:sym typeface="Calibri"/>
              </a:rPr>
              <a:t>size=32</a:t>
            </a:r>
            <a:r>
              <a:rPr lang="en-US" sz="3200" b="0" u="none" dirty="0">
                <a:solidFill>
                  <a:schemeClr val="dk1"/>
                </a:solidFill>
                <a:latin typeface="Calibri"/>
                <a:ea typeface="Calibri"/>
                <a:cs typeface="Calibri"/>
                <a:sym typeface="Calibri"/>
              </a:rPr>
              <a:t>, the </a:t>
            </a:r>
            <a:r>
              <a:rPr lang="en-US" altLang="zh-CN" sz="3200" dirty="0" smtClean="0">
                <a:solidFill>
                  <a:schemeClr val="dk1"/>
                </a:solidFill>
                <a:latin typeface="Calibri"/>
                <a:ea typeface="Calibri"/>
                <a:cs typeface="Calibri"/>
                <a:sym typeface="Calibri"/>
              </a:rPr>
              <a:t>F1</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score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here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0.9577</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which</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already</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higher</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than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our</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baseline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algorithm.</a:t>
            </a:r>
            <a:r>
              <a:rPr lang="zh-CN" altLang="en-US" sz="3200" dirty="0" smtClean="0">
                <a:solidFill>
                  <a:schemeClr val="dk1"/>
                </a:solidFill>
                <a:latin typeface="Calibri"/>
                <a:ea typeface="Calibri"/>
                <a:cs typeface="Calibri"/>
                <a:sym typeface="Calibri"/>
              </a:rPr>
              <a:t> </a:t>
            </a:r>
            <a:endParaRPr lang="en-US"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r>
              <a:rPr lang="en-US" altLang="zh-CN" sz="3200" dirty="0" smtClean="0">
                <a:solidFill>
                  <a:schemeClr val="dk1"/>
                </a:solidFill>
                <a:latin typeface="Calibri"/>
                <a:ea typeface="Calibri"/>
                <a:cs typeface="Calibri"/>
                <a:sym typeface="Calibri"/>
              </a:rPr>
              <a:t>We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then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try</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several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combinations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of</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hyper-parameters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to</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find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best</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combinations.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comparisons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of</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hyper-parameters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shown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Table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2.</a:t>
            </a:r>
          </a:p>
          <a:p>
            <a:pPr lvl="0" algn="just"/>
            <a:endParaRPr lang="en-US" altLang="zh-CN" sz="3200" dirty="0" smtClean="0">
              <a:solidFill>
                <a:schemeClr val="dk1"/>
              </a:solidFill>
              <a:latin typeface="Calibri"/>
              <a:ea typeface="Calibri"/>
              <a:cs typeface="Calibri"/>
              <a:sym typeface="Calibri"/>
            </a:endParaRPr>
          </a:p>
          <a:p>
            <a:pPr lvl="0" algn="just"/>
            <a:endParaRPr lang="en-US" altLang="zh-CN"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endParaRPr lang="en-US"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endParaRPr lang="en-US"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endParaRPr lang="en-US"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endParaRPr lang="en-US"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endParaRPr lang="en-US" sz="3200" dirty="0" smtClean="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r>
              <a:rPr lang="en-US" altLang="zh-CN" sz="3200" dirty="0">
                <a:solidFill>
                  <a:schemeClr val="dk1"/>
                </a:solidFill>
                <a:latin typeface="Calibri"/>
                <a:cs typeface="Calibri"/>
              </a:rPr>
              <a:t/>
            </a:r>
            <a:br>
              <a:rPr lang="en-US" altLang="zh-CN" sz="3200" dirty="0">
                <a:solidFill>
                  <a:schemeClr val="dk1"/>
                </a:solidFill>
                <a:latin typeface="Calibri"/>
                <a:cs typeface="Calibri"/>
              </a:rPr>
            </a:br>
            <a:endParaRPr lang="en-US" sz="3200" dirty="0">
              <a:solidFill>
                <a:schemeClr val="dk1"/>
              </a:solidFill>
              <a:latin typeface="Calibri"/>
              <a:cs typeface="Calibri"/>
              <a:sym typeface="Calibri"/>
            </a:endParaRPr>
          </a:p>
          <a:p>
            <a:pPr lvl="0" algn="just"/>
            <a:endParaRPr lang="en-US" sz="3200" b="0" u="none" dirty="0">
              <a:solidFill>
                <a:schemeClr val="dk1"/>
              </a:solidFill>
              <a:latin typeface="Calibri"/>
              <a:ea typeface="Calibri"/>
              <a:cs typeface="Calibri"/>
              <a:sym typeface="Calibri"/>
            </a:endParaRPr>
          </a:p>
        </p:txBody>
      </p:sp>
      <p:sp>
        <p:nvSpPr>
          <p:cNvPr id="43" name="Shape 46">
            <a:extLst>
              <a:ext uri="{FF2B5EF4-FFF2-40B4-BE49-F238E27FC236}">
                <a16:creationId xmlns="" xmlns:a16="http://schemas.microsoft.com/office/drawing/2014/main" id="{CB0F55A6-155E-4276-8872-E487AA05C0F8}"/>
              </a:ext>
            </a:extLst>
          </p:cNvPr>
          <p:cNvSpPr/>
          <p:nvPr/>
        </p:nvSpPr>
        <p:spPr>
          <a:xfrm>
            <a:off x="15448110" y="10355937"/>
            <a:ext cx="13167360" cy="685800"/>
          </a:xfrm>
          <a:prstGeom prst="rect">
            <a:avLst/>
          </a:prstGeom>
          <a:solidFill>
            <a:srgbClr val="366092"/>
          </a:solidFill>
          <a:ln w="12700" cap="flat" cmpd="sng">
            <a:solidFill>
              <a:srgbClr val="395E89"/>
            </a:solidFill>
            <a:prstDash val="solid"/>
            <a:round/>
            <a:headEnd type="none" w="med" len="med"/>
            <a:tailEnd type="none" w="med" len="med"/>
          </a:ln>
        </p:spPr>
        <p:txBody>
          <a:bodyPr wrap="square" lIns="68550" tIns="34275" rIns="68550" bIns="34275" anchor="ctr" anchorCtr="0">
            <a:noAutofit/>
          </a:bodyPr>
          <a:lstStyle/>
          <a:p>
            <a:pPr marL="0" marR="0" lvl="0" indent="0" algn="ctr" rtl="0">
              <a:spcBef>
                <a:spcPts val="0"/>
              </a:spcBef>
              <a:buNone/>
            </a:pPr>
            <a:r>
              <a:rPr lang="en-US" sz="4400" b="1">
                <a:solidFill>
                  <a:srgbClr val="EAF1DD"/>
                </a:solidFill>
                <a:latin typeface="Calibri"/>
                <a:ea typeface="Calibri"/>
                <a:cs typeface="Calibri"/>
                <a:sym typeface="Calibri"/>
              </a:rPr>
              <a:t>Evaluation</a:t>
            </a:r>
          </a:p>
        </p:txBody>
      </p:sp>
      <p:pic>
        <p:nvPicPr>
          <p:cNvPr id="44" name="Shape 51" descr="https://lh5.googleusercontent.com/1Kgo9ZnwjAOB2kzUJ1p2F_OzDg3DACrtaZ8zbm52stSH0PzsQ-aaZQygFkXkaB00WnJ3mIwO6iZcY6daL9Kp7sUXVce-bfMPlb4d5a-g_xpVQOokaaiJ_Lv7T6m0BTHx3aecql_1">
            <a:extLst>
              <a:ext uri="{FF2B5EF4-FFF2-40B4-BE49-F238E27FC236}">
                <a16:creationId xmlns="" xmlns:a16="http://schemas.microsoft.com/office/drawing/2014/main" id="{7896A20B-3DB2-4633-A979-62113A3D434D}"/>
              </a:ext>
            </a:extLst>
          </p:cNvPr>
          <p:cNvPicPr preferRelativeResize="0"/>
          <p:nvPr/>
        </p:nvPicPr>
        <p:blipFill rotWithShape="1">
          <a:blip r:embed="rId6">
            <a:alphaModFix/>
          </a:blip>
          <a:srcRect/>
          <a:stretch/>
        </p:blipFill>
        <p:spPr>
          <a:xfrm>
            <a:off x="17842980" y="14105322"/>
            <a:ext cx="9137443" cy="1849601"/>
          </a:xfrm>
          <a:prstGeom prst="rect">
            <a:avLst/>
          </a:prstGeom>
          <a:noFill/>
          <a:ln>
            <a:noFill/>
          </a:ln>
        </p:spPr>
      </p:pic>
      <p:sp>
        <p:nvSpPr>
          <p:cNvPr id="47" name="Shape 50">
            <a:extLst>
              <a:ext uri="{FF2B5EF4-FFF2-40B4-BE49-F238E27FC236}">
                <a16:creationId xmlns="" xmlns:a16="http://schemas.microsoft.com/office/drawing/2014/main" id="{4447AA1A-A26B-409C-86B4-6DE46E95DFBA}"/>
              </a:ext>
            </a:extLst>
          </p:cNvPr>
          <p:cNvSpPr txBox="1"/>
          <p:nvPr/>
        </p:nvSpPr>
        <p:spPr>
          <a:xfrm>
            <a:off x="19193742" y="16368559"/>
            <a:ext cx="5369958" cy="438569"/>
          </a:xfrm>
          <a:prstGeom prst="rect">
            <a:avLst/>
          </a:prstGeom>
          <a:noFill/>
          <a:ln>
            <a:noFill/>
          </a:ln>
        </p:spPr>
        <p:txBody>
          <a:bodyPr wrap="square" lIns="68550" tIns="34275" rIns="68550" bIns="34275" anchor="t" anchorCtr="0">
            <a:noAutofit/>
          </a:bodyPr>
          <a:lstStyle/>
          <a:p>
            <a:pPr marL="0" marR="0" lvl="0" indent="0" algn="ctr" rtl="0">
              <a:spcBef>
                <a:spcPts val="0"/>
              </a:spcBef>
              <a:buNone/>
            </a:pPr>
            <a:r>
              <a:rPr lang="en-US" sz="2400" b="1" u="none" dirty="0">
                <a:solidFill>
                  <a:schemeClr val="dk1"/>
                </a:solidFill>
                <a:latin typeface="Calibri"/>
                <a:ea typeface="Calibri"/>
                <a:cs typeface="Calibri"/>
                <a:sym typeface="Calibri"/>
              </a:rPr>
              <a:t>Table 1.</a:t>
            </a:r>
            <a:r>
              <a:rPr lang="en-US" sz="2400" b="0" u="none" dirty="0">
                <a:solidFill>
                  <a:schemeClr val="dk1"/>
                </a:solidFill>
                <a:latin typeface="Calibri"/>
                <a:ea typeface="Calibri"/>
                <a:cs typeface="Calibri"/>
                <a:sym typeface="Calibri"/>
              </a:rPr>
              <a:t> Baseline Method f1 score</a:t>
            </a:r>
          </a:p>
        </p:txBody>
      </p:sp>
      <p:sp>
        <p:nvSpPr>
          <p:cNvPr id="51" name="Shape 43">
            <a:extLst>
              <a:ext uri="{FF2B5EF4-FFF2-40B4-BE49-F238E27FC236}">
                <a16:creationId xmlns="" xmlns:a16="http://schemas.microsoft.com/office/drawing/2014/main" id="{2D5558C6-3630-4E83-BED2-3D342E7552BC}"/>
              </a:ext>
            </a:extLst>
          </p:cNvPr>
          <p:cNvSpPr txBox="1"/>
          <p:nvPr/>
        </p:nvSpPr>
        <p:spPr>
          <a:xfrm>
            <a:off x="29106364" y="24969107"/>
            <a:ext cx="13167360" cy="3385724"/>
          </a:xfrm>
          <a:prstGeom prst="rect">
            <a:avLst/>
          </a:prstGeom>
          <a:solidFill>
            <a:schemeClr val="lt1"/>
          </a:solidFill>
          <a:ln w="12700" cap="flat" cmpd="sng">
            <a:solidFill>
              <a:srgbClr val="366092"/>
            </a:solidFill>
            <a:prstDash val="solid"/>
            <a:round/>
            <a:headEnd type="none" w="med" len="med"/>
            <a:tailEnd type="none" w="med" len="med"/>
          </a:ln>
        </p:spPr>
        <p:txBody>
          <a:bodyPr wrap="square" lIns="137125" tIns="137125" rIns="137125" bIns="137125" anchor="t" anchorCtr="0">
            <a:noAutofit/>
          </a:bodyPr>
          <a:lstStyle/>
          <a:p>
            <a:pPr marL="0" marR="0" lvl="0" indent="0" algn="l" rtl="0">
              <a:spcBef>
                <a:spcPts val="0"/>
              </a:spcBef>
              <a:buNone/>
            </a:pPr>
            <a:r>
              <a:rPr lang="en-US" altLang="zh-CN" sz="3200" dirty="0" smtClean="0">
                <a:solidFill>
                  <a:schemeClr val="dk1"/>
                </a:solidFill>
                <a:latin typeface="Calibri"/>
                <a:ea typeface="Calibri"/>
                <a:cs typeface="Calibri"/>
                <a:sym typeface="Calibri"/>
              </a:rPr>
              <a:t>We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developed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LSTM</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model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for</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‘LFT’</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classification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with</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package</a:t>
            </a:r>
            <a:r>
              <a:rPr lang="zh-CN" altLang="en-US" sz="3200" dirty="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trend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information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project.</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model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learn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from</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time</a:t>
            </a:r>
            <a:r>
              <a:rPr lang="en-US" altLang="zh-CN" sz="3200" dirty="0">
                <a:solidFill>
                  <a:schemeClr val="dk1"/>
                </a:solidFill>
                <a:latin typeface="Calibri"/>
                <a:ea typeface="Calibri"/>
                <a:cs typeface="Calibri"/>
                <a:sym typeface="Calibri"/>
              </a:rPr>
              <a:t>-</a:t>
            </a:r>
            <a:r>
              <a:rPr lang="en-US" altLang="zh-CN" sz="3200" dirty="0" smtClean="0">
                <a:solidFill>
                  <a:schemeClr val="dk1"/>
                </a:solidFill>
                <a:latin typeface="Calibri"/>
                <a:ea typeface="Calibri"/>
                <a:cs typeface="Calibri"/>
                <a:sym typeface="Calibri"/>
              </a:rPr>
              <a:t>series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multiple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variable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extracted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from</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package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trend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and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achieve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around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0.99</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F1</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score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our</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final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test,</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comparing</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with</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0.82</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our</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baseline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model.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future,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will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continue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to</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explore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how</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to</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deal</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with</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time-series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data</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with</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imbalanced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distribution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of</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class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label.</a:t>
            </a:r>
            <a:endParaRPr lang="en-US" sz="3200" b="0" u="none" dirty="0">
              <a:solidFill>
                <a:schemeClr val="dk1"/>
              </a:solidFill>
              <a:latin typeface="Calibri"/>
              <a:ea typeface="Calibri"/>
              <a:cs typeface="Calibri"/>
              <a:sym typeface="Calibri"/>
            </a:endParaRPr>
          </a:p>
        </p:txBody>
      </p:sp>
      <p:sp>
        <p:nvSpPr>
          <p:cNvPr id="52" name="Shape 44">
            <a:extLst>
              <a:ext uri="{FF2B5EF4-FFF2-40B4-BE49-F238E27FC236}">
                <a16:creationId xmlns="" xmlns:a16="http://schemas.microsoft.com/office/drawing/2014/main" id="{789A1971-75A2-48C5-BFA6-848422BE8D65}"/>
              </a:ext>
            </a:extLst>
          </p:cNvPr>
          <p:cNvSpPr/>
          <p:nvPr/>
        </p:nvSpPr>
        <p:spPr>
          <a:xfrm>
            <a:off x="29106364" y="24244435"/>
            <a:ext cx="13167360" cy="687600"/>
          </a:xfrm>
          <a:prstGeom prst="rect">
            <a:avLst/>
          </a:prstGeom>
          <a:solidFill>
            <a:srgbClr val="366092"/>
          </a:solidFill>
          <a:ln w="12700" cap="flat" cmpd="sng">
            <a:solidFill>
              <a:srgbClr val="395E89"/>
            </a:solidFill>
            <a:prstDash val="solid"/>
            <a:round/>
            <a:headEnd type="none" w="med" len="med"/>
            <a:tailEnd type="none" w="med" len="med"/>
          </a:ln>
        </p:spPr>
        <p:txBody>
          <a:bodyPr wrap="square" lIns="68550" tIns="34275" rIns="68550" bIns="34275" anchor="ctr" anchorCtr="0">
            <a:noAutofit/>
          </a:bodyPr>
          <a:lstStyle/>
          <a:p>
            <a:pPr marL="0" marR="0" lvl="0" indent="0" algn="ctr" rtl="0">
              <a:spcBef>
                <a:spcPts val="0"/>
              </a:spcBef>
              <a:buNone/>
            </a:pPr>
            <a:r>
              <a:rPr lang="en-US" sz="4400" b="1">
                <a:solidFill>
                  <a:srgbClr val="EAF1DD"/>
                </a:solidFill>
                <a:latin typeface="Calibri"/>
                <a:ea typeface="Calibri"/>
                <a:cs typeface="Calibri"/>
                <a:sym typeface="Calibri"/>
              </a:rPr>
              <a:t>Conclusions</a:t>
            </a:r>
          </a:p>
        </p:txBody>
      </p:sp>
      <p:graphicFrame>
        <p:nvGraphicFramePr>
          <p:cNvPr id="7" name="Table 6"/>
          <p:cNvGraphicFramePr>
            <a:graphicFrameLocks noGrp="1"/>
          </p:cNvGraphicFramePr>
          <p:nvPr>
            <p:extLst>
              <p:ext uri="{D42A27DB-BD31-4B8C-83A1-F6EECF244321}">
                <p14:modId xmlns:p14="http://schemas.microsoft.com/office/powerpoint/2010/main" val="1254004453"/>
              </p:ext>
            </p:extLst>
          </p:nvPr>
        </p:nvGraphicFramePr>
        <p:xfrm>
          <a:off x="15582479" y="21437154"/>
          <a:ext cx="12918268" cy="6302162"/>
        </p:xfrm>
        <a:graphic>
          <a:graphicData uri="http://schemas.openxmlformats.org/drawingml/2006/table">
            <a:tbl>
              <a:tblPr firstRow="1" firstCol="1" bandRow="1">
                <a:tableStyleId>{5C22544A-7EE6-4342-B048-85BDC9FD1C3A}</a:tableStyleId>
              </a:tblPr>
              <a:tblGrid>
                <a:gridCol w="1484473"/>
                <a:gridCol w="2286759"/>
                <a:gridCol w="2286759"/>
                <a:gridCol w="2286759"/>
                <a:gridCol w="2286759"/>
                <a:gridCol w="2286759"/>
              </a:tblGrid>
              <a:tr h="2554166">
                <a:tc>
                  <a:txBody>
                    <a:bodyPr/>
                    <a:lstStyle/>
                    <a:p>
                      <a:endParaRPr lang="en-US" sz="2400" baseline="0" dirty="0">
                        <a:effectLst/>
                        <a:latin typeface="+mj-lt"/>
                      </a:endParaRPr>
                    </a:p>
                  </a:txBody>
                  <a:tcPr marL="68580" marR="68580" marT="0" marB="0"/>
                </a:tc>
                <a:tc>
                  <a:txBody>
                    <a:bodyPr/>
                    <a:lstStyle/>
                    <a:p>
                      <a:pPr marL="0" marR="0">
                        <a:spcBef>
                          <a:spcPts val="0"/>
                        </a:spcBef>
                        <a:spcAft>
                          <a:spcPts val="0"/>
                        </a:spcAft>
                      </a:pPr>
                      <a:r>
                        <a:rPr lang="en-US" sz="2400" baseline="0" dirty="0">
                          <a:effectLst/>
                          <a:latin typeface="+mj-lt"/>
                        </a:rPr>
                        <a:t>epoch=10 </a:t>
                      </a:r>
                      <a:br>
                        <a:rPr lang="en-US" sz="2400" baseline="0" dirty="0">
                          <a:effectLst/>
                          <a:latin typeface="+mj-lt"/>
                        </a:rPr>
                      </a:br>
                      <a:r>
                        <a:rPr lang="en-US" sz="2400" baseline="0" dirty="0">
                          <a:effectLst/>
                          <a:latin typeface="+mj-lt"/>
                        </a:rPr>
                        <a:t>neurons=10 </a:t>
                      </a:r>
                      <a:br>
                        <a:rPr lang="en-US" sz="2400" baseline="0" dirty="0">
                          <a:effectLst/>
                          <a:latin typeface="+mj-lt"/>
                        </a:rPr>
                      </a:br>
                      <a:r>
                        <a:rPr lang="en-US" sz="2400" baseline="0" dirty="0">
                          <a:effectLst/>
                          <a:latin typeface="+mj-lt"/>
                        </a:rPr>
                        <a:t>batch size=32 </a:t>
                      </a:r>
                      <a:br>
                        <a:rPr lang="en-US" sz="2400" baseline="0" dirty="0">
                          <a:effectLst/>
                          <a:latin typeface="+mj-lt"/>
                        </a:rPr>
                      </a:br>
                      <a:r>
                        <a:rPr lang="en-US" sz="2400" baseline="0" dirty="0">
                          <a:effectLst/>
                          <a:latin typeface="+mj-lt"/>
                        </a:rPr>
                        <a:t>previous packages=10</a:t>
                      </a:r>
                      <a:endParaRPr lang="en-US" sz="2400" baseline="0" dirty="0">
                        <a:effectLst/>
                        <a:latin typeface="+mj-lt"/>
                        <a:ea typeface="DengXian" charset="-122"/>
                      </a:endParaRPr>
                    </a:p>
                  </a:txBody>
                  <a:tcPr marL="68580" marR="68580" marT="0" marB="0"/>
                </a:tc>
                <a:tc>
                  <a:txBody>
                    <a:bodyPr/>
                    <a:lstStyle/>
                    <a:p>
                      <a:pPr marL="0" marR="0">
                        <a:spcBef>
                          <a:spcPts val="0"/>
                        </a:spcBef>
                        <a:spcAft>
                          <a:spcPts val="0"/>
                        </a:spcAft>
                      </a:pPr>
                      <a:r>
                        <a:rPr lang="en-US" sz="2400" baseline="0" dirty="0">
                          <a:effectLst/>
                          <a:latin typeface="+mj-lt"/>
                        </a:rPr>
                        <a:t>epoch=20 </a:t>
                      </a:r>
                      <a:br>
                        <a:rPr lang="en-US" sz="2400" baseline="0" dirty="0">
                          <a:effectLst/>
                          <a:latin typeface="+mj-lt"/>
                        </a:rPr>
                      </a:br>
                      <a:r>
                        <a:rPr lang="en-US" sz="2400" baseline="0" dirty="0">
                          <a:effectLst/>
                          <a:latin typeface="+mj-lt"/>
                        </a:rPr>
                        <a:t>neurons=10 </a:t>
                      </a:r>
                      <a:br>
                        <a:rPr lang="en-US" sz="2400" baseline="0" dirty="0">
                          <a:effectLst/>
                          <a:latin typeface="+mj-lt"/>
                        </a:rPr>
                      </a:br>
                      <a:r>
                        <a:rPr lang="en-US" sz="2400" baseline="0" dirty="0">
                          <a:effectLst/>
                          <a:latin typeface="+mj-lt"/>
                        </a:rPr>
                        <a:t>batch size=32 </a:t>
                      </a:r>
                      <a:br>
                        <a:rPr lang="en-US" sz="2400" baseline="0" dirty="0">
                          <a:effectLst/>
                          <a:latin typeface="+mj-lt"/>
                        </a:rPr>
                      </a:br>
                      <a:r>
                        <a:rPr lang="en-US" sz="2400" baseline="0" dirty="0">
                          <a:effectLst/>
                          <a:latin typeface="+mj-lt"/>
                        </a:rPr>
                        <a:t>previous packages=10</a:t>
                      </a:r>
                      <a:endParaRPr lang="en-US" sz="2400" baseline="0" dirty="0">
                        <a:effectLst/>
                        <a:latin typeface="+mj-lt"/>
                        <a:ea typeface="DengXian" charset="-122"/>
                      </a:endParaRPr>
                    </a:p>
                  </a:txBody>
                  <a:tcPr marL="68580" marR="68580" marT="0" marB="0"/>
                </a:tc>
                <a:tc>
                  <a:txBody>
                    <a:bodyPr/>
                    <a:lstStyle/>
                    <a:p>
                      <a:pPr marL="0" marR="0">
                        <a:spcBef>
                          <a:spcPts val="0"/>
                        </a:spcBef>
                        <a:spcAft>
                          <a:spcPts val="0"/>
                        </a:spcAft>
                      </a:pPr>
                      <a:r>
                        <a:rPr lang="en-US" sz="2400" baseline="0">
                          <a:effectLst/>
                          <a:latin typeface="+mj-lt"/>
                        </a:rPr>
                        <a:t>epoch=20 </a:t>
                      </a:r>
                      <a:br>
                        <a:rPr lang="en-US" sz="2400" baseline="0">
                          <a:effectLst/>
                          <a:latin typeface="+mj-lt"/>
                        </a:rPr>
                      </a:br>
                      <a:r>
                        <a:rPr lang="en-US" sz="2400" baseline="0">
                          <a:effectLst/>
                          <a:latin typeface="+mj-lt"/>
                        </a:rPr>
                        <a:t>neurons=20 </a:t>
                      </a:r>
                      <a:br>
                        <a:rPr lang="en-US" sz="2400" baseline="0">
                          <a:effectLst/>
                          <a:latin typeface="+mj-lt"/>
                        </a:rPr>
                      </a:br>
                      <a:r>
                        <a:rPr lang="en-US" sz="2400" baseline="0">
                          <a:effectLst/>
                          <a:latin typeface="+mj-lt"/>
                        </a:rPr>
                        <a:t>batch size=64 </a:t>
                      </a:r>
                      <a:br>
                        <a:rPr lang="en-US" sz="2400" baseline="0">
                          <a:effectLst/>
                          <a:latin typeface="+mj-lt"/>
                        </a:rPr>
                      </a:br>
                      <a:r>
                        <a:rPr lang="en-US" sz="2400" baseline="0">
                          <a:effectLst/>
                          <a:latin typeface="+mj-lt"/>
                        </a:rPr>
                        <a:t>previous packages=10</a:t>
                      </a:r>
                      <a:endParaRPr lang="en-US" sz="2400" baseline="0">
                        <a:effectLst/>
                        <a:latin typeface="+mj-lt"/>
                        <a:ea typeface="DengXian" charset="-122"/>
                      </a:endParaRPr>
                    </a:p>
                  </a:txBody>
                  <a:tcPr marL="68580" marR="68580" marT="0" marB="0"/>
                </a:tc>
                <a:tc>
                  <a:txBody>
                    <a:bodyPr/>
                    <a:lstStyle/>
                    <a:p>
                      <a:pPr marL="0" marR="0">
                        <a:spcBef>
                          <a:spcPts val="0"/>
                        </a:spcBef>
                        <a:spcAft>
                          <a:spcPts val="0"/>
                        </a:spcAft>
                      </a:pPr>
                      <a:r>
                        <a:rPr lang="en-US" sz="2400" baseline="0">
                          <a:effectLst/>
                          <a:latin typeface="+mj-lt"/>
                        </a:rPr>
                        <a:t>epoch=20 </a:t>
                      </a:r>
                      <a:br>
                        <a:rPr lang="en-US" sz="2400" baseline="0">
                          <a:effectLst/>
                          <a:latin typeface="+mj-lt"/>
                        </a:rPr>
                      </a:br>
                      <a:r>
                        <a:rPr lang="en-US" sz="2400" baseline="0">
                          <a:effectLst/>
                          <a:latin typeface="+mj-lt"/>
                        </a:rPr>
                        <a:t>neurons=10 </a:t>
                      </a:r>
                      <a:br>
                        <a:rPr lang="en-US" sz="2400" baseline="0">
                          <a:effectLst/>
                          <a:latin typeface="+mj-lt"/>
                        </a:rPr>
                      </a:br>
                      <a:r>
                        <a:rPr lang="en-US" sz="2400" baseline="0">
                          <a:effectLst/>
                          <a:latin typeface="+mj-lt"/>
                        </a:rPr>
                        <a:t>batch size=64</a:t>
                      </a:r>
                      <a:br>
                        <a:rPr lang="en-US" sz="2400" baseline="0">
                          <a:effectLst/>
                          <a:latin typeface="+mj-lt"/>
                        </a:rPr>
                      </a:br>
                      <a:r>
                        <a:rPr lang="en-US" sz="2400" baseline="0">
                          <a:effectLst/>
                          <a:latin typeface="+mj-lt"/>
                        </a:rPr>
                        <a:t>previous packages=10</a:t>
                      </a:r>
                      <a:endParaRPr lang="en-US" sz="2400" baseline="0">
                        <a:effectLst/>
                        <a:latin typeface="+mj-lt"/>
                        <a:ea typeface="DengXian" charset="-122"/>
                      </a:endParaRPr>
                    </a:p>
                  </a:txBody>
                  <a:tcPr marL="68580" marR="68580" marT="0" marB="0"/>
                </a:tc>
                <a:tc>
                  <a:txBody>
                    <a:bodyPr/>
                    <a:lstStyle/>
                    <a:p>
                      <a:pPr marL="0" marR="0">
                        <a:spcBef>
                          <a:spcPts val="0"/>
                        </a:spcBef>
                        <a:spcAft>
                          <a:spcPts val="0"/>
                        </a:spcAft>
                      </a:pPr>
                      <a:r>
                        <a:rPr lang="en-US" sz="2400" baseline="0" dirty="0">
                          <a:effectLst/>
                          <a:latin typeface="+mj-lt"/>
                        </a:rPr>
                        <a:t>epoch=20 </a:t>
                      </a:r>
                      <a:br>
                        <a:rPr lang="en-US" sz="2400" baseline="0" dirty="0">
                          <a:effectLst/>
                          <a:latin typeface="+mj-lt"/>
                        </a:rPr>
                      </a:br>
                      <a:r>
                        <a:rPr lang="en-US" sz="2400" baseline="0" dirty="0">
                          <a:effectLst/>
                          <a:latin typeface="+mj-lt"/>
                        </a:rPr>
                        <a:t>neurons=10 </a:t>
                      </a:r>
                      <a:br>
                        <a:rPr lang="en-US" sz="2400" baseline="0" dirty="0">
                          <a:effectLst/>
                          <a:latin typeface="+mj-lt"/>
                        </a:rPr>
                      </a:br>
                      <a:r>
                        <a:rPr lang="en-US" sz="2400" baseline="0" dirty="0">
                          <a:effectLst/>
                          <a:latin typeface="+mj-lt"/>
                        </a:rPr>
                        <a:t>batch size=64</a:t>
                      </a:r>
                      <a:br>
                        <a:rPr lang="en-US" sz="2400" baseline="0" dirty="0">
                          <a:effectLst/>
                          <a:latin typeface="+mj-lt"/>
                        </a:rPr>
                      </a:br>
                      <a:r>
                        <a:rPr lang="en-US" sz="2400" baseline="0" dirty="0">
                          <a:effectLst/>
                          <a:latin typeface="+mj-lt"/>
                        </a:rPr>
                        <a:t>previous packages=20</a:t>
                      </a:r>
                      <a:endParaRPr lang="en-US" sz="2400" baseline="0" dirty="0">
                        <a:effectLst/>
                        <a:latin typeface="+mj-lt"/>
                        <a:ea typeface="DengXian" charset="-122"/>
                      </a:endParaRPr>
                    </a:p>
                  </a:txBody>
                  <a:tcPr marL="68580" marR="68580" marT="0" marB="0"/>
                </a:tc>
              </a:tr>
              <a:tr h="936999">
                <a:tc>
                  <a:txBody>
                    <a:bodyPr/>
                    <a:lstStyle/>
                    <a:p>
                      <a:pPr marL="0" marR="0">
                        <a:spcBef>
                          <a:spcPts val="0"/>
                        </a:spcBef>
                        <a:spcAft>
                          <a:spcPts val="0"/>
                        </a:spcAft>
                      </a:pPr>
                      <a:r>
                        <a:rPr lang="en-US" sz="2400" baseline="0">
                          <a:effectLst/>
                          <a:latin typeface="+mj-lt"/>
                        </a:rPr>
                        <a:t>F1 score</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0.9577</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0.9673</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0.9565</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0.9812</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0.9937</a:t>
                      </a:r>
                      <a:endParaRPr lang="en-US" sz="2400" baseline="0" dirty="0">
                        <a:effectLst/>
                        <a:latin typeface="+mj-lt"/>
                        <a:ea typeface="DengXian" charset="-122"/>
                      </a:endParaRPr>
                    </a:p>
                  </a:txBody>
                  <a:tcPr marL="68580" marR="68580" marT="0" marB="0"/>
                </a:tc>
              </a:tr>
              <a:tr h="936999">
                <a:tc>
                  <a:txBody>
                    <a:bodyPr/>
                    <a:lstStyle/>
                    <a:p>
                      <a:pPr marL="0" marR="0">
                        <a:spcBef>
                          <a:spcPts val="0"/>
                        </a:spcBef>
                        <a:spcAft>
                          <a:spcPts val="0"/>
                        </a:spcAft>
                      </a:pPr>
                      <a:r>
                        <a:rPr lang="en-US" sz="2400" baseline="0">
                          <a:effectLst/>
                          <a:latin typeface="+mj-lt"/>
                        </a:rPr>
                        <a:t>Precision</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0.9221</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0.9324</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0.9292</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0.9868</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0.9879</a:t>
                      </a:r>
                      <a:endParaRPr lang="en-US" sz="2400" baseline="0" dirty="0">
                        <a:effectLst/>
                        <a:latin typeface="+mj-lt"/>
                        <a:ea typeface="DengXian" charset="-122"/>
                      </a:endParaRPr>
                    </a:p>
                  </a:txBody>
                  <a:tcPr marL="68580" marR="68580" marT="0" marB="0"/>
                </a:tc>
              </a:tr>
              <a:tr h="936999">
                <a:tc>
                  <a:txBody>
                    <a:bodyPr/>
                    <a:lstStyle/>
                    <a:p>
                      <a:pPr marL="0" marR="0">
                        <a:spcBef>
                          <a:spcPts val="0"/>
                        </a:spcBef>
                        <a:spcAft>
                          <a:spcPts val="0"/>
                        </a:spcAft>
                      </a:pPr>
                      <a:r>
                        <a:rPr lang="en-US" sz="2400" baseline="0">
                          <a:effectLst/>
                          <a:latin typeface="+mj-lt"/>
                        </a:rPr>
                        <a:t>Recall</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0.9999</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0.9999</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0.9999</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1</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1</a:t>
                      </a:r>
                      <a:endParaRPr lang="en-US" sz="2400" baseline="0" dirty="0">
                        <a:effectLst/>
                        <a:latin typeface="+mj-lt"/>
                        <a:ea typeface="DengXian" charset="-122"/>
                      </a:endParaRPr>
                    </a:p>
                  </a:txBody>
                  <a:tcPr marL="68580" marR="68580" marT="0" marB="0"/>
                </a:tc>
              </a:tr>
              <a:tr h="936999">
                <a:tc>
                  <a:txBody>
                    <a:bodyPr/>
                    <a:lstStyle/>
                    <a:p>
                      <a:pPr marL="0" marR="0">
                        <a:spcBef>
                          <a:spcPts val="0"/>
                        </a:spcBef>
                        <a:spcAft>
                          <a:spcPts val="0"/>
                        </a:spcAft>
                      </a:pPr>
                      <a:r>
                        <a:rPr lang="en-US" sz="2400" baseline="0">
                          <a:effectLst/>
                          <a:latin typeface="+mj-lt"/>
                        </a:rPr>
                        <a:t>Loss</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0.2926</a:t>
                      </a:r>
                      <a:endParaRPr lang="en-US" sz="2400" baseline="0" dirty="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0.1944</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1.2268</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a:effectLst/>
                          <a:latin typeface="+mj-lt"/>
                        </a:rPr>
                        <a:t>0.0498</a:t>
                      </a:r>
                      <a:endParaRPr lang="en-US" sz="2400" baseline="0">
                        <a:effectLst/>
                        <a:latin typeface="+mj-lt"/>
                        <a:ea typeface="DengXian" charset="-122"/>
                      </a:endParaRPr>
                    </a:p>
                  </a:txBody>
                  <a:tcPr marL="68580" marR="68580" marT="0" marB="0"/>
                </a:tc>
                <a:tc>
                  <a:txBody>
                    <a:bodyPr/>
                    <a:lstStyle/>
                    <a:p>
                      <a:pPr marL="0" marR="0" algn="r">
                        <a:spcBef>
                          <a:spcPts val="0"/>
                        </a:spcBef>
                        <a:spcAft>
                          <a:spcPts val="0"/>
                        </a:spcAft>
                      </a:pPr>
                      <a:r>
                        <a:rPr lang="en-US" sz="2400" baseline="0" dirty="0">
                          <a:effectLst/>
                          <a:latin typeface="+mj-lt"/>
                        </a:rPr>
                        <a:t>0.0355</a:t>
                      </a:r>
                      <a:endParaRPr lang="en-US" sz="2400" baseline="0" dirty="0">
                        <a:effectLst/>
                        <a:latin typeface="+mj-lt"/>
                        <a:ea typeface="DengXian" charset="-122"/>
                      </a:endParaRPr>
                    </a:p>
                  </a:txBody>
                  <a:tcPr marL="68580" marR="68580" marT="0" marB="0"/>
                </a:tc>
              </a:tr>
            </a:tbl>
          </a:graphicData>
        </a:graphic>
      </p:graphicFrame>
      <p:sp>
        <p:nvSpPr>
          <p:cNvPr id="45" name="Shape 39">
            <a:extLst>
              <a:ext uri="{FF2B5EF4-FFF2-40B4-BE49-F238E27FC236}">
                <a16:creationId xmlns="" xmlns:a16="http://schemas.microsoft.com/office/drawing/2014/main" id="{098B8FD0-38F0-4C3F-BE17-997C502C2A30}"/>
              </a:ext>
            </a:extLst>
          </p:cNvPr>
          <p:cNvSpPr txBox="1"/>
          <p:nvPr/>
        </p:nvSpPr>
        <p:spPr>
          <a:xfrm>
            <a:off x="29260799" y="4419601"/>
            <a:ext cx="13167360" cy="13675396"/>
          </a:xfrm>
          <a:prstGeom prst="rect">
            <a:avLst/>
          </a:prstGeom>
          <a:solidFill>
            <a:schemeClr val="lt1"/>
          </a:solidFill>
          <a:ln w="12700" cap="flat" cmpd="sng">
            <a:solidFill>
              <a:srgbClr val="366092"/>
            </a:solidFill>
            <a:prstDash val="solid"/>
            <a:round/>
            <a:headEnd type="none" w="med" len="med"/>
            <a:tailEnd type="none" w="med" len="med"/>
          </a:ln>
        </p:spPr>
        <p:txBody>
          <a:bodyPr wrap="square" lIns="137125" tIns="137125" rIns="137125" bIns="137125" anchor="t" anchorCtr="0">
            <a:noAutofit/>
          </a:bodyPr>
          <a:lstStyle/>
          <a:p>
            <a:r>
              <a:rPr lang="en-US" altLang="zh-CN" sz="3200" dirty="0" smtClean="0">
                <a:solidFill>
                  <a:schemeClr val="dk1"/>
                </a:solidFill>
                <a:cs typeface="Calibri"/>
              </a:rPr>
              <a:t>In</a:t>
            </a:r>
            <a:r>
              <a:rPr lang="zh-CN" altLang="en-US" sz="3200" dirty="0" smtClean="0">
                <a:solidFill>
                  <a:schemeClr val="dk1"/>
                </a:solidFill>
                <a:cs typeface="Calibri"/>
              </a:rPr>
              <a:t> </a:t>
            </a:r>
            <a:r>
              <a:rPr lang="en-US" altLang="zh-CN" sz="3200" dirty="0" smtClean="0">
                <a:solidFill>
                  <a:schemeClr val="dk1"/>
                </a:solidFill>
                <a:cs typeface="Calibri"/>
              </a:rPr>
              <a:t>the</a:t>
            </a:r>
            <a:r>
              <a:rPr lang="zh-CN" altLang="en-US" sz="3200" dirty="0" smtClean="0">
                <a:solidFill>
                  <a:schemeClr val="dk1"/>
                </a:solidFill>
                <a:cs typeface="Calibri"/>
              </a:rPr>
              <a:t> </a:t>
            </a:r>
            <a:r>
              <a:rPr lang="en-US" altLang="zh-CN" sz="3200" dirty="0" smtClean="0">
                <a:solidFill>
                  <a:schemeClr val="dk1"/>
                </a:solidFill>
                <a:cs typeface="Calibri"/>
              </a:rPr>
              <a:t>end,</a:t>
            </a:r>
            <a:r>
              <a:rPr lang="zh-CN" altLang="en-US" sz="3200" dirty="0" smtClean="0">
                <a:solidFill>
                  <a:schemeClr val="dk1"/>
                </a:solidFill>
                <a:cs typeface="Calibri"/>
              </a:rPr>
              <a:t> </a:t>
            </a:r>
            <a:r>
              <a:rPr lang="en-US" altLang="zh-CN" sz="3200" dirty="0" smtClean="0">
                <a:solidFill>
                  <a:schemeClr val="dk1"/>
                </a:solidFill>
                <a:cs typeface="Calibri"/>
              </a:rPr>
              <a:t>we</a:t>
            </a:r>
            <a:r>
              <a:rPr lang="zh-CN" altLang="en-US" sz="3200" dirty="0" smtClean="0">
                <a:solidFill>
                  <a:schemeClr val="dk1"/>
                </a:solidFill>
                <a:cs typeface="Calibri"/>
              </a:rPr>
              <a:t> </a:t>
            </a:r>
            <a:r>
              <a:rPr lang="en-US" altLang="zh-CN" sz="3200" dirty="0" smtClean="0">
                <a:solidFill>
                  <a:schemeClr val="dk1"/>
                </a:solidFill>
                <a:cs typeface="Calibri"/>
              </a:rPr>
              <a:t>choose</a:t>
            </a:r>
            <a:r>
              <a:rPr lang="zh-CN" altLang="en-US" sz="3200" dirty="0" smtClean="0">
                <a:solidFill>
                  <a:schemeClr val="dk1"/>
                </a:solidFill>
                <a:cs typeface="Calibri"/>
              </a:rPr>
              <a:t> </a:t>
            </a:r>
            <a:r>
              <a:rPr lang="en-US" sz="3200" dirty="0" smtClean="0"/>
              <a:t>epoch=20</a:t>
            </a:r>
            <a:r>
              <a:rPr lang="en-US" altLang="zh-CN" sz="3200" dirty="0" smtClean="0"/>
              <a:t>,</a:t>
            </a:r>
            <a:r>
              <a:rPr lang="zh-CN" altLang="en-US" sz="3200" dirty="0" smtClean="0"/>
              <a:t> </a:t>
            </a:r>
            <a:r>
              <a:rPr lang="en-US" sz="3200" dirty="0" smtClean="0"/>
              <a:t>neurons=10 </a:t>
            </a:r>
            <a:r>
              <a:rPr lang="en-US" altLang="zh-CN" sz="3200" dirty="0" smtClean="0"/>
              <a:t>,</a:t>
            </a:r>
            <a:r>
              <a:rPr lang="zh-CN" altLang="en-US" sz="3200" dirty="0" smtClean="0"/>
              <a:t> </a:t>
            </a:r>
            <a:r>
              <a:rPr lang="en-US" sz="3200" dirty="0" smtClean="0"/>
              <a:t>batch size=64</a:t>
            </a:r>
            <a:r>
              <a:rPr lang="zh-CN" altLang="en-US" sz="3200" dirty="0" smtClean="0"/>
              <a:t> </a:t>
            </a:r>
            <a:r>
              <a:rPr lang="en-US" altLang="zh-CN" sz="3200" dirty="0" smtClean="0"/>
              <a:t>and</a:t>
            </a:r>
            <a:r>
              <a:rPr lang="zh-CN" altLang="en-US" sz="3200" dirty="0" smtClean="0"/>
              <a:t> </a:t>
            </a:r>
            <a:r>
              <a:rPr lang="en-US" sz="3200" dirty="0" smtClean="0"/>
              <a:t>previous packages=20</a:t>
            </a:r>
            <a:r>
              <a:rPr lang="en-US" altLang="zh-CN" sz="3200" dirty="0" smtClean="0"/>
              <a:t>,</a:t>
            </a:r>
            <a:r>
              <a:rPr lang="zh-CN" altLang="en-US" sz="3200" dirty="0" smtClean="0"/>
              <a:t> </a:t>
            </a:r>
            <a:r>
              <a:rPr lang="en-US" altLang="zh-CN" sz="3200" dirty="0" smtClean="0"/>
              <a:t>the</a:t>
            </a:r>
            <a:r>
              <a:rPr lang="zh-CN" altLang="en-US" sz="3200" dirty="0" smtClean="0"/>
              <a:t> </a:t>
            </a:r>
            <a:r>
              <a:rPr lang="en-US" altLang="zh-CN" sz="3200" dirty="0" smtClean="0"/>
              <a:t>loss</a:t>
            </a:r>
            <a:r>
              <a:rPr lang="zh-CN" altLang="en-US" sz="3200" dirty="0" smtClean="0"/>
              <a:t> </a:t>
            </a:r>
            <a:r>
              <a:rPr lang="en-US" altLang="zh-CN" sz="3200" dirty="0" smtClean="0"/>
              <a:t>and</a:t>
            </a:r>
            <a:r>
              <a:rPr lang="zh-CN" altLang="en-US" sz="3200" dirty="0" smtClean="0"/>
              <a:t> </a:t>
            </a:r>
            <a:r>
              <a:rPr lang="en-US" altLang="zh-CN" sz="3200" dirty="0" smtClean="0"/>
              <a:t>f1</a:t>
            </a:r>
            <a:r>
              <a:rPr lang="zh-CN" altLang="en-US" sz="3200" dirty="0" smtClean="0"/>
              <a:t> </a:t>
            </a:r>
            <a:r>
              <a:rPr lang="en-US" altLang="zh-CN" sz="3200" dirty="0" smtClean="0"/>
              <a:t>curve</a:t>
            </a:r>
            <a:r>
              <a:rPr lang="zh-CN" altLang="en-US" sz="3200" dirty="0" smtClean="0"/>
              <a:t> </a:t>
            </a:r>
            <a:r>
              <a:rPr lang="en-US" altLang="zh-CN" sz="3200" dirty="0" smtClean="0"/>
              <a:t>is</a:t>
            </a:r>
            <a:r>
              <a:rPr lang="zh-CN" altLang="en-US" sz="3200" dirty="0" smtClean="0"/>
              <a:t> </a:t>
            </a:r>
            <a:r>
              <a:rPr lang="en-US" altLang="zh-CN" sz="3200" dirty="0" smtClean="0"/>
              <a:t>shown</a:t>
            </a:r>
            <a:r>
              <a:rPr lang="zh-CN" altLang="en-US" sz="3200" dirty="0" smtClean="0"/>
              <a:t> </a:t>
            </a:r>
            <a:r>
              <a:rPr lang="en-US" altLang="zh-CN" sz="3200" dirty="0" smtClean="0"/>
              <a:t>in</a:t>
            </a:r>
            <a:r>
              <a:rPr lang="zh-CN" altLang="en-US" sz="3200" dirty="0" smtClean="0"/>
              <a:t> </a:t>
            </a:r>
            <a:r>
              <a:rPr lang="en-US" altLang="zh-CN" sz="3200" dirty="0" smtClean="0"/>
              <a:t>figure</a:t>
            </a:r>
            <a:r>
              <a:rPr lang="zh-CN" altLang="en-US" sz="3200" dirty="0" smtClean="0"/>
              <a:t> </a:t>
            </a:r>
            <a:r>
              <a:rPr lang="en-US" altLang="zh-CN" sz="3200" dirty="0" smtClean="0"/>
              <a:t>2,</a:t>
            </a:r>
            <a:r>
              <a:rPr lang="zh-CN" altLang="en-US" sz="3200" dirty="0" smtClean="0"/>
              <a:t> </a:t>
            </a:r>
            <a:r>
              <a:rPr lang="en-US" altLang="zh-CN" sz="3200" dirty="0" smtClean="0"/>
              <a:t>3.</a:t>
            </a:r>
          </a:p>
          <a:p>
            <a:endParaRPr lang="en-US" sz="3200" dirty="0">
              <a:ea typeface="DengXian" charset="-122"/>
            </a:endParaRPr>
          </a:p>
          <a:p>
            <a:endParaRPr lang="en-US" sz="3200" dirty="0" smtClean="0">
              <a:ea typeface="DengXian" charset="-122"/>
            </a:endParaRPr>
          </a:p>
          <a:p>
            <a:endParaRPr lang="en-US" sz="3200" dirty="0">
              <a:ea typeface="DengXian" charset="-122"/>
            </a:endParaRPr>
          </a:p>
          <a:p>
            <a:endParaRPr lang="en-US" sz="3200" dirty="0" smtClean="0">
              <a:ea typeface="DengXian" charset="-122"/>
            </a:endParaRPr>
          </a:p>
          <a:p>
            <a:endParaRPr lang="en-US" sz="3200" dirty="0">
              <a:ea typeface="DengXian" charset="-122"/>
            </a:endParaRPr>
          </a:p>
          <a:p>
            <a:endParaRPr lang="en-US" sz="3200" dirty="0" smtClean="0">
              <a:ea typeface="DengXian" charset="-122"/>
            </a:endParaRPr>
          </a:p>
          <a:p>
            <a:endParaRPr lang="en-US" sz="3200" dirty="0">
              <a:ea typeface="DengXian" charset="-122"/>
            </a:endParaRPr>
          </a:p>
          <a:p>
            <a:endParaRPr lang="en-US" sz="3200" dirty="0" smtClean="0">
              <a:ea typeface="DengXian" charset="-122"/>
            </a:endParaRPr>
          </a:p>
          <a:p>
            <a:endParaRPr lang="en-US" sz="3200" dirty="0">
              <a:ea typeface="DengXian" charset="-122"/>
            </a:endParaRPr>
          </a:p>
          <a:p>
            <a:endParaRPr lang="en-US" sz="3200" dirty="0">
              <a:ea typeface="DengXian" charset="-122"/>
            </a:endParaRPr>
          </a:p>
          <a:p>
            <a:pPr lvl="0" algn="just"/>
            <a:r>
              <a:rPr lang="en-US" altLang="zh-CN" sz="3200" dirty="0" smtClean="0">
                <a:solidFill>
                  <a:schemeClr val="dk1"/>
                </a:solidFill>
                <a:cs typeface="Calibri"/>
              </a:rPr>
              <a:t>In </a:t>
            </a:r>
            <a:r>
              <a:rPr lang="en-US" altLang="zh-CN" sz="3200" dirty="0">
                <a:solidFill>
                  <a:schemeClr val="dk1"/>
                </a:solidFill>
                <a:cs typeface="Calibri"/>
              </a:rPr>
              <a:t>order to consider object time interval’s effect to current model, we added another column called ‘</a:t>
            </a:r>
            <a:r>
              <a:rPr lang="en-US" altLang="zh-CN" sz="3200" dirty="0" smtClean="0">
                <a:solidFill>
                  <a:schemeClr val="dk1"/>
                </a:solidFill>
                <a:cs typeface="Calibri"/>
              </a:rPr>
              <a:t>time-Interval</a:t>
            </a:r>
            <a:r>
              <a:rPr lang="en-US" altLang="zh-CN" sz="3200" dirty="0">
                <a:solidFill>
                  <a:schemeClr val="dk1"/>
                </a:solidFill>
                <a:cs typeface="Calibri"/>
              </a:rPr>
              <a:t>’ into the input data which is calculated by adjacent objects’ ‘timestamp’. Also we deleted the first object’s data in each day to avoid the effect of abnormal ‘</a:t>
            </a:r>
            <a:r>
              <a:rPr lang="en-US" altLang="zh-CN" sz="3200" dirty="0" smtClean="0">
                <a:solidFill>
                  <a:schemeClr val="dk1"/>
                </a:solidFill>
                <a:cs typeface="Calibri"/>
              </a:rPr>
              <a:t>time-Interval</a:t>
            </a:r>
            <a:r>
              <a:rPr lang="en-US" altLang="zh-CN" sz="3200" dirty="0">
                <a:solidFill>
                  <a:schemeClr val="dk1"/>
                </a:solidFill>
                <a:cs typeface="Calibri"/>
              </a:rPr>
              <a:t>’ data. the result is shown in </a:t>
            </a:r>
            <a:r>
              <a:rPr lang="en-US" altLang="zh-CN" sz="3200" dirty="0" smtClean="0">
                <a:solidFill>
                  <a:schemeClr val="dk1"/>
                </a:solidFill>
                <a:cs typeface="Calibri"/>
              </a:rPr>
              <a:t>figure</a:t>
            </a:r>
            <a:r>
              <a:rPr lang="zh-CN" altLang="en-US" sz="3200" dirty="0" smtClean="0">
                <a:solidFill>
                  <a:schemeClr val="dk1"/>
                </a:solidFill>
                <a:cs typeface="Calibri"/>
              </a:rPr>
              <a:t> </a:t>
            </a:r>
            <a:r>
              <a:rPr lang="en-US" altLang="zh-CN" sz="3200" dirty="0" smtClean="0">
                <a:solidFill>
                  <a:schemeClr val="dk1"/>
                </a:solidFill>
                <a:cs typeface="Calibri"/>
              </a:rPr>
              <a:t>4,</a:t>
            </a:r>
            <a:r>
              <a:rPr lang="zh-CN" altLang="en-US" sz="3200" dirty="0" smtClean="0">
                <a:solidFill>
                  <a:schemeClr val="dk1"/>
                </a:solidFill>
                <a:cs typeface="Calibri"/>
              </a:rPr>
              <a:t> </a:t>
            </a:r>
            <a:r>
              <a:rPr lang="en-US" altLang="zh-CN" sz="3200" dirty="0" smtClean="0">
                <a:solidFill>
                  <a:schemeClr val="dk1"/>
                </a:solidFill>
                <a:cs typeface="Calibri"/>
              </a:rPr>
              <a:t>5.</a:t>
            </a:r>
            <a:endParaRPr lang="en-US" sz="3200" b="0" u="none" dirty="0" smtClean="0">
              <a:solidFill>
                <a:schemeClr val="dk1"/>
              </a:solidFill>
              <a:latin typeface="Calibri"/>
              <a:ea typeface="Calibri"/>
              <a:cs typeface="Calibri"/>
              <a:sym typeface="Calibri"/>
            </a:endParaRPr>
          </a:p>
          <a:p>
            <a:pPr marL="0" marR="0" lvl="0" indent="0" algn="just" rtl="0">
              <a:spcBef>
                <a:spcPts val="0"/>
              </a:spcBef>
              <a:buNone/>
            </a:pPr>
            <a:endParaRPr lang="en-US" sz="3200" dirty="0">
              <a:solidFill>
                <a:schemeClr val="dk1"/>
              </a:solidFill>
              <a:latin typeface="Calibri"/>
              <a:ea typeface="Calibri"/>
              <a:cs typeface="Calibri"/>
              <a:sym typeface="Calibri"/>
            </a:endParaRPr>
          </a:p>
          <a:p>
            <a:pPr marL="0" marR="0" lvl="0" indent="0" algn="just" rtl="0">
              <a:spcBef>
                <a:spcPts val="0"/>
              </a:spcBef>
              <a:buNone/>
            </a:pPr>
            <a:endParaRPr lang="en-US" sz="3200" dirty="0" smtClean="0">
              <a:solidFill>
                <a:schemeClr val="dk1"/>
              </a:solidFill>
              <a:latin typeface="Calibri"/>
              <a:ea typeface="Calibri"/>
              <a:cs typeface="Calibri"/>
              <a:sym typeface="Calibri"/>
            </a:endParaRPr>
          </a:p>
          <a:p>
            <a:pPr marL="0" marR="0" lvl="0" indent="0" algn="just" rtl="0">
              <a:spcBef>
                <a:spcPts val="0"/>
              </a:spcBef>
              <a:buNone/>
            </a:pPr>
            <a:endParaRPr lang="en-US" sz="3200" b="0" u="none" dirty="0">
              <a:solidFill>
                <a:schemeClr val="dk1"/>
              </a:solidFill>
              <a:latin typeface="Calibri"/>
              <a:ea typeface="Calibri"/>
              <a:cs typeface="Calibri"/>
              <a:sym typeface="Calibri"/>
            </a:endParaRPr>
          </a:p>
          <a:p>
            <a:pPr lvl="0" algn="just"/>
            <a:endParaRPr lang="en-US" sz="3200" dirty="0">
              <a:solidFill>
                <a:schemeClr val="dk1"/>
              </a:solidFill>
              <a:latin typeface="Calibri"/>
              <a:ea typeface="Calibri"/>
              <a:cs typeface="Calibri"/>
              <a:sym typeface="Calibri"/>
            </a:endParaRPr>
          </a:p>
          <a:p>
            <a:pPr lvl="0" algn="just"/>
            <a:r>
              <a:rPr lang="en-US" altLang="zh-CN" sz="3200" dirty="0">
                <a:solidFill>
                  <a:schemeClr val="dk1"/>
                </a:solidFill>
                <a:latin typeface="Calibri"/>
                <a:cs typeface="Calibri"/>
              </a:rPr>
              <a:t/>
            </a:r>
            <a:br>
              <a:rPr lang="en-US" altLang="zh-CN" sz="3200" dirty="0">
                <a:solidFill>
                  <a:schemeClr val="dk1"/>
                </a:solidFill>
                <a:latin typeface="Calibri"/>
                <a:cs typeface="Calibri"/>
              </a:rPr>
            </a:br>
            <a:endParaRPr lang="en-US" sz="3200" dirty="0">
              <a:solidFill>
                <a:schemeClr val="dk1"/>
              </a:solidFill>
              <a:latin typeface="Calibri"/>
              <a:cs typeface="Calibri"/>
              <a:sym typeface="Calibri"/>
            </a:endParaRPr>
          </a:p>
          <a:p>
            <a:pPr lvl="0" algn="just"/>
            <a:endParaRPr lang="en-US" sz="3200" b="0" u="none" dirty="0">
              <a:solidFill>
                <a:schemeClr val="dk1"/>
              </a:solidFill>
              <a:latin typeface="Calibri"/>
              <a:ea typeface="Calibri"/>
              <a:cs typeface="Calibri"/>
              <a:sym typeface="Calibri"/>
            </a:endParaRPr>
          </a:p>
        </p:txBody>
      </p:sp>
      <p:sp>
        <p:nvSpPr>
          <p:cNvPr id="46" name="Shape 50">
            <a:extLst>
              <a:ext uri="{FF2B5EF4-FFF2-40B4-BE49-F238E27FC236}">
                <a16:creationId xmlns="" xmlns:a16="http://schemas.microsoft.com/office/drawing/2014/main" id="{4447AA1A-A26B-409C-86B4-6DE46E95DFBA}"/>
              </a:ext>
            </a:extLst>
          </p:cNvPr>
          <p:cNvSpPr txBox="1"/>
          <p:nvPr/>
        </p:nvSpPr>
        <p:spPr>
          <a:xfrm>
            <a:off x="19346811" y="27988874"/>
            <a:ext cx="5389605" cy="537936"/>
          </a:xfrm>
          <a:prstGeom prst="rect">
            <a:avLst/>
          </a:prstGeom>
          <a:noFill/>
          <a:ln>
            <a:noFill/>
          </a:ln>
        </p:spPr>
        <p:txBody>
          <a:bodyPr wrap="square" lIns="68550" tIns="34275" rIns="68550" bIns="34275" anchor="t" anchorCtr="0">
            <a:noAutofit/>
          </a:bodyPr>
          <a:lstStyle/>
          <a:p>
            <a:pPr marL="0" marR="0" lvl="0" indent="0" algn="ctr" rtl="0">
              <a:spcBef>
                <a:spcPts val="0"/>
              </a:spcBef>
              <a:buNone/>
            </a:pPr>
            <a:r>
              <a:rPr lang="en-US" sz="2400" b="1" u="none" dirty="0">
                <a:solidFill>
                  <a:schemeClr val="dk1"/>
                </a:solidFill>
                <a:latin typeface="Calibri"/>
                <a:ea typeface="Calibri"/>
                <a:cs typeface="Calibri"/>
                <a:sym typeface="Calibri"/>
              </a:rPr>
              <a:t>Table </a:t>
            </a:r>
            <a:r>
              <a:rPr lang="en-US" altLang="zh-CN" sz="2400" b="1" dirty="0">
                <a:solidFill>
                  <a:schemeClr val="dk1"/>
                </a:solidFill>
                <a:latin typeface="Calibri"/>
                <a:ea typeface="Calibri"/>
                <a:cs typeface="Calibri"/>
                <a:sym typeface="Calibri"/>
              </a:rPr>
              <a:t>2</a:t>
            </a:r>
            <a:r>
              <a:rPr lang="en-US" sz="2400" b="1" u="none" dirty="0" smtClean="0">
                <a:solidFill>
                  <a:schemeClr val="dk1"/>
                </a:solidFill>
                <a:latin typeface="Calibri"/>
                <a:ea typeface="Calibri"/>
                <a:cs typeface="Calibri"/>
                <a:sym typeface="Calibri"/>
              </a:rPr>
              <a:t>.</a:t>
            </a:r>
            <a:r>
              <a:rPr lang="en-US" sz="2400" b="0" u="none" dirty="0" smtClean="0">
                <a:solidFill>
                  <a:schemeClr val="dk1"/>
                </a:solidFill>
                <a:latin typeface="Calibri"/>
                <a:ea typeface="Calibri"/>
                <a:cs typeface="Calibri"/>
                <a:sym typeface="Calibri"/>
              </a:rPr>
              <a:t> </a:t>
            </a:r>
            <a:r>
              <a:rPr lang="en-US" altLang="zh-CN" sz="2400" b="0" u="none" dirty="0" smtClean="0">
                <a:solidFill>
                  <a:schemeClr val="dk1"/>
                </a:solidFill>
                <a:latin typeface="Calibri"/>
                <a:ea typeface="Calibri"/>
                <a:cs typeface="Calibri"/>
                <a:sym typeface="Calibri"/>
              </a:rPr>
              <a:t>Hyper-parameter</a:t>
            </a:r>
            <a:r>
              <a:rPr lang="zh-CN" altLang="en-US" sz="2400" b="0" u="none" dirty="0" smtClean="0">
                <a:solidFill>
                  <a:schemeClr val="dk1"/>
                </a:solidFill>
                <a:latin typeface="Calibri"/>
                <a:ea typeface="Calibri"/>
                <a:cs typeface="Calibri"/>
                <a:sym typeface="Calibri"/>
              </a:rPr>
              <a:t> </a:t>
            </a:r>
            <a:r>
              <a:rPr lang="en-US" altLang="zh-CN" sz="2400" dirty="0">
                <a:solidFill>
                  <a:schemeClr val="dk1"/>
                </a:solidFill>
                <a:latin typeface="Calibri"/>
                <a:ea typeface="Calibri"/>
                <a:cs typeface="Calibri"/>
                <a:sym typeface="Calibri"/>
              </a:rPr>
              <a:t>E</a:t>
            </a:r>
            <a:r>
              <a:rPr lang="en-US" altLang="zh-CN" sz="2400" b="0" u="none" dirty="0" smtClean="0">
                <a:solidFill>
                  <a:schemeClr val="dk1"/>
                </a:solidFill>
                <a:latin typeface="Calibri"/>
                <a:ea typeface="Calibri"/>
                <a:cs typeface="Calibri"/>
                <a:sym typeface="Calibri"/>
              </a:rPr>
              <a:t>valuation</a:t>
            </a:r>
            <a:endParaRPr lang="en-US" sz="2400" b="0" u="none" dirty="0">
              <a:solidFill>
                <a:schemeClr val="dk1"/>
              </a:solidFill>
              <a:latin typeface="Calibri"/>
              <a:ea typeface="Calibri"/>
              <a:cs typeface="Calibri"/>
              <a:sym typeface="Calibri"/>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48225" y="5564745"/>
            <a:ext cx="6029801" cy="4114800"/>
          </a:xfrm>
          <a:prstGeom prst="rect">
            <a:avLst/>
          </a:prstGeom>
        </p:spPr>
      </p:pic>
      <p:sp>
        <p:nvSpPr>
          <p:cNvPr id="50" name="Shape 50">
            <a:extLst>
              <a:ext uri="{FF2B5EF4-FFF2-40B4-BE49-F238E27FC236}">
                <a16:creationId xmlns="" xmlns:a16="http://schemas.microsoft.com/office/drawing/2014/main" id="{5269308D-2814-4EE6-91C8-C788B70DF944}"/>
              </a:ext>
            </a:extLst>
          </p:cNvPr>
          <p:cNvSpPr txBox="1"/>
          <p:nvPr/>
        </p:nvSpPr>
        <p:spPr>
          <a:xfrm>
            <a:off x="30341437" y="9641001"/>
            <a:ext cx="4541110" cy="438569"/>
          </a:xfrm>
          <a:prstGeom prst="rect">
            <a:avLst/>
          </a:prstGeom>
          <a:noFill/>
          <a:ln>
            <a:noFill/>
          </a:ln>
        </p:spPr>
        <p:txBody>
          <a:bodyPr wrap="square" lIns="68550" tIns="34275" rIns="68550" bIns="34275" anchor="t" anchorCtr="0">
            <a:noAutofit/>
          </a:bodyPr>
          <a:lstStyle/>
          <a:p>
            <a:pPr marL="0" marR="0" lvl="0" indent="0" algn="ctr" rtl="0">
              <a:spcBef>
                <a:spcPts val="0"/>
              </a:spcBef>
              <a:buNone/>
            </a:pPr>
            <a:r>
              <a:rPr lang="en-US" sz="2400" b="1" u="none" dirty="0">
                <a:solidFill>
                  <a:schemeClr val="dk1"/>
                </a:solidFill>
                <a:latin typeface="Calibri"/>
                <a:ea typeface="Calibri"/>
                <a:cs typeface="Calibri"/>
                <a:sym typeface="Calibri"/>
              </a:rPr>
              <a:t>Figure </a:t>
            </a:r>
            <a:r>
              <a:rPr lang="en-US" altLang="zh-CN" sz="2400" b="1" u="none" dirty="0" smtClean="0">
                <a:solidFill>
                  <a:schemeClr val="dk1"/>
                </a:solidFill>
                <a:latin typeface="Calibri"/>
                <a:ea typeface="Calibri"/>
                <a:cs typeface="Calibri"/>
                <a:sym typeface="Calibri"/>
              </a:rPr>
              <a:t>2</a:t>
            </a:r>
            <a:r>
              <a:rPr lang="en-US" sz="2400" b="1" u="none" dirty="0" smtClean="0">
                <a:solidFill>
                  <a:schemeClr val="dk1"/>
                </a:solidFill>
                <a:latin typeface="Calibri"/>
                <a:ea typeface="Calibri"/>
                <a:cs typeface="Calibri"/>
                <a:sym typeface="Calibri"/>
              </a:rPr>
              <a:t>.</a:t>
            </a:r>
            <a:r>
              <a:rPr lang="en-US" sz="2400" b="0" u="none" dirty="0" smtClean="0">
                <a:solidFill>
                  <a:schemeClr val="dk1"/>
                </a:solidFill>
                <a:latin typeface="Calibri"/>
                <a:ea typeface="Calibri"/>
                <a:cs typeface="Calibri"/>
                <a:sym typeface="Calibri"/>
              </a:rPr>
              <a:t> </a:t>
            </a:r>
            <a:r>
              <a:rPr lang="en-US" sz="2400" b="0" u="none" dirty="0">
                <a:solidFill>
                  <a:schemeClr val="dk1"/>
                </a:solidFill>
                <a:latin typeface="Calibri"/>
                <a:ea typeface="Calibri"/>
                <a:cs typeface="Calibri"/>
                <a:sym typeface="Calibri"/>
              </a:rPr>
              <a:t>LSTM Model </a:t>
            </a:r>
            <a:r>
              <a:rPr lang="en-US" altLang="zh-CN" sz="2400" dirty="0" smtClean="0">
                <a:solidFill>
                  <a:schemeClr val="dk1"/>
                </a:solidFill>
                <a:latin typeface="Calibri"/>
                <a:ea typeface="Calibri"/>
                <a:cs typeface="Calibri"/>
                <a:sym typeface="Calibri"/>
              </a:rPr>
              <a:t>Loss</a:t>
            </a:r>
            <a:endParaRPr lang="en-US" sz="2400" b="0" u="none" dirty="0">
              <a:solidFill>
                <a:schemeClr val="dk1"/>
              </a:solidFill>
              <a:latin typeface="Calibri"/>
              <a:ea typeface="Calibri"/>
              <a:cs typeface="Calibri"/>
              <a:sym typeface="Calibri"/>
            </a:endParaRPr>
          </a:p>
        </p:txBody>
      </p:sp>
      <p:sp>
        <p:nvSpPr>
          <p:cNvPr id="57" name="Shape 50">
            <a:extLst>
              <a:ext uri="{FF2B5EF4-FFF2-40B4-BE49-F238E27FC236}">
                <a16:creationId xmlns="" xmlns:a16="http://schemas.microsoft.com/office/drawing/2014/main" id="{5269308D-2814-4EE6-91C8-C788B70DF944}"/>
              </a:ext>
            </a:extLst>
          </p:cNvPr>
          <p:cNvSpPr txBox="1"/>
          <p:nvPr/>
        </p:nvSpPr>
        <p:spPr>
          <a:xfrm>
            <a:off x="36660015" y="9648553"/>
            <a:ext cx="4541110" cy="438569"/>
          </a:xfrm>
          <a:prstGeom prst="rect">
            <a:avLst/>
          </a:prstGeom>
          <a:noFill/>
          <a:ln>
            <a:noFill/>
          </a:ln>
        </p:spPr>
        <p:txBody>
          <a:bodyPr wrap="square" lIns="68550" tIns="34275" rIns="68550" bIns="34275" anchor="t" anchorCtr="0">
            <a:noAutofit/>
          </a:bodyPr>
          <a:lstStyle/>
          <a:p>
            <a:pPr marL="0" marR="0" lvl="0" indent="0" algn="ctr" rtl="0">
              <a:spcBef>
                <a:spcPts val="0"/>
              </a:spcBef>
              <a:buNone/>
            </a:pPr>
            <a:r>
              <a:rPr lang="en-US" sz="2400" b="1" u="none" dirty="0">
                <a:solidFill>
                  <a:schemeClr val="dk1"/>
                </a:solidFill>
                <a:latin typeface="Calibri"/>
                <a:ea typeface="Calibri"/>
                <a:cs typeface="Calibri"/>
                <a:sym typeface="Calibri"/>
              </a:rPr>
              <a:t>Figure </a:t>
            </a:r>
            <a:r>
              <a:rPr lang="en-US" altLang="zh-CN" sz="2400" b="1" u="none" dirty="0" smtClean="0">
                <a:solidFill>
                  <a:schemeClr val="dk1"/>
                </a:solidFill>
                <a:latin typeface="Calibri"/>
                <a:ea typeface="Calibri"/>
                <a:cs typeface="Calibri"/>
                <a:sym typeface="Calibri"/>
              </a:rPr>
              <a:t>3</a:t>
            </a:r>
            <a:r>
              <a:rPr lang="en-US" sz="2400" b="1" u="none" dirty="0" smtClean="0">
                <a:solidFill>
                  <a:schemeClr val="dk1"/>
                </a:solidFill>
                <a:latin typeface="Calibri"/>
                <a:ea typeface="Calibri"/>
                <a:cs typeface="Calibri"/>
                <a:sym typeface="Calibri"/>
              </a:rPr>
              <a:t>.</a:t>
            </a:r>
            <a:r>
              <a:rPr lang="en-US" sz="2400" b="0" u="none" dirty="0" smtClean="0">
                <a:solidFill>
                  <a:schemeClr val="dk1"/>
                </a:solidFill>
                <a:latin typeface="Calibri"/>
                <a:ea typeface="Calibri"/>
                <a:cs typeface="Calibri"/>
                <a:sym typeface="Calibri"/>
              </a:rPr>
              <a:t> </a:t>
            </a:r>
            <a:r>
              <a:rPr lang="en-US" sz="2400" b="0" u="none" dirty="0">
                <a:solidFill>
                  <a:schemeClr val="dk1"/>
                </a:solidFill>
                <a:latin typeface="Calibri"/>
                <a:ea typeface="Calibri"/>
                <a:cs typeface="Calibri"/>
                <a:sym typeface="Calibri"/>
              </a:rPr>
              <a:t>LSTM Model f1 score</a:t>
            </a: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25892" y="5564745"/>
            <a:ext cx="6172200" cy="41148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225866" y="12947582"/>
            <a:ext cx="5852160" cy="3901440"/>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26902" y="12982329"/>
            <a:ext cx="5852160" cy="3901440"/>
          </a:xfrm>
          <a:prstGeom prst="rect">
            <a:avLst/>
          </a:prstGeom>
        </p:spPr>
      </p:pic>
      <p:sp>
        <p:nvSpPr>
          <p:cNvPr id="58" name="Shape 50">
            <a:extLst>
              <a:ext uri="{FF2B5EF4-FFF2-40B4-BE49-F238E27FC236}">
                <a16:creationId xmlns="" xmlns:a16="http://schemas.microsoft.com/office/drawing/2014/main" id="{5269308D-2814-4EE6-91C8-C788B70DF944}"/>
              </a:ext>
            </a:extLst>
          </p:cNvPr>
          <p:cNvSpPr txBox="1"/>
          <p:nvPr/>
        </p:nvSpPr>
        <p:spPr>
          <a:xfrm>
            <a:off x="30341437" y="16912512"/>
            <a:ext cx="4541110" cy="438569"/>
          </a:xfrm>
          <a:prstGeom prst="rect">
            <a:avLst/>
          </a:prstGeom>
          <a:noFill/>
          <a:ln>
            <a:noFill/>
          </a:ln>
        </p:spPr>
        <p:txBody>
          <a:bodyPr wrap="square" lIns="68550" tIns="34275" rIns="68550" bIns="34275" anchor="t" anchorCtr="0">
            <a:noAutofit/>
          </a:bodyPr>
          <a:lstStyle/>
          <a:p>
            <a:pPr marL="0" marR="0" lvl="0" indent="0" algn="ctr" rtl="0">
              <a:spcBef>
                <a:spcPts val="0"/>
              </a:spcBef>
              <a:buNone/>
            </a:pPr>
            <a:r>
              <a:rPr lang="en-US" sz="2400" b="1" u="none" dirty="0">
                <a:solidFill>
                  <a:schemeClr val="dk1"/>
                </a:solidFill>
                <a:latin typeface="Calibri"/>
                <a:ea typeface="Calibri"/>
                <a:cs typeface="Calibri"/>
                <a:sym typeface="Calibri"/>
              </a:rPr>
              <a:t>Figure 4.</a:t>
            </a:r>
            <a:r>
              <a:rPr lang="en-US" sz="2400" b="0" u="none" dirty="0">
                <a:solidFill>
                  <a:schemeClr val="dk1"/>
                </a:solidFill>
                <a:latin typeface="Calibri"/>
                <a:ea typeface="Calibri"/>
                <a:cs typeface="Calibri"/>
                <a:sym typeface="Calibri"/>
              </a:rPr>
              <a:t> LSTM Model </a:t>
            </a:r>
            <a:r>
              <a:rPr lang="en-US" altLang="zh-CN" sz="2400" b="0" u="none" dirty="0" smtClean="0">
                <a:solidFill>
                  <a:schemeClr val="dk1"/>
                </a:solidFill>
                <a:latin typeface="Calibri"/>
                <a:ea typeface="Calibri"/>
                <a:cs typeface="Calibri"/>
                <a:sym typeface="Calibri"/>
              </a:rPr>
              <a:t>with</a:t>
            </a:r>
            <a:r>
              <a:rPr lang="zh-CN" altLang="en-US" sz="2400" b="0" u="none" dirty="0" smtClean="0">
                <a:solidFill>
                  <a:schemeClr val="dk1"/>
                </a:solidFill>
                <a:latin typeface="Calibri"/>
                <a:ea typeface="Calibri"/>
                <a:cs typeface="Calibri"/>
                <a:sym typeface="Calibri"/>
              </a:rPr>
              <a:t> </a:t>
            </a:r>
            <a:r>
              <a:rPr lang="en-US" altLang="zh-CN" sz="2400" b="0" u="none" dirty="0" smtClean="0">
                <a:solidFill>
                  <a:schemeClr val="dk1"/>
                </a:solidFill>
                <a:latin typeface="Calibri"/>
                <a:ea typeface="Calibri"/>
                <a:cs typeface="Calibri"/>
                <a:sym typeface="Calibri"/>
              </a:rPr>
              <a:t>Time-Interval</a:t>
            </a:r>
            <a:r>
              <a:rPr lang="zh-CN" altLang="en-US" sz="2400" b="0" u="none"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Loss</a:t>
            </a:r>
            <a:endParaRPr lang="en-US" sz="2400" b="0" u="none" dirty="0">
              <a:solidFill>
                <a:schemeClr val="dk1"/>
              </a:solidFill>
              <a:latin typeface="Calibri"/>
              <a:ea typeface="Calibri"/>
              <a:cs typeface="Calibri"/>
              <a:sym typeface="Calibri"/>
            </a:endParaRPr>
          </a:p>
        </p:txBody>
      </p:sp>
      <p:sp>
        <p:nvSpPr>
          <p:cNvPr id="65" name="Shape 50">
            <a:extLst>
              <a:ext uri="{FF2B5EF4-FFF2-40B4-BE49-F238E27FC236}">
                <a16:creationId xmlns="" xmlns:a16="http://schemas.microsoft.com/office/drawing/2014/main" id="{5269308D-2814-4EE6-91C8-C788B70DF944}"/>
              </a:ext>
            </a:extLst>
          </p:cNvPr>
          <p:cNvSpPr txBox="1"/>
          <p:nvPr/>
        </p:nvSpPr>
        <p:spPr>
          <a:xfrm>
            <a:off x="36792570" y="16921617"/>
            <a:ext cx="4541110" cy="438569"/>
          </a:xfrm>
          <a:prstGeom prst="rect">
            <a:avLst/>
          </a:prstGeom>
          <a:noFill/>
          <a:ln>
            <a:noFill/>
          </a:ln>
        </p:spPr>
        <p:txBody>
          <a:bodyPr wrap="square" lIns="68550" tIns="34275" rIns="68550" bIns="34275" anchor="t" anchorCtr="0">
            <a:noAutofit/>
          </a:bodyPr>
          <a:lstStyle/>
          <a:p>
            <a:pPr algn="ctr"/>
            <a:r>
              <a:rPr lang="en-US" sz="2400" b="1" u="none" dirty="0">
                <a:solidFill>
                  <a:schemeClr val="dk1"/>
                </a:solidFill>
                <a:latin typeface="Calibri"/>
                <a:ea typeface="Calibri"/>
                <a:cs typeface="Calibri"/>
                <a:sym typeface="Calibri"/>
              </a:rPr>
              <a:t>Figure </a:t>
            </a:r>
            <a:r>
              <a:rPr lang="en-US" altLang="zh-CN" sz="2400" b="1" u="none" dirty="0" smtClean="0">
                <a:solidFill>
                  <a:schemeClr val="dk1"/>
                </a:solidFill>
                <a:latin typeface="Calibri"/>
                <a:ea typeface="Calibri"/>
                <a:cs typeface="Calibri"/>
                <a:sym typeface="Calibri"/>
              </a:rPr>
              <a:t>5</a:t>
            </a:r>
            <a:r>
              <a:rPr lang="en-US" sz="2400" b="1" u="none" dirty="0" smtClean="0">
                <a:solidFill>
                  <a:schemeClr val="dk1"/>
                </a:solidFill>
                <a:latin typeface="Calibri"/>
                <a:ea typeface="Calibri"/>
                <a:cs typeface="Calibri"/>
                <a:sym typeface="Calibri"/>
              </a:rPr>
              <a:t>.</a:t>
            </a:r>
            <a:r>
              <a:rPr lang="en-US" sz="2400" dirty="0">
                <a:solidFill>
                  <a:schemeClr val="dk1"/>
                </a:solidFill>
                <a:ea typeface="Calibri"/>
                <a:cs typeface="Calibri"/>
                <a:sym typeface="Calibri"/>
              </a:rPr>
              <a:t> LSTM Model </a:t>
            </a:r>
            <a:r>
              <a:rPr lang="en-US" altLang="zh-CN" sz="2400" dirty="0">
                <a:solidFill>
                  <a:schemeClr val="dk1"/>
                </a:solidFill>
                <a:ea typeface="Calibri"/>
                <a:cs typeface="Calibri"/>
                <a:sym typeface="Calibri"/>
              </a:rPr>
              <a:t>with</a:t>
            </a:r>
            <a:r>
              <a:rPr lang="zh-CN" altLang="en-US" sz="2400" dirty="0">
                <a:solidFill>
                  <a:schemeClr val="dk1"/>
                </a:solidFill>
                <a:ea typeface="Calibri"/>
                <a:cs typeface="Calibri"/>
                <a:sym typeface="Calibri"/>
              </a:rPr>
              <a:t> </a:t>
            </a:r>
            <a:r>
              <a:rPr lang="en-US" altLang="zh-CN" sz="2400" dirty="0" smtClean="0">
                <a:solidFill>
                  <a:schemeClr val="dk1"/>
                </a:solidFill>
                <a:ea typeface="Calibri"/>
                <a:cs typeface="Calibri"/>
                <a:sym typeface="Calibri"/>
              </a:rPr>
              <a:t>Time-Interval</a:t>
            </a:r>
            <a:r>
              <a:rPr lang="zh-CN" altLang="en-US" sz="2400" dirty="0" smtClean="0">
                <a:solidFill>
                  <a:schemeClr val="dk1"/>
                </a:solidFill>
                <a:ea typeface="Calibri"/>
                <a:cs typeface="Calibri"/>
                <a:sym typeface="Calibri"/>
              </a:rPr>
              <a:t> </a:t>
            </a:r>
            <a:r>
              <a:rPr lang="en-US" sz="2400" b="0" u="none" dirty="0" smtClean="0">
                <a:solidFill>
                  <a:schemeClr val="dk1"/>
                </a:solidFill>
                <a:latin typeface="Calibri"/>
                <a:ea typeface="Calibri"/>
                <a:cs typeface="Calibri"/>
                <a:sym typeface="Calibri"/>
              </a:rPr>
              <a:t>f1 </a:t>
            </a:r>
            <a:r>
              <a:rPr lang="en-US" sz="2400" b="0" u="none" dirty="0">
                <a:solidFill>
                  <a:schemeClr val="dk1"/>
                </a:solidFill>
                <a:latin typeface="Calibri"/>
                <a:ea typeface="Calibri"/>
                <a:cs typeface="Calibri"/>
                <a:sym typeface="Calibri"/>
              </a:rPr>
              <a:t>score</a:t>
            </a:r>
          </a:p>
        </p:txBody>
      </p:sp>
      <p:sp>
        <p:nvSpPr>
          <p:cNvPr id="35" name="Shape 44">
            <a:extLst>
              <a:ext uri="{FF2B5EF4-FFF2-40B4-BE49-F238E27FC236}">
                <a16:creationId xmlns="" xmlns:a16="http://schemas.microsoft.com/office/drawing/2014/main" id="{789A1971-75A2-48C5-BFA6-848422BE8D65}"/>
              </a:ext>
            </a:extLst>
          </p:cNvPr>
          <p:cNvSpPr/>
          <p:nvPr/>
        </p:nvSpPr>
        <p:spPr>
          <a:xfrm>
            <a:off x="29260799" y="18629945"/>
            <a:ext cx="13012925" cy="610196"/>
          </a:xfrm>
          <a:prstGeom prst="rect">
            <a:avLst/>
          </a:prstGeom>
          <a:solidFill>
            <a:srgbClr val="366092"/>
          </a:solidFill>
          <a:ln w="12700" cap="flat" cmpd="sng">
            <a:solidFill>
              <a:srgbClr val="395E89"/>
            </a:solidFill>
            <a:prstDash val="solid"/>
            <a:round/>
            <a:headEnd type="none" w="med" len="med"/>
            <a:tailEnd type="none" w="med" len="med"/>
          </a:ln>
        </p:spPr>
        <p:txBody>
          <a:bodyPr wrap="square" lIns="68550" tIns="34275" rIns="68550" bIns="34275" anchor="ctr" anchorCtr="0">
            <a:noAutofit/>
          </a:bodyPr>
          <a:lstStyle/>
          <a:p>
            <a:pPr marL="0" marR="0" lvl="0" indent="0" algn="ctr" rtl="0">
              <a:spcBef>
                <a:spcPts val="0"/>
              </a:spcBef>
              <a:buNone/>
            </a:pPr>
            <a:r>
              <a:rPr lang="en-US" altLang="zh-CN" sz="4400" b="1" dirty="0" smtClean="0">
                <a:solidFill>
                  <a:srgbClr val="EAF1DD"/>
                </a:solidFill>
                <a:latin typeface="Calibri"/>
                <a:ea typeface="Calibri"/>
                <a:cs typeface="Calibri"/>
                <a:sym typeface="Calibri"/>
              </a:rPr>
              <a:t>Gap</a:t>
            </a:r>
            <a:r>
              <a:rPr lang="zh-CN" altLang="en-US" sz="4400" b="1" dirty="0" smtClean="0">
                <a:solidFill>
                  <a:srgbClr val="EAF1DD"/>
                </a:solidFill>
                <a:latin typeface="Calibri"/>
                <a:ea typeface="Calibri"/>
                <a:cs typeface="Calibri"/>
                <a:sym typeface="Calibri"/>
              </a:rPr>
              <a:t> </a:t>
            </a:r>
            <a:r>
              <a:rPr lang="en-US" altLang="zh-CN" sz="4400" b="1" dirty="0" smtClean="0">
                <a:solidFill>
                  <a:srgbClr val="EAF1DD"/>
                </a:solidFill>
                <a:latin typeface="Calibri"/>
                <a:ea typeface="Calibri"/>
                <a:cs typeface="Calibri"/>
                <a:sym typeface="Calibri"/>
              </a:rPr>
              <a:t>investigation</a:t>
            </a:r>
            <a:r>
              <a:rPr lang="zh-CN" altLang="en-US" sz="4400" b="1" dirty="0" smtClean="0">
                <a:solidFill>
                  <a:srgbClr val="EAF1DD"/>
                </a:solidFill>
                <a:latin typeface="Calibri"/>
                <a:ea typeface="Calibri"/>
                <a:cs typeface="Calibri"/>
                <a:sym typeface="Calibri"/>
              </a:rPr>
              <a:t> </a:t>
            </a:r>
            <a:r>
              <a:rPr lang="en-US" altLang="zh-CN" sz="4400" b="1" dirty="0" smtClean="0">
                <a:solidFill>
                  <a:srgbClr val="EAF1DD"/>
                </a:solidFill>
                <a:latin typeface="Calibri"/>
                <a:ea typeface="Calibri"/>
                <a:cs typeface="Calibri"/>
                <a:sym typeface="Calibri"/>
              </a:rPr>
              <a:t>--</a:t>
            </a:r>
            <a:r>
              <a:rPr lang="zh-CN" altLang="en-US" sz="4400" b="1" dirty="0" smtClean="0">
                <a:solidFill>
                  <a:srgbClr val="EAF1DD"/>
                </a:solidFill>
                <a:latin typeface="Calibri"/>
                <a:ea typeface="Calibri"/>
                <a:cs typeface="Calibri"/>
                <a:sym typeface="Calibri"/>
              </a:rPr>
              <a:t> </a:t>
            </a:r>
            <a:r>
              <a:rPr lang="en-US" altLang="zh-CN" sz="4400" b="1" dirty="0" smtClean="0">
                <a:solidFill>
                  <a:srgbClr val="EAF1DD"/>
                </a:solidFill>
                <a:latin typeface="Calibri"/>
                <a:ea typeface="Calibri"/>
                <a:cs typeface="Calibri"/>
                <a:sym typeface="Calibri"/>
              </a:rPr>
              <a:t>Anomaly</a:t>
            </a:r>
            <a:r>
              <a:rPr lang="zh-CN" altLang="en-US" sz="4400" b="1" dirty="0" smtClean="0">
                <a:solidFill>
                  <a:srgbClr val="EAF1DD"/>
                </a:solidFill>
                <a:latin typeface="Calibri"/>
                <a:ea typeface="Calibri"/>
                <a:cs typeface="Calibri"/>
                <a:sym typeface="Calibri"/>
              </a:rPr>
              <a:t> </a:t>
            </a:r>
            <a:r>
              <a:rPr lang="en-US" altLang="zh-CN" sz="4400" b="1" dirty="0" smtClean="0">
                <a:solidFill>
                  <a:srgbClr val="EAF1DD"/>
                </a:solidFill>
                <a:latin typeface="Calibri"/>
                <a:ea typeface="Calibri"/>
                <a:cs typeface="Calibri"/>
                <a:sym typeface="Calibri"/>
              </a:rPr>
              <a:t>detection</a:t>
            </a:r>
            <a:endParaRPr lang="en-US" sz="4400" b="1" dirty="0">
              <a:solidFill>
                <a:srgbClr val="EAF1DD"/>
              </a:solidFill>
              <a:latin typeface="Calibri"/>
              <a:ea typeface="Calibri"/>
              <a:cs typeface="Calibri"/>
              <a:sym typeface="Calibri"/>
            </a:endParaRPr>
          </a:p>
        </p:txBody>
      </p:sp>
      <p:sp>
        <p:nvSpPr>
          <p:cNvPr id="36" name="Shape 43">
            <a:extLst>
              <a:ext uri="{FF2B5EF4-FFF2-40B4-BE49-F238E27FC236}">
                <a16:creationId xmlns="" xmlns:a16="http://schemas.microsoft.com/office/drawing/2014/main" id="{2D5558C6-3630-4E83-BED2-3D342E7552BC}"/>
              </a:ext>
            </a:extLst>
          </p:cNvPr>
          <p:cNvSpPr txBox="1"/>
          <p:nvPr/>
        </p:nvSpPr>
        <p:spPr>
          <a:xfrm>
            <a:off x="29260799" y="19277213"/>
            <a:ext cx="13012925" cy="4573387"/>
          </a:xfrm>
          <a:prstGeom prst="rect">
            <a:avLst/>
          </a:prstGeom>
          <a:solidFill>
            <a:schemeClr val="lt1"/>
          </a:solidFill>
          <a:ln w="12700" cap="flat" cmpd="sng">
            <a:solidFill>
              <a:srgbClr val="366092"/>
            </a:solidFill>
            <a:prstDash val="solid"/>
            <a:round/>
            <a:headEnd type="none" w="med" len="med"/>
            <a:tailEnd type="none" w="med" len="med"/>
          </a:ln>
        </p:spPr>
        <p:txBody>
          <a:bodyPr wrap="square" lIns="137125" tIns="137125" rIns="137125" bIns="137125" anchor="t" anchorCtr="0">
            <a:noAutofit/>
          </a:bodyPr>
          <a:lstStyle/>
          <a:p>
            <a:r>
              <a:rPr lang="en-US" altLang="zh-CN" sz="3200" dirty="0"/>
              <a:t>To get the boundary for Gap information specific</a:t>
            </a:r>
            <a:r>
              <a:rPr lang="zh-CN" altLang="en-US" sz="3200" dirty="0"/>
              <a:t> </a:t>
            </a:r>
            <a:r>
              <a:rPr lang="en-US" altLang="zh-CN" sz="3200" dirty="0"/>
              <a:t>to</a:t>
            </a:r>
            <a:r>
              <a:rPr lang="zh-CN" altLang="en-US" sz="3200" dirty="0"/>
              <a:t> </a:t>
            </a:r>
            <a:r>
              <a:rPr lang="en-US" altLang="zh-CN" sz="3200" dirty="0"/>
              <a:t>detect</a:t>
            </a:r>
            <a:r>
              <a:rPr lang="zh-CN" altLang="en-US" sz="3200" dirty="0"/>
              <a:t> </a:t>
            </a:r>
            <a:r>
              <a:rPr lang="en-US" altLang="zh-CN" sz="3200" dirty="0"/>
              <a:t>outliers, we implemented SVM </a:t>
            </a:r>
            <a:r>
              <a:rPr lang="en-US" altLang="zh-CN" sz="3200" dirty="0" smtClean="0"/>
              <a:t>model</a:t>
            </a:r>
            <a:r>
              <a:rPr lang="zh-CN" altLang="en-US" sz="3200" dirty="0" smtClean="0"/>
              <a:t> </a:t>
            </a:r>
            <a:r>
              <a:rPr lang="en-US" altLang="zh-CN" sz="3200" dirty="0" smtClean="0"/>
              <a:t>with</a:t>
            </a:r>
            <a:r>
              <a:rPr lang="zh-CN" altLang="en-US" sz="3200" dirty="0" smtClean="0"/>
              <a:t> </a:t>
            </a:r>
            <a:r>
              <a:rPr lang="en-US" altLang="zh-CN" sz="3200" dirty="0" smtClean="0"/>
              <a:t>linear</a:t>
            </a:r>
            <a:r>
              <a:rPr lang="zh-CN" altLang="en-US" sz="3200" dirty="0" smtClean="0"/>
              <a:t> </a:t>
            </a:r>
            <a:r>
              <a:rPr lang="en-US" altLang="zh-CN" sz="3200" dirty="0" smtClean="0"/>
              <a:t>kernel.  </a:t>
            </a:r>
          </a:p>
          <a:p>
            <a:r>
              <a:rPr lang="en-US" altLang="zh-CN" sz="3200" b="1" dirty="0" smtClean="0"/>
              <a:t>SVM</a:t>
            </a:r>
            <a:r>
              <a:rPr lang="zh-CN" altLang="en-US" sz="3200" b="1" dirty="0" smtClean="0"/>
              <a:t> </a:t>
            </a:r>
            <a:r>
              <a:rPr lang="en-US" altLang="zh-CN" sz="3200" b="1" dirty="0"/>
              <a:t>module</a:t>
            </a:r>
            <a:r>
              <a:rPr lang="zh-CN" altLang="en-US" sz="3200" b="1" dirty="0"/>
              <a:t> </a:t>
            </a:r>
            <a:r>
              <a:rPr lang="en-US" altLang="zh-CN" sz="3200" b="1" dirty="0"/>
              <a:t>---</a:t>
            </a:r>
            <a:r>
              <a:rPr lang="zh-CN" altLang="en-US" sz="3200" b="1" dirty="0"/>
              <a:t> </a:t>
            </a:r>
            <a:r>
              <a:rPr lang="en-US" altLang="zh-CN" sz="3200" b="1" dirty="0" err="1" smtClean="0"/>
              <a:t>oga</a:t>
            </a:r>
            <a:r>
              <a:rPr lang="en-US" altLang="zh-CN" sz="3200" b="1" dirty="0"/>
              <a:t>" and it's "Gap" condition</a:t>
            </a:r>
          </a:p>
          <a:p>
            <a:r>
              <a:rPr lang="en-US" altLang="zh-CN" sz="3200" dirty="0"/>
              <a:t>Input:</a:t>
            </a:r>
            <a:r>
              <a:rPr lang="zh-CN" altLang="en-US" sz="3200" dirty="0"/>
              <a:t>    </a:t>
            </a:r>
            <a:r>
              <a:rPr lang="en-US" altLang="zh-CN" sz="3200" dirty="0"/>
              <a:t>X</a:t>
            </a:r>
            <a:r>
              <a:rPr lang="zh-CN" altLang="en-US" sz="3200" dirty="0"/>
              <a:t> </a:t>
            </a:r>
            <a:r>
              <a:rPr lang="en-US" altLang="zh-CN" sz="3200" dirty="0" smtClean="0"/>
              <a:t>_training,</a:t>
            </a:r>
            <a:r>
              <a:rPr lang="zh-CN" altLang="en-US" sz="3200" dirty="0" smtClean="0"/>
              <a:t>  </a:t>
            </a:r>
            <a:r>
              <a:rPr lang="en-US" altLang="zh-CN" sz="3200" dirty="0" smtClean="0"/>
              <a:t>training</a:t>
            </a:r>
            <a:r>
              <a:rPr lang="zh-CN" altLang="en-US" sz="3200" dirty="0" smtClean="0"/>
              <a:t> </a:t>
            </a:r>
            <a:r>
              <a:rPr lang="en-US" altLang="zh-CN" sz="3200" dirty="0" smtClean="0"/>
              <a:t>set</a:t>
            </a:r>
            <a:r>
              <a:rPr lang="zh-CN" altLang="en-US" sz="3200" dirty="0" smtClean="0"/>
              <a:t> </a:t>
            </a:r>
            <a:r>
              <a:rPr lang="en-US" altLang="zh-CN" sz="3200" dirty="0" smtClean="0"/>
              <a:t>of</a:t>
            </a:r>
            <a:r>
              <a:rPr lang="zh-CN" altLang="en-US" sz="3200" dirty="0" smtClean="0"/>
              <a:t> </a:t>
            </a:r>
            <a:r>
              <a:rPr lang="en-US" altLang="zh-CN" sz="3200" dirty="0" smtClean="0"/>
              <a:t>vector</a:t>
            </a:r>
            <a:r>
              <a:rPr lang="zh-CN" altLang="en-US" sz="3200" dirty="0" smtClean="0"/>
              <a:t> </a:t>
            </a:r>
            <a:r>
              <a:rPr lang="en-US" altLang="zh-CN" sz="3200" dirty="0" smtClean="0"/>
              <a:t>‘</a:t>
            </a:r>
            <a:r>
              <a:rPr lang="en-US" altLang="zh-CN" sz="3200" dirty="0" err="1" smtClean="0"/>
              <a:t>oga</a:t>
            </a:r>
            <a:r>
              <a:rPr lang="en-US" altLang="zh-CN" sz="3200" dirty="0" smtClean="0"/>
              <a:t>’</a:t>
            </a:r>
            <a:r>
              <a:rPr lang="zh-CN" altLang="en-US" sz="3200" dirty="0" smtClean="0"/>
              <a:t> </a:t>
            </a:r>
            <a:r>
              <a:rPr lang="en-US" altLang="zh-CN" sz="3200" dirty="0" smtClean="0"/>
              <a:t>data</a:t>
            </a:r>
            <a:r>
              <a:rPr lang="zh-CN" altLang="en-US" sz="3200" dirty="0" smtClean="0"/>
              <a:t> </a:t>
            </a:r>
            <a:r>
              <a:rPr lang="en-US" altLang="zh-CN" sz="3200" dirty="0" smtClean="0"/>
              <a:t>.</a:t>
            </a:r>
            <a:endParaRPr lang="en-US" altLang="zh-CN" sz="3200" dirty="0"/>
          </a:p>
          <a:p>
            <a:r>
              <a:rPr lang="en-US" altLang="zh-CN" sz="3200" dirty="0" smtClean="0"/>
              <a:t>Output</a:t>
            </a:r>
            <a:r>
              <a:rPr lang="en-US" altLang="zh-CN" sz="3200" dirty="0"/>
              <a:t>:</a:t>
            </a:r>
            <a:r>
              <a:rPr lang="zh-CN" altLang="en-US" sz="3200" dirty="0"/>
              <a:t>  </a:t>
            </a:r>
            <a:r>
              <a:rPr lang="en-US" altLang="zh-CN" sz="3200" dirty="0"/>
              <a:t>threshold = -intercept</a:t>
            </a:r>
            <a:r>
              <a:rPr lang="zh-CN" altLang="en-US" sz="3200" dirty="0"/>
              <a:t> </a:t>
            </a:r>
            <a:r>
              <a:rPr lang="en-US" altLang="zh-CN" sz="3200" dirty="0"/>
              <a:t>/</a:t>
            </a:r>
            <a:r>
              <a:rPr lang="zh-CN" altLang="en-US" sz="3200" dirty="0"/>
              <a:t> </a:t>
            </a:r>
            <a:r>
              <a:rPr lang="en-US" altLang="zh-CN" sz="3200" dirty="0" err="1" smtClean="0"/>
              <a:t>coef</a:t>
            </a:r>
            <a:r>
              <a:rPr lang="zh-CN" altLang="en-US" sz="3200" dirty="0" smtClean="0"/>
              <a:t> </a:t>
            </a:r>
            <a:r>
              <a:rPr lang="en-US" altLang="zh-CN" sz="3200" dirty="0" smtClean="0"/>
              <a:t>=</a:t>
            </a:r>
            <a:r>
              <a:rPr lang="zh-CN" altLang="en-US" sz="3200" dirty="0" smtClean="0"/>
              <a:t> </a:t>
            </a:r>
            <a:r>
              <a:rPr lang="en-US" altLang="zh-CN" sz="3200" dirty="0" smtClean="0"/>
              <a:t>15.129</a:t>
            </a:r>
          </a:p>
          <a:p>
            <a:pPr>
              <a:lnSpc>
                <a:spcPts val="3040"/>
              </a:lnSpc>
            </a:pPr>
            <a:endParaRPr lang="en-US" altLang="zh-CN" sz="3200" dirty="0" smtClean="0"/>
          </a:p>
          <a:p>
            <a:r>
              <a:rPr lang="en-US" altLang="zh-CN" sz="3200" b="1" dirty="0" smtClean="0"/>
              <a:t>Evaluation:</a:t>
            </a:r>
          </a:p>
          <a:p>
            <a:pPr marL="0" marR="0" lvl="0" indent="0" algn="l" rtl="0">
              <a:spcBef>
                <a:spcPts val="0"/>
              </a:spcBef>
              <a:buNone/>
            </a:pPr>
            <a:r>
              <a:rPr lang="en-US" altLang="zh-CN" sz="3200" b="0" u="none" dirty="0" smtClean="0">
                <a:solidFill>
                  <a:schemeClr val="dk1"/>
                </a:solidFill>
                <a:latin typeface="Calibri"/>
                <a:ea typeface="Calibri"/>
                <a:cs typeface="Calibri"/>
                <a:sym typeface="Calibri"/>
              </a:rPr>
              <a:t>In</a:t>
            </a:r>
            <a:r>
              <a:rPr lang="zh-CN" altLang="en-US" sz="3200" b="0" u="none" dirty="0" smtClean="0">
                <a:solidFill>
                  <a:schemeClr val="dk1"/>
                </a:solidFill>
                <a:latin typeface="Calibri"/>
                <a:ea typeface="Calibri"/>
                <a:cs typeface="Calibri"/>
                <a:sym typeface="Calibri"/>
              </a:rPr>
              <a:t> </a:t>
            </a:r>
            <a:r>
              <a:rPr lang="en-US" altLang="zh-CN" sz="3200" b="0" u="none" dirty="0" smtClean="0">
                <a:solidFill>
                  <a:schemeClr val="dk1"/>
                </a:solidFill>
                <a:latin typeface="Calibri"/>
                <a:ea typeface="Calibri"/>
                <a:cs typeface="Calibri"/>
                <a:sym typeface="Calibri"/>
              </a:rPr>
              <a:t>test</a:t>
            </a:r>
            <a:r>
              <a:rPr lang="zh-CN" altLang="en-US" sz="3200" b="0" u="none" dirty="0" smtClean="0">
                <a:solidFill>
                  <a:schemeClr val="dk1"/>
                </a:solidFill>
                <a:latin typeface="Calibri"/>
                <a:ea typeface="Calibri"/>
                <a:cs typeface="Calibri"/>
                <a:sym typeface="Calibri"/>
              </a:rPr>
              <a:t> </a:t>
            </a:r>
            <a:r>
              <a:rPr lang="en-US" altLang="zh-CN" sz="3200" b="0" u="none" dirty="0" smtClean="0">
                <a:solidFill>
                  <a:schemeClr val="dk1"/>
                </a:solidFill>
                <a:latin typeface="Calibri"/>
                <a:ea typeface="Calibri"/>
                <a:cs typeface="Calibri"/>
                <a:sym typeface="Calibri"/>
              </a:rPr>
              <a:t>set(</a:t>
            </a:r>
            <a:r>
              <a:rPr lang="en-US" altLang="zh-CN" sz="3200" b="0" u="none" dirty="0" err="1" smtClean="0">
                <a:solidFill>
                  <a:schemeClr val="dk1"/>
                </a:solidFill>
                <a:latin typeface="Calibri"/>
                <a:ea typeface="Calibri"/>
                <a:cs typeface="Calibri"/>
                <a:sym typeface="Calibri"/>
              </a:rPr>
              <a:t>x_test</a:t>
            </a:r>
            <a:r>
              <a:rPr lang="en-US" altLang="zh-CN" sz="3200" b="0" u="none" dirty="0" smtClean="0">
                <a:solidFill>
                  <a:schemeClr val="dk1"/>
                </a:solidFill>
                <a:latin typeface="Calibri"/>
                <a:ea typeface="Calibri"/>
                <a:cs typeface="Calibri"/>
                <a:sym typeface="Calibri"/>
              </a:rPr>
              <a:t>,</a:t>
            </a:r>
            <a:r>
              <a:rPr lang="zh-CN" altLang="en-US" sz="3200" b="0" u="none" dirty="0" smtClean="0">
                <a:solidFill>
                  <a:schemeClr val="dk1"/>
                </a:solidFill>
                <a:latin typeface="Calibri"/>
                <a:ea typeface="Calibri"/>
                <a:cs typeface="Calibri"/>
                <a:sym typeface="Calibri"/>
              </a:rPr>
              <a:t> </a:t>
            </a:r>
            <a:r>
              <a:rPr lang="en-US" altLang="zh-CN" sz="3200" b="0" u="none" dirty="0" err="1" smtClean="0">
                <a:solidFill>
                  <a:schemeClr val="dk1"/>
                </a:solidFill>
                <a:latin typeface="Calibri"/>
                <a:ea typeface="Calibri"/>
                <a:cs typeface="Calibri"/>
                <a:sym typeface="Calibri"/>
              </a:rPr>
              <a:t>y_test</a:t>
            </a:r>
            <a:r>
              <a:rPr lang="en-US" altLang="zh-CN" sz="3200" b="0" u="none" dirty="0" smtClean="0">
                <a:solidFill>
                  <a:schemeClr val="dk1"/>
                </a:solidFill>
                <a:latin typeface="Calibri"/>
                <a:ea typeface="Calibri"/>
                <a:cs typeface="Calibri"/>
                <a:sym typeface="Calibri"/>
              </a:rPr>
              <a:t>),</a:t>
            </a:r>
            <a:r>
              <a:rPr lang="zh-CN" altLang="en-US" sz="3200" b="0" u="none" dirty="0" smtClean="0">
                <a:solidFill>
                  <a:schemeClr val="dk1"/>
                </a:solidFill>
                <a:latin typeface="Calibri"/>
                <a:ea typeface="Calibri"/>
                <a:cs typeface="Calibri"/>
                <a:sym typeface="Calibri"/>
              </a:rPr>
              <a:t> </a:t>
            </a:r>
            <a:r>
              <a:rPr lang="zh-CN" altLang="en-US" sz="3200" dirty="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only</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3</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outliers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detected.</a:t>
            </a:r>
            <a:r>
              <a:rPr lang="zh-CN" altLang="en-US" sz="3200" dirty="0" smtClean="0">
                <a:solidFill>
                  <a:schemeClr val="dk1"/>
                </a:solidFill>
                <a:latin typeface="Calibri"/>
                <a:ea typeface="Calibri"/>
                <a:cs typeface="Calibri"/>
                <a:sym typeface="Calibri"/>
              </a:rPr>
              <a:t> </a:t>
            </a:r>
            <a:endParaRPr lang="en-US" altLang="zh-CN" sz="3200" dirty="0">
              <a:solidFill>
                <a:schemeClr val="dk1"/>
              </a:solidFill>
              <a:latin typeface="Calibri"/>
              <a:ea typeface="Calibri"/>
              <a:cs typeface="Calibri"/>
              <a:sym typeface="Calibri"/>
            </a:endParaRPr>
          </a:p>
          <a:p>
            <a:pPr lvl="0"/>
            <a:r>
              <a:rPr lang="en-US" altLang="zh-CN" sz="3200" dirty="0" smtClean="0">
                <a:solidFill>
                  <a:schemeClr val="dk1"/>
                </a:solidFill>
                <a:latin typeface="Calibri"/>
                <a:ea typeface="Calibri"/>
                <a:cs typeface="Calibri"/>
                <a:sym typeface="Calibri"/>
              </a:rPr>
              <a:t>The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mean</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accuracy</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score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0.9998.</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And</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the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f1</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score</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is</a:t>
            </a:r>
            <a:r>
              <a:rPr lang="zh-CN" altLang="en-US" sz="3200" dirty="0" smtClean="0">
                <a:solidFill>
                  <a:schemeClr val="dk1"/>
                </a:solidFill>
                <a:latin typeface="Calibri"/>
                <a:ea typeface="Calibri"/>
                <a:cs typeface="Calibri"/>
                <a:sym typeface="Calibri"/>
              </a:rPr>
              <a:t> </a:t>
            </a:r>
            <a:r>
              <a:rPr lang="en-US" altLang="zh-CN" sz="3200" dirty="0" smtClean="0">
                <a:solidFill>
                  <a:schemeClr val="dk1"/>
                </a:solidFill>
                <a:latin typeface="Calibri"/>
                <a:ea typeface="Calibri"/>
                <a:cs typeface="Calibri"/>
                <a:sym typeface="Calibri"/>
              </a:rPr>
              <a:t>1.0.</a:t>
            </a:r>
            <a:endParaRPr lang="en-US" sz="3200" b="0" u="none" dirty="0">
              <a:solidFill>
                <a:schemeClr val="dk1"/>
              </a:solidFill>
              <a:latin typeface="Calibri"/>
              <a:ea typeface="Calibri"/>
              <a:cs typeface="Calibri"/>
              <a:sym typeface="Calibri"/>
            </a:endParaRPr>
          </a:p>
        </p:txBody>
      </p:sp>
      <p:pic>
        <p:nvPicPr>
          <p:cNvPr id="3" name="图片 2"/>
          <p:cNvPicPr>
            <a:picLocks noChangeAspect="1"/>
          </p:cNvPicPr>
          <p:nvPr/>
        </p:nvPicPr>
        <p:blipFill>
          <a:blip r:embed="rId11"/>
          <a:stretch>
            <a:fillRect/>
          </a:stretch>
        </p:blipFill>
        <p:spPr>
          <a:xfrm>
            <a:off x="38403650" y="20247979"/>
            <a:ext cx="3674376" cy="227556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3536</TotalTime>
  <Words>851</Words>
  <Application>Microsoft Macintosh PowerPoint</Application>
  <PresentationFormat>自定义</PresentationFormat>
  <Paragraphs>137</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Calibri</vt:lpstr>
      <vt:lpstr>Cambria Math</vt:lpstr>
      <vt:lpstr>DengXian</vt:lpstr>
      <vt:lpstr>宋体</vt:lpstr>
      <vt:lpstr>Arial</vt:lpstr>
      <vt:lpstr>Office Theme</vt:lpstr>
      <vt:lpstr>PowerPoint 演示文稿</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Microsoft Office 用户</cp:lastModifiedBy>
  <cp:revision>117</cp:revision>
  <cp:lastPrinted>2013-02-12T02:21:55Z</cp:lastPrinted>
  <dcterms:created xsi:type="dcterms:W3CDTF">2013-02-10T21:14:48Z</dcterms:created>
  <dcterms:modified xsi:type="dcterms:W3CDTF">2017-12-12T09:47:07Z</dcterms:modified>
</cp:coreProperties>
</file>