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3" r:id="rId4"/>
    <p:sldId id="264" r:id="rId5"/>
    <p:sldId id="265" r:id="rId6"/>
    <p:sldId id="274" r:id="rId7"/>
    <p:sldId id="266" r:id="rId8"/>
    <p:sldId id="271" r:id="rId9"/>
    <p:sldId id="259" r:id="rId10"/>
    <p:sldId id="269" r:id="rId11"/>
    <p:sldId id="260"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42C"/>
    <a:srgbClr val="1B4D32"/>
    <a:srgbClr val="39725F"/>
    <a:srgbClr val="3CB371"/>
    <a:srgbClr val="65C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1105" autoAdjust="0"/>
  </p:normalViewPr>
  <p:slideViewPr>
    <p:cSldViewPr snapToGrid="0">
      <p:cViewPr varScale="1">
        <p:scale>
          <a:sx n="91" d="100"/>
          <a:sy n="91" d="100"/>
        </p:scale>
        <p:origin x="712" y="-57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1DBBD-0AB9-4635-A08D-3262C139E537}" type="datetimeFigureOut">
              <a:rPr lang="zh-CN" altLang="en-US" smtClean="0"/>
              <a:t>2017/4/30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DFBFD-F403-41B9-B2ED-4F914FE9BA10}" type="slidenum">
              <a:rPr lang="zh-CN" altLang="en-US" smtClean="0"/>
              <a:t>‹#›</a:t>
            </a:fld>
            <a:endParaRPr lang="zh-CN" altLang="en-US"/>
          </a:p>
        </p:txBody>
      </p:sp>
    </p:spTree>
    <p:extLst>
      <p:ext uri="{BB962C8B-B14F-4D97-AF65-F5344CB8AC3E}">
        <p14:creationId xmlns:p14="http://schemas.microsoft.com/office/powerpoint/2010/main" val="421126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DFBFD-F403-41B9-B2ED-4F914FE9BA10}" type="slidenum">
              <a:rPr lang="zh-CN" altLang="en-US" smtClean="0"/>
              <a:t>1</a:t>
            </a:fld>
            <a:endParaRPr lang="zh-CN" altLang="en-US"/>
          </a:p>
        </p:txBody>
      </p:sp>
    </p:spTree>
    <p:extLst>
      <p:ext uri="{BB962C8B-B14F-4D97-AF65-F5344CB8AC3E}">
        <p14:creationId xmlns:p14="http://schemas.microsoft.com/office/powerpoint/2010/main" val="227783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Image Segmentation: </a:t>
            </a:r>
            <a:r>
              <a:rPr lang="en-US" altLang="zh-CN" sz="1200" b="0" i="0" u="none" strike="noStrike" kern="1200" dirty="0">
                <a:solidFill>
                  <a:schemeClr val="tx1"/>
                </a:solidFill>
                <a:effectLst/>
                <a:latin typeface="+mn-lt"/>
                <a:ea typeface="+mn-ea"/>
                <a:cs typeface="+mn-cs"/>
              </a:rPr>
              <a:t>image segmentation is the process of partitioning a digital image into multiple segments according to some certain features</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Project Description: </a:t>
            </a:r>
            <a:r>
              <a:rPr lang="en-US" altLang="zh-CN" dirty="0"/>
              <a:t>segment the foreground from the background in an image as fast as we could(</a:t>
            </a:r>
            <a:r>
              <a:rPr lang="zh-CN" altLang="en-US" dirty="0"/>
              <a:t>这块可以再改改）</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3DFBFD-F403-41B9-B2ED-4F914FE9BA10}" type="slidenum">
              <a:rPr lang="zh-CN" altLang="en-US" smtClean="0"/>
              <a:t>2</a:t>
            </a:fld>
            <a:endParaRPr lang="zh-CN" altLang="en-US"/>
          </a:p>
        </p:txBody>
      </p:sp>
    </p:spTree>
    <p:extLst>
      <p:ext uri="{BB962C8B-B14F-4D97-AF65-F5344CB8AC3E}">
        <p14:creationId xmlns:p14="http://schemas.microsoft.com/office/powerpoint/2010/main" val="204642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F-F: </a:t>
            </a:r>
            <a:r>
              <a:rPr lang="en-US" altLang="zh-CN" dirty="0"/>
              <a:t>Starting from zero flow, increase the flow gradually by finding a path from s to t along which more flow can be sent, until a max-flow is achieved </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3DFBFD-F403-41B9-B2ED-4F914FE9BA10}" type="slidenum">
              <a:rPr lang="zh-CN" altLang="en-US" smtClean="0"/>
              <a:t>3</a:t>
            </a:fld>
            <a:endParaRPr lang="zh-CN" altLang="en-US"/>
          </a:p>
        </p:txBody>
      </p:sp>
    </p:spTree>
    <p:extLst>
      <p:ext uri="{BB962C8B-B14F-4D97-AF65-F5344CB8AC3E}">
        <p14:creationId xmlns:p14="http://schemas.microsoft.com/office/powerpoint/2010/main" val="25558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dirty="0">
                <a:solidFill>
                  <a:schemeClr val="tx1"/>
                </a:solidFill>
                <a:effectLst/>
                <a:latin typeface="+mn-lt"/>
                <a:ea typeface="+mn-ea"/>
                <a:cs typeface="+mn-cs"/>
              </a:rPr>
              <a:t>k-means clustering algorithm partitions the data into k number groups and classifies them into k disjoint clusters. The algorithm requires to calculate k centroid. And it takes each point to the cluster which has nearest centroid from the respective point. The distance is determined by Euclidean distance. After the grouping process, it recalculates new centroid for each cluster, and a new distance is then calculated. The centroid for each cluster is the point that the sum of distances of all the clusters to this point is minimized. After a number of iterations, the sum of distances from each object to its centroid of all clusters is minimized. The detail of the algorithm is shown as below:</a:t>
            </a:r>
            <a:endParaRPr lang="en-US" altLang="zh-CN" b="0" dirty="0">
              <a:effectLst/>
            </a:endParaRPr>
          </a:p>
          <a:p>
            <a:r>
              <a:rPr lang="en-US" altLang="zh-CN" dirty="0"/>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883DFBFD-F403-41B9-B2ED-4F914FE9BA10}" type="slidenum">
              <a:rPr lang="zh-CN" altLang="en-US" smtClean="0"/>
              <a:t>4</a:t>
            </a:fld>
            <a:endParaRPr lang="zh-CN" altLang="en-US"/>
          </a:p>
        </p:txBody>
      </p:sp>
    </p:spTree>
    <p:extLst>
      <p:ext uri="{BB962C8B-B14F-4D97-AF65-F5344CB8AC3E}">
        <p14:creationId xmlns:p14="http://schemas.microsoft.com/office/powerpoint/2010/main" val="386483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DFBFD-F403-41B9-B2ED-4F914FE9BA10}" type="slidenum">
              <a:rPr lang="zh-CN" altLang="en-US" smtClean="0"/>
              <a:t>5</a:t>
            </a:fld>
            <a:endParaRPr lang="zh-CN" altLang="en-US"/>
          </a:p>
        </p:txBody>
      </p:sp>
    </p:spTree>
    <p:extLst>
      <p:ext uri="{BB962C8B-B14F-4D97-AF65-F5344CB8AC3E}">
        <p14:creationId xmlns:p14="http://schemas.microsoft.com/office/powerpoint/2010/main" val="140843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smtClean="0">
                <a:solidFill>
                  <a:schemeClr val="tx1"/>
                </a:solidFill>
                <a:effectLst/>
                <a:latin typeface="+mn-lt"/>
                <a:ea typeface="+mn-ea"/>
                <a:cs typeface="+mn-cs"/>
              </a:rPr>
              <a:t>Standard augmenting paths based algorithms, such as </a:t>
            </a:r>
            <a:r>
              <a:rPr lang="en-US" sz="1200" kern="1200" dirty="0" err="1" smtClean="0">
                <a:solidFill>
                  <a:schemeClr val="tx1"/>
                </a:solidFill>
                <a:effectLst/>
                <a:latin typeface="+mn-lt"/>
                <a:ea typeface="+mn-ea"/>
                <a:cs typeface="+mn-cs"/>
              </a:rPr>
              <a:t>Dinic</a:t>
            </a:r>
            <a:r>
              <a:rPr lang="en-US" sz="1200" kern="1200" dirty="0" smtClean="0">
                <a:solidFill>
                  <a:schemeClr val="tx1"/>
                </a:solidFill>
                <a:effectLst/>
                <a:latin typeface="+mn-lt"/>
                <a:ea typeface="+mn-ea"/>
                <a:cs typeface="+mn-cs"/>
              </a:rPr>
              <a:t> algorithm [12], work by pushing flow along non-saturated paths from the source to the sink until the maximum flow in the graph G is reached. If a path is found then the algorithm augments it by pushing the maximum possible flow </a:t>
            </a:r>
            <a:r>
              <a:rPr lang="en-US" sz="1200" kern="1200" dirty="0" err="1" smtClean="0">
                <a:solidFill>
                  <a:schemeClr val="tx1"/>
                </a:solidFill>
                <a:effectLst/>
                <a:latin typeface="+mn-lt"/>
                <a:ea typeface="+mn-ea"/>
                <a:cs typeface="+mn-cs"/>
              </a:rPr>
              <a:t>df</a:t>
            </a:r>
            <a:r>
              <a:rPr lang="en-US" sz="1200" kern="1200" dirty="0" smtClean="0">
                <a:solidFill>
                  <a:schemeClr val="tx1"/>
                </a:solidFill>
                <a:effectLst/>
                <a:latin typeface="+mn-lt"/>
                <a:ea typeface="+mn-ea"/>
                <a:cs typeface="+mn-cs"/>
              </a:rPr>
              <a:t> that saturates at least one of the edges in the path. Each augmentation increases the total flow from the source to the sink f = f + </a:t>
            </a:r>
            <a:r>
              <a:rPr lang="en-US" sz="1200" kern="1200" dirty="0" err="1" smtClean="0">
                <a:solidFill>
                  <a:schemeClr val="tx1"/>
                </a:solidFill>
                <a:effectLst/>
                <a:latin typeface="+mn-lt"/>
                <a:ea typeface="+mn-ea"/>
                <a:cs typeface="+mn-cs"/>
              </a:rPr>
              <a:t>df</a:t>
            </a:r>
            <a:r>
              <a:rPr lang="en-US" sz="1200" kern="1200" dirty="0" smtClean="0">
                <a:solidFill>
                  <a:schemeClr val="tx1"/>
                </a:solidFill>
                <a:effectLst/>
                <a:latin typeface="+mn-lt"/>
                <a:ea typeface="+mn-ea"/>
                <a:cs typeface="+mn-cs"/>
              </a:rPr>
              <a:t>. The maximum flow is reached when any s → t path crosses at least one saturated edge in the residual graph Gf . </a:t>
            </a:r>
          </a:p>
          <a:p>
            <a:endParaRPr lang="en-US" dirty="0" smtClean="0"/>
          </a:p>
          <a:p>
            <a:r>
              <a:rPr lang="en-US" sz="1200" kern="1200" dirty="0" err="1" smtClean="0">
                <a:solidFill>
                  <a:schemeClr val="tx1"/>
                </a:solidFill>
                <a:effectLst/>
                <a:latin typeface="+mn-lt"/>
                <a:ea typeface="+mn-ea"/>
                <a:cs typeface="+mn-cs"/>
              </a:rPr>
              <a:t>Dinic</a:t>
            </a:r>
            <a:r>
              <a:rPr lang="en-US" sz="1200" kern="1200" dirty="0" smtClean="0">
                <a:solidFill>
                  <a:schemeClr val="tx1"/>
                </a:solidFill>
                <a:effectLst/>
                <a:latin typeface="+mn-lt"/>
                <a:ea typeface="+mn-ea"/>
                <a:cs typeface="+mn-cs"/>
              </a:rPr>
              <a:t> algorithm uses breadth-first search to find the shortest paths from s to t on the residual </a:t>
            </a:r>
            <a:endParaRPr lang="en-US" dirty="0" smtClean="0"/>
          </a:p>
          <a:p>
            <a:r>
              <a:rPr lang="en-US" sz="1200" kern="1200" dirty="0" smtClean="0">
                <a:solidFill>
                  <a:schemeClr val="tx1"/>
                </a:solidFill>
                <a:effectLst/>
                <a:latin typeface="+mn-lt"/>
                <a:ea typeface="+mn-ea"/>
                <a:cs typeface="+mn-cs"/>
              </a:rPr>
              <a:t>graph Gf . After all shortest paths of a fixed length k are saturated, the algorithm starts the </a:t>
            </a:r>
            <a:endParaRPr lang="en-US" dirty="0" smtClean="0"/>
          </a:p>
          <a:p>
            <a:r>
              <a:rPr lang="en-US" sz="1200" kern="1200" dirty="0" smtClean="0">
                <a:solidFill>
                  <a:schemeClr val="tx1"/>
                </a:solidFill>
                <a:effectLst/>
                <a:latin typeface="+mn-lt"/>
                <a:ea typeface="+mn-ea"/>
                <a:cs typeface="+mn-cs"/>
              </a:rPr>
              <a:t>breadth-first search for s → t paths of length k + 1 from scratch. Note that the use of shortest </a:t>
            </a:r>
            <a:endParaRPr lang="en-US" dirty="0" smtClean="0"/>
          </a:p>
          <a:p>
            <a:r>
              <a:rPr lang="en-US" sz="1200" kern="1200" dirty="0" smtClean="0">
                <a:solidFill>
                  <a:schemeClr val="tx1"/>
                </a:solidFill>
                <a:effectLst/>
                <a:latin typeface="+mn-lt"/>
                <a:ea typeface="+mn-ea"/>
                <a:cs typeface="+mn-cs"/>
              </a:rPr>
              <a:t>paths is an important factor that improves theoretical running time complexities for algorithms </a:t>
            </a:r>
          </a:p>
          <a:p>
            <a:r>
              <a:rPr lang="en-US" sz="1200" kern="1200" dirty="0" smtClean="0">
                <a:solidFill>
                  <a:schemeClr val="tx1"/>
                </a:solidFill>
                <a:effectLst/>
                <a:latin typeface="+mn-lt"/>
                <a:ea typeface="+mn-ea"/>
                <a:cs typeface="+mn-cs"/>
              </a:rPr>
              <a:t>based on augmenting paths. The worst case running time complexity for </a:t>
            </a:r>
            <a:r>
              <a:rPr lang="en-US" sz="1200" kern="1200" dirty="0" err="1" smtClean="0">
                <a:solidFill>
                  <a:schemeClr val="tx1"/>
                </a:solidFill>
                <a:effectLst/>
                <a:latin typeface="+mn-lt"/>
                <a:ea typeface="+mn-ea"/>
                <a:cs typeface="+mn-cs"/>
              </a:rPr>
              <a:t>Dinic</a:t>
            </a:r>
            <a:r>
              <a:rPr lang="en-US" sz="1200" kern="1200" dirty="0" smtClean="0">
                <a:solidFill>
                  <a:schemeClr val="tx1"/>
                </a:solidFill>
                <a:effectLst/>
                <a:latin typeface="+mn-lt"/>
                <a:ea typeface="+mn-ea"/>
                <a:cs typeface="+mn-cs"/>
              </a:rPr>
              <a:t> algorithm is O(mn2) where n is the number of nodes and m is the number of edges in the graph. </a:t>
            </a:r>
            <a:endParaRPr lang="en-US" dirty="0" smtClean="0"/>
          </a:p>
          <a:p>
            <a:r>
              <a:rPr lang="en-US" sz="1200" kern="1200" dirty="0" smtClean="0">
                <a:solidFill>
                  <a:schemeClr val="tx1"/>
                </a:solidFill>
                <a:effectLst/>
                <a:latin typeface="+mn-lt"/>
                <a:ea typeface="+mn-ea"/>
                <a:cs typeface="+mn-cs"/>
              </a:rPr>
              <a:t>Push-relabel algorithms use quite a different approach. They do not maintain a valid flow during the operation; there are “active” nodes that have a positive “flow excess”. Instead, the algorithms maintain a labeling of nodes giving a low bound estimate on the distance or height to the sink along non-saturated edges. The algorithms attempt to “push” excess flows towards nodes with smaller estimated height. Typically, the “push” operation is applied to active nodes with the highest node or based on FIFO selection strategy. The distances (labels) progressively increase as edges are saturated by push operations. Undeliverable flows are eventually drained back to the source. We recommend our favorite text-book on basic graph theory and algorithms [11] for more details on push-relabel and augmenting path methods. </a:t>
            </a:r>
            <a:endParaRPr lang="en-US" dirty="0" smtClean="0"/>
          </a:p>
          <a:p>
            <a:endParaRPr lang="en-US" dirty="0"/>
          </a:p>
        </p:txBody>
      </p:sp>
      <p:sp>
        <p:nvSpPr>
          <p:cNvPr id="4" name="灯片编号占位符 3"/>
          <p:cNvSpPr>
            <a:spLocks noGrp="1"/>
          </p:cNvSpPr>
          <p:nvPr>
            <p:ph type="sldNum" sz="quarter" idx="10"/>
          </p:nvPr>
        </p:nvSpPr>
        <p:spPr/>
        <p:txBody>
          <a:bodyPr/>
          <a:lstStyle/>
          <a:p>
            <a:fld id="{883DFBFD-F403-41B9-B2ED-4F914FE9BA10}" type="slidenum">
              <a:rPr lang="zh-CN" altLang="en-US" smtClean="0"/>
              <a:t>7</a:t>
            </a:fld>
            <a:endParaRPr lang="zh-CN" altLang="en-US"/>
          </a:p>
        </p:txBody>
      </p:sp>
    </p:spTree>
    <p:extLst>
      <p:ext uri="{BB962C8B-B14F-4D97-AF65-F5344CB8AC3E}">
        <p14:creationId xmlns:p14="http://schemas.microsoft.com/office/powerpoint/2010/main" val="239206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3DFBFD-F403-41B9-B2ED-4F914FE9BA10}" type="slidenum">
              <a:rPr lang="zh-CN" altLang="en-US" smtClean="0"/>
              <a:t>8</a:t>
            </a:fld>
            <a:endParaRPr lang="zh-CN" altLang="en-US"/>
          </a:p>
        </p:txBody>
      </p:sp>
    </p:spTree>
    <p:extLst>
      <p:ext uri="{BB962C8B-B14F-4D97-AF65-F5344CB8AC3E}">
        <p14:creationId xmlns:p14="http://schemas.microsoft.com/office/powerpoint/2010/main" val="20409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There are two basic operations used in the algorithm. Throughout its execution, the algorithm maintains a "</a:t>
            </a:r>
            <a:r>
              <a:rPr lang="en-US" altLang="zh-CN" sz="1200" b="0" i="0" kern="1200" dirty="0" err="1">
                <a:solidFill>
                  <a:schemeClr val="tx1"/>
                </a:solidFill>
                <a:effectLst/>
                <a:latin typeface="+mn-lt"/>
                <a:ea typeface="+mn-ea"/>
                <a:cs typeface="+mn-cs"/>
              </a:rPr>
              <a:t>preflow</a:t>
            </a:r>
            <a:r>
              <a:rPr lang="en-US" altLang="zh-CN" sz="1200" b="0" i="0" kern="1200" dirty="0">
                <a:solidFill>
                  <a:schemeClr val="tx1"/>
                </a:solidFill>
                <a:effectLst/>
                <a:latin typeface="+mn-lt"/>
                <a:ea typeface="+mn-ea"/>
                <a:cs typeface="+mn-cs"/>
              </a:rPr>
              <a:t>" and gradually converts it into a maximum flow by moving flow locally between neighboring nodes using </a:t>
            </a:r>
            <a:r>
              <a:rPr lang="en-US" altLang="zh-CN" sz="1200" b="0" i="1" kern="1200" dirty="0">
                <a:solidFill>
                  <a:schemeClr val="tx1"/>
                </a:solidFill>
                <a:effectLst/>
                <a:latin typeface="+mn-lt"/>
                <a:ea typeface="+mn-ea"/>
                <a:cs typeface="+mn-cs"/>
              </a:rPr>
              <a:t>push</a:t>
            </a:r>
            <a:r>
              <a:rPr lang="en-US" altLang="zh-CN" sz="1200" b="0" i="0" kern="1200" dirty="0">
                <a:solidFill>
                  <a:schemeClr val="tx1"/>
                </a:solidFill>
                <a:effectLst/>
                <a:latin typeface="+mn-lt"/>
                <a:ea typeface="+mn-ea"/>
                <a:cs typeface="+mn-cs"/>
              </a:rPr>
              <a:t> operations under the guidance of an admissible network maintained by </a:t>
            </a:r>
            <a:r>
              <a:rPr lang="en-US" altLang="zh-CN" sz="1200" b="0" i="1" kern="1200" dirty="0">
                <a:solidFill>
                  <a:schemeClr val="tx1"/>
                </a:solidFill>
                <a:effectLst/>
                <a:latin typeface="+mn-lt"/>
                <a:ea typeface="+mn-ea"/>
                <a:cs typeface="+mn-cs"/>
              </a:rPr>
              <a:t>relabel</a:t>
            </a:r>
            <a:r>
              <a:rPr lang="en-US" altLang="zh-CN" sz="1200" b="0" i="0" kern="1200" dirty="0">
                <a:solidFill>
                  <a:schemeClr val="tx1"/>
                </a:solidFill>
                <a:effectLst/>
                <a:latin typeface="+mn-lt"/>
                <a:ea typeface="+mn-ea"/>
                <a:cs typeface="+mn-cs"/>
              </a:rPr>
              <a:t> operations</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The algorithm starts by creating a residual graph, initializing the </a:t>
            </a:r>
            <a:r>
              <a:rPr lang="en-US" altLang="zh-CN" sz="1200" b="0" i="0" kern="1200" dirty="0" err="1">
                <a:solidFill>
                  <a:schemeClr val="tx1"/>
                </a:solidFill>
                <a:effectLst/>
                <a:latin typeface="+mn-lt"/>
                <a:ea typeface="+mn-ea"/>
                <a:cs typeface="+mn-cs"/>
              </a:rPr>
              <a:t>preflow</a:t>
            </a:r>
            <a:r>
              <a:rPr lang="en-US" altLang="zh-CN" sz="1200" b="0" i="0" kern="1200" dirty="0">
                <a:solidFill>
                  <a:schemeClr val="tx1"/>
                </a:solidFill>
                <a:effectLst/>
                <a:latin typeface="+mn-lt"/>
                <a:ea typeface="+mn-ea"/>
                <a:cs typeface="+mn-cs"/>
              </a:rPr>
              <a:t> values to zero and performing a set of saturating push operations on residual arcs exiting the source.  Similarly, the labels are initialized such that the label at the source is the number of nodes in the graph, </a:t>
            </a:r>
            <a:r>
              <a:rPr lang="zh-CN" altLang="en-US" sz="1200" b="0" i="0" kern="1200" dirty="0">
                <a:solidFill>
                  <a:schemeClr val="tx1"/>
                </a:solidFill>
                <a:effectLst/>
                <a:latin typeface="+mn-lt"/>
                <a:ea typeface="+mn-ea"/>
                <a:cs typeface="+mn-cs"/>
              </a:rPr>
              <a:t>𝓁</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s</a:t>
            </a:r>
            <a:r>
              <a:rPr lang="en-US" altLang="zh-CN" sz="1200" b="0" i="0" kern="1200" dirty="0">
                <a:solidFill>
                  <a:schemeClr val="tx1"/>
                </a:solidFill>
                <a:effectLst/>
                <a:latin typeface="+mn-lt"/>
                <a:ea typeface="+mn-ea"/>
                <a:cs typeface="+mn-cs"/>
              </a:rPr>
              <a:t>) = | </a:t>
            </a:r>
            <a:r>
              <a:rPr lang="en-US" altLang="zh-CN" sz="1200" b="0" i="1" kern="1200" dirty="0">
                <a:solidFill>
                  <a:schemeClr val="tx1"/>
                </a:solidFill>
                <a:effectLst/>
                <a:latin typeface="+mn-lt"/>
                <a:ea typeface="+mn-ea"/>
                <a:cs typeface="+mn-cs"/>
              </a:rPr>
              <a:t>V</a:t>
            </a:r>
            <a:r>
              <a:rPr lang="en-US" altLang="zh-CN" sz="1200" b="0" i="0" kern="1200" dirty="0">
                <a:solidFill>
                  <a:schemeClr val="tx1"/>
                </a:solidFill>
                <a:effectLst/>
                <a:latin typeface="+mn-lt"/>
                <a:ea typeface="+mn-ea"/>
                <a:cs typeface="+mn-cs"/>
              </a:rPr>
              <a:t> |, and all other nodes are given a label of zero. Once the initialization is complete the algorithm repeatedly performs either the push or relabel operations against active nodes until no applicable operation can be performed.</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3DFBFD-F403-41B9-B2ED-4F914FE9BA10}" type="slidenum">
              <a:rPr lang="zh-CN" altLang="en-US" smtClean="0"/>
              <a:t>9</a:t>
            </a:fld>
            <a:endParaRPr lang="zh-CN" altLang="en-US"/>
          </a:p>
        </p:txBody>
      </p:sp>
    </p:spTree>
    <p:extLst>
      <p:ext uri="{BB962C8B-B14F-4D97-AF65-F5344CB8AC3E}">
        <p14:creationId xmlns:p14="http://schemas.microsoft.com/office/powerpoint/2010/main" val="246563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3DFBFD-F403-41B9-B2ED-4F914FE9BA10}" type="slidenum">
              <a:rPr lang="zh-CN" altLang="en-US" smtClean="0"/>
              <a:t>10</a:t>
            </a:fld>
            <a:endParaRPr lang="zh-CN" altLang="en-US"/>
          </a:p>
        </p:txBody>
      </p:sp>
    </p:spTree>
    <p:extLst>
      <p:ext uri="{BB962C8B-B14F-4D97-AF65-F5344CB8AC3E}">
        <p14:creationId xmlns:p14="http://schemas.microsoft.com/office/powerpoint/2010/main" val="291047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25987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179232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331497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340603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21994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42843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269953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90733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69071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27074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1A16FBC-66B4-4E0D-ABC0-65FE144DEF63}" type="datetimeFigureOut">
              <a:rPr lang="zh-CN" altLang="en-US" smtClean="0"/>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3755047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16FBC-66B4-4E0D-ABC0-65FE144DEF63}" type="datetimeFigureOut">
              <a:rPr lang="zh-CN" altLang="en-US" smtClean="0"/>
              <a:t>2017/4/30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27446-143D-4CC2-9865-56B1F961DCE4}" type="slidenum">
              <a:rPr lang="zh-CN" altLang="en-US" smtClean="0"/>
              <a:t>‹#›</a:t>
            </a:fld>
            <a:endParaRPr lang="zh-CN" altLang="en-US"/>
          </a:p>
        </p:txBody>
      </p:sp>
    </p:spTree>
    <p:extLst>
      <p:ext uri="{BB962C8B-B14F-4D97-AF65-F5344CB8AC3E}">
        <p14:creationId xmlns:p14="http://schemas.microsoft.com/office/powerpoint/2010/main" val="180888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sv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983788"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HOME</a:t>
            </a:r>
            <a:endParaRPr lang="zh-CN" altLang="en-US" sz="1600" b="1" dirty="0">
              <a:solidFill>
                <a:schemeClr val="bg1"/>
              </a:solidFill>
            </a:endParaRPr>
          </a:p>
        </p:txBody>
      </p:sp>
      <p:sp>
        <p:nvSpPr>
          <p:cNvPr id="5" name="矩形 4"/>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6" name="矩形 5"/>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7" name="矩形 6"/>
          <p:cNvSpPr/>
          <p:nvPr/>
        </p:nvSpPr>
        <p:spPr>
          <a:xfrm>
            <a:off x="9564844"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2</a:t>
            </a:r>
            <a:endParaRPr lang="zh-CN" altLang="en-US" sz="1600" dirty="0">
              <a:solidFill>
                <a:srgbClr val="18442C"/>
              </a:solidFill>
            </a:endParaRPr>
          </a:p>
        </p:txBody>
      </p:sp>
      <p:sp>
        <p:nvSpPr>
          <p:cNvPr id="8" name="文本框 7"/>
          <p:cNvSpPr txBox="1"/>
          <p:nvPr/>
        </p:nvSpPr>
        <p:spPr>
          <a:xfrm>
            <a:off x="-3071048" y="2323210"/>
            <a:ext cx="11683738" cy="2123658"/>
          </a:xfrm>
          <a:prstGeom prst="rect">
            <a:avLst/>
          </a:prstGeom>
          <a:noFill/>
        </p:spPr>
        <p:txBody>
          <a:bodyPr wrap="square" rtlCol="0">
            <a:spAutoFit/>
          </a:bodyPr>
          <a:lstStyle/>
          <a:p>
            <a:pPr algn="r"/>
            <a:r>
              <a:rPr lang="en-US" altLang="zh-CN" sz="4400" dirty="0">
                <a:solidFill>
                  <a:schemeClr val="bg1"/>
                </a:solidFill>
                <a:latin typeface="Arial" panose="020B0604020202020204" pitchFamily="34" charset="0"/>
                <a:cs typeface="Arial" panose="020B0604020202020204" pitchFamily="34" charset="0"/>
              </a:rPr>
              <a:t>Image Foreground/Background </a:t>
            </a:r>
            <a:r>
              <a:rPr lang="en-US" altLang="zh-CN" sz="4400" b="1" dirty="0">
                <a:solidFill>
                  <a:srgbClr val="FFC000"/>
                </a:solidFill>
                <a:latin typeface="Arial" panose="020B0604020202020204" pitchFamily="34" charset="0"/>
                <a:cs typeface="Arial" panose="020B0604020202020204" pitchFamily="34" charset="0"/>
              </a:rPr>
              <a:t>Segmentation</a:t>
            </a:r>
            <a:r>
              <a:rPr lang="en-US" altLang="zh-CN" sz="4400" dirty="0">
                <a:solidFill>
                  <a:schemeClr val="bg1"/>
                </a:solidFill>
                <a:latin typeface="Arial" panose="020B0604020202020204" pitchFamily="34" charset="0"/>
                <a:cs typeface="Arial" panose="020B0604020202020204" pitchFamily="34" charset="0"/>
              </a:rPr>
              <a:t> </a:t>
            </a:r>
          </a:p>
          <a:p>
            <a:pPr algn="r"/>
            <a:r>
              <a:rPr lang="en-US" altLang="zh-CN" sz="4400" dirty="0">
                <a:solidFill>
                  <a:schemeClr val="bg1"/>
                </a:solidFill>
                <a:latin typeface="Arial" panose="020B0604020202020204" pitchFamily="34" charset="0"/>
                <a:cs typeface="Arial" panose="020B0604020202020204" pitchFamily="34" charset="0"/>
              </a:rPr>
              <a:t>using Network Flow</a:t>
            </a:r>
            <a:endParaRPr lang="zh-CN" altLang="en-US" sz="4400" dirty="0">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9117593" y="2384765"/>
            <a:ext cx="2867645" cy="2062103"/>
          </a:xfrm>
          <a:prstGeom prst="rect">
            <a:avLst/>
          </a:prstGeom>
          <a:noFill/>
        </p:spPr>
        <p:txBody>
          <a:bodyPr wrap="square" rtlCol="0">
            <a:spAutoFit/>
          </a:bodyPr>
          <a:lstStyle/>
          <a:p>
            <a:pPr algn="just"/>
            <a:r>
              <a:rPr lang="en-US" altLang="zh-CN" sz="2800" dirty="0">
                <a:solidFill>
                  <a:schemeClr val="bg1"/>
                </a:solidFill>
                <a:latin typeface="Arial" panose="020B0604020202020204" pitchFamily="34" charset="0"/>
                <a:cs typeface="Arial" panose="020B0604020202020204" pitchFamily="34" charset="0"/>
              </a:rPr>
              <a:t>Group Member:</a:t>
            </a:r>
          </a:p>
          <a:p>
            <a:pPr algn="just"/>
            <a:r>
              <a:rPr lang="en-US" altLang="zh-CN" sz="2000" dirty="0" err="1">
                <a:solidFill>
                  <a:schemeClr val="bg1"/>
                </a:solidFill>
                <a:cs typeface="Arial" panose="020B0604020202020204" pitchFamily="34" charset="0"/>
              </a:rPr>
              <a:t>Hongchen</a:t>
            </a:r>
            <a:r>
              <a:rPr lang="en-US" altLang="zh-CN" sz="2000" dirty="0">
                <a:solidFill>
                  <a:schemeClr val="bg1"/>
                </a:solidFill>
                <a:cs typeface="Arial" panose="020B0604020202020204" pitchFamily="34" charset="0"/>
              </a:rPr>
              <a:t> Guo</a:t>
            </a:r>
          </a:p>
          <a:p>
            <a:pPr algn="just"/>
            <a:r>
              <a:rPr lang="en-US" altLang="zh-CN" sz="2000" dirty="0" err="1">
                <a:solidFill>
                  <a:schemeClr val="bg1"/>
                </a:solidFill>
                <a:cs typeface="Arial" panose="020B0604020202020204" pitchFamily="34" charset="0"/>
              </a:rPr>
              <a:t>Weichao</a:t>
            </a:r>
            <a:r>
              <a:rPr lang="en-US" altLang="zh-CN" sz="2000" dirty="0">
                <a:solidFill>
                  <a:schemeClr val="bg1"/>
                </a:solidFill>
                <a:cs typeface="Arial" panose="020B0604020202020204" pitchFamily="34" charset="0"/>
              </a:rPr>
              <a:t> Zhou</a:t>
            </a:r>
          </a:p>
          <a:p>
            <a:pPr algn="just"/>
            <a:r>
              <a:rPr lang="en-US" altLang="zh-CN" sz="2000" dirty="0">
                <a:solidFill>
                  <a:schemeClr val="bg1"/>
                </a:solidFill>
                <a:cs typeface="Arial" panose="020B0604020202020204" pitchFamily="34" charset="0"/>
              </a:rPr>
              <a:t>Xiaoxi Chen</a:t>
            </a:r>
          </a:p>
          <a:p>
            <a:pPr algn="just"/>
            <a:r>
              <a:rPr lang="en-US" altLang="zh-CN" sz="2000" dirty="0" err="1">
                <a:solidFill>
                  <a:schemeClr val="bg1"/>
                </a:solidFill>
                <a:cs typeface="Arial" panose="020B0604020202020204" pitchFamily="34" charset="0"/>
              </a:rPr>
              <a:t>Xinyu</a:t>
            </a:r>
            <a:r>
              <a:rPr lang="en-US" altLang="zh-CN" sz="2000" dirty="0">
                <a:solidFill>
                  <a:schemeClr val="bg1"/>
                </a:solidFill>
                <a:cs typeface="Arial" panose="020B0604020202020204" pitchFamily="34" charset="0"/>
              </a:rPr>
              <a:t> Li</a:t>
            </a:r>
          </a:p>
          <a:p>
            <a:pPr algn="just"/>
            <a:r>
              <a:rPr lang="en-US" altLang="zh-CN" sz="2000" dirty="0" err="1">
                <a:solidFill>
                  <a:schemeClr val="bg1"/>
                </a:solidFill>
                <a:cs typeface="Arial" panose="020B0604020202020204" pitchFamily="34" charset="0"/>
              </a:rPr>
              <a:t>Yanjiang</a:t>
            </a:r>
            <a:r>
              <a:rPr lang="en-US" altLang="zh-CN" sz="2000" dirty="0">
                <a:solidFill>
                  <a:schemeClr val="bg1"/>
                </a:solidFill>
                <a:cs typeface="Arial" panose="020B0604020202020204" pitchFamily="34" charset="0"/>
              </a:rPr>
              <a:t> Dong</a:t>
            </a:r>
          </a:p>
        </p:txBody>
      </p:sp>
      <p:cxnSp>
        <p:nvCxnSpPr>
          <p:cNvPr id="10" name="直接连接符 9"/>
          <p:cNvCxnSpPr/>
          <p:nvPr/>
        </p:nvCxnSpPr>
        <p:spPr>
          <a:xfrm>
            <a:off x="8767602" y="1354220"/>
            <a:ext cx="0" cy="4061639"/>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20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9" name="矩形 8"/>
          <p:cNvSpPr/>
          <p:nvPr/>
        </p:nvSpPr>
        <p:spPr>
          <a:xfrm>
            <a:off x="303448" y="1886741"/>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3</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10" name="文本框 9"/>
          <p:cNvSpPr txBox="1"/>
          <p:nvPr/>
        </p:nvSpPr>
        <p:spPr>
          <a:xfrm>
            <a:off x="3711102" y="2134109"/>
            <a:ext cx="3166353" cy="954107"/>
          </a:xfrm>
          <a:prstGeom prst="rect">
            <a:avLst/>
          </a:prstGeom>
          <a:noFill/>
        </p:spPr>
        <p:txBody>
          <a:bodyPr wrap="square" rtlCol="0">
            <a:spAutoFit/>
          </a:bodyPr>
          <a:lstStyle/>
          <a:p>
            <a:r>
              <a:rPr lang="en-US" altLang="zh-CN" sz="2800" b="1" dirty="0">
                <a:solidFill>
                  <a:schemeClr val="accent4">
                    <a:lumMod val="50000"/>
                  </a:schemeClr>
                </a:solidFill>
                <a:latin typeface="Arial" panose="020B0604020202020204" pitchFamily="34" charset="0"/>
                <a:cs typeface="Arial" panose="020B0604020202020204" pitchFamily="34" charset="0"/>
              </a:rPr>
              <a:t>Push-Relabel</a:t>
            </a:r>
            <a:r>
              <a:rPr lang="en-US" altLang="zh-CN" sz="32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Algorithm</a:t>
            </a:r>
            <a:endParaRPr lang="zh-CN" altLang="en-US" sz="3600" b="1" dirty="0">
              <a:solidFill>
                <a:srgbClr val="831313"/>
              </a:solidFill>
              <a:latin typeface="Arial" panose="020B0604020202020204" pitchFamily="34" charset="0"/>
              <a:cs typeface="Arial" panose="020B0604020202020204" pitchFamily="34" charset="0"/>
            </a:endParaRPr>
          </a:p>
        </p:txBody>
      </p:sp>
      <p:cxnSp>
        <p:nvCxnSpPr>
          <p:cNvPr id="11" name="直接连接符 10"/>
          <p:cNvCxnSpPr/>
          <p:nvPr/>
        </p:nvCxnSpPr>
        <p:spPr>
          <a:xfrm>
            <a:off x="6780179" y="836579"/>
            <a:ext cx="0" cy="5418306"/>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522396" y="1791171"/>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文本框 14"/>
          <p:cNvSpPr txBox="1"/>
          <p:nvPr/>
        </p:nvSpPr>
        <p:spPr>
          <a:xfrm>
            <a:off x="7269116" y="1818121"/>
            <a:ext cx="45914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Implementation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35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3" name="矩形 2"/>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4" name="矩形 3"/>
          <p:cNvSpPr/>
          <p:nvPr/>
        </p:nvSpPr>
        <p:spPr>
          <a:xfrm>
            <a:off x="9564844" y="255715"/>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2</a:t>
            </a:r>
            <a:endParaRPr lang="zh-CN" altLang="en-US" sz="1600" dirty="0">
              <a:solidFill>
                <a:srgbClr val="18442C"/>
              </a:solidFill>
            </a:endParaRPr>
          </a:p>
        </p:txBody>
      </p:sp>
      <p:sp>
        <p:nvSpPr>
          <p:cNvPr id="5" name="矩形 4"/>
          <p:cNvSpPr/>
          <p:nvPr/>
        </p:nvSpPr>
        <p:spPr>
          <a:xfrm>
            <a:off x="10855372" y="246855"/>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3</a:t>
            </a:r>
            <a:endParaRPr lang="zh-CN" altLang="en-US" sz="1600" b="1" dirty="0">
              <a:solidFill>
                <a:schemeClr val="bg1"/>
              </a:solidFill>
            </a:endParaRPr>
          </a:p>
        </p:txBody>
      </p:sp>
      <p:sp>
        <p:nvSpPr>
          <p:cNvPr id="6" name="文本框 5"/>
          <p:cNvSpPr txBox="1"/>
          <p:nvPr/>
        </p:nvSpPr>
        <p:spPr>
          <a:xfrm>
            <a:off x="4178491" y="2615179"/>
            <a:ext cx="5082397" cy="769441"/>
          </a:xfrm>
          <a:prstGeom prst="rect">
            <a:avLst/>
          </a:prstGeom>
          <a:noFill/>
        </p:spPr>
        <p:txBody>
          <a:bodyPr wrap="square" rtlCol="0">
            <a:spAutoFit/>
          </a:bodyPr>
          <a:lstStyle/>
          <a:p>
            <a:r>
              <a:rPr lang="en-US" altLang="zh-CN" sz="4400" b="1" dirty="0">
                <a:solidFill>
                  <a:schemeClr val="bg1"/>
                </a:solidFill>
                <a:latin typeface="Arial" panose="020B0604020202020204" pitchFamily="34" charset="0"/>
                <a:cs typeface="Arial" panose="020B0604020202020204" pitchFamily="34" charset="0"/>
              </a:rPr>
              <a:t>Maxflow Demo</a:t>
            </a:r>
            <a:endParaRPr lang="zh-CN" alt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5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205626" y="2727913"/>
            <a:ext cx="5082397" cy="769441"/>
          </a:xfrm>
          <a:prstGeom prst="rect">
            <a:avLst/>
          </a:prstGeom>
          <a:noFill/>
        </p:spPr>
        <p:txBody>
          <a:bodyPr wrap="square" rtlCol="0">
            <a:spAutoFit/>
          </a:bodyPr>
          <a:lstStyle/>
          <a:p>
            <a:r>
              <a:rPr lang="en-US" altLang="zh-CN" sz="4400" b="1" dirty="0">
                <a:solidFill>
                  <a:schemeClr val="bg1"/>
                </a:solidFill>
                <a:latin typeface="Arial" panose="020B0604020202020204" pitchFamily="34" charset="0"/>
                <a:cs typeface="Arial" panose="020B0604020202020204" pitchFamily="34" charset="0"/>
              </a:rPr>
              <a:t>Thanks!</a:t>
            </a:r>
            <a:endParaRPr lang="zh-CN" altLang="en-US" sz="4400" b="1" dirty="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4" name="矩形 3"/>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5" name="矩形 4"/>
          <p:cNvSpPr/>
          <p:nvPr/>
        </p:nvSpPr>
        <p:spPr>
          <a:xfrm>
            <a:off x="9564844" y="255715"/>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2</a:t>
            </a:r>
            <a:endParaRPr lang="zh-CN" altLang="en-US" sz="1600" dirty="0">
              <a:solidFill>
                <a:srgbClr val="18442C"/>
              </a:solidFill>
            </a:endParaRPr>
          </a:p>
        </p:txBody>
      </p:sp>
      <p:sp>
        <p:nvSpPr>
          <p:cNvPr id="6" name="矩形 5"/>
          <p:cNvSpPr/>
          <p:nvPr/>
        </p:nvSpPr>
        <p:spPr>
          <a:xfrm>
            <a:off x="10855372" y="246855"/>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Tree>
    <p:extLst>
      <p:ext uri="{BB962C8B-B14F-4D97-AF65-F5344CB8AC3E}">
        <p14:creationId xmlns:p14="http://schemas.microsoft.com/office/powerpoint/2010/main" val="233694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5" name="矩形 4"/>
          <p:cNvSpPr/>
          <p:nvPr/>
        </p:nvSpPr>
        <p:spPr>
          <a:xfrm>
            <a:off x="8274316" y="271909"/>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1</a:t>
            </a:r>
            <a:endParaRPr lang="zh-CN" altLang="en-US" sz="1600" b="1" dirty="0">
              <a:solidFill>
                <a:schemeClr val="bg1"/>
              </a:solidFill>
            </a:endParaRPr>
          </a:p>
        </p:txBody>
      </p:sp>
      <p:sp>
        <p:nvSpPr>
          <p:cNvPr id="6" name="矩形 5"/>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7" name="矩形 6"/>
          <p:cNvSpPr/>
          <p:nvPr/>
        </p:nvSpPr>
        <p:spPr>
          <a:xfrm>
            <a:off x="9564844"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2</a:t>
            </a:r>
            <a:endParaRPr lang="zh-CN" altLang="en-US" sz="1600" dirty="0">
              <a:solidFill>
                <a:srgbClr val="18442C"/>
              </a:solidFill>
            </a:endParaRPr>
          </a:p>
        </p:txBody>
      </p:sp>
      <p:sp>
        <p:nvSpPr>
          <p:cNvPr id="8" name="文本框 7"/>
          <p:cNvSpPr txBox="1"/>
          <p:nvPr/>
        </p:nvSpPr>
        <p:spPr>
          <a:xfrm>
            <a:off x="667050" y="836483"/>
            <a:ext cx="3678888" cy="769441"/>
          </a:xfrm>
          <a:prstGeom prst="rect">
            <a:avLst/>
          </a:prstGeom>
          <a:noFill/>
        </p:spPr>
        <p:txBody>
          <a:bodyPr wrap="square" rtlCol="0">
            <a:spAutoFit/>
          </a:bodyPr>
          <a:lstStyle/>
          <a:p>
            <a:r>
              <a:rPr lang="en-US" altLang="zh-CN" sz="4400" b="1" dirty="0">
                <a:solidFill>
                  <a:schemeClr val="bg1"/>
                </a:solidFill>
                <a:latin typeface="Arial" panose="020B0604020202020204" pitchFamily="34" charset="0"/>
                <a:cs typeface="Arial" panose="020B0604020202020204" pitchFamily="34" charset="0"/>
              </a:rPr>
              <a:t>Introduction</a:t>
            </a:r>
            <a:endParaRPr lang="zh-CN" altLang="en-US" sz="4400" b="1"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3467271" y="1869089"/>
            <a:ext cx="4900373" cy="1446550"/>
          </a:xfrm>
          <a:prstGeom prst="rect">
            <a:avLst/>
          </a:prstGeom>
          <a:noFill/>
        </p:spPr>
        <p:txBody>
          <a:bodyPr wrap="square" rtlCol="0">
            <a:spAutoFit/>
          </a:bodyPr>
          <a:lstStyle/>
          <a:p>
            <a:pPr algn="r"/>
            <a:r>
              <a:rPr lang="en-US" altLang="zh-CN" sz="6000" b="1" dirty="0">
                <a:solidFill>
                  <a:schemeClr val="bg1"/>
                </a:solidFill>
                <a:latin typeface="Arial" panose="020B0604020202020204" pitchFamily="34" charset="0"/>
                <a:ea typeface="Malgun Gothic Semilight" panose="020B0502040204020203" pitchFamily="34" charset="-122"/>
                <a:cs typeface="Arial" panose="020B0604020202020204" pitchFamily="34" charset="0"/>
              </a:rPr>
              <a:t>01</a:t>
            </a:r>
            <a:r>
              <a:rPr lang="en-US" altLang="zh-CN" sz="6000" b="1" dirty="0">
                <a:solidFill>
                  <a:schemeClr val="bg1"/>
                </a:solidFill>
                <a:latin typeface="Arial" panose="020B0604020202020204" pitchFamily="34" charset="0"/>
                <a:cs typeface="Arial" panose="020B0604020202020204" pitchFamily="34" charset="0"/>
              </a:rPr>
              <a:t>   </a:t>
            </a:r>
            <a:r>
              <a:rPr lang="en-US" altLang="zh-CN" dirty="0">
                <a:solidFill>
                  <a:schemeClr val="bg1"/>
                </a:solidFill>
                <a:latin typeface="Arial" panose="020B0604020202020204" pitchFamily="34" charset="0"/>
                <a:cs typeface="Arial" panose="020B0604020202020204" pitchFamily="34" charset="0"/>
              </a:rPr>
              <a:t> </a:t>
            </a:r>
            <a:r>
              <a:rPr lang="en-US" altLang="zh-CN" sz="4400" b="1" dirty="0">
                <a:solidFill>
                  <a:srgbClr val="FFC000"/>
                </a:solidFill>
                <a:latin typeface="Arial" panose="020B0604020202020204" pitchFamily="34" charset="0"/>
                <a:cs typeface="Arial" panose="020B0604020202020204" pitchFamily="34" charset="0"/>
              </a:rPr>
              <a:t>What</a:t>
            </a:r>
            <a:r>
              <a:rPr lang="en-US" altLang="zh-CN" sz="2800" dirty="0">
                <a:solidFill>
                  <a:schemeClr val="bg1"/>
                </a:solidFill>
                <a:latin typeface="Arial" panose="020B0604020202020204" pitchFamily="34" charset="0"/>
                <a:cs typeface="Arial" panose="020B0604020202020204" pitchFamily="34" charset="0"/>
              </a:rPr>
              <a:t> is Image    Segmentation           </a:t>
            </a:r>
            <a:endParaRPr lang="zh-CN" altLang="en-US" sz="2800" dirty="0">
              <a:solidFill>
                <a:schemeClr val="bg1"/>
              </a:solidFill>
              <a:latin typeface="Arial" panose="020B0604020202020204" pitchFamily="34" charset="0"/>
              <a:cs typeface="Arial" panose="020B0604020202020204" pitchFamily="34" charset="0"/>
            </a:endParaRPr>
          </a:p>
        </p:txBody>
      </p:sp>
      <p:cxnSp>
        <p:nvCxnSpPr>
          <p:cNvPr id="12" name="直接连接符 11"/>
          <p:cNvCxnSpPr>
            <a:cxnSpLocks/>
          </p:cNvCxnSpPr>
          <p:nvPr/>
        </p:nvCxnSpPr>
        <p:spPr>
          <a:xfrm>
            <a:off x="8766267" y="618270"/>
            <a:ext cx="0" cy="5218326"/>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15" name="组合 14"/>
          <p:cNvGrpSpPr/>
          <p:nvPr/>
        </p:nvGrpSpPr>
        <p:grpSpPr>
          <a:xfrm>
            <a:off x="8843592" y="3800631"/>
            <a:ext cx="4102333" cy="954107"/>
            <a:chOff x="8843592" y="3800631"/>
            <a:chExt cx="4102333" cy="954107"/>
          </a:xfrm>
        </p:grpSpPr>
        <p:sp>
          <p:nvSpPr>
            <p:cNvPr id="13" name="文本框 12"/>
            <p:cNvSpPr txBox="1"/>
            <p:nvPr/>
          </p:nvSpPr>
          <p:spPr>
            <a:xfrm>
              <a:off x="9560836" y="3800631"/>
              <a:ext cx="3385089" cy="95410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Project          Description</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4" name="矩形 13"/>
            <p:cNvSpPr/>
            <p:nvPr/>
          </p:nvSpPr>
          <p:spPr>
            <a:xfrm>
              <a:off x="8843592" y="3800631"/>
              <a:ext cx="639919" cy="584775"/>
            </a:xfrm>
            <a:prstGeom prst="rect">
              <a:avLst/>
            </a:prstGeom>
          </p:spPr>
          <p:txBody>
            <a:bodyPr wrap="none">
              <a:spAutoFit/>
            </a:bodyPr>
            <a:lstStyle/>
            <a:p>
              <a:r>
                <a:rPr lang="en-US" altLang="zh-CN" sz="3200" b="1" dirty="0">
                  <a:solidFill>
                    <a:srgbClr val="FFC000"/>
                  </a:solidFill>
                  <a:latin typeface="Arial" panose="020B0604020202020204" pitchFamily="34" charset="0"/>
                  <a:cs typeface="Arial" panose="020B0604020202020204" pitchFamily="34" charset="0"/>
                </a:rPr>
                <a:t>02</a:t>
              </a:r>
              <a:endParaRPr lang="zh-CN" altLang="en-US" dirty="0"/>
            </a:p>
          </p:txBody>
        </p:sp>
      </p:grpSp>
      <p:sp>
        <p:nvSpPr>
          <p:cNvPr id="18" name="文本框 17"/>
          <p:cNvSpPr txBox="1"/>
          <p:nvPr/>
        </p:nvSpPr>
        <p:spPr>
          <a:xfrm>
            <a:off x="5390975" y="3446688"/>
            <a:ext cx="3128648" cy="707886"/>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000" dirty="0">
                <a:solidFill>
                  <a:schemeClr val="bg1"/>
                </a:solidFill>
                <a:cs typeface="Arial" panose="020B0604020202020204" pitchFamily="34" charset="0"/>
              </a:rPr>
              <a:t>partition  an image into multiple segments</a:t>
            </a:r>
            <a:endParaRPr lang="zh-CN" altLang="en-US" sz="2000" dirty="0">
              <a:solidFill>
                <a:schemeClr val="bg1"/>
              </a:solidFill>
              <a:cs typeface="Arial" panose="020B0604020202020204" pitchFamily="34" charset="0"/>
            </a:endParaRPr>
          </a:p>
        </p:txBody>
      </p:sp>
    </p:spTree>
    <p:extLst>
      <p:ext uri="{BB962C8B-B14F-4D97-AF65-F5344CB8AC3E}">
        <p14:creationId xmlns:p14="http://schemas.microsoft.com/office/powerpoint/2010/main" val="144124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5" name="矩形 4"/>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6" name="矩形 5"/>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7" name="矩形 6"/>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8" name="文本框 7"/>
          <p:cNvSpPr txBox="1"/>
          <p:nvPr/>
        </p:nvSpPr>
        <p:spPr>
          <a:xfrm>
            <a:off x="226142" y="2783271"/>
            <a:ext cx="4723925" cy="954107"/>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Algorithms &amp; Implementations</a:t>
            </a:r>
            <a:endParaRPr lang="zh-CN" altLang="en-US" sz="2800" b="1" dirty="0">
              <a:latin typeface="Arial" panose="020B0604020202020204" pitchFamily="34" charset="0"/>
              <a:cs typeface="Arial" panose="020B0604020202020204" pitchFamily="34" charset="0"/>
            </a:endParaRPr>
          </a:p>
        </p:txBody>
      </p:sp>
      <p:cxnSp>
        <p:nvCxnSpPr>
          <p:cNvPr id="16" name="直接连接符 15"/>
          <p:cNvCxnSpPr>
            <a:cxnSpLocks/>
          </p:cNvCxnSpPr>
          <p:nvPr/>
        </p:nvCxnSpPr>
        <p:spPr>
          <a:xfrm>
            <a:off x="3283215" y="1391686"/>
            <a:ext cx="32556" cy="4243329"/>
          </a:xfrm>
          <a:prstGeom prst="line">
            <a:avLst/>
          </a:prstGeom>
          <a:ln w="28575">
            <a:solidFill>
              <a:srgbClr val="18442C"/>
            </a:solidFill>
          </a:ln>
        </p:spPr>
        <p:style>
          <a:lnRef idx="1">
            <a:schemeClr val="dk1"/>
          </a:lnRef>
          <a:fillRef idx="0">
            <a:schemeClr val="dk1"/>
          </a:fillRef>
          <a:effectRef idx="0">
            <a:schemeClr val="dk1"/>
          </a:effectRef>
          <a:fontRef idx="minor">
            <a:schemeClr val="tx1"/>
          </a:fontRef>
        </p:style>
      </p:cxnSp>
      <p:pic>
        <p:nvPicPr>
          <p:cNvPr id="17" name="图形 16" descr="播放"/>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364338" y="3124766"/>
            <a:ext cx="524964" cy="524964"/>
          </a:xfrm>
          <a:prstGeom prst="rect">
            <a:avLst/>
          </a:prstGeom>
        </p:spPr>
      </p:pic>
      <p:grpSp>
        <p:nvGrpSpPr>
          <p:cNvPr id="19" name="组合 18"/>
          <p:cNvGrpSpPr/>
          <p:nvPr/>
        </p:nvGrpSpPr>
        <p:grpSpPr>
          <a:xfrm>
            <a:off x="3889302" y="1224867"/>
            <a:ext cx="7474087" cy="1015663"/>
            <a:chOff x="3508440" y="1215957"/>
            <a:chExt cx="7474087" cy="1015663"/>
          </a:xfrm>
        </p:grpSpPr>
        <p:sp>
          <p:nvSpPr>
            <p:cNvPr id="20" name="文本框 19"/>
            <p:cNvSpPr txBox="1"/>
            <p:nvPr/>
          </p:nvSpPr>
          <p:spPr>
            <a:xfrm>
              <a:off x="3508440" y="1215957"/>
              <a:ext cx="5752448" cy="1015663"/>
            </a:xfrm>
            <a:prstGeom prst="rect">
              <a:avLst/>
            </a:prstGeom>
            <a:noFill/>
          </p:spPr>
          <p:txBody>
            <a:bodyPr wrap="square" rtlCol="0">
              <a:spAutoFit/>
            </a:bodyPr>
            <a:lstStyle/>
            <a:p>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1</a:t>
              </a:r>
              <a:r>
                <a:rPr lang="en-US" altLang="zh-CN" sz="6000" b="1" baseline="30000" dirty="0">
                  <a:latin typeface="Arial" panose="020B0604020202020204" pitchFamily="34" charset="0"/>
                  <a:ea typeface="Malgun Gothic Semilight" panose="020B0502040204020203" pitchFamily="34" charset="-122"/>
                  <a:cs typeface="Arial" panose="020B0604020202020204" pitchFamily="34" charset="0"/>
                </a:rPr>
                <a:t>st</a:t>
              </a:r>
              <a:r>
                <a:rPr lang="en-US" altLang="zh-CN" sz="6000"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K-Means Algorithm            </a:t>
              </a:r>
              <a:endParaRPr lang="zh-CN" altLang="en-US" sz="2800" dirty="0">
                <a:latin typeface="Arial" panose="020B0604020202020204" pitchFamily="34" charset="0"/>
                <a:cs typeface="Arial" panose="020B0604020202020204" pitchFamily="34" charset="0"/>
              </a:endParaRPr>
            </a:p>
          </p:txBody>
        </p:sp>
        <p:cxnSp>
          <p:nvCxnSpPr>
            <p:cNvPr id="21" name="直接连接符 20"/>
            <p:cNvCxnSpPr/>
            <p:nvPr/>
          </p:nvCxnSpPr>
          <p:spPr>
            <a:xfrm>
              <a:off x="4747098" y="2062263"/>
              <a:ext cx="623542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2" name="组合 21"/>
          <p:cNvGrpSpPr/>
          <p:nvPr/>
        </p:nvGrpSpPr>
        <p:grpSpPr>
          <a:xfrm>
            <a:off x="3889302" y="2240530"/>
            <a:ext cx="7458024" cy="1015663"/>
            <a:chOff x="3524503" y="2268419"/>
            <a:chExt cx="7458024" cy="1015663"/>
          </a:xfrm>
        </p:grpSpPr>
        <p:sp>
          <p:nvSpPr>
            <p:cNvPr id="23" name="文本框 22"/>
            <p:cNvSpPr txBox="1"/>
            <p:nvPr/>
          </p:nvSpPr>
          <p:spPr>
            <a:xfrm>
              <a:off x="3524503" y="2268419"/>
              <a:ext cx="6608326" cy="1015663"/>
            </a:xfrm>
            <a:prstGeom prst="rect">
              <a:avLst/>
            </a:prstGeom>
            <a:noFill/>
          </p:spPr>
          <p:txBody>
            <a:bodyPr wrap="square" rtlCol="0">
              <a:spAutoFit/>
            </a:bodyPr>
            <a:lstStyle/>
            <a:p>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2</a:t>
              </a:r>
              <a:r>
                <a:rPr lang="en-US" altLang="zh-CN" sz="6000" b="1" baseline="30000" dirty="0">
                  <a:latin typeface="Arial" panose="020B0604020202020204" pitchFamily="34" charset="0"/>
                  <a:ea typeface="Malgun Gothic Semilight" panose="020B0502040204020203" pitchFamily="34" charset="-122"/>
                  <a:cs typeface="Arial" panose="020B0604020202020204" pitchFamily="34" charset="0"/>
                </a:rPr>
                <a:t>nd</a:t>
              </a:r>
              <a:r>
                <a:rPr lang="en-US" altLang="zh-CN" sz="2800" dirty="0">
                  <a:latin typeface="Arial" panose="020B0604020202020204" pitchFamily="34" charset="0"/>
                  <a:cs typeface="Arial" panose="020B0604020202020204" pitchFamily="34" charset="0"/>
                </a:rPr>
                <a:t> Ford-Fulkerson Algorithm </a:t>
              </a:r>
              <a:endParaRPr lang="zh-CN" altLang="en-US" sz="2800" dirty="0">
                <a:latin typeface="Arial" panose="020B0604020202020204" pitchFamily="34" charset="0"/>
                <a:cs typeface="Arial" panose="020B0604020202020204" pitchFamily="34" charset="0"/>
              </a:endParaRPr>
            </a:p>
          </p:txBody>
        </p:sp>
        <p:cxnSp>
          <p:nvCxnSpPr>
            <p:cNvPr id="24" name="直接连接符 23"/>
            <p:cNvCxnSpPr/>
            <p:nvPr/>
          </p:nvCxnSpPr>
          <p:spPr>
            <a:xfrm>
              <a:off x="4747098" y="3152860"/>
              <a:ext cx="623542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3876709" y="3391553"/>
            <a:ext cx="7941015" cy="1015663"/>
            <a:chOff x="3495848" y="3106233"/>
            <a:chExt cx="7941015" cy="1015663"/>
          </a:xfrm>
        </p:grpSpPr>
        <p:sp>
          <p:nvSpPr>
            <p:cNvPr id="26" name="文本框 25"/>
            <p:cNvSpPr txBox="1"/>
            <p:nvPr/>
          </p:nvSpPr>
          <p:spPr>
            <a:xfrm>
              <a:off x="3495848" y="3106233"/>
              <a:ext cx="7941015" cy="1015663"/>
            </a:xfrm>
            <a:prstGeom prst="rect">
              <a:avLst/>
            </a:prstGeom>
            <a:noFill/>
          </p:spPr>
          <p:txBody>
            <a:bodyPr wrap="square" rtlCol="0">
              <a:spAutoFit/>
            </a:bodyPr>
            <a:lstStyle/>
            <a:p>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3</a:t>
              </a:r>
              <a:r>
                <a:rPr lang="en-US" altLang="zh-CN" sz="6000" b="1" baseline="30000" dirty="0">
                  <a:latin typeface="Arial" panose="020B0604020202020204" pitchFamily="34" charset="0"/>
                  <a:ea typeface="Malgun Gothic Semilight" panose="020B0502040204020203" pitchFamily="34" charset="-122"/>
                  <a:cs typeface="Arial" panose="020B0604020202020204" pitchFamily="34" charset="0"/>
                </a:rPr>
                <a:t>rd</a:t>
              </a:r>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 </a:t>
              </a:r>
              <a:r>
                <a:rPr lang="en-US" altLang="zh-CN" sz="2800" dirty="0">
                  <a:latin typeface="Arial" panose="020B0604020202020204" pitchFamily="34" charset="0"/>
                  <a:cs typeface="Arial" panose="020B0604020202020204" pitchFamily="34" charset="0"/>
                </a:rPr>
                <a:t>Push-Relabel Algorithm </a:t>
              </a:r>
              <a:endParaRPr lang="zh-CN" altLang="en-US" sz="2800" dirty="0">
                <a:latin typeface="Arial" panose="020B0604020202020204" pitchFamily="34" charset="0"/>
                <a:cs typeface="Arial" panose="020B0604020202020204" pitchFamily="34" charset="0"/>
              </a:endParaRPr>
            </a:p>
          </p:txBody>
        </p:sp>
        <p:cxnSp>
          <p:nvCxnSpPr>
            <p:cNvPr id="27" name="直接连接符 26"/>
            <p:cNvCxnSpPr/>
            <p:nvPr/>
          </p:nvCxnSpPr>
          <p:spPr>
            <a:xfrm>
              <a:off x="4731034" y="3952273"/>
              <a:ext cx="623542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8" name="组合 37"/>
          <p:cNvGrpSpPr/>
          <p:nvPr/>
        </p:nvGrpSpPr>
        <p:grpSpPr>
          <a:xfrm>
            <a:off x="3851107" y="4407216"/>
            <a:ext cx="7941015" cy="1015663"/>
            <a:chOff x="3508440" y="3355320"/>
            <a:chExt cx="7941015" cy="1015663"/>
          </a:xfrm>
        </p:grpSpPr>
        <p:sp>
          <p:nvSpPr>
            <p:cNvPr id="39" name="文本框 38"/>
            <p:cNvSpPr txBox="1"/>
            <p:nvPr/>
          </p:nvSpPr>
          <p:spPr>
            <a:xfrm>
              <a:off x="3508440" y="3355320"/>
              <a:ext cx="7941015" cy="1015663"/>
            </a:xfrm>
            <a:prstGeom prst="rect">
              <a:avLst/>
            </a:prstGeom>
            <a:noFill/>
          </p:spPr>
          <p:txBody>
            <a:bodyPr wrap="square" rtlCol="0">
              <a:spAutoFit/>
            </a:bodyPr>
            <a:lstStyle/>
            <a:p>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4</a:t>
              </a:r>
              <a:r>
                <a:rPr lang="en-US" altLang="zh-CN" sz="6000" b="1" baseline="30000" dirty="0">
                  <a:latin typeface="Arial" panose="020B0604020202020204" pitchFamily="34" charset="0"/>
                  <a:ea typeface="Malgun Gothic Semilight" panose="020B0502040204020203" pitchFamily="34" charset="-122"/>
                  <a:cs typeface="Arial" panose="020B0604020202020204" pitchFamily="34" charset="0"/>
                </a:rPr>
                <a:t>th</a:t>
              </a:r>
              <a:r>
                <a:rPr lang="en-US" altLang="zh-CN" sz="6000" b="1" dirty="0">
                  <a:latin typeface="Arial" panose="020B0604020202020204" pitchFamily="34" charset="0"/>
                  <a:ea typeface="Malgun Gothic Semilight" panose="020B0502040204020203" pitchFamily="34" charset="-122"/>
                  <a:cs typeface="Arial" panose="020B0604020202020204" pitchFamily="34" charset="0"/>
                </a:rPr>
                <a:t> </a:t>
              </a:r>
              <a:r>
                <a:rPr lang="en-US" altLang="zh-CN" sz="2800" dirty="0" err="1">
                  <a:latin typeface="Arial" panose="020B0604020202020204" pitchFamily="34" charset="0"/>
                  <a:cs typeface="Arial" panose="020B0604020202020204" pitchFamily="34" charset="0"/>
                </a:rPr>
                <a:t>Dinic’s</a:t>
              </a:r>
              <a:r>
                <a:rPr lang="en-US" altLang="zh-CN" sz="2800" dirty="0">
                  <a:latin typeface="Arial" panose="020B0604020202020204" pitchFamily="34" charset="0"/>
                  <a:cs typeface="Arial" panose="020B0604020202020204" pitchFamily="34" charset="0"/>
                </a:rPr>
                <a:t> Algorithm </a:t>
              </a:r>
              <a:endParaRPr lang="zh-CN" altLang="en-US" sz="2800" dirty="0">
                <a:latin typeface="Arial" panose="020B0604020202020204" pitchFamily="34" charset="0"/>
                <a:cs typeface="Arial" panose="020B0604020202020204" pitchFamily="34" charset="0"/>
              </a:endParaRPr>
            </a:p>
          </p:txBody>
        </p:sp>
        <p:cxnSp>
          <p:nvCxnSpPr>
            <p:cNvPr id="40" name="直接连接符 39"/>
            <p:cNvCxnSpPr/>
            <p:nvPr/>
          </p:nvCxnSpPr>
          <p:spPr>
            <a:xfrm>
              <a:off x="4747098" y="4215319"/>
              <a:ext cx="6235429"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1526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9" name="矩形 8"/>
          <p:cNvSpPr/>
          <p:nvPr/>
        </p:nvSpPr>
        <p:spPr>
          <a:xfrm>
            <a:off x="303448" y="1886741"/>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1</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pic>
        <p:nvPicPr>
          <p:cNvPr id="12" name="图片 11"/>
          <p:cNvPicPr>
            <a:picLocks noChangeAspect="1"/>
          </p:cNvPicPr>
          <p:nvPr/>
        </p:nvPicPr>
        <p:blipFill>
          <a:blip r:embed="rId4"/>
          <a:stretch>
            <a:fillRect/>
          </a:stretch>
        </p:blipFill>
        <p:spPr>
          <a:xfrm>
            <a:off x="5467189" y="3026661"/>
            <a:ext cx="6600825" cy="2990850"/>
          </a:xfrm>
          <a:prstGeom prst="rect">
            <a:avLst/>
          </a:prstGeom>
          <a:ln>
            <a:solidFill>
              <a:schemeClr val="accent4">
                <a:lumMod val="50000"/>
              </a:schemeClr>
            </a:solidFill>
          </a:ln>
        </p:spPr>
      </p:pic>
      <p:sp>
        <p:nvSpPr>
          <p:cNvPr id="13" name="文本框 12"/>
          <p:cNvSpPr txBox="1"/>
          <p:nvPr/>
        </p:nvSpPr>
        <p:spPr>
          <a:xfrm>
            <a:off x="3711102" y="2134109"/>
            <a:ext cx="3166353" cy="892552"/>
          </a:xfrm>
          <a:prstGeom prst="rect">
            <a:avLst/>
          </a:prstGeom>
          <a:noFill/>
        </p:spPr>
        <p:txBody>
          <a:bodyPr wrap="square" rtlCol="0">
            <a:spAutoFit/>
          </a:bodyPr>
          <a:lstStyle/>
          <a:p>
            <a:r>
              <a:rPr lang="en-US" altLang="zh-CN" sz="2800" b="1" dirty="0">
                <a:solidFill>
                  <a:schemeClr val="accent4">
                    <a:lumMod val="50000"/>
                  </a:schemeClr>
                </a:solidFill>
                <a:latin typeface="Arial" panose="020B0604020202020204" pitchFamily="34" charset="0"/>
                <a:cs typeface="Arial" panose="020B0604020202020204" pitchFamily="34" charset="0"/>
              </a:rPr>
              <a:t>K-Means</a:t>
            </a:r>
          </a:p>
          <a:p>
            <a:r>
              <a:rPr lang="en-US" altLang="zh-CN" sz="2400" dirty="0">
                <a:latin typeface="Arial" panose="020B0604020202020204" pitchFamily="34" charset="0"/>
                <a:cs typeface="Arial" panose="020B0604020202020204" pitchFamily="34" charset="0"/>
              </a:rPr>
              <a:t>Algorithm</a:t>
            </a:r>
            <a:endParaRPr lang="zh-CN" altLang="en-US" sz="3600" b="1" dirty="0">
              <a:solidFill>
                <a:srgbClr val="83131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32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9" name="矩形 8"/>
          <p:cNvSpPr/>
          <p:nvPr/>
        </p:nvSpPr>
        <p:spPr>
          <a:xfrm>
            <a:off x="303448" y="1863881"/>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1</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10" name="文本框 9"/>
          <p:cNvSpPr txBox="1"/>
          <p:nvPr/>
        </p:nvSpPr>
        <p:spPr>
          <a:xfrm>
            <a:off x="3711102" y="2134109"/>
            <a:ext cx="3166353" cy="892552"/>
          </a:xfrm>
          <a:prstGeom prst="rect">
            <a:avLst/>
          </a:prstGeom>
          <a:noFill/>
        </p:spPr>
        <p:txBody>
          <a:bodyPr wrap="square" rtlCol="0">
            <a:spAutoFit/>
          </a:bodyPr>
          <a:lstStyle/>
          <a:p>
            <a:r>
              <a:rPr lang="en-US" altLang="zh-CN" sz="2800" b="1" dirty="0">
                <a:solidFill>
                  <a:schemeClr val="accent4">
                    <a:lumMod val="50000"/>
                  </a:schemeClr>
                </a:solidFill>
                <a:latin typeface="Arial" panose="020B0604020202020204" pitchFamily="34" charset="0"/>
                <a:cs typeface="Arial" panose="020B0604020202020204" pitchFamily="34" charset="0"/>
              </a:rPr>
              <a:t>K-Means</a:t>
            </a:r>
          </a:p>
          <a:p>
            <a:r>
              <a:rPr lang="en-US" altLang="zh-CN" sz="2400" dirty="0">
                <a:latin typeface="Arial" panose="020B0604020202020204" pitchFamily="34" charset="0"/>
                <a:cs typeface="Arial" panose="020B0604020202020204" pitchFamily="34" charset="0"/>
              </a:rPr>
              <a:t>Algorithm</a:t>
            </a:r>
            <a:endParaRPr lang="zh-CN" altLang="en-US" sz="3600" b="1" dirty="0">
              <a:solidFill>
                <a:srgbClr val="831313"/>
              </a:solidFill>
              <a:latin typeface="Arial" panose="020B0604020202020204" pitchFamily="34" charset="0"/>
              <a:cs typeface="Arial" panose="020B0604020202020204" pitchFamily="34" charset="0"/>
            </a:endParaRPr>
          </a:p>
        </p:txBody>
      </p:sp>
      <p:grpSp>
        <p:nvGrpSpPr>
          <p:cNvPr id="11" name="组合 10"/>
          <p:cNvGrpSpPr/>
          <p:nvPr/>
        </p:nvGrpSpPr>
        <p:grpSpPr>
          <a:xfrm>
            <a:off x="6522396" y="836579"/>
            <a:ext cx="515566" cy="5418306"/>
            <a:chOff x="6522396" y="836579"/>
            <a:chExt cx="515566" cy="5418306"/>
          </a:xfrm>
        </p:grpSpPr>
        <p:cxnSp>
          <p:nvCxnSpPr>
            <p:cNvPr id="12" name="直接连接符 11"/>
            <p:cNvCxnSpPr/>
            <p:nvPr/>
          </p:nvCxnSpPr>
          <p:spPr>
            <a:xfrm>
              <a:off x="6780179" y="836579"/>
              <a:ext cx="0" cy="5418306"/>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522396" y="1791171"/>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grpSp>
      <p:sp>
        <p:nvSpPr>
          <p:cNvPr id="2" name="文本框 1"/>
          <p:cNvSpPr txBox="1"/>
          <p:nvPr/>
        </p:nvSpPr>
        <p:spPr>
          <a:xfrm>
            <a:off x="7151918" y="1818121"/>
            <a:ext cx="3870252"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Tools</a:t>
            </a:r>
            <a:endParaRPr lang="zh-CN" altLang="en-US" sz="2400" dirty="0">
              <a:latin typeface="Arial" panose="020B0604020202020204" pitchFamily="34" charset="0"/>
              <a:cs typeface="Arial" panose="020B0604020202020204" pitchFamily="34" charset="0"/>
            </a:endParaRPr>
          </a:p>
        </p:txBody>
      </p:sp>
      <p:sp>
        <p:nvSpPr>
          <p:cNvPr id="14" name="椭圆 13"/>
          <p:cNvSpPr/>
          <p:nvPr/>
        </p:nvSpPr>
        <p:spPr>
          <a:xfrm>
            <a:off x="6507816" y="3261329"/>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15" name="文本框 14"/>
          <p:cNvSpPr txBox="1"/>
          <p:nvPr/>
        </p:nvSpPr>
        <p:spPr>
          <a:xfrm>
            <a:off x="7213643" y="2349552"/>
            <a:ext cx="3870252"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Arial" panose="020B0604020202020204" pitchFamily="34" charset="0"/>
                <a:cs typeface="Arial" panose="020B0604020202020204" pitchFamily="34" charset="0"/>
              </a:rPr>
              <a:t>TkInter</a:t>
            </a:r>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err="1">
                <a:latin typeface="Arial" panose="020B0604020202020204" pitchFamily="34" charset="0"/>
                <a:cs typeface="Arial" panose="020B0604020202020204" pitchFamily="34" charset="0"/>
              </a:rPr>
              <a:t>Sklearn</a:t>
            </a:r>
            <a:endParaRPr lang="zh-CN" altLang="en-US" sz="2000" dirty="0">
              <a:latin typeface="Arial" panose="020B0604020202020204" pitchFamily="34" charset="0"/>
              <a:cs typeface="Arial" panose="020B0604020202020204" pitchFamily="34" charset="0"/>
            </a:endParaRPr>
          </a:p>
        </p:txBody>
      </p:sp>
      <p:sp>
        <p:nvSpPr>
          <p:cNvPr id="16" name="文本框 15"/>
          <p:cNvSpPr txBox="1"/>
          <p:nvPr/>
        </p:nvSpPr>
        <p:spPr>
          <a:xfrm>
            <a:off x="7151918" y="3315230"/>
            <a:ext cx="3870252"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Implementation </a:t>
            </a:r>
          </a:p>
          <a:p>
            <a:endParaRPr lang="zh-CN" altLang="en-US" sz="2400" dirty="0">
              <a:latin typeface="Arial" panose="020B0604020202020204" pitchFamily="34" charset="0"/>
              <a:cs typeface="Arial" panose="020B0604020202020204" pitchFamily="34" charset="0"/>
            </a:endParaRPr>
          </a:p>
        </p:txBody>
      </p:sp>
      <p:sp>
        <p:nvSpPr>
          <p:cNvPr id="17" name="文本框 16"/>
          <p:cNvSpPr txBox="1"/>
          <p:nvPr/>
        </p:nvSpPr>
        <p:spPr>
          <a:xfrm>
            <a:off x="7213642" y="3992700"/>
            <a:ext cx="4626969" cy="138499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Extended to k-segment</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Add in coordinate information</a:t>
            </a: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Developed an interactive application </a:t>
            </a:r>
          </a:p>
          <a:p>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27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3" name="矩形 2"/>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4" name="矩形 3"/>
          <p:cNvSpPr/>
          <p:nvPr/>
        </p:nvSpPr>
        <p:spPr>
          <a:xfrm>
            <a:off x="9564844" y="255715"/>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2</a:t>
            </a:r>
            <a:endParaRPr lang="zh-CN" altLang="en-US" sz="1600" dirty="0">
              <a:solidFill>
                <a:srgbClr val="18442C"/>
              </a:solidFill>
            </a:endParaRPr>
          </a:p>
        </p:txBody>
      </p:sp>
      <p:sp>
        <p:nvSpPr>
          <p:cNvPr id="5" name="矩形 4"/>
          <p:cNvSpPr/>
          <p:nvPr/>
        </p:nvSpPr>
        <p:spPr>
          <a:xfrm>
            <a:off x="10855372" y="246855"/>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3</a:t>
            </a:r>
            <a:endParaRPr lang="zh-CN" altLang="en-US" sz="1600" b="1" dirty="0">
              <a:solidFill>
                <a:schemeClr val="bg1"/>
              </a:solidFill>
            </a:endParaRPr>
          </a:p>
        </p:txBody>
      </p:sp>
      <p:sp>
        <p:nvSpPr>
          <p:cNvPr id="6" name="文本框 5"/>
          <p:cNvSpPr txBox="1"/>
          <p:nvPr/>
        </p:nvSpPr>
        <p:spPr>
          <a:xfrm>
            <a:off x="4178491" y="2615179"/>
            <a:ext cx="5082397" cy="769441"/>
          </a:xfrm>
          <a:prstGeom prst="rect">
            <a:avLst/>
          </a:prstGeom>
          <a:noFill/>
        </p:spPr>
        <p:txBody>
          <a:bodyPr wrap="square" rtlCol="0">
            <a:spAutoFit/>
          </a:bodyPr>
          <a:lstStyle/>
          <a:p>
            <a:r>
              <a:rPr lang="en-US" altLang="zh-CN" sz="4400" b="1" dirty="0">
                <a:solidFill>
                  <a:schemeClr val="bg1"/>
                </a:solidFill>
                <a:latin typeface="Arial" panose="020B0604020202020204" pitchFamily="34" charset="0"/>
                <a:cs typeface="Arial" panose="020B0604020202020204" pitchFamily="34" charset="0"/>
              </a:rPr>
              <a:t>K-Means Demo</a:t>
            </a:r>
            <a:endParaRPr lang="zh-CN" alt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165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10" name="文本框 9"/>
          <p:cNvSpPr txBox="1"/>
          <p:nvPr/>
        </p:nvSpPr>
        <p:spPr>
          <a:xfrm>
            <a:off x="3711102" y="2134109"/>
            <a:ext cx="3069077" cy="892552"/>
          </a:xfrm>
          <a:prstGeom prst="rect">
            <a:avLst/>
          </a:prstGeom>
          <a:noFill/>
        </p:spPr>
        <p:txBody>
          <a:bodyPr wrap="square" rtlCol="0">
            <a:spAutoFit/>
          </a:bodyPr>
          <a:lstStyle/>
          <a:p>
            <a:r>
              <a:rPr lang="en-US" altLang="zh-CN" sz="2800" b="1" dirty="0">
                <a:solidFill>
                  <a:schemeClr val="accent4">
                    <a:lumMod val="50000"/>
                  </a:schemeClr>
                </a:solidFill>
                <a:latin typeface="Arial" panose="020B0604020202020204" pitchFamily="34" charset="0"/>
                <a:cs typeface="Arial" panose="020B0604020202020204" pitchFamily="34" charset="0"/>
              </a:rPr>
              <a:t>Ford-Fulkerson</a:t>
            </a:r>
          </a:p>
          <a:p>
            <a:r>
              <a:rPr lang="en-US" altLang="zh-CN" sz="2400" dirty="0">
                <a:latin typeface="Arial" panose="020B0604020202020204" pitchFamily="34" charset="0"/>
                <a:cs typeface="Arial" panose="020B0604020202020204" pitchFamily="34" charset="0"/>
              </a:rPr>
              <a:t>Algorithm</a:t>
            </a:r>
            <a:endParaRPr lang="zh-CN" altLang="en-US" sz="4000" dirty="0">
              <a:latin typeface="Arial" panose="020B0604020202020204" pitchFamily="34" charset="0"/>
              <a:cs typeface="Arial" panose="020B0604020202020204" pitchFamily="34" charset="0"/>
            </a:endParaRPr>
          </a:p>
        </p:txBody>
      </p:sp>
      <p:cxnSp>
        <p:nvCxnSpPr>
          <p:cNvPr id="11" name="直接连接符 10"/>
          <p:cNvCxnSpPr/>
          <p:nvPr/>
        </p:nvCxnSpPr>
        <p:spPr>
          <a:xfrm>
            <a:off x="6780179" y="836579"/>
            <a:ext cx="0" cy="5418306"/>
          </a:xfrm>
          <a:prstGeom prst="line">
            <a:avLst/>
          </a:prstGeom>
          <a:ln>
            <a:solidFill>
              <a:schemeClr val="accent4">
                <a:lumMod val="50000"/>
              </a:schemeClr>
            </a:solidFill>
          </a:ln>
        </p:spPr>
        <p:style>
          <a:lnRef idx="1">
            <a:schemeClr val="accent2"/>
          </a:lnRef>
          <a:fillRef idx="0">
            <a:schemeClr val="accent2"/>
          </a:fillRef>
          <a:effectRef idx="0">
            <a:schemeClr val="accent2"/>
          </a:effectRef>
          <a:fontRef idx="minor">
            <a:schemeClr val="tx1"/>
          </a:fontRef>
        </p:style>
      </p:cxnSp>
      <p:sp>
        <p:nvSpPr>
          <p:cNvPr id="12" name="椭圆 11"/>
          <p:cNvSpPr/>
          <p:nvPr/>
        </p:nvSpPr>
        <p:spPr>
          <a:xfrm>
            <a:off x="6522396" y="1791171"/>
            <a:ext cx="515566" cy="51556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3" name="椭圆 12"/>
          <p:cNvSpPr/>
          <p:nvPr/>
        </p:nvSpPr>
        <p:spPr>
          <a:xfrm>
            <a:off x="6522396" y="2804042"/>
            <a:ext cx="515566" cy="51556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14" name="矩形 13"/>
          <p:cNvSpPr/>
          <p:nvPr/>
        </p:nvSpPr>
        <p:spPr>
          <a:xfrm>
            <a:off x="300050" y="1866276"/>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2</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15" name="文本框 14"/>
          <p:cNvSpPr txBox="1"/>
          <p:nvPr/>
        </p:nvSpPr>
        <p:spPr>
          <a:xfrm>
            <a:off x="7146785" y="2867267"/>
            <a:ext cx="5360410"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Augmenting Path</a:t>
            </a:r>
            <a:endParaRPr lang="zh-CN" altLang="en-US" sz="2400" dirty="0">
              <a:latin typeface="Arial" panose="020B0604020202020204" pitchFamily="34" charset="0"/>
              <a:cs typeface="Arial" panose="020B0604020202020204" pitchFamily="34" charset="0"/>
            </a:endParaRPr>
          </a:p>
        </p:txBody>
      </p:sp>
      <p:sp>
        <p:nvSpPr>
          <p:cNvPr id="16" name="文本框 15"/>
          <p:cNvSpPr txBox="1"/>
          <p:nvPr/>
        </p:nvSpPr>
        <p:spPr>
          <a:xfrm>
            <a:off x="7146785" y="1818121"/>
            <a:ext cx="4591456"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Generate Residual Graph</a:t>
            </a:r>
            <a:endParaRPr lang="zh-CN" altLang="en-US" sz="2400" dirty="0">
              <a:latin typeface="Arial" panose="020B0604020202020204" pitchFamily="34" charset="0"/>
              <a:cs typeface="Arial" panose="020B0604020202020204" pitchFamily="34" charset="0"/>
            </a:endParaRPr>
          </a:p>
        </p:txBody>
      </p:sp>
      <p:sp>
        <p:nvSpPr>
          <p:cNvPr id="17" name="椭圆 16"/>
          <p:cNvSpPr/>
          <p:nvPr/>
        </p:nvSpPr>
        <p:spPr>
          <a:xfrm>
            <a:off x="6537643" y="4958674"/>
            <a:ext cx="515566" cy="51556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51" name="文本框 50"/>
          <p:cNvSpPr txBox="1"/>
          <p:nvPr/>
        </p:nvSpPr>
        <p:spPr>
          <a:xfrm>
            <a:off x="7146785" y="4984465"/>
            <a:ext cx="5360410"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Saturate the Path</a:t>
            </a:r>
            <a:endParaRPr lang="zh-CN" altLang="en-US" sz="2400" dirty="0">
              <a:latin typeface="Arial" panose="020B0604020202020204" pitchFamily="34" charset="0"/>
              <a:cs typeface="Arial" panose="020B0604020202020204" pitchFamily="34" charset="0"/>
            </a:endParaRPr>
          </a:p>
        </p:txBody>
      </p:sp>
      <p:sp>
        <p:nvSpPr>
          <p:cNvPr id="59" name="文本框 58"/>
          <p:cNvSpPr txBox="1"/>
          <p:nvPr/>
        </p:nvSpPr>
        <p:spPr>
          <a:xfrm>
            <a:off x="9792407" y="3522068"/>
            <a:ext cx="501360" cy="307777"/>
          </a:xfrm>
          <a:prstGeom prst="rect">
            <a:avLst/>
          </a:prstGeom>
          <a:noFill/>
        </p:spPr>
        <p:txBody>
          <a:bodyPr wrap="square" rtlCol="0">
            <a:spAutoFit/>
          </a:bodyPr>
          <a:lstStyle/>
          <a:p>
            <a:r>
              <a:rPr lang="en-US" altLang="zh-CN" sz="1400" dirty="0"/>
              <a:t>10</a:t>
            </a:r>
            <a:endParaRPr lang="zh-CN" altLang="en-US" sz="1400" dirty="0"/>
          </a:p>
        </p:txBody>
      </p:sp>
      <p:grpSp>
        <p:nvGrpSpPr>
          <p:cNvPr id="62" name="组合 61"/>
          <p:cNvGrpSpPr/>
          <p:nvPr/>
        </p:nvGrpSpPr>
        <p:grpSpPr>
          <a:xfrm>
            <a:off x="7333754" y="3320269"/>
            <a:ext cx="3124158" cy="1503994"/>
            <a:chOff x="7333754" y="3320269"/>
            <a:chExt cx="3124158" cy="1503994"/>
          </a:xfrm>
        </p:grpSpPr>
        <p:grpSp>
          <p:nvGrpSpPr>
            <p:cNvPr id="50" name="组合 49"/>
            <p:cNvGrpSpPr/>
            <p:nvPr/>
          </p:nvGrpSpPr>
          <p:grpSpPr>
            <a:xfrm>
              <a:off x="7333754" y="3427443"/>
              <a:ext cx="3124158" cy="1396820"/>
              <a:chOff x="7333754" y="3602807"/>
              <a:chExt cx="3124158" cy="1396820"/>
            </a:xfrm>
          </p:grpSpPr>
          <p:sp>
            <p:nvSpPr>
              <p:cNvPr id="3" name="椭圆 2"/>
              <p:cNvSpPr/>
              <p:nvPr/>
            </p:nvSpPr>
            <p:spPr>
              <a:xfrm>
                <a:off x="7333754" y="4154549"/>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accent4">
                        <a:lumMod val="50000"/>
                      </a:schemeClr>
                    </a:solidFill>
                    <a:latin typeface="Arial" panose="020B0604020202020204" pitchFamily="34" charset="0"/>
                    <a:cs typeface="Arial" panose="020B0604020202020204" pitchFamily="34" charset="0"/>
                  </a:rPr>
                  <a:t>s</a:t>
                </a:r>
                <a:endParaRPr lang="zh-CN" altLang="en-US" b="1" dirty="0">
                  <a:solidFill>
                    <a:schemeClr val="accent4">
                      <a:lumMod val="50000"/>
                    </a:schemeClr>
                  </a:solidFill>
                  <a:latin typeface="Arial" panose="020B0604020202020204" pitchFamily="34" charset="0"/>
                  <a:cs typeface="Arial" panose="020B0604020202020204" pitchFamily="34" charset="0"/>
                </a:endParaRPr>
              </a:p>
            </p:txBody>
          </p:sp>
          <p:sp>
            <p:nvSpPr>
              <p:cNvPr id="18" name="椭圆 17"/>
              <p:cNvSpPr/>
              <p:nvPr/>
            </p:nvSpPr>
            <p:spPr>
              <a:xfrm>
                <a:off x="8092688" y="3602807"/>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9" name="椭圆 18"/>
              <p:cNvSpPr/>
              <p:nvPr/>
            </p:nvSpPr>
            <p:spPr>
              <a:xfrm>
                <a:off x="8092687" y="4634200"/>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0" name="椭圆 19"/>
              <p:cNvSpPr/>
              <p:nvPr/>
            </p:nvSpPr>
            <p:spPr>
              <a:xfrm>
                <a:off x="9236516" y="3602807"/>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椭圆 20"/>
              <p:cNvSpPr/>
              <p:nvPr/>
            </p:nvSpPr>
            <p:spPr>
              <a:xfrm>
                <a:off x="9260887" y="4636372"/>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2" name="椭圆 21"/>
              <p:cNvSpPr/>
              <p:nvPr/>
            </p:nvSpPr>
            <p:spPr>
              <a:xfrm>
                <a:off x="10094657" y="4102525"/>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accent4">
                        <a:lumMod val="50000"/>
                      </a:schemeClr>
                    </a:solidFill>
                    <a:latin typeface="Arial" panose="020B0604020202020204" pitchFamily="34" charset="0"/>
                    <a:cs typeface="Arial" panose="020B0604020202020204" pitchFamily="34" charset="0"/>
                  </a:rPr>
                  <a:t>t</a:t>
                </a:r>
                <a:endParaRPr lang="zh-CN" altLang="en-US" b="1" dirty="0">
                  <a:solidFill>
                    <a:schemeClr val="accent4">
                      <a:lumMod val="50000"/>
                    </a:schemeClr>
                  </a:solidFill>
                  <a:latin typeface="Arial" panose="020B0604020202020204" pitchFamily="34" charset="0"/>
                  <a:cs typeface="Arial" panose="020B0604020202020204" pitchFamily="34" charset="0"/>
                </a:endParaRPr>
              </a:p>
            </p:txBody>
          </p:sp>
          <p:cxnSp>
            <p:nvCxnSpPr>
              <p:cNvPr id="23" name="直接箭头连接符 22"/>
              <p:cNvCxnSpPr>
                <a:stCxn id="3" idx="7"/>
                <a:endCxn id="18" idx="2"/>
              </p:cNvCxnSpPr>
              <p:nvPr/>
            </p:nvCxnSpPr>
            <p:spPr>
              <a:xfrm flipV="1">
                <a:off x="7643812" y="3784435"/>
                <a:ext cx="448876" cy="423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cxnSpLocks/>
                <a:stCxn id="3" idx="5"/>
                <a:endCxn id="19" idx="2"/>
              </p:cNvCxnSpPr>
              <p:nvPr/>
            </p:nvCxnSpPr>
            <p:spPr>
              <a:xfrm>
                <a:off x="7643812" y="4464607"/>
                <a:ext cx="448875" cy="351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cxnSpLocks/>
                <a:stCxn id="18" idx="6"/>
                <a:endCxn id="20" idx="2"/>
              </p:cNvCxnSpPr>
              <p:nvPr/>
            </p:nvCxnSpPr>
            <p:spPr>
              <a:xfrm>
                <a:off x="8455943" y="3784435"/>
                <a:ext cx="78057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cxnSpLocks/>
              </p:cNvCxnSpPr>
              <p:nvPr/>
            </p:nvCxnSpPr>
            <p:spPr>
              <a:xfrm>
                <a:off x="8455942" y="4819489"/>
                <a:ext cx="8049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cxnSpLocks/>
                <a:stCxn id="18" idx="4"/>
                <a:endCxn id="19" idx="0"/>
              </p:cNvCxnSpPr>
              <p:nvPr/>
            </p:nvCxnSpPr>
            <p:spPr>
              <a:xfrm flipH="1">
                <a:off x="8274315" y="3966062"/>
                <a:ext cx="1" cy="6681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cxnSpLocks/>
              </p:cNvCxnSpPr>
              <p:nvPr/>
            </p:nvCxnSpPr>
            <p:spPr>
              <a:xfrm flipH="1">
                <a:off x="9442513" y="3958281"/>
                <a:ext cx="1" cy="6681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cxnSpLocks/>
                <a:stCxn id="18" idx="5"/>
                <a:endCxn id="21" idx="1"/>
              </p:cNvCxnSpPr>
              <p:nvPr/>
            </p:nvCxnSpPr>
            <p:spPr>
              <a:xfrm>
                <a:off x="8402746" y="3912865"/>
                <a:ext cx="911338" cy="7767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cxnSpLocks/>
                <a:stCxn id="20" idx="6"/>
                <a:endCxn id="22" idx="1"/>
              </p:cNvCxnSpPr>
              <p:nvPr/>
            </p:nvCxnSpPr>
            <p:spPr>
              <a:xfrm>
                <a:off x="9599771" y="3784435"/>
                <a:ext cx="548083" cy="3712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cxnSpLocks/>
                <a:stCxn id="21" idx="6"/>
                <a:endCxn id="22" idx="3"/>
              </p:cNvCxnSpPr>
              <p:nvPr/>
            </p:nvCxnSpPr>
            <p:spPr>
              <a:xfrm flipV="1">
                <a:off x="9624142" y="4412583"/>
                <a:ext cx="523712" cy="4054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53" name="文本框 52"/>
            <p:cNvSpPr txBox="1"/>
            <p:nvPr/>
          </p:nvSpPr>
          <p:spPr>
            <a:xfrm>
              <a:off x="7462184" y="3593005"/>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54" name="文本框 53"/>
            <p:cNvSpPr txBox="1"/>
            <p:nvPr/>
          </p:nvSpPr>
          <p:spPr>
            <a:xfrm>
              <a:off x="7478752" y="4348753"/>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55" name="文本框 54"/>
            <p:cNvSpPr txBox="1"/>
            <p:nvPr/>
          </p:nvSpPr>
          <p:spPr>
            <a:xfrm>
              <a:off x="8023634" y="3970922"/>
              <a:ext cx="501360" cy="307777"/>
            </a:xfrm>
            <a:prstGeom prst="rect">
              <a:avLst/>
            </a:prstGeom>
            <a:noFill/>
          </p:spPr>
          <p:txBody>
            <a:bodyPr wrap="square" rtlCol="0">
              <a:spAutoFit/>
            </a:bodyPr>
            <a:lstStyle/>
            <a:p>
              <a:r>
                <a:rPr lang="en-US" altLang="zh-CN" sz="1400" dirty="0"/>
                <a:t>2</a:t>
              </a:r>
              <a:endParaRPr lang="zh-CN" altLang="en-US" sz="1400" dirty="0"/>
            </a:p>
          </p:txBody>
        </p:sp>
        <p:sp>
          <p:nvSpPr>
            <p:cNvPr id="56" name="文本框 55"/>
            <p:cNvSpPr txBox="1"/>
            <p:nvPr/>
          </p:nvSpPr>
          <p:spPr>
            <a:xfrm>
              <a:off x="8664429" y="3320269"/>
              <a:ext cx="501360" cy="307777"/>
            </a:xfrm>
            <a:prstGeom prst="rect">
              <a:avLst/>
            </a:prstGeom>
            <a:noFill/>
          </p:spPr>
          <p:txBody>
            <a:bodyPr wrap="square" rtlCol="0">
              <a:spAutoFit/>
            </a:bodyPr>
            <a:lstStyle/>
            <a:p>
              <a:r>
                <a:rPr lang="en-US" altLang="zh-CN" sz="1400" dirty="0"/>
                <a:t>4</a:t>
              </a:r>
              <a:endParaRPr lang="zh-CN" altLang="en-US" sz="1400" dirty="0"/>
            </a:p>
          </p:txBody>
        </p:sp>
        <p:sp>
          <p:nvSpPr>
            <p:cNvPr id="57" name="文本框 56"/>
            <p:cNvSpPr txBox="1"/>
            <p:nvPr/>
          </p:nvSpPr>
          <p:spPr>
            <a:xfrm>
              <a:off x="8758837" y="3808684"/>
              <a:ext cx="501360" cy="307777"/>
            </a:xfrm>
            <a:prstGeom prst="rect">
              <a:avLst/>
            </a:prstGeom>
            <a:noFill/>
          </p:spPr>
          <p:txBody>
            <a:bodyPr wrap="square" rtlCol="0">
              <a:spAutoFit/>
            </a:bodyPr>
            <a:lstStyle/>
            <a:p>
              <a:r>
                <a:rPr lang="en-US" altLang="zh-CN" sz="1400" dirty="0"/>
                <a:t>8</a:t>
              </a:r>
              <a:endParaRPr lang="zh-CN" altLang="en-US" sz="1400" dirty="0"/>
            </a:p>
          </p:txBody>
        </p:sp>
        <p:sp>
          <p:nvSpPr>
            <p:cNvPr id="58" name="文本框 57"/>
            <p:cNvSpPr txBox="1"/>
            <p:nvPr/>
          </p:nvSpPr>
          <p:spPr>
            <a:xfrm>
              <a:off x="8641033" y="4332686"/>
              <a:ext cx="501360" cy="307777"/>
            </a:xfrm>
            <a:prstGeom prst="rect">
              <a:avLst/>
            </a:prstGeom>
            <a:noFill/>
          </p:spPr>
          <p:txBody>
            <a:bodyPr wrap="square" rtlCol="0">
              <a:spAutoFit/>
            </a:bodyPr>
            <a:lstStyle/>
            <a:p>
              <a:r>
                <a:rPr lang="en-US" altLang="zh-CN" sz="1400" dirty="0"/>
                <a:t>9</a:t>
              </a:r>
              <a:endParaRPr lang="zh-CN" altLang="en-US" sz="1400" dirty="0"/>
            </a:p>
          </p:txBody>
        </p:sp>
        <p:sp>
          <p:nvSpPr>
            <p:cNvPr id="60" name="文本框 59"/>
            <p:cNvSpPr txBox="1"/>
            <p:nvPr/>
          </p:nvSpPr>
          <p:spPr>
            <a:xfrm>
              <a:off x="9792439" y="4370005"/>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61" name="文本框 60"/>
            <p:cNvSpPr txBox="1"/>
            <p:nvPr/>
          </p:nvSpPr>
          <p:spPr>
            <a:xfrm>
              <a:off x="9417454" y="3995976"/>
              <a:ext cx="501360" cy="307777"/>
            </a:xfrm>
            <a:prstGeom prst="rect">
              <a:avLst/>
            </a:prstGeom>
            <a:noFill/>
          </p:spPr>
          <p:txBody>
            <a:bodyPr wrap="square" rtlCol="0">
              <a:spAutoFit/>
            </a:bodyPr>
            <a:lstStyle/>
            <a:p>
              <a:r>
                <a:rPr lang="en-US" altLang="zh-CN" sz="1400" dirty="0"/>
                <a:t>6</a:t>
              </a:r>
              <a:endParaRPr lang="zh-CN" altLang="en-US" sz="1400" dirty="0"/>
            </a:p>
          </p:txBody>
        </p:sp>
      </p:grpSp>
    </p:spTree>
    <p:extLst>
      <p:ext uri="{BB962C8B-B14F-4D97-AF65-F5344CB8AC3E}">
        <p14:creationId xmlns:p14="http://schemas.microsoft.com/office/powerpoint/2010/main" val="370624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9" name="矩形 8"/>
          <p:cNvSpPr/>
          <p:nvPr/>
        </p:nvSpPr>
        <p:spPr>
          <a:xfrm>
            <a:off x="303448" y="1799059"/>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4</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10" name="文本框 9"/>
          <p:cNvSpPr txBox="1"/>
          <p:nvPr/>
        </p:nvSpPr>
        <p:spPr>
          <a:xfrm>
            <a:off x="3711102" y="2134109"/>
            <a:ext cx="3166353" cy="584775"/>
          </a:xfrm>
          <a:prstGeom prst="rect">
            <a:avLst/>
          </a:prstGeom>
          <a:noFill/>
        </p:spPr>
        <p:txBody>
          <a:bodyPr wrap="square" rtlCol="0">
            <a:spAutoFit/>
          </a:bodyPr>
          <a:lstStyle/>
          <a:p>
            <a:r>
              <a:rPr lang="en-US" altLang="zh-CN" sz="2800" b="1" dirty="0" err="1">
                <a:solidFill>
                  <a:schemeClr val="accent4">
                    <a:lumMod val="50000"/>
                  </a:schemeClr>
                </a:solidFill>
                <a:latin typeface="Arial" panose="020B0604020202020204" pitchFamily="34" charset="0"/>
                <a:cs typeface="Arial" panose="020B0604020202020204" pitchFamily="34" charset="0"/>
              </a:rPr>
              <a:t>Dinic’s</a:t>
            </a:r>
            <a:r>
              <a:rPr lang="en-US" altLang="zh-CN" sz="32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Algorithm</a:t>
            </a:r>
            <a:endParaRPr lang="zh-CN" altLang="en-US" sz="3600" b="1" dirty="0">
              <a:solidFill>
                <a:srgbClr val="831313"/>
              </a:solidFill>
              <a:latin typeface="Arial" panose="020B0604020202020204" pitchFamily="34" charset="0"/>
              <a:cs typeface="Arial" panose="020B0604020202020204" pitchFamily="34" charset="0"/>
            </a:endParaRPr>
          </a:p>
        </p:txBody>
      </p:sp>
      <p:cxnSp>
        <p:nvCxnSpPr>
          <p:cNvPr id="11" name="直接连接符 10"/>
          <p:cNvCxnSpPr/>
          <p:nvPr/>
        </p:nvCxnSpPr>
        <p:spPr>
          <a:xfrm>
            <a:off x="6780179" y="836579"/>
            <a:ext cx="0" cy="5418306"/>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536914" y="1700585"/>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5" name="文本框 14"/>
          <p:cNvSpPr txBox="1"/>
          <p:nvPr/>
        </p:nvSpPr>
        <p:spPr>
          <a:xfrm>
            <a:off x="7411656" y="1602785"/>
            <a:ext cx="4591456"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Initialize residual graph G as given graph</a:t>
            </a:r>
            <a:endParaRPr lang="zh-CN" altLang="en-US" sz="2400" dirty="0">
              <a:latin typeface="Arial" panose="020B0604020202020204" pitchFamily="34" charset="0"/>
              <a:cs typeface="Arial" panose="020B0604020202020204" pitchFamily="34" charset="0"/>
            </a:endParaRPr>
          </a:p>
        </p:txBody>
      </p:sp>
      <p:grpSp>
        <p:nvGrpSpPr>
          <p:cNvPr id="13" name="组合 12"/>
          <p:cNvGrpSpPr/>
          <p:nvPr/>
        </p:nvGrpSpPr>
        <p:grpSpPr>
          <a:xfrm>
            <a:off x="7741012" y="2369265"/>
            <a:ext cx="3124158" cy="1503994"/>
            <a:chOff x="7333754" y="3320269"/>
            <a:chExt cx="3124158" cy="1503994"/>
          </a:xfrm>
        </p:grpSpPr>
        <p:grpSp>
          <p:nvGrpSpPr>
            <p:cNvPr id="14" name="组合 13"/>
            <p:cNvGrpSpPr/>
            <p:nvPr/>
          </p:nvGrpSpPr>
          <p:grpSpPr>
            <a:xfrm>
              <a:off x="7333754" y="3427443"/>
              <a:ext cx="3124158" cy="1396820"/>
              <a:chOff x="7333754" y="3602807"/>
              <a:chExt cx="3124158" cy="1396820"/>
            </a:xfrm>
          </p:grpSpPr>
          <p:sp>
            <p:nvSpPr>
              <p:cNvPr id="24" name="椭圆 23"/>
              <p:cNvSpPr/>
              <p:nvPr/>
            </p:nvSpPr>
            <p:spPr>
              <a:xfrm>
                <a:off x="7333754" y="4154549"/>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accent4">
                        <a:lumMod val="50000"/>
                      </a:schemeClr>
                    </a:solidFill>
                    <a:latin typeface="Arial" panose="020B0604020202020204" pitchFamily="34" charset="0"/>
                    <a:cs typeface="Arial" panose="020B0604020202020204" pitchFamily="34" charset="0"/>
                  </a:rPr>
                  <a:t>s</a:t>
                </a:r>
                <a:endParaRPr lang="zh-CN" altLang="en-US" b="1" dirty="0">
                  <a:solidFill>
                    <a:schemeClr val="accent4">
                      <a:lumMod val="50000"/>
                    </a:schemeClr>
                  </a:solidFill>
                  <a:latin typeface="Arial" panose="020B0604020202020204" pitchFamily="34" charset="0"/>
                  <a:cs typeface="Arial" panose="020B0604020202020204" pitchFamily="34" charset="0"/>
                </a:endParaRPr>
              </a:p>
            </p:txBody>
          </p:sp>
          <p:sp>
            <p:nvSpPr>
              <p:cNvPr id="25" name="椭圆 24"/>
              <p:cNvSpPr/>
              <p:nvPr/>
            </p:nvSpPr>
            <p:spPr>
              <a:xfrm>
                <a:off x="8092688" y="3602807"/>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6" name="椭圆 25"/>
              <p:cNvSpPr/>
              <p:nvPr/>
            </p:nvSpPr>
            <p:spPr>
              <a:xfrm>
                <a:off x="8092687" y="4634200"/>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椭圆 26"/>
              <p:cNvSpPr/>
              <p:nvPr/>
            </p:nvSpPr>
            <p:spPr>
              <a:xfrm>
                <a:off x="9236516" y="3602807"/>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8" name="椭圆 27"/>
              <p:cNvSpPr/>
              <p:nvPr/>
            </p:nvSpPr>
            <p:spPr>
              <a:xfrm>
                <a:off x="9260887" y="4636372"/>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椭圆 28"/>
              <p:cNvSpPr/>
              <p:nvPr/>
            </p:nvSpPr>
            <p:spPr>
              <a:xfrm>
                <a:off x="10094657" y="4102525"/>
                <a:ext cx="363255" cy="363255"/>
              </a:xfrm>
              <a:prstGeom prst="ellips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accent4">
                        <a:lumMod val="50000"/>
                      </a:schemeClr>
                    </a:solidFill>
                    <a:latin typeface="Arial" panose="020B0604020202020204" pitchFamily="34" charset="0"/>
                    <a:cs typeface="Arial" panose="020B0604020202020204" pitchFamily="34" charset="0"/>
                  </a:rPr>
                  <a:t>t</a:t>
                </a:r>
                <a:endParaRPr lang="zh-CN" altLang="en-US" b="1" dirty="0">
                  <a:solidFill>
                    <a:schemeClr val="accent4">
                      <a:lumMod val="50000"/>
                    </a:schemeClr>
                  </a:solidFill>
                  <a:latin typeface="Arial" panose="020B0604020202020204" pitchFamily="34" charset="0"/>
                  <a:cs typeface="Arial" panose="020B0604020202020204" pitchFamily="34" charset="0"/>
                </a:endParaRPr>
              </a:p>
            </p:txBody>
          </p:sp>
          <p:cxnSp>
            <p:nvCxnSpPr>
              <p:cNvPr id="30" name="直接箭头连接符 29"/>
              <p:cNvCxnSpPr>
                <a:stCxn id="24" idx="7"/>
                <a:endCxn id="25" idx="2"/>
              </p:cNvCxnSpPr>
              <p:nvPr/>
            </p:nvCxnSpPr>
            <p:spPr>
              <a:xfrm flipV="1">
                <a:off x="7643812" y="3784435"/>
                <a:ext cx="448876" cy="423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cxnSpLocks/>
                <a:stCxn id="24" idx="5"/>
                <a:endCxn id="26" idx="2"/>
              </p:cNvCxnSpPr>
              <p:nvPr/>
            </p:nvCxnSpPr>
            <p:spPr>
              <a:xfrm>
                <a:off x="7643812" y="4464607"/>
                <a:ext cx="448875" cy="3512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cxnSpLocks/>
                <a:stCxn id="25" idx="6"/>
                <a:endCxn id="27" idx="2"/>
              </p:cNvCxnSpPr>
              <p:nvPr/>
            </p:nvCxnSpPr>
            <p:spPr>
              <a:xfrm>
                <a:off x="8455943" y="3784435"/>
                <a:ext cx="78057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cxnSpLocks/>
              </p:cNvCxnSpPr>
              <p:nvPr/>
            </p:nvCxnSpPr>
            <p:spPr>
              <a:xfrm>
                <a:off x="8455942" y="4819489"/>
                <a:ext cx="8049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cxnSpLocks/>
                <a:stCxn id="25" idx="4"/>
                <a:endCxn id="26" idx="0"/>
              </p:cNvCxnSpPr>
              <p:nvPr/>
            </p:nvCxnSpPr>
            <p:spPr>
              <a:xfrm flipH="1">
                <a:off x="8274315" y="3966062"/>
                <a:ext cx="1" cy="6681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cxnSpLocks/>
              </p:cNvCxnSpPr>
              <p:nvPr/>
            </p:nvCxnSpPr>
            <p:spPr>
              <a:xfrm flipH="1">
                <a:off x="9442513" y="3958281"/>
                <a:ext cx="1" cy="6681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cxnSpLocks/>
                <a:stCxn id="25" idx="5"/>
                <a:endCxn id="28" idx="1"/>
              </p:cNvCxnSpPr>
              <p:nvPr/>
            </p:nvCxnSpPr>
            <p:spPr>
              <a:xfrm>
                <a:off x="8402746" y="3912865"/>
                <a:ext cx="911338" cy="7767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cxnSpLocks/>
                <a:stCxn id="27" idx="6"/>
                <a:endCxn id="29" idx="1"/>
              </p:cNvCxnSpPr>
              <p:nvPr/>
            </p:nvCxnSpPr>
            <p:spPr>
              <a:xfrm>
                <a:off x="9599771" y="3784435"/>
                <a:ext cx="548083" cy="3712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cxnSpLocks/>
                <a:stCxn id="28" idx="6"/>
                <a:endCxn id="29" idx="3"/>
              </p:cNvCxnSpPr>
              <p:nvPr/>
            </p:nvCxnSpPr>
            <p:spPr>
              <a:xfrm flipV="1">
                <a:off x="9624142" y="4412583"/>
                <a:ext cx="523712" cy="4054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6" name="文本框 15"/>
            <p:cNvSpPr txBox="1"/>
            <p:nvPr/>
          </p:nvSpPr>
          <p:spPr>
            <a:xfrm>
              <a:off x="7462184" y="3593005"/>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17" name="文本框 16"/>
            <p:cNvSpPr txBox="1"/>
            <p:nvPr/>
          </p:nvSpPr>
          <p:spPr>
            <a:xfrm>
              <a:off x="7478752" y="4348753"/>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18" name="文本框 17"/>
            <p:cNvSpPr txBox="1"/>
            <p:nvPr/>
          </p:nvSpPr>
          <p:spPr>
            <a:xfrm>
              <a:off x="8023634" y="3970922"/>
              <a:ext cx="501360" cy="307777"/>
            </a:xfrm>
            <a:prstGeom prst="rect">
              <a:avLst/>
            </a:prstGeom>
            <a:noFill/>
          </p:spPr>
          <p:txBody>
            <a:bodyPr wrap="square" rtlCol="0">
              <a:spAutoFit/>
            </a:bodyPr>
            <a:lstStyle/>
            <a:p>
              <a:r>
                <a:rPr lang="en-US" altLang="zh-CN" sz="1400" dirty="0"/>
                <a:t>2</a:t>
              </a:r>
              <a:endParaRPr lang="zh-CN" altLang="en-US" sz="1400" dirty="0"/>
            </a:p>
          </p:txBody>
        </p:sp>
        <p:sp>
          <p:nvSpPr>
            <p:cNvPr id="19" name="文本框 18"/>
            <p:cNvSpPr txBox="1"/>
            <p:nvPr/>
          </p:nvSpPr>
          <p:spPr>
            <a:xfrm>
              <a:off x="8664429" y="3320269"/>
              <a:ext cx="501360" cy="307777"/>
            </a:xfrm>
            <a:prstGeom prst="rect">
              <a:avLst/>
            </a:prstGeom>
            <a:noFill/>
          </p:spPr>
          <p:txBody>
            <a:bodyPr wrap="square" rtlCol="0">
              <a:spAutoFit/>
            </a:bodyPr>
            <a:lstStyle/>
            <a:p>
              <a:r>
                <a:rPr lang="en-US" altLang="zh-CN" sz="1400" dirty="0"/>
                <a:t>4</a:t>
              </a:r>
              <a:endParaRPr lang="zh-CN" altLang="en-US" sz="1400" dirty="0"/>
            </a:p>
          </p:txBody>
        </p:sp>
        <p:sp>
          <p:nvSpPr>
            <p:cNvPr id="20" name="文本框 19"/>
            <p:cNvSpPr txBox="1"/>
            <p:nvPr/>
          </p:nvSpPr>
          <p:spPr>
            <a:xfrm>
              <a:off x="8758837" y="3808684"/>
              <a:ext cx="501360" cy="307777"/>
            </a:xfrm>
            <a:prstGeom prst="rect">
              <a:avLst/>
            </a:prstGeom>
            <a:noFill/>
          </p:spPr>
          <p:txBody>
            <a:bodyPr wrap="square" rtlCol="0">
              <a:spAutoFit/>
            </a:bodyPr>
            <a:lstStyle/>
            <a:p>
              <a:r>
                <a:rPr lang="en-US" altLang="zh-CN" sz="1400" dirty="0"/>
                <a:t>8</a:t>
              </a:r>
              <a:endParaRPr lang="zh-CN" altLang="en-US" sz="1400" dirty="0"/>
            </a:p>
          </p:txBody>
        </p:sp>
        <p:sp>
          <p:nvSpPr>
            <p:cNvPr id="21" name="文本框 20"/>
            <p:cNvSpPr txBox="1"/>
            <p:nvPr/>
          </p:nvSpPr>
          <p:spPr>
            <a:xfrm>
              <a:off x="8641033" y="4332686"/>
              <a:ext cx="501360" cy="307777"/>
            </a:xfrm>
            <a:prstGeom prst="rect">
              <a:avLst/>
            </a:prstGeom>
            <a:noFill/>
          </p:spPr>
          <p:txBody>
            <a:bodyPr wrap="square" rtlCol="0">
              <a:spAutoFit/>
            </a:bodyPr>
            <a:lstStyle/>
            <a:p>
              <a:r>
                <a:rPr lang="en-US" altLang="zh-CN" sz="1400" dirty="0"/>
                <a:t>9</a:t>
              </a:r>
              <a:endParaRPr lang="zh-CN" altLang="en-US" sz="1400" dirty="0"/>
            </a:p>
          </p:txBody>
        </p:sp>
        <p:sp>
          <p:nvSpPr>
            <p:cNvPr id="22" name="文本框 21"/>
            <p:cNvSpPr txBox="1"/>
            <p:nvPr/>
          </p:nvSpPr>
          <p:spPr>
            <a:xfrm>
              <a:off x="9792439" y="4370005"/>
              <a:ext cx="501360" cy="307777"/>
            </a:xfrm>
            <a:prstGeom prst="rect">
              <a:avLst/>
            </a:prstGeom>
            <a:noFill/>
          </p:spPr>
          <p:txBody>
            <a:bodyPr wrap="square" rtlCol="0">
              <a:spAutoFit/>
            </a:bodyPr>
            <a:lstStyle/>
            <a:p>
              <a:r>
                <a:rPr lang="en-US" altLang="zh-CN" sz="1400" dirty="0"/>
                <a:t>10</a:t>
              </a:r>
              <a:endParaRPr lang="zh-CN" altLang="en-US" sz="1400" dirty="0"/>
            </a:p>
          </p:txBody>
        </p:sp>
        <p:sp>
          <p:nvSpPr>
            <p:cNvPr id="23" name="文本框 22"/>
            <p:cNvSpPr txBox="1"/>
            <p:nvPr/>
          </p:nvSpPr>
          <p:spPr>
            <a:xfrm>
              <a:off x="9417454" y="3995976"/>
              <a:ext cx="501360" cy="307777"/>
            </a:xfrm>
            <a:prstGeom prst="rect">
              <a:avLst/>
            </a:prstGeom>
            <a:noFill/>
          </p:spPr>
          <p:txBody>
            <a:bodyPr wrap="square" rtlCol="0">
              <a:spAutoFit/>
            </a:bodyPr>
            <a:lstStyle/>
            <a:p>
              <a:r>
                <a:rPr lang="en-US" altLang="zh-CN" sz="1400" dirty="0"/>
                <a:t>6</a:t>
              </a:r>
              <a:endParaRPr lang="zh-CN" altLang="en-US" sz="1400" dirty="0"/>
            </a:p>
          </p:txBody>
        </p:sp>
      </p:grpSp>
      <p:sp>
        <p:nvSpPr>
          <p:cNvPr id="39" name="椭圆 11"/>
          <p:cNvSpPr/>
          <p:nvPr/>
        </p:nvSpPr>
        <p:spPr>
          <a:xfrm>
            <a:off x="6540695" y="3971626"/>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40" name="文本框 40"/>
          <p:cNvSpPr txBox="1"/>
          <p:nvPr/>
        </p:nvSpPr>
        <p:spPr>
          <a:xfrm>
            <a:off x="7357818" y="3979514"/>
            <a:ext cx="4591456" cy="461665"/>
          </a:xfrm>
          <a:prstGeom prst="rect">
            <a:avLst/>
          </a:prstGeom>
          <a:noFill/>
        </p:spPr>
        <p:txBody>
          <a:bodyPr wrap="square" rtlCol="0">
            <a:spAutoFit/>
          </a:bodyPr>
          <a:lstStyle/>
          <a:p>
            <a:r>
              <a:rPr lang="en-US" altLang="zh-CN" sz="2400" dirty="0" err="1" smtClean="0">
                <a:latin typeface="Arial" panose="020B0604020202020204" pitchFamily="34" charset="0"/>
                <a:cs typeface="Arial" panose="020B0604020202020204" pitchFamily="34" charset="0"/>
              </a:rPr>
              <a:t>ddd</a:t>
            </a:r>
            <a:endParaRPr lang="zh-CN" altLang="en-US" sz="2400" dirty="0">
              <a:latin typeface="Arial" panose="020B0604020202020204" pitchFamily="34" charset="0"/>
              <a:cs typeface="Arial" panose="020B0604020202020204" pitchFamily="34" charset="0"/>
            </a:endParaRPr>
          </a:p>
        </p:txBody>
      </p:sp>
      <p:sp>
        <p:nvSpPr>
          <p:cNvPr id="42" name="椭圆 11"/>
          <p:cNvSpPr/>
          <p:nvPr/>
        </p:nvSpPr>
        <p:spPr>
          <a:xfrm>
            <a:off x="6540666" y="4814014"/>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43" name="文本框 12"/>
          <p:cNvSpPr txBox="1"/>
          <p:nvPr/>
        </p:nvSpPr>
        <p:spPr>
          <a:xfrm>
            <a:off x="7287386" y="4840964"/>
            <a:ext cx="45914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Implementation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21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6983788"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HOME</a:t>
            </a:r>
            <a:endParaRPr lang="zh-CN" altLang="en-US" sz="1600" dirty="0">
              <a:solidFill>
                <a:srgbClr val="18442C"/>
              </a:solidFill>
            </a:endParaRPr>
          </a:p>
        </p:txBody>
      </p:sp>
      <p:sp>
        <p:nvSpPr>
          <p:cNvPr id="6" name="矩形 5"/>
          <p:cNvSpPr/>
          <p:nvPr/>
        </p:nvSpPr>
        <p:spPr>
          <a:xfrm>
            <a:off x="8274316" y="271909"/>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1</a:t>
            </a:r>
            <a:endParaRPr lang="zh-CN" altLang="en-US" sz="1600" dirty="0">
              <a:solidFill>
                <a:srgbClr val="18442C"/>
              </a:solidFill>
            </a:endParaRPr>
          </a:p>
        </p:txBody>
      </p:sp>
      <p:sp>
        <p:nvSpPr>
          <p:cNvPr id="7" name="矩形 6"/>
          <p:cNvSpPr/>
          <p:nvPr/>
        </p:nvSpPr>
        <p:spPr>
          <a:xfrm>
            <a:off x="10854040" y="271907"/>
            <a:ext cx="986572" cy="346363"/>
          </a:xfrm>
          <a:prstGeom prst="rect">
            <a:avLst/>
          </a:prstGeom>
          <a:noFill/>
          <a:ln w="12700">
            <a:solidFill>
              <a:srgbClr val="184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42C"/>
                </a:solidFill>
              </a:rPr>
              <a:t>PART 3</a:t>
            </a:r>
            <a:endParaRPr lang="zh-CN" altLang="en-US" sz="1600" dirty="0">
              <a:solidFill>
                <a:srgbClr val="18442C"/>
              </a:solidFill>
            </a:endParaRPr>
          </a:p>
        </p:txBody>
      </p:sp>
      <p:sp>
        <p:nvSpPr>
          <p:cNvPr id="8" name="矩形 7"/>
          <p:cNvSpPr/>
          <p:nvPr/>
        </p:nvSpPr>
        <p:spPr>
          <a:xfrm>
            <a:off x="9564844" y="271907"/>
            <a:ext cx="986572" cy="34636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PART 2</a:t>
            </a:r>
            <a:endParaRPr lang="zh-CN" altLang="en-US" sz="1600" b="1" dirty="0">
              <a:solidFill>
                <a:schemeClr val="bg1"/>
              </a:solidFill>
            </a:endParaRPr>
          </a:p>
        </p:txBody>
      </p:sp>
      <p:sp>
        <p:nvSpPr>
          <p:cNvPr id="9" name="矩形 8"/>
          <p:cNvSpPr/>
          <p:nvPr/>
        </p:nvSpPr>
        <p:spPr>
          <a:xfrm>
            <a:off x="303448" y="1886741"/>
            <a:ext cx="3461156" cy="5478423"/>
          </a:xfrm>
          <a:prstGeom prst="rect">
            <a:avLst/>
          </a:prstGeom>
          <a:noFill/>
        </p:spPr>
        <p:txBody>
          <a:bodyPr wrap="square" lIns="91440" tIns="45720" rIns="91440" bIns="45720">
            <a:spAutoFit/>
          </a:bodyPr>
          <a:lstStyle/>
          <a:p>
            <a:pPr algn="ctr"/>
            <a:r>
              <a:rPr lang="en-US" altLang="zh-CN"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3</a:t>
            </a:r>
            <a:endParaRPr lang="zh-CN" altLang="en-US" sz="35000" b="0" cap="none" spc="0" dirty="0">
              <a:ln w="0"/>
              <a:solidFill>
                <a:schemeClr val="accent4">
                  <a:lumMod val="50000"/>
                </a:schemeClr>
              </a:solidFill>
              <a:effectLst>
                <a:outerShdw blurRad="38100" dist="19050" dir="2700000" algn="tl" rotWithShape="0">
                  <a:schemeClr val="dk1">
                    <a:alpha val="40000"/>
                  </a:schemeClr>
                </a:outerShdw>
              </a:effectLst>
              <a:latin typeface="Tahoma" panose="020B0604030504040204" pitchFamily="34" charset="0"/>
              <a:cs typeface="Tahoma" panose="020B0604030504040204" pitchFamily="34" charset="0"/>
            </a:endParaRPr>
          </a:p>
        </p:txBody>
      </p:sp>
      <p:sp>
        <p:nvSpPr>
          <p:cNvPr id="10" name="文本框 9"/>
          <p:cNvSpPr txBox="1"/>
          <p:nvPr/>
        </p:nvSpPr>
        <p:spPr>
          <a:xfrm>
            <a:off x="3711102" y="2134109"/>
            <a:ext cx="3166353" cy="954107"/>
          </a:xfrm>
          <a:prstGeom prst="rect">
            <a:avLst/>
          </a:prstGeom>
          <a:noFill/>
        </p:spPr>
        <p:txBody>
          <a:bodyPr wrap="square" rtlCol="0">
            <a:spAutoFit/>
          </a:bodyPr>
          <a:lstStyle/>
          <a:p>
            <a:r>
              <a:rPr lang="en-US" altLang="zh-CN" sz="2800" b="1" dirty="0">
                <a:solidFill>
                  <a:schemeClr val="accent4">
                    <a:lumMod val="50000"/>
                  </a:schemeClr>
                </a:solidFill>
                <a:latin typeface="Arial" panose="020B0604020202020204" pitchFamily="34" charset="0"/>
                <a:cs typeface="Arial" panose="020B0604020202020204" pitchFamily="34" charset="0"/>
              </a:rPr>
              <a:t>Push-Relabel</a:t>
            </a:r>
            <a:r>
              <a:rPr lang="en-US" altLang="zh-CN" sz="32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Algorithm</a:t>
            </a:r>
            <a:endParaRPr lang="zh-CN" altLang="en-US" sz="3600" b="1" dirty="0">
              <a:solidFill>
                <a:srgbClr val="831313"/>
              </a:solidFill>
              <a:latin typeface="Arial" panose="020B0604020202020204" pitchFamily="34" charset="0"/>
              <a:cs typeface="Arial" panose="020B0604020202020204" pitchFamily="34" charset="0"/>
            </a:endParaRPr>
          </a:p>
        </p:txBody>
      </p:sp>
      <p:cxnSp>
        <p:nvCxnSpPr>
          <p:cNvPr id="11" name="直接连接符 10"/>
          <p:cNvCxnSpPr/>
          <p:nvPr/>
        </p:nvCxnSpPr>
        <p:spPr>
          <a:xfrm>
            <a:off x="6780179" y="836579"/>
            <a:ext cx="0" cy="5418306"/>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522396" y="1791171"/>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5" name="文本框 14"/>
          <p:cNvSpPr txBox="1"/>
          <p:nvPr/>
        </p:nvSpPr>
        <p:spPr>
          <a:xfrm>
            <a:off x="7269116" y="1818121"/>
            <a:ext cx="45914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Initialize </a:t>
            </a:r>
            <a:endParaRPr lang="zh-CN" altLang="en-US" sz="2400" dirty="0">
              <a:latin typeface="Arial" panose="020B0604020202020204" pitchFamily="34" charset="0"/>
              <a:cs typeface="Arial" panose="020B0604020202020204" pitchFamily="34" charset="0"/>
            </a:endParaRPr>
          </a:p>
        </p:txBody>
      </p:sp>
      <p:sp>
        <p:nvSpPr>
          <p:cNvPr id="19" name="椭圆 11"/>
          <p:cNvSpPr/>
          <p:nvPr/>
        </p:nvSpPr>
        <p:spPr>
          <a:xfrm>
            <a:off x="6522396" y="2599601"/>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20" name="文本框 14"/>
          <p:cNvSpPr txBox="1"/>
          <p:nvPr/>
        </p:nvSpPr>
        <p:spPr>
          <a:xfrm>
            <a:off x="7269116" y="2626551"/>
            <a:ext cx="45914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Push</a:t>
            </a:r>
            <a:endParaRPr lang="zh-CN" altLang="en-US" sz="2400" dirty="0">
              <a:latin typeface="Arial" panose="020B0604020202020204" pitchFamily="34" charset="0"/>
              <a:cs typeface="Arial" panose="020B0604020202020204" pitchFamily="34" charset="0"/>
            </a:endParaRPr>
          </a:p>
        </p:txBody>
      </p:sp>
      <p:sp>
        <p:nvSpPr>
          <p:cNvPr id="21" name="矩形 1"/>
          <p:cNvSpPr/>
          <p:nvPr/>
        </p:nvSpPr>
        <p:spPr>
          <a:xfrm>
            <a:off x="7346160" y="3169446"/>
            <a:ext cx="4202837"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 Applied when: u is overflowing, </a:t>
            </a:r>
            <a:r>
              <a:rPr lang="en-US" altLang="zh-CN" sz="2000" dirty="0" err="1">
                <a:latin typeface="Arial" panose="020B0604020202020204" pitchFamily="34" charset="0"/>
                <a:cs typeface="Arial" panose="020B0604020202020204" pitchFamily="34" charset="0"/>
              </a:rPr>
              <a:t>c</a:t>
            </a:r>
            <a:r>
              <a:rPr lang="en-US" altLang="zh-CN" sz="2000" baseline="-25000" dirty="0" err="1">
                <a:latin typeface="Arial" panose="020B0604020202020204" pitchFamily="34" charset="0"/>
                <a:cs typeface="Arial" panose="020B0604020202020204" pitchFamily="34" charset="0"/>
              </a:rPr>
              <a:t>f</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u,v</a:t>
            </a:r>
            <a:r>
              <a:rPr lang="en-US" altLang="zh-CN" sz="2000" dirty="0">
                <a:latin typeface="Arial" panose="020B0604020202020204" pitchFamily="34" charset="0"/>
                <a:cs typeface="Arial" panose="020B0604020202020204" pitchFamily="34" charset="0"/>
              </a:rPr>
              <a:t>) &gt; 0 , and h(u) = h(v) +1</a:t>
            </a:r>
            <a:endParaRPr lang="zh-CN" altLang="en-US" sz="2000" dirty="0">
              <a:latin typeface="Arial" panose="020B0604020202020204" pitchFamily="34" charset="0"/>
              <a:cs typeface="Arial" panose="020B0604020202020204" pitchFamily="34" charset="0"/>
            </a:endParaRPr>
          </a:p>
        </p:txBody>
      </p:sp>
      <p:sp>
        <p:nvSpPr>
          <p:cNvPr id="23" name="椭圆 11"/>
          <p:cNvSpPr/>
          <p:nvPr/>
        </p:nvSpPr>
        <p:spPr>
          <a:xfrm>
            <a:off x="6506682" y="4200954"/>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25" name="矩形 1"/>
          <p:cNvSpPr/>
          <p:nvPr/>
        </p:nvSpPr>
        <p:spPr>
          <a:xfrm>
            <a:off x="7340461" y="4200115"/>
            <a:ext cx="4703878" cy="1015663"/>
          </a:xfrm>
          <a:prstGeom prst="rect">
            <a:avLst/>
          </a:prstGeom>
        </p:spPr>
        <p:txBody>
          <a:bodyPr wrap="square">
            <a:spAutoFit/>
          </a:bodyPr>
          <a:lstStyle/>
          <a:p>
            <a:pPr marL="285750" indent="-285750" algn="just">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 Applied </a:t>
            </a:r>
            <a:r>
              <a:rPr lang="en-US" altLang="zh-CN" sz="2000" dirty="0" err="1">
                <a:latin typeface="Arial" panose="020B0604020202020204" pitchFamily="34" charset="0"/>
                <a:cs typeface="Arial" panose="020B0604020202020204" pitchFamily="34" charset="0"/>
              </a:rPr>
              <a:t>when:u</a:t>
            </a:r>
            <a:r>
              <a:rPr lang="en-US" altLang="zh-CN" sz="2000" dirty="0">
                <a:latin typeface="Arial" panose="020B0604020202020204" pitchFamily="34" charset="0"/>
                <a:cs typeface="Arial" panose="020B0604020202020204" pitchFamily="34" charset="0"/>
              </a:rPr>
              <a:t> is overflowing and for all v ∈V such that (u, v) ∈ </a:t>
            </a:r>
            <a:r>
              <a:rPr lang="en-US" altLang="zh-CN" sz="2000" dirty="0" err="1">
                <a:latin typeface="Arial" panose="020B0604020202020204" pitchFamily="34" charset="0"/>
                <a:cs typeface="Arial" panose="020B0604020202020204" pitchFamily="34" charset="0"/>
              </a:rPr>
              <a:t>E</a:t>
            </a:r>
            <a:r>
              <a:rPr lang="en-US" altLang="zh-CN" sz="2000" baseline="-25000" dirty="0" err="1">
                <a:latin typeface="Arial" panose="020B0604020202020204" pitchFamily="34" charset="0"/>
                <a:cs typeface="Arial" panose="020B0604020202020204" pitchFamily="34" charset="0"/>
              </a:rPr>
              <a:t>f</a:t>
            </a:r>
            <a:r>
              <a:rPr lang="en-US" altLang="zh-CN" sz="2000" dirty="0">
                <a:latin typeface="Arial" panose="020B0604020202020204" pitchFamily="34" charset="0"/>
                <a:cs typeface="Arial" panose="020B0604020202020204" pitchFamily="34" charset="0"/>
              </a:rPr>
              <a:t>, we have h(u) ≤ h(v)</a:t>
            </a:r>
            <a:endParaRPr lang="zh-CN" altLang="en-US" sz="2000" dirty="0">
              <a:latin typeface="Arial" panose="020B0604020202020204" pitchFamily="34" charset="0"/>
              <a:cs typeface="Arial" panose="020B0604020202020204" pitchFamily="34" charset="0"/>
            </a:endParaRPr>
          </a:p>
        </p:txBody>
      </p:sp>
      <p:sp>
        <p:nvSpPr>
          <p:cNvPr id="27" name="矩形 17"/>
          <p:cNvSpPr/>
          <p:nvPr/>
        </p:nvSpPr>
        <p:spPr>
          <a:xfrm>
            <a:off x="1140554" y="1486682"/>
            <a:ext cx="4600902" cy="2279737"/>
          </a:xfrm>
          <a:prstGeom prst="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3"/>
          <p:cNvSpPr/>
          <p:nvPr/>
        </p:nvSpPr>
        <p:spPr>
          <a:xfrm>
            <a:off x="1536869" y="1583938"/>
            <a:ext cx="3727244" cy="2031325"/>
          </a:xfrm>
          <a:prstGeom prst="rect">
            <a:avLst/>
          </a:prstGeom>
        </p:spPr>
        <p:txBody>
          <a:bodyPr wrap="square">
            <a:spAutoFit/>
          </a:bodyPr>
          <a:lstStyle/>
          <a:p>
            <a:pPr algn="just"/>
            <a:r>
              <a:rPr lang="en-US" altLang="zh-CN" dirty="0">
                <a:latin typeface="Arial" panose="020B0604020202020204" pitchFamily="34" charset="0"/>
                <a:cs typeface="Arial" panose="020B0604020202020204" pitchFamily="34" charset="0"/>
              </a:rPr>
              <a:t> </a:t>
            </a:r>
            <a:r>
              <a:rPr lang="pl-PL" altLang="zh-CN" dirty="0">
                <a:latin typeface="Arial" panose="020B0604020202020204" pitchFamily="34" charset="0"/>
                <a:cs typeface="Arial" panose="020B0604020202020204" pitchFamily="34" charset="0"/>
              </a:rPr>
              <a:t>Push d</a:t>
            </a:r>
            <a:r>
              <a:rPr lang="en-US" altLang="zh-CN" baseline="-25000" dirty="0">
                <a:latin typeface="Arial" panose="020B0604020202020204" pitchFamily="34" charset="0"/>
                <a:cs typeface="Arial" panose="020B0604020202020204" pitchFamily="34" charset="0"/>
              </a:rPr>
              <a:t>f</a:t>
            </a:r>
            <a:r>
              <a:rPr lang="pl-PL" altLang="zh-CN" dirty="0">
                <a:latin typeface="Arial" panose="020B0604020202020204" pitchFamily="34" charset="0"/>
                <a:cs typeface="Arial" panose="020B0604020202020204" pitchFamily="34" charset="0"/>
              </a:rPr>
              <a:t> (u,v)</a:t>
            </a:r>
            <a:r>
              <a:rPr lang="en-US" altLang="zh-CN" dirty="0">
                <a:latin typeface="Arial" panose="020B0604020202020204" pitchFamily="34" charset="0"/>
                <a:cs typeface="Arial" panose="020B0604020202020204" pitchFamily="34" charset="0"/>
              </a:rPr>
              <a:t> = </a:t>
            </a:r>
            <a:r>
              <a:rPr lang="pl-PL" altLang="zh-CN" dirty="0">
                <a:latin typeface="Arial" panose="020B0604020202020204" pitchFamily="34" charset="0"/>
                <a:cs typeface="Arial" panose="020B0604020202020204" pitchFamily="34" charset="0"/>
              </a:rPr>
              <a:t>min(e[u], c</a:t>
            </a:r>
            <a:r>
              <a:rPr lang="en-US" altLang="zh-CN" baseline="-25000" dirty="0">
                <a:latin typeface="Arial" panose="020B0604020202020204" pitchFamily="34" charset="0"/>
                <a:cs typeface="Arial" panose="020B0604020202020204" pitchFamily="34" charset="0"/>
              </a:rPr>
              <a:t>f</a:t>
            </a:r>
            <a:r>
              <a:rPr lang="pl-PL" altLang="zh-CN" dirty="0">
                <a:latin typeface="Arial" panose="020B0604020202020204" pitchFamily="34" charset="0"/>
                <a:cs typeface="Arial" panose="020B0604020202020204" pitchFamily="34" charset="0"/>
              </a:rPr>
              <a:t>(u,v)) units </a:t>
            </a:r>
            <a:r>
              <a:rPr lang="en-US" altLang="zh-CN" dirty="0">
                <a:latin typeface="Arial" panose="020B0604020202020204" pitchFamily="34" charset="0"/>
                <a:cs typeface="Arial" panose="020B0604020202020204" pitchFamily="34" charset="0"/>
              </a:rPr>
              <a:t>  </a:t>
            </a:r>
            <a:r>
              <a:rPr lang="pl-PL" altLang="zh-CN" dirty="0">
                <a:latin typeface="Arial" panose="020B0604020202020204" pitchFamily="34" charset="0"/>
                <a:cs typeface="Arial" panose="020B0604020202020204" pitchFamily="34" charset="0"/>
              </a:rPr>
              <a:t>of flow from u to v: </a:t>
            </a:r>
            <a:endParaRPr lang="en-US" altLang="zh-CN" dirty="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d</a:t>
            </a:r>
            <a:r>
              <a:rPr lang="en-US" altLang="zh-CN" baseline="-25000" dirty="0" err="1">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 ← min(e[u], </a:t>
            </a:r>
            <a:r>
              <a:rPr lang="en-US" altLang="zh-CN" dirty="0" err="1">
                <a:latin typeface="Arial" panose="020B0604020202020204" pitchFamily="34" charset="0"/>
                <a:cs typeface="Arial" panose="020B0604020202020204" pitchFamily="34" charset="0"/>
              </a:rPr>
              <a:t>c</a:t>
            </a:r>
            <a:r>
              <a:rPr lang="en-US" altLang="zh-CN" baseline="-25000" dirty="0" err="1">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a:t>
            </a:r>
          </a:p>
          <a:p>
            <a:pPr algn="just"/>
            <a:r>
              <a:rPr lang="en-US" altLang="zh-CN" dirty="0">
                <a:latin typeface="Arial" panose="020B0604020202020204" pitchFamily="34" charset="0"/>
                <a:cs typeface="Arial" panose="020B0604020202020204" pitchFamily="34" charset="0"/>
              </a:rPr>
              <a:t> f [</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 ← f [</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d</a:t>
            </a:r>
            <a:r>
              <a:rPr lang="en-US" altLang="zh-CN" baseline="-25000" dirty="0" err="1">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a:t>
            </a:r>
          </a:p>
          <a:p>
            <a:pPr algn="just"/>
            <a:r>
              <a:rPr lang="en-US" altLang="zh-CN" dirty="0">
                <a:latin typeface="Arial" panose="020B0604020202020204" pitchFamily="34" charset="0"/>
                <a:cs typeface="Arial" panose="020B0604020202020204" pitchFamily="34" charset="0"/>
              </a:rPr>
              <a:t> f [</a:t>
            </a:r>
            <a:r>
              <a:rPr lang="en-US" altLang="zh-CN" dirty="0" err="1">
                <a:latin typeface="Arial" panose="020B0604020202020204" pitchFamily="34" charset="0"/>
                <a:cs typeface="Arial" panose="020B0604020202020204" pitchFamily="34" charset="0"/>
              </a:rPr>
              <a:t>v,u</a:t>
            </a:r>
            <a:r>
              <a:rPr lang="en-US" altLang="zh-CN" dirty="0">
                <a:latin typeface="Arial" panose="020B0604020202020204" pitchFamily="34" charset="0"/>
                <a:cs typeface="Arial" panose="020B0604020202020204" pitchFamily="34" charset="0"/>
              </a:rPr>
              <a:t>] ← -f [</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 </a:t>
            </a:r>
          </a:p>
          <a:p>
            <a:pPr algn="just"/>
            <a:r>
              <a:rPr lang="en-US" altLang="zh-CN" dirty="0">
                <a:latin typeface="Arial" panose="020B0604020202020204" pitchFamily="34" charset="0"/>
                <a:cs typeface="Arial" panose="020B0604020202020204" pitchFamily="34" charset="0"/>
              </a:rPr>
              <a:t>e[u] ← e[u] – </a:t>
            </a:r>
            <a:r>
              <a:rPr lang="en-US" altLang="zh-CN" dirty="0" err="1">
                <a:latin typeface="Arial" panose="020B0604020202020204" pitchFamily="34" charset="0"/>
                <a:cs typeface="Arial" panose="020B0604020202020204" pitchFamily="34" charset="0"/>
              </a:rPr>
              <a:t>d</a:t>
            </a:r>
            <a:r>
              <a:rPr lang="en-US" altLang="zh-CN" baseline="-25000" dirty="0" err="1">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a:t>
            </a:r>
          </a:p>
          <a:p>
            <a:pPr algn="just"/>
            <a:r>
              <a:rPr lang="en-US" altLang="zh-CN" dirty="0">
                <a:latin typeface="Arial" panose="020B0604020202020204" pitchFamily="34" charset="0"/>
                <a:cs typeface="Arial" panose="020B0604020202020204" pitchFamily="34" charset="0"/>
              </a:rPr>
              <a:t>e[v] ← e[v] + </a:t>
            </a:r>
            <a:r>
              <a:rPr lang="en-US" altLang="zh-CN" dirty="0" err="1">
                <a:latin typeface="Arial" panose="020B0604020202020204" pitchFamily="34" charset="0"/>
                <a:cs typeface="Arial" panose="020B0604020202020204" pitchFamily="34" charset="0"/>
              </a:rPr>
              <a:t>d</a:t>
            </a:r>
            <a:r>
              <a:rPr lang="en-US" altLang="zh-CN" baseline="-25000" dirty="0" err="1">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u,v</a:t>
            </a:r>
            <a:r>
              <a:rPr lang="en-US" altLang="zh-CN" dirty="0">
                <a:latin typeface="Arial" panose="020B0604020202020204" pitchFamily="34" charset="0"/>
                <a:cs typeface="Arial" panose="020B0604020202020204" pitchFamily="34" charset="0"/>
              </a:rPr>
              <a:t>)</a:t>
            </a:r>
            <a:endParaRPr lang="zh-CN" altLang="en-US" dirty="0"/>
          </a:p>
        </p:txBody>
      </p:sp>
      <p:sp>
        <p:nvSpPr>
          <p:cNvPr id="29" name="椭圆 11"/>
          <p:cNvSpPr/>
          <p:nvPr/>
        </p:nvSpPr>
        <p:spPr>
          <a:xfrm>
            <a:off x="6522396" y="5681870"/>
            <a:ext cx="515566" cy="515566"/>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30" name="文本框 14"/>
          <p:cNvSpPr txBox="1"/>
          <p:nvPr/>
        </p:nvSpPr>
        <p:spPr>
          <a:xfrm>
            <a:off x="7269116" y="5708820"/>
            <a:ext cx="459145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Implementation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6731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956</Words>
  <Application>Microsoft Macintosh PowerPoint</Application>
  <PresentationFormat>Widescreen</PresentationFormat>
  <Paragraphs>169</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Malgun Gothic Semilight</vt:lpstr>
      <vt:lpstr>Tahoma</vt:lpstr>
      <vt:lpstr>等线</vt:lpstr>
      <vt:lpstr>等线 Light</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Xiaoxi Chen</dc:creator>
  <cp:lastModifiedBy>Weichao Zhou</cp:lastModifiedBy>
  <cp:revision>46</cp:revision>
  <dcterms:created xsi:type="dcterms:W3CDTF">2017-04-28T17:30:24Z</dcterms:created>
  <dcterms:modified xsi:type="dcterms:W3CDTF">2017-04-30T20:46:58Z</dcterms:modified>
</cp:coreProperties>
</file>