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9010-0DEF-4137-B4E3-BA686A087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오픈소스 소프트웨어</a:t>
            </a:r>
            <a:br>
              <a:rPr lang="en-US" altLang="ko-KR" dirty="0"/>
            </a:br>
            <a:r>
              <a:rPr lang="en-US" altLang="ko-KR" dirty="0"/>
              <a:t>1</a:t>
            </a:r>
            <a:r>
              <a:rPr lang="ko-KR" altLang="en-US" dirty="0"/>
              <a:t>주차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수업 개요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08D4B-1AD5-4E4B-B949-D8A714A8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0FE5-47AA-43D8-9F9B-940569E2E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0A2F3-F723-452E-8792-B998A0A43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수업 개요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9314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46E1F-232B-4AE5-8F90-F5CCFE99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97864-9BA2-49D6-9869-2DBF4ABF3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목표</a:t>
            </a:r>
            <a:endParaRPr lang="en-US" altLang="ko-KR" dirty="0"/>
          </a:p>
          <a:p>
            <a:pPr lvl="1"/>
            <a:r>
              <a:rPr lang="ko-KR" altLang="en-US" dirty="0"/>
              <a:t>오픈소스 소프트웨어 프로그래밍을 위한 라이선스 개념</a:t>
            </a:r>
            <a:r>
              <a:rPr lang="en-US" altLang="ko-KR" dirty="0"/>
              <a:t>, </a:t>
            </a:r>
            <a:r>
              <a:rPr lang="ko-KR" altLang="en-US" dirty="0"/>
              <a:t>도구 및 개발 방법 학습</a:t>
            </a:r>
            <a:endParaRPr lang="en-US" altLang="ko-KR" dirty="0"/>
          </a:p>
          <a:p>
            <a:pPr lvl="1"/>
            <a:r>
              <a:rPr lang="ko-KR" altLang="en-US" dirty="0"/>
              <a:t>오픈소스 소프트웨어를 실제 다루어 보고 이의 개발 능력 배양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기대효과</a:t>
            </a:r>
            <a:endParaRPr lang="en-US" altLang="ko-KR" dirty="0"/>
          </a:p>
          <a:p>
            <a:pPr lvl="1"/>
            <a:r>
              <a:rPr lang="ko-KR" altLang="en-US" dirty="0"/>
              <a:t>소프트웨어 라이선스 이해</a:t>
            </a:r>
            <a:endParaRPr lang="en-US" altLang="ko-KR" dirty="0"/>
          </a:p>
          <a:p>
            <a:pPr lvl="1"/>
            <a:r>
              <a:rPr lang="ko-KR" altLang="en-US" dirty="0"/>
              <a:t>오픈소스 소프트웨어 개발 환경 이해</a:t>
            </a:r>
            <a:endParaRPr lang="en-US" altLang="ko-KR" dirty="0"/>
          </a:p>
          <a:p>
            <a:pPr lvl="1"/>
            <a:r>
              <a:rPr lang="en-US" altLang="ko-KR" dirty="0"/>
              <a:t>GitHub, Git</a:t>
            </a:r>
            <a:r>
              <a:rPr lang="ko-KR" altLang="en-US" dirty="0"/>
              <a:t>와 같은 오픈소스 소프트웨어 개발 도구 사용 방법 습득</a:t>
            </a:r>
            <a:endParaRPr lang="en-US" altLang="ko-KR" dirty="0"/>
          </a:p>
          <a:p>
            <a:pPr lvl="1"/>
            <a:r>
              <a:rPr lang="en-US" altLang="ko-KR" dirty="0"/>
              <a:t>Test-Driven</a:t>
            </a:r>
            <a:r>
              <a:rPr lang="ko-KR" altLang="en-US" dirty="0"/>
              <a:t> 개발 방법론 이해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56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FCF9B-B4CC-48BB-9C2E-14F93AF8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7F2965-A41D-4693-A3C2-A98A56160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세부 목표</a:t>
            </a:r>
            <a:endParaRPr lang="en-US" altLang="ko-KR" dirty="0"/>
          </a:p>
          <a:p>
            <a:pPr lvl="1"/>
            <a:r>
              <a:rPr lang="ko-KR" altLang="en-US" dirty="0"/>
              <a:t>오픈소스 소프트웨어 라이선스 학습</a:t>
            </a:r>
            <a:endParaRPr lang="en-US" altLang="ko-KR" dirty="0"/>
          </a:p>
          <a:p>
            <a:pPr lvl="1"/>
            <a:r>
              <a:rPr lang="en-US" altLang="ko-KR" dirty="0"/>
              <a:t>Visual Studio Code</a:t>
            </a:r>
            <a:r>
              <a:rPr lang="ko-KR" altLang="en-US" dirty="0"/>
              <a:t>에서의 개발 환경 학습</a:t>
            </a:r>
            <a:endParaRPr lang="en-US" altLang="ko-KR" dirty="0"/>
          </a:p>
          <a:p>
            <a:pPr lvl="1"/>
            <a:r>
              <a:rPr lang="en-US" altLang="ko-KR" dirty="0"/>
              <a:t>GitHub </a:t>
            </a:r>
            <a:r>
              <a:rPr lang="ko-KR" altLang="en-US" dirty="0"/>
              <a:t>설정 방법 및 </a:t>
            </a:r>
            <a:r>
              <a:rPr lang="en-US" altLang="ko-KR" dirty="0"/>
              <a:t>Git </a:t>
            </a:r>
            <a:r>
              <a:rPr lang="ko-KR" altLang="en-US" dirty="0"/>
              <a:t>사용 방법 학습</a:t>
            </a:r>
            <a:endParaRPr lang="en-US" altLang="ko-KR" dirty="0"/>
          </a:p>
          <a:p>
            <a:pPr lvl="1"/>
            <a:r>
              <a:rPr lang="en-US" altLang="ko-KR" dirty="0"/>
              <a:t>Test-Driven </a:t>
            </a:r>
            <a:r>
              <a:rPr lang="ko-KR" altLang="en-US" dirty="0"/>
              <a:t>개발을 통한 오픈소스 소프트웨어 개발 및 배포 방법 학습</a:t>
            </a:r>
            <a:endParaRPr lang="en-US" altLang="ko-KR" dirty="0"/>
          </a:p>
          <a:p>
            <a:pPr lvl="1"/>
            <a:r>
              <a:rPr lang="ko-KR" altLang="en-US" dirty="0"/>
              <a:t>실습을 통한 오픈소스 소프트웨어 개발 학습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수업 운영</a:t>
            </a:r>
            <a:endParaRPr lang="en-US" altLang="ko-KR" dirty="0"/>
          </a:p>
          <a:p>
            <a:pPr lvl="1"/>
            <a:r>
              <a:rPr lang="ko-KR" altLang="en-US" dirty="0"/>
              <a:t>강의 </a:t>
            </a:r>
            <a:r>
              <a:rPr lang="en-US" altLang="ko-KR" dirty="0"/>
              <a:t>(50%)</a:t>
            </a:r>
          </a:p>
          <a:p>
            <a:pPr lvl="1"/>
            <a:r>
              <a:rPr lang="ko-KR" altLang="en-US" dirty="0"/>
              <a:t>실험</a:t>
            </a:r>
            <a:r>
              <a:rPr lang="en-US" altLang="ko-KR" dirty="0"/>
              <a:t>/</a:t>
            </a:r>
            <a:r>
              <a:rPr lang="ko-KR" altLang="en-US" dirty="0"/>
              <a:t>실습</a:t>
            </a:r>
            <a:r>
              <a:rPr lang="en-US" altLang="ko-KR" dirty="0"/>
              <a:t>(40%)</a:t>
            </a:r>
          </a:p>
          <a:p>
            <a:pPr lvl="1"/>
            <a:r>
              <a:rPr lang="ko-KR" altLang="en-US" dirty="0"/>
              <a:t>첨삭지도</a:t>
            </a:r>
            <a:r>
              <a:rPr lang="en-US" altLang="ko-KR" dirty="0"/>
              <a:t>(10%)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8672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46E1F-232B-4AE5-8F90-F5CCFE99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97864-9BA2-49D6-9869-2DBF4ABF3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성적 평가</a:t>
            </a:r>
            <a:endParaRPr lang="en-US" altLang="ko-KR" dirty="0"/>
          </a:p>
          <a:p>
            <a:pPr lvl="1"/>
            <a:r>
              <a:rPr lang="ko-KR" altLang="en-US" dirty="0"/>
              <a:t>중간고사</a:t>
            </a:r>
            <a:r>
              <a:rPr lang="en-US" altLang="ko-KR" dirty="0"/>
              <a:t>(30%)</a:t>
            </a:r>
          </a:p>
          <a:p>
            <a:pPr lvl="1"/>
            <a:r>
              <a:rPr lang="ko-KR" altLang="en-US" dirty="0"/>
              <a:t>기말고사</a:t>
            </a:r>
            <a:r>
              <a:rPr lang="en-US" altLang="ko-KR" dirty="0"/>
              <a:t>(30%)</a:t>
            </a:r>
          </a:p>
          <a:p>
            <a:pPr lvl="1"/>
            <a:r>
              <a:rPr lang="ko-KR" altLang="en-US" dirty="0"/>
              <a:t>과제물</a:t>
            </a:r>
            <a:r>
              <a:rPr lang="en-US" altLang="ko-KR" dirty="0"/>
              <a:t>(30%)</a:t>
            </a:r>
          </a:p>
          <a:p>
            <a:pPr lvl="1"/>
            <a:r>
              <a:rPr lang="ko-KR" altLang="en-US" dirty="0"/>
              <a:t>출석</a:t>
            </a:r>
            <a:r>
              <a:rPr lang="en-US" altLang="ko-KR" dirty="0"/>
              <a:t>(10%)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교재</a:t>
            </a:r>
            <a:endParaRPr lang="en-US" altLang="ko-KR" dirty="0"/>
          </a:p>
          <a:p>
            <a:pPr lvl="1"/>
            <a:r>
              <a:rPr lang="en-US" altLang="ko-KR" dirty="0"/>
              <a:t>Git </a:t>
            </a:r>
            <a:r>
              <a:rPr lang="ko-KR" altLang="en-US" dirty="0"/>
              <a:t>교과서</a:t>
            </a:r>
            <a:endParaRPr lang="en-US" altLang="ko-KR" dirty="0"/>
          </a:p>
          <a:p>
            <a:pPr lvl="1"/>
            <a:r>
              <a:rPr lang="ko-KR" altLang="en-US" dirty="0" err="1"/>
              <a:t>강의교안</a:t>
            </a:r>
            <a:r>
              <a:rPr lang="ko-KR" altLang="en-US" dirty="0"/>
              <a:t> </a:t>
            </a:r>
            <a:r>
              <a:rPr lang="en-US" altLang="ko-KR" dirty="0"/>
              <a:t>PPT</a:t>
            </a:r>
          </a:p>
          <a:p>
            <a:pPr lvl="1"/>
            <a:r>
              <a:rPr lang="ko-KR" altLang="en-US" dirty="0"/>
              <a:t>신규버전 인터넷 자료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선수 지식</a:t>
            </a:r>
            <a:endParaRPr lang="en-US" altLang="ko-KR" dirty="0"/>
          </a:p>
          <a:p>
            <a:pPr lvl="1"/>
            <a:r>
              <a:rPr lang="ko-KR" altLang="en-US" dirty="0"/>
              <a:t>없음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1026" name="Picture 2" descr="Git 교과서">
            <a:extLst>
              <a:ext uri="{FF2B5EF4-FFF2-40B4-BE49-F238E27FC236}">
                <a16:creationId xmlns:a16="http://schemas.microsoft.com/office/drawing/2014/main" id="{A68D385F-5ECC-4AB6-9AFA-294879C15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127" y="1690688"/>
            <a:ext cx="3179606" cy="407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09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94B09-8A7A-4B59-82C8-CB1BBC2FF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계획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7DAF7B1-3A8B-428D-A4E1-D003830667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5085856"/>
              </p:ext>
            </p:extLst>
          </p:nvPr>
        </p:nvGraphicFramePr>
        <p:xfrm>
          <a:off x="994299" y="1501253"/>
          <a:ext cx="9690090" cy="5059350"/>
        </p:xfrm>
        <a:graphic>
          <a:graphicData uri="http://schemas.openxmlformats.org/drawingml/2006/table">
            <a:tbl>
              <a:tblPr/>
              <a:tblGrid>
                <a:gridCol w="798990">
                  <a:extLst>
                    <a:ext uri="{9D8B030D-6E8A-4147-A177-3AD203B41FA5}">
                      <a16:colId xmlns:a16="http://schemas.microsoft.com/office/drawing/2014/main" val="1965120806"/>
                    </a:ext>
                  </a:extLst>
                </a:gridCol>
                <a:gridCol w="8891100">
                  <a:extLst>
                    <a:ext uri="{9D8B030D-6E8A-4147-A177-3AD203B41FA5}">
                      <a16:colId xmlns:a16="http://schemas.microsoft.com/office/drawing/2014/main" val="4078745772"/>
                    </a:ext>
                  </a:extLst>
                </a:gridCol>
              </a:tblGrid>
              <a:tr h="337290"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오픈소스 소프트웨어 의미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오픈소스 소프트웨어 라이선스 이해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05483"/>
                  </a:ext>
                </a:extLst>
              </a:tr>
              <a:tr h="337290">
                <a:tc>
                  <a:txBody>
                    <a:bodyPr/>
                    <a:lstStyle/>
                    <a:p>
                      <a:r>
                        <a:rPr lang="en-US" altLang="ko-KR" sz="1200"/>
                        <a:t>2</a:t>
                      </a:r>
                      <a:r>
                        <a:rPr lang="ko-KR" altLang="en-US" sz="1200"/>
                        <a:t>주차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Git</a:t>
                      </a:r>
                      <a:r>
                        <a:rPr lang="ko-KR" altLang="en-US" sz="1200" dirty="0"/>
                        <a:t> 설치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및 설정</a:t>
                      </a:r>
                      <a:r>
                        <a:rPr lang="en-US" altLang="ko-KR" sz="1200" dirty="0"/>
                        <a:t>, Visual Studio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Git</a:t>
                      </a:r>
                      <a:r>
                        <a:rPr lang="ko-KR" altLang="en-US" sz="1200" dirty="0"/>
                        <a:t>의 연동 설정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541148"/>
                  </a:ext>
                </a:extLst>
              </a:tr>
              <a:tr h="337290">
                <a:tc>
                  <a:txBody>
                    <a:bodyPr/>
                    <a:lstStyle/>
                    <a:p>
                      <a:r>
                        <a:rPr lang="en-US" altLang="ko-KR" sz="1200"/>
                        <a:t>3</a:t>
                      </a:r>
                      <a:r>
                        <a:rPr lang="ko-KR" altLang="en-US" sz="1200"/>
                        <a:t>주차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Git</a:t>
                      </a:r>
                      <a:r>
                        <a:rPr lang="ko-KR" altLang="en-US" sz="1200" dirty="0"/>
                        <a:t> 저장소 만들기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수정 및 저장소 저장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커밋</a:t>
                      </a:r>
                      <a:r>
                        <a:rPr lang="ko-KR" altLang="en-US" sz="1200" dirty="0"/>
                        <a:t> 히스토리 조회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3210033"/>
                  </a:ext>
                </a:extLst>
              </a:tr>
              <a:tr h="337290">
                <a:tc>
                  <a:txBody>
                    <a:bodyPr/>
                    <a:lstStyle/>
                    <a:p>
                      <a:r>
                        <a:rPr lang="en-US" altLang="ko-KR" sz="1200"/>
                        <a:t>4</a:t>
                      </a:r>
                      <a:r>
                        <a:rPr lang="ko-KR" altLang="en-US" sz="1200"/>
                        <a:t>주차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Check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out, Reset, Tag </a:t>
                      </a:r>
                      <a:r>
                        <a:rPr lang="ko-KR" altLang="en-US" sz="1200" dirty="0"/>
                        <a:t>연습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902850"/>
                  </a:ext>
                </a:extLst>
              </a:tr>
              <a:tr h="337290"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Branch</a:t>
                      </a:r>
                      <a:r>
                        <a:rPr lang="ko-KR" altLang="en-US" sz="1200" dirty="0"/>
                        <a:t> 생성</a:t>
                      </a:r>
                      <a:r>
                        <a:rPr lang="en-US" altLang="ko-KR" sz="1200" dirty="0"/>
                        <a:t>, Branch Merge</a:t>
                      </a:r>
                      <a:r>
                        <a:rPr lang="ko-KR" altLang="en-US" sz="1200" dirty="0"/>
                        <a:t> 연습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7390"/>
                  </a:ext>
                </a:extLst>
              </a:tr>
              <a:tr h="337290">
                <a:tc>
                  <a:txBody>
                    <a:bodyPr/>
                    <a:lstStyle/>
                    <a:p>
                      <a:r>
                        <a:rPr lang="en-US" altLang="ko-KR" sz="1200"/>
                        <a:t>6</a:t>
                      </a:r>
                      <a:r>
                        <a:rPr lang="ko-KR" altLang="en-US" sz="1200"/>
                        <a:t>주차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GitHub</a:t>
                      </a:r>
                      <a:r>
                        <a:rPr lang="ko-KR" altLang="en-US" sz="1200" dirty="0"/>
                        <a:t> 등록</a:t>
                      </a:r>
                      <a:r>
                        <a:rPr lang="en-US" altLang="ko-KR" sz="1200" dirty="0"/>
                        <a:t>, GitHub </a:t>
                      </a:r>
                      <a:r>
                        <a:rPr lang="ko-KR" altLang="en-US" sz="1200" dirty="0"/>
                        <a:t>프로젝트 생성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원격 저장소와의 연동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24703"/>
                  </a:ext>
                </a:extLst>
              </a:tr>
              <a:tr h="337290"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7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실습 예제 프로그램의 완성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2845448"/>
                  </a:ext>
                </a:extLst>
              </a:tr>
              <a:tr h="337290">
                <a:tc>
                  <a:txBody>
                    <a:bodyPr/>
                    <a:lstStyle/>
                    <a:p>
                      <a:r>
                        <a:rPr lang="en-US" altLang="ko-KR" sz="1200"/>
                        <a:t>8</a:t>
                      </a:r>
                      <a:r>
                        <a:rPr lang="ko-KR" altLang="en-US" sz="1200"/>
                        <a:t>주차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중간고사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298628"/>
                  </a:ext>
                </a:extLst>
              </a:tr>
              <a:tr h="337290">
                <a:tc>
                  <a:txBody>
                    <a:bodyPr/>
                    <a:lstStyle/>
                    <a:p>
                      <a:r>
                        <a:rPr lang="en-US" altLang="ko-KR" sz="1200"/>
                        <a:t>9</a:t>
                      </a:r>
                      <a:r>
                        <a:rPr lang="ko-KR" altLang="en-US" sz="1200"/>
                        <a:t>주차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TDD </a:t>
                      </a:r>
                      <a:r>
                        <a:rPr lang="ko-KR" altLang="en-US" sz="1200" dirty="0"/>
                        <a:t>기법 소개</a:t>
                      </a:r>
                      <a:r>
                        <a:rPr lang="en-US" altLang="ko-KR" sz="1200" dirty="0"/>
                        <a:t>, </a:t>
                      </a:r>
                      <a:r>
                        <a:rPr lang="en-US" altLang="ko-KR" sz="1200" dirty="0" err="1"/>
                        <a:t>UnitTest</a:t>
                      </a:r>
                      <a:r>
                        <a:rPr lang="ko-KR" altLang="en-US" sz="1200" dirty="0"/>
                        <a:t>를 위한 환경 설정</a:t>
                      </a:r>
                      <a:r>
                        <a:rPr lang="en-US" altLang="ko-KR" sz="1200" dirty="0"/>
                        <a:t>, </a:t>
                      </a:r>
                      <a:r>
                        <a:rPr lang="en-US" altLang="ko-KR" sz="1200" dirty="0" err="1"/>
                        <a:t>UnitTest</a:t>
                      </a:r>
                      <a:r>
                        <a:rPr lang="en-US" altLang="ko-KR" sz="1200" dirty="0"/>
                        <a:t> API </a:t>
                      </a:r>
                      <a:r>
                        <a:rPr lang="ko-KR" altLang="en-US" sz="1200" dirty="0"/>
                        <a:t>학습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355054"/>
                  </a:ext>
                </a:extLst>
              </a:tr>
              <a:tr h="337290">
                <a:tc>
                  <a:txBody>
                    <a:bodyPr/>
                    <a:lstStyle/>
                    <a:p>
                      <a:r>
                        <a:rPr lang="en-US" altLang="ko-KR" sz="1200"/>
                        <a:t>10</a:t>
                      </a:r>
                      <a:r>
                        <a:rPr lang="ko-KR" altLang="en-US" sz="1200"/>
                        <a:t>주차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Mock </a:t>
                      </a:r>
                      <a:r>
                        <a:rPr lang="ko-KR" altLang="en-US" sz="1200" dirty="0"/>
                        <a:t>소개</a:t>
                      </a:r>
                      <a:r>
                        <a:rPr lang="en-US" altLang="ko-KR" sz="1200" dirty="0"/>
                        <a:t>, Mock</a:t>
                      </a:r>
                      <a:r>
                        <a:rPr lang="ko-KR" altLang="en-US" sz="1200" dirty="0"/>
                        <a:t>을 이용한 </a:t>
                      </a:r>
                      <a:r>
                        <a:rPr lang="en-US" altLang="ko-KR" sz="1200" dirty="0" err="1"/>
                        <a:t>UnitTest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실시 </a:t>
                      </a:r>
                      <a:r>
                        <a:rPr lang="en-US" altLang="ko-KR" sz="1200" dirty="0"/>
                        <a:t>(1)</a:t>
                      </a:r>
                      <a:endParaRPr lang="ko-KR" altLang="en-US" sz="1200" dirty="0"/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76374"/>
                  </a:ext>
                </a:extLst>
              </a:tr>
              <a:tr h="337290">
                <a:tc>
                  <a:txBody>
                    <a:bodyPr/>
                    <a:lstStyle/>
                    <a:p>
                      <a:r>
                        <a:rPr lang="en-US" altLang="ko-KR" sz="1200"/>
                        <a:t>11</a:t>
                      </a:r>
                      <a:r>
                        <a:rPr lang="ko-KR" altLang="en-US" sz="1200"/>
                        <a:t>주차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Mock</a:t>
                      </a:r>
                      <a:r>
                        <a:rPr lang="ko-KR" altLang="en-US" sz="1200" dirty="0"/>
                        <a:t>을 이용한 </a:t>
                      </a:r>
                      <a:r>
                        <a:rPr lang="en-US" altLang="ko-KR" sz="1200" dirty="0" err="1"/>
                        <a:t>UnitTest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실시 </a:t>
                      </a:r>
                      <a:r>
                        <a:rPr lang="en-US" altLang="ko-KR" sz="1200" dirty="0"/>
                        <a:t>(2)</a:t>
                      </a:r>
                      <a:endParaRPr lang="ko-KR" altLang="en-US" sz="1200" dirty="0"/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030533"/>
                  </a:ext>
                </a:extLst>
              </a:tr>
              <a:tr h="337290">
                <a:tc>
                  <a:txBody>
                    <a:bodyPr/>
                    <a:lstStyle/>
                    <a:p>
                      <a:r>
                        <a:rPr lang="en-US" altLang="ko-KR" sz="1200"/>
                        <a:t>12</a:t>
                      </a:r>
                      <a:r>
                        <a:rPr lang="ko-KR" altLang="en-US" sz="1200"/>
                        <a:t>주차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실습 예제를 통한 </a:t>
                      </a:r>
                      <a:r>
                        <a:rPr lang="en-US" altLang="ko-KR" sz="1200" dirty="0"/>
                        <a:t>Git, GitHub </a:t>
                      </a:r>
                      <a:r>
                        <a:rPr lang="ko-KR" altLang="en-US" sz="1200" dirty="0"/>
                        <a:t>그리고 </a:t>
                      </a:r>
                      <a:r>
                        <a:rPr lang="en-US" altLang="ko-KR" sz="1200" dirty="0" err="1"/>
                        <a:t>UnitTest</a:t>
                      </a:r>
                      <a:r>
                        <a:rPr lang="ko-KR" altLang="en-US" sz="1200" dirty="0"/>
                        <a:t> 학습 </a:t>
                      </a: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02958"/>
                  </a:ext>
                </a:extLst>
              </a:tr>
              <a:tr h="337290">
                <a:tc>
                  <a:txBody>
                    <a:bodyPr/>
                    <a:lstStyle/>
                    <a:p>
                      <a:r>
                        <a:rPr lang="en-US" altLang="ko-KR" sz="1200"/>
                        <a:t>13</a:t>
                      </a:r>
                      <a:r>
                        <a:rPr lang="ko-KR" altLang="en-US" sz="1200"/>
                        <a:t>주차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실습 예제를 통한 </a:t>
                      </a:r>
                      <a:r>
                        <a:rPr lang="en-US" altLang="ko-KR" sz="1200" dirty="0"/>
                        <a:t>Git, GitHub </a:t>
                      </a:r>
                      <a:r>
                        <a:rPr lang="ko-KR" altLang="en-US" sz="1200" dirty="0"/>
                        <a:t>그리고 </a:t>
                      </a:r>
                      <a:r>
                        <a:rPr lang="en-US" altLang="ko-KR" sz="1200" dirty="0" err="1"/>
                        <a:t>UnitTest</a:t>
                      </a:r>
                      <a:r>
                        <a:rPr lang="ko-KR" altLang="en-US" sz="1200" dirty="0"/>
                        <a:t> 학습 </a:t>
                      </a: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617712"/>
                  </a:ext>
                </a:extLst>
              </a:tr>
              <a:tr h="337290">
                <a:tc>
                  <a:txBody>
                    <a:bodyPr/>
                    <a:lstStyle/>
                    <a:p>
                      <a:r>
                        <a:rPr lang="en-US" altLang="ko-KR" sz="1200"/>
                        <a:t>14</a:t>
                      </a:r>
                      <a:r>
                        <a:rPr lang="ko-KR" altLang="en-US" sz="1200"/>
                        <a:t>주차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실습 예제를 통한 </a:t>
                      </a:r>
                      <a:r>
                        <a:rPr lang="en-US" altLang="ko-KR" sz="1200" dirty="0"/>
                        <a:t>Git, GitHub </a:t>
                      </a:r>
                      <a:r>
                        <a:rPr lang="ko-KR" altLang="en-US" sz="1200" dirty="0"/>
                        <a:t>그리고 </a:t>
                      </a:r>
                      <a:r>
                        <a:rPr lang="en-US" altLang="ko-KR" sz="1200" dirty="0" err="1"/>
                        <a:t>UnitTest</a:t>
                      </a:r>
                      <a:r>
                        <a:rPr lang="ko-KR" altLang="en-US" sz="1200" dirty="0"/>
                        <a:t> 학습 </a:t>
                      </a:r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3882165"/>
                  </a:ext>
                </a:extLst>
              </a:tr>
              <a:tr h="337290">
                <a:tc>
                  <a:txBody>
                    <a:bodyPr/>
                    <a:lstStyle/>
                    <a:p>
                      <a:r>
                        <a:rPr lang="en-US" altLang="ko-KR" sz="1200"/>
                        <a:t>15</a:t>
                      </a:r>
                      <a:r>
                        <a:rPr lang="ko-KR" altLang="en-US" sz="1200"/>
                        <a:t>주차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기말고사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3668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123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303</Words>
  <Application>Microsoft Office PowerPoint</Application>
  <PresentationFormat>와이드스크린</PresentationFormat>
  <Paragraphs>71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오픈소스 소프트웨어 1주차 [수업 개요]</vt:lpstr>
      <vt:lpstr>목차</vt:lpstr>
      <vt:lpstr>수업 개요</vt:lpstr>
      <vt:lpstr>수업 개요</vt:lpstr>
      <vt:lpstr>수업 개요</vt:lpstr>
      <vt:lpstr>강의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lastModifiedBy>강남오</cp:lastModifiedBy>
  <cp:revision>37</cp:revision>
  <dcterms:created xsi:type="dcterms:W3CDTF">2020-03-12T00:34:35Z</dcterms:created>
  <dcterms:modified xsi:type="dcterms:W3CDTF">2022-03-03T12:43:30Z</dcterms:modified>
</cp:coreProperties>
</file>