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62" r:id="rId6"/>
    <p:sldId id="275" r:id="rId7"/>
    <p:sldId id="276" r:id="rId8"/>
    <p:sldId id="266" r:id="rId9"/>
    <p:sldId id="264" r:id="rId10"/>
    <p:sldId id="261" r:id="rId11"/>
    <p:sldId id="271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오픈소스 소프트웨어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오픈소스 소프트웨어 의미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오픈소스 소프트웨어란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오픈소스 소프트웨어는 제작자의 권리를 지키면서 소스 코드를 누구나 열람할 수 있도록 한 소프트웨어</a:t>
            </a:r>
            <a:endParaRPr lang="en-US" altLang="ko-KR" dirty="0"/>
          </a:p>
          <a:p>
            <a:pPr lvl="1"/>
            <a:r>
              <a:rPr lang="ko-KR" altLang="en-US" dirty="0"/>
              <a:t>어원 </a:t>
            </a:r>
            <a:r>
              <a:rPr lang="en-US" altLang="ko-KR" dirty="0"/>
              <a:t>– 1998</a:t>
            </a:r>
            <a:r>
              <a:rPr lang="ko-KR" altLang="en-US" dirty="0"/>
              <a:t>년 </a:t>
            </a:r>
            <a:r>
              <a:rPr lang="ko-KR" altLang="en-US" dirty="0" err="1"/>
              <a:t>넷스케이프</a:t>
            </a:r>
            <a:r>
              <a:rPr lang="ko-KR" altLang="en-US" dirty="0"/>
              <a:t> 브라우저의 원시 코드의 공개 방식을 논의하는 자리에서 붙여진 새로운 용어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특정 라이선스에 따라 소프트웨어의 소스 코드가 공개</a:t>
            </a:r>
            <a:endParaRPr lang="en-US" altLang="ko-KR" dirty="0"/>
          </a:p>
          <a:p>
            <a:pPr lvl="1"/>
            <a:r>
              <a:rPr lang="ko-KR" altLang="en-US" dirty="0"/>
              <a:t>일반적으로 코드에 대한 열람 사용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및 재배포의 권한</a:t>
            </a:r>
            <a:r>
              <a:rPr lang="en-US" altLang="ko-KR" dirty="0"/>
              <a:t>(</a:t>
            </a:r>
            <a:r>
              <a:rPr lang="ko-KR" altLang="en-US" dirty="0"/>
              <a:t>자유</a:t>
            </a:r>
            <a:r>
              <a:rPr lang="en-US" altLang="ko-KR" dirty="0"/>
              <a:t>)</a:t>
            </a:r>
            <a:r>
              <a:rPr lang="ko-KR" altLang="en-US" dirty="0"/>
              <a:t>를 보장 받음</a:t>
            </a:r>
            <a:endParaRPr lang="en-US" altLang="ko-KR" dirty="0"/>
          </a:p>
          <a:p>
            <a:pPr lvl="1"/>
            <a:r>
              <a:rPr lang="ko-KR" altLang="en-US" dirty="0"/>
              <a:t>사용시</a:t>
            </a:r>
            <a:r>
              <a:rPr lang="en-US" altLang="ko-KR" dirty="0"/>
              <a:t>, </a:t>
            </a:r>
            <a:r>
              <a:rPr lang="ko-KR" altLang="en-US" dirty="0"/>
              <a:t>원 제작자의 권리를 지키는 것이 중요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924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95262"/>
            <a:ext cx="118491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6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253"/>
            <a:ext cx="9944100" cy="664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5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038225"/>
            <a:ext cx="106203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국내 공개 </a:t>
            </a:r>
            <a:r>
              <a:rPr lang="en-US" altLang="ko-KR" dirty="0"/>
              <a:t>SW </a:t>
            </a:r>
            <a:r>
              <a:rPr lang="ko-KR" altLang="en-US" dirty="0"/>
              <a:t>시장은 </a:t>
            </a:r>
            <a:r>
              <a:rPr lang="ko-KR" altLang="en-US" dirty="0" err="1"/>
              <a:t>년평균</a:t>
            </a:r>
            <a:r>
              <a:rPr lang="ko-KR" altLang="en-US" dirty="0"/>
              <a:t> </a:t>
            </a:r>
            <a:r>
              <a:rPr lang="en-US" altLang="ko-KR" dirty="0"/>
              <a:t>16.4%</a:t>
            </a:r>
            <a:r>
              <a:rPr lang="ko-KR" altLang="en-US" dirty="0"/>
              <a:t>로 성장하고 있으며</a:t>
            </a:r>
            <a:r>
              <a:rPr lang="en-US" altLang="ko-KR" dirty="0"/>
              <a:t>, 2021</a:t>
            </a:r>
            <a:r>
              <a:rPr lang="ko-KR" altLang="en-US" dirty="0"/>
              <a:t>년에는 </a:t>
            </a:r>
            <a:r>
              <a:rPr lang="en-US" altLang="ko-KR" dirty="0"/>
              <a:t>3,430</a:t>
            </a:r>
            <a:r>
              <a:rPr lang="ko-KR" altLang="en-US" dirty="0"/>
              <a:t>억 규모에 달할 것으로 전망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차 산업혁명 </a:t>
            </a:r>
            <a:r>
              <a:rPr lang="ko-KR" altLang="en-US" dirty="0" err="1"/>
              <a:t>구현기술</a:t>
            </a:r>
            <a:r>
              <a:rPr lang="en-US" altLang="ko-KR" dirty="0"/>
              <a:t>(</a:t>
            </a:r>
            <a:r>
              <a:rPr lang="ko-KR" altLang="en-US" dirty="0"/>
              <a:t>빅데이터</a:t>
            </a:r>
            <a:r>
              <a:rPr lang="en-US" altLang="ko-KR" dirty="0"/>
              <a:t>, </a:t>
            </a:r>
            <a:r>
              <a:rPr lang="ko-KR" altLang="en-US" dirty="0" err="1"/>
              <a:t>클라우드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에서 공개</a:t>
            </a:r>
            <a:r>
              <a:rPr lang="en-US" altLang="ko-KR" dirty="0"/>
              <a:t>SW </a:t>
            </a:r>
            <a:r>
              <a:rPr lang="ko-KR" altLang="en-US" dirty="0" err="1"/>
              <a:t>할용이</a:t>
            </a:r>
            <a:r>
              <a:rPr lang="ko-KR" altLang="en-US" dirty="0"/>
              <a:t> 높아짐에 따라 공개</a:t>
            </a:r>
            <a:r>
              <a:rPr lang="en-US" altLang="ko-KR" dirty="0"/>
              <a:t>SW </a:t>
            </a:r>
            <a:r>
              <a:rPr lang="ko-KR" altLang="en-US" dirty="0"/>
              <a:t>시장은 지속적으로 성장 예상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3454400"/>
            <a:ext cx="84296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라이선스</a:t>
            </a:r>
            <a:r>
              <a:rPr lang="en-US" altLang="ko-KR" dirty="0"/>
              <a:t>(license: </a:t>
            </a:r>
            <a:r>
              <a:rPr lang="ko-KR" altLang="en-US" dirty="0" err="1"/>
              <a:t>사용허가권</a:t>
            </a:r>
            <a:r>
              <a:rPr lang="en-US" altLang="ko-KR" dirty="0"/>
              <a:t>)</a:t>
            </a:r>
            <a:r>
              <a:rPr lang="ko-KR" altLang="en-US" dirty="0"/>
              <a:t>는 권리자가 다른 사람에게 일정 조건을 조건으로 특정 행위를 할 수 있도록 권한</a:t>
            </a:r>
            <a:endParaRPr lang="en-US" altLang="ko-KR" dirty="0"/>
          </a:p>
          <a:p>
            <a:r>
              <a:rPr lang="ko-KR" altLang="en-US" dirty="0"/>
              <a:t>오픈소스 소프트웨어의 장점</a:t>
            </a:r>
            <a:endParaRPr lang="en-US" altLang="ko-KR" dirty="0"/>
          </a:p>
          <a:p>
            <a:pPr lvl="1"/>
            <a:r>
              <a:rPr lang="ko-KR" altLang="en-US" dirty="0"/>
              <a:t>기술 혁신</a:t>
            </a:r>
            <a:endParaRPr lang="en-US" altLang="ko-KR" dirty="0"/>
          </a:p>
          <a:p>
            <a:pPr lvl="1"/>
            <a:r>
              <a:rPr lang="ko-KR" altLang="en-US" dirty="0"/>
              <a:t>인재 양성</a:t>
            </a:r>
            <a:endParaRPr lang="en-US" altLang="ko-KR" dirty="0"/>
          </a:p>
          <a:p>
            <a:pPr lvl="1"/>
            <a:r>
              <a:rPr lang="ko-KR" altLang="en-US" dirty="0"/>
              <a:t>종속성 극복</a:t>
            </a:r>
            <a:endParaRPr lang="en-US" altLang="ko-KR" dirty="0"/>
          </a:p>
          <a:p>
            <a:pPr lvl="1"/>
            <a:r>
              <a:rPr lang="ko-KR" altLang="en-US" dirty="0"/>
              <a:t>경제적 효율성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18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0FE5-47AA-43D8-9F9B-940569E2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A2F3-F723-452E-8792-B998A0A4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저작권</a:t>
            </a:r>
            <a:r>
              <a:rPr lang="en-US" altLang="ko-KR" dirty="0"/>
              <a:t>, </a:t>
            </a:r>
            <a:r>
              <a:rPr lang="ko-KR" altLang="en-US" dirty="0"/>
              <a:t>특허</a:t>
            </a:r>
            <a:r>
              <a:rPr lang="en-US" altLang="ko-KR" dirty="0"/>
              <a:t> </a:t>
            </a:r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라이선스</a:t>
            </a:r>
            <a:endParaRPr lang="en-US" altLang="ko-KR" dirty="0"/>
          </a:p>
          <a:p>
            <a:r>
              <a:rPr lang="ko-KR" altLang="en-US" dirty="0"/>
              <a:t>오픈소스 소프트웨어란</a:t>
            </a:r>
            <a:r>
              <a:rPr lang="en-US" altLang="ko-KR" dirty="0"/>
              <a:t>?</a:t>
            </a:r>
          </a:p>
          <a:p>
            <a:r>
              <a:rPr lang="ko-KR" altLang="en-US"/>
              <a:t>오픈소스 소프트웨어의 장점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3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저작권</a:t>
            </a:r>
            <a:r>
              <a:rPr lang="en-US" altLang="ko-KR" dirty="0"/>
              <a:t>, </a:t>
            </a:r>
            <a:r>
              <a:rPr lang="ko-KR" altLang="en-US" dirty="0"/>
              <a:t>특허권</a:t>
            </a:r>
            <a:r>
              <a:rPr lang="en-US" altLang="ko-KR" dirty="0"/>
              <a:t> </a:t>
            </a:r>
            <a:r>
              <a:rPr lang="ko-KR" altLang="en-US" dirty="0"/>
              <a:t>그리고 라이선스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소프트웨어는 저작권</a:t>
            </a:r>
            <a:r>
              <a:rPr lang="en-US" altLang="ko-KR" dirty="0"/>
              <a:t>(Copyright), </a:t>
            </a:r>
            <a:r>
              <a:rPr lang="ko-KR" altLang="en-US" dirty="0"/>
              <a:t>특허권</a:t>
            </a:r>
            <a:r>
              <a:rPr lang="en-US" altLang="ko-KR" dirty="0"/>
              <a:t>(Patent), </a:t>
            </a:r>
            <a:r>
              <a:rPr lang="ko-KR" altLang="en-US" dirty="0"/>
              <a:t>상표권</a:t>
            </a:r>
            <a:r>
              <a:rPr lang="en-US" altLang="ko-KR" dirty="0"/>
              <a:t>(Trademark right), </a:t>
            </a:r>
            <a:r>
              <a:rPr lang="ko-KR" altLang="en-US" dirty="0"/>
              <a:t>영업비밀</a:t>
            </a:r>
            <a:r>
              <a:rPr lang="en-US" altLang="ko-KR" dirty="0"/>
              <a:t>(trade secret)</a:t>
            </a:r>
            <a:r>
              <a:rPr lang="ko-KR" altLang="en-US" dirty="0"/>
              <a:t>에 의해 보호 받음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저작권</a:t>
            </a:r>
            <a:r>
              <a:rPr lang="en-US" altLang="ko-KR" dirty="0"/>
              <a:t>(Copyright)</a:t>
            </a:r>
            <a:r>
              <a:rPr lang="ko-KR" altLang="en-US" dirty="0"/>
              <a:t>는 창작자가 취득하는 권리로서 창작물의 아이디어를 보호하는 것이 아니라 그 표현의 결과물을 보호</a:t>
            </a:r>
            <a:endParaRPr lang="en-US" altLang="ko-KR" dirty="0"/>
          </a:p>
          <a:p>
            <a:pPr lvl="1"/>
            <a:r>
              <a:rPr lang="ko-KR" altLang="en-US" dirty="0"/>
              <a:t>창작과 동시에 권리가 발생</a:t>
            </a:r>
            <a:endParaRPr lang="en-US" altLang="ko-KR" dirty="0"/>
          </a:p>
          <a:p>
            <a:pPr lvl="1"/>
            <a:r>
              <a:rPr lang="ko-KR" altLang="en-US" dirty="0"/>
              <a:t>소멸 시효</a:t>
            </a:r>
            <a:r>
              <a:rPr lang="en-US" altLang="ko-KR" dirty="0"/>
              <a:t>: </a:t>
            </a:r>
            <a:r>
              <a:rPr lang="ko-KR" altLang="en-US" dirty="0"/>
              <a:t>창작자 사후 </a:t>
            </a:r>
            <a:r>
              <a:rPr lang="en-US" altLang="ko-KR" dirty="0"/>
              <a:t>70</a:t>
            </a:r>
            <a:r>
              <a:rPr lang="ko-KR" altLang="en-US" dirty="0"/>
              <a:t>년 </a:t>
            </a:r>
            <a:r>
              <a:rPr lang="en-US" altLang="ko-KR" dirty="0"/>
              <a:t>(</a:t>
            </a:r>
            <a:r>
              <a:rPr lang="ko-KR" altLang="en-US" dirty="0"/>
              <a:t>상속인이 없으면 소멸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양도 및 상속 가능</a:t>
            </a:r>
          </a:p>
        </p:txBody>
      </p:sp>
    </p:spTree>
    <p:extLst>
      <p:ext uri="{BB962C8B-B14F-4D97-AF65-F5344CB8AC3E}">
        <p14:creationId xmlns:p14="http://schemas.microsoft.com/office/powerpoint/2010/main" val="263611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4868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특허권</a:t>
            </a:r>
            <a:r>
              <a:rPr lang="en-US" altLang="ko-KR" dirty="0"/>
              <a:t>(Patent)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발명에 관해 발생하는 독점적</a:t>
            </a:r>
            <a:r>
              <a:rPr lang="en-US" altLang="ko-KR" dirty="0"/>
              <a:t>/</a:t>
            </a:r>
            <a:r>
              <a:rPr lang="ko-KR" altLang="en-US" dirty="0"/>
              <a:t>배타적 지배권</a:t>
            </a:r>
            <a:endParaRPr lang="en-US" altLang="ko-KR" dirty="0"/>
          </a:p>
          <a:p>
            <a:pPr lvl="1"/>
            <a:r>
              <a:rPr lang="ko-KR" altLang="en-US" dirty="0"/>
              <a:t>출원 후 심사를 통해 부여되는 권리</a:t>
            </a:r>
            <a:endParaRPr lang="en-US" altLang="ko-KR" dirty="0"/>
          </a:p>
          <a:p>
            <a:pPr lvl="1"/>
            <a:r>
              <a:rPr lang="ko-KR" altLang="en-US" dirty="0"/>
              <a:t>특허는 아이디어에 부여하므로 그 방식을 구현하기 위해서는 </a:t>
            </a:r>
            <a:r>
              <a:rPr lang="ko-KR" altLang="en-US" dirty="0" err="1"/>
              <a:t>공개소프트웨어든</a:t>
            </a:r>
            <a:r>
              <a:rPr lang="ko-KR" altLang="en-US" dirty="0"/>
              <a:t> </a:t>
            </a:r>
            <a:r>
              <a:rPr lang="ko-KR" altLang="en-US" dirty="0" err="1"/>
              <a:t>상용소프트웨어든</a:t>
            </a:r>
            <a:r>
              <a:rPr lang="ko-KR" altLang="en-US" dirty="0"/>
              <a:t> 허락을 받아야함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소멸시한</a:t>
            </a:r>
            <a:r>
              <a:rPr lang="en-US" altLang="ko-KR" dirty="0"/>
              <a:t>: </a:t>
            </a:r>
            <a:r>
              <a:rPr lang="ko-KR" altLang="en-US" dirty="0"/>
              <a:t>출원 후 보통 </a:t>
            </a:r>
            <a:r>
              <a:rPr lang="en-US" altLang="ko-KR" dirty="0"/>
              <a:t>20</a:t>
            </a:r>
            <a:r>
              <a:rPr lang="ko-KR" altLang="en-US" dirty="0"/>
              <a:t>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라이선스</a:t>
            </a:r>
            <a:r>
              <a:rPr lang="en-US" altLang="ko-KR" dirty="0"/>
              <a:t>(license: </a:t>
            </a:r>
            <a:r>
              <a:rPr lang="ko-KR" altLang="en-US" dirty="0" err="1"/>
              <a:t>사용허가권</a:t>
            </a:r>
            <a:r>
              <a:rPr lang="en-US" altLang="ko-KR" dirty="0"/>
              <a:t>)</a:t>
            </a:r>
            <a:r>
              <a:rPr lang="ko-KR" altLang="en-US" dirty="0"/>
              <a:t>는 권리자가 다른 사람에게 일정 조건을 조건으로 특정 행위를 할 수 있도록 권한을 부여한 것</a:t>
            </a:r>
            <a:endParaRPr lang="en-US" altLang="ko-KR" dirty="0"/>
          </a:p>
          <a:p>
            <a:pPr lvl="1"/>
            <a:r>
              <a:rPr lang="ko-KR" altLang="en-US" dirty="0"/>
              <a:t>윈도우의 구입은 설치 및 사용에 대한 허가권을 획득한 것 뿐임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08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DEA6C-0862-4F3F-A962-CBEC8179D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694"/>
            <a:ext cx="10515600" cy="5475413"/>
          </a:xfrm>
        </p:spPr>
        <p:txBody>
          <a:bodyPr>
            <a:normAutofit/>
          </a:bodyPr>
          <a:lstStyle/>
          <a:p>
            <a:r>
              <a:rPr lang="ko-KR" altLang="en-US" dirty="0"/>
              <a:t>자유 소프트웨어 운동</a:t>
            </a:r>
            <a:r>
              <a:rPr lang="en-US" altLang="ko-KR" dirty="0"/>
              <a:t>(Free Software Movement)</a:t>
            </a:r>
          </a:p>
          <a:p>
            <a:pPr lvl="1"/>
            <a:r>
              <a:rPr lang="ko-KR" altLang="en-US" dirty="0"/>
              <a:t>리차드 </a:t>
            </a:r>
            <a:r>
              <a:rPr lang="ko-KR" altLang="en-US" dirty="0" err="1"/>
              <a:t>스톨만</a:t>
            </a:r>
            <a:r>
              <a:rPr lang="en-US" altLang="ko-KR" dirty="0"/>
              <a:t>(Richard</a:t>
            </a:r>
            <a:r>
              <a:rPr lang="ko-KR" altLang="en-US" dirty="0"/>
              <a:t> </a:t>
            </a:r>
            <a:r>
              <a:rPr lang="en-US" altLang="ko-KR" dirty="0"/>
              <a:t>Stallman)</a:t>
            </a:r>
            <a:r>
              <a:rPr lang="ko-KR" altLang="en-US" dirty="0"/>
              <a:t>이 소프트웨어의 정보 공유방식을 자유롭게 하고자 시작한 운동</a:t>
            </a:r>
            <a:endParaRPr lang="en-US" altLang="ko-KR" dirty="0"/>
          </a:p>
          <a:p>
            <a:pPr lvl="1"/>
            <a:r>
              <a:rPr lang="ko-KR" altLang="en-US" dirty="0"/>
              <a:t>상용 소프트웨어에 대항해서 자유로운 대안을 만들기 위해 시작</a:t>
            </a:r>
            <a:endParaRPr lang="en-US" altLang="ko-KR" dirty="0"/>
          </a:p>
          <a:p>
            <a:pPr lvl="1"/>
            <a:r>
              <a:rPr lang="en-US" altLang="ko-KR" dirty="0"/>
              <a:t>GNU is Not a Unix(GNU) </a:t>
            </a:r>
            <a:r>
              <a:rPr lang="ko-KR" altLang="en-US" dirty="0"/>
              <a:t>프로젝트 시작</a:t>
            </a:r>
            <a:endParaRPr lang="en-US" altLang="ko-KR" dirty="0"/>
          </a:p>
          <a:p>
            <a:pPr lvl="2"/>
            <a:r>
              <a:rPr lang="ko-KR" altLang="en-US" dirty="0"/>
              <a:t>초기 전산 공동체에 지배적이던</a:t>
            </a:r>
            <a:r>
              <a:rPr lang="en-US" altLang="ko-KR" dirty="0"/>
              <a:t> </a:t>
            </a:r>
            <a:r>
              <a:rPr lang="ko-KR" altLang="en-US" dirty="0"/>
              <a:t>협동 정신을 되살리자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누구나 자유롭게 소프트웨어를 </a:t>
            </a:r>
            <a:r>
              <a:rPr lang="en-US" altLang="ko-KR" dirty="0"/>
              <a:t>“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 err="1"/>
              <a:t>배포＂할</a:t>
            </a:r>
            <a:r>
              <a:rPr lang="ko-KR" altLang="en-US" dirty="0"/>
              <a:t> 수 있고</a:t>
            </a:r>
            <a:r>
              <a:rPr lang="en-US" altLang="ko-KR" dirty="0"/>
              <a:t>, </a:t>
            </a:r>
            <a:r>
              <a:rPr lang="ko-KR" altLang="en-US" dirty="0"/>
              <a:t>누구도 그 권리를 제한해서는 안된다</a:t>
            </a:r>
            <a:r>
              <a:rPr lang="en-US" altLang="ko-KR" dirty="0"/>
              <a:t>. – Copyleft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1989</a:t>
            </a:r>
            <a:r>
              <a:rPr lang="ko-KR" altLang="en-US" dirty="0"/>
              <a:t>년 최초의 오픈소스 라이선스 </a:t>
            </a:r>
            <a:r>
              <a:rPr lang="en-US" altLang="ko-KR" dirty="0"/>
              <a:t>GNU General Public License </a:t>
            </a:r>
            <a:r>
              <a:rPr lang="ko-KR" altLang="en-US" dirty="0"/>
              <a:t>배포</a:t>
            </a:r>
            <a:endParaRPr lang="en-US" altLang="ko-KR" dirty="0"/>
          </a:p>
          <a:p>
            <a:pPr lvl="1"/>
            <a:r>
              <a:rPr lang="ko-KR" altLang="en-US" dirty="0"/>
              <a:t>대표적 자유 소프트웨어</a:t>
            </a:r>
            <a:endParaRPr lang="en-US" altLang="ko-KR" dirty="0"/>
          </a:p>
          <a:p>
            <a:pPr lvl="2"/>
            <a:r>
              <a:rPr lang="ko-KR" altLang="en-US" dirty="0"/>
              <a:t>리눅스 커널</a:t>
            </a:r>
            <a:r>
              <a:rPr lang="en-US" altLang="ko-KR" dirty="0"/>
              <a:t>, </a:t>
            </a:r>
            <a:r>
              <a:rPr lang="en-US" altLang="ko-KR" dirty="0" err="1"/>
              <a:t>gcc</a:t>
            </a:r>
            <a:endParaRPr lang="en-US" altLang="ko-KR" dirty="0"/>
          </a:p>
          <a:p>
            <a:pPr lvl="2"/>
            <a:r>
              <a:rPr lang="ko-KR" altLang="en-US" dirty="0" err="1"/>
              <a:t>리브레오피스</a:t>
            </a:r>
            <a:r>
              <a:rPr lang="en-US" altLang="ko-KR" dirty="0"/>
              <a:t>, </a:t>
            </a:r>
            <a:r>
              <a:rPr lang="ko-KR" altLang="en-US" dirty="0"/>
              <a:t>오픈오피스</a:t>
            </a:r>
            <a:endParaRPr lang="en-US" altLang="ko-KR" dirty="0"/>
          </a:p>
          <a:p>
            <a:pPr lvl="2"/>
            <a:r>
              <a:rPr lang="ko-KR" altLang="en-US" dirty="0"/>
              <a:t>모질라 파이어폭스</a:t>
            </a:r>
            <a:endParaRPr lang="en-US" altLang="ko-KR" dirty="0"/>
          </a:p>
          <a:p>
            <a:pPr lvl="2"/>
            <a:r>
              <a:rPr lang="ko-KR" altLang="en-US" dirty="0" err="1"/>
              <a:t>이맥스</a:t>
            </a:r>
            <a:r>
              <a:rPr lang="en-US" altLang="ko-KR" dirty="0"/>
              <a:t>(Emacs)</a:t>
            </a:r>
            <a:r>
              <a:rPr lang="ko-KR" altLang="en-US" dirty="0"/>
              <a:t> 에디터</a:t>
            </a:r>
            <a:r>
              <a:rPr lang="en-US" altLang="ko-KR" dirty="0"/>
              <a:t>, vi-vim </a:t>
            </a:r>
            <a:r>
              <a:rPr lang="ko-KR" altLang="en-US" dirty="0"/>
              <a:t>에디터</a:t>
            </a:r>
            <a:endParaRPr lang="en-US" altLang="ko-KR" dirty="0"/>
          </a:p>
          <a:p>
            <a:pPr lvl="2"/>
            <a:r>
              <a:rPr lang="en-US" altLang="ko-KR" dirty="0"/>
              <a:t>Gimp </a:t>
            </a:r>
            <a:r>
              <a:rPr lang="ko-KR" altLang="en-US" dirty="0"/>
              <a:t>이미지 편집기 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6FF39F8-CD75-484B-9908-48D0E95E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869"/>
            <a:ext cx="10515600" cy="85982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오픈소스 소프트웨어란</a:t>
            </a:r>
            <a:r>
              <a:rPr lang="en-US" altLang="ko-KR" dirty="0"/>
              <a:t>? (</a:t>
            </a:r>
            <a:r>
              <a:rPr lang="ko-KR" altLang="en-US" dirty="0"/>
              <a:t>자유소프트웨어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09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DFF65-5746-4C58-8B92-C2D2B063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7B9E6-28FE-4B4F-9ED1-FD7CBBB9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foss4_rms_free1">
            <a:extLst>
              <a:ext uri="{FF2B5EF4-FFF2-40B4-BE49-F238E27FC236}">
                <a16:creationId xmlns:a16="http://schemas.microsoft.com/office/drawing/2014/main" id="{89D4149C-9D1C-4129-9870-8E06F62E0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044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ss4_rms_free2">
            <a:extLst>
              <a:ext uri="{FF2B5EF4-FFF2-40B4-BE49-F238E27FC236}">
                <a16:creationId xmlns:a16="http://schemas.microsoft.com/office/drawing/2014/main" id="{8AACA51E-A1B0-465A-BEDB-7E67BF551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422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93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45F0A-D5BD-4C30-B5D3-5640E821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F23A3-CBD6-47F9-8FBE-E6CEAFD6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foss4_rms_free3">
            <a:extLst>
              <a:ext uri="{FF2B5EF4-FFF2-40B4-BE49-F238E27FC236}">
                <a16:creationId xmlns:a16="http://schemas.microsoft.com/office/drawing/2014/main" id="{DB41C1AB-36BF-42A9-B89F-FB8624AE0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7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ss4_rms_free4">
            <a:extLst>
              <a:ext uri="{FF2B5EF4-FFF2-40B4-BE49-F238E27FC236}">
                <a16:creationId xmlns:a16="http://schemas.microsoft.com/office/drawing/2014/main" id="{AB6C2427-1D47-4BBD-A839-192210FBD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573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58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0F0C5-29D1-4983-B590-141ECD7C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DEA6C-0862-4F3F-A962-CBEC8179D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482"/>
          </a:xfrm>
        </p:spPr>
        <p:txBody>
          <a:bodyPr>
            <a:normAutofit/>
          </a:bodyPr>
          <a:lstStyle/>
          <a:p>
            <a:r>
              <a:rPr lang="ko-KR" altLang="en-US" dirty="0"/>
              <a:t>리차드 </a:t>
            </a:r>
            <a:r>
              <a:rPr lang="ko-KR" altLang="en-US" dirty="0" err="1"/>
              <a:t>스톨만</a:t>
            </a:r>
            <a:endParaRPr lang="en-US" altLang="ko-KR" dirty="0"/>
          </a:p>
          <a:p>
            <a:pPr lvl="1"/>
            <a:r>
              <a:rPr lang="en-US" altLang="ko-KR" dirty="0"/>
              <a:t>1985</a:t>
            </a:r>
            <a:r>
              <a:rPr lang="ko-KR" altLang="en-US" dirty="0"/>
              <a:t>년 자유 소프트웨어 재단 </a:t>
            </a:r>
            <a:r>
              <a:rPr lang="en-US" altLang="ko-KR" dirty="0"/>
              <a:t>(Free Software Foundation) </a:t>
            </a:r>
            <a:r>
              <a:rPr lang="ko-KR" altLang="en-US" dirty="0"/>
              <a:t>설립 후 각종 자유 소프트웨어 개발 및 확산 운동 실시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 descr="리차드 스톨만 이미지 검색결과">
            <a:extLst>
              <a:ext uri="{FF2B5EF4-FFF2-40B4-BE49-F238E27FC236}">
                <a16:creationId xmlns:a16="http://schemas.microsoft.com/office/drawing/2014/main" id="{2D5762FC-77D7-4F61-9958-1977ED6E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22" y="3429000"/>
            <a:ext cx="1963998" cy="300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리차드 스톨만 이미지 검색결과">
            <a:extLst>
              <a:ext uri="{FF2B5EF4-FFF2-40B4-BE49-F238E27FC236}">
                <a16:creationId xmlns:a16="http://schemas.microsoft.com/office/drawing/2014/main" id="{0418912D-8AC3-4908-BA63-B3DA451B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408" y="3429000"/>
            <a:ext cx="2125091" cy="300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리차드 스톨만 이미지 검색결과">
            <a:extLst>
              <a:ext uri="{FF2B5EF4-FFF2-40B4-BE49-F238E27FC236}">
                <a16:creationId xmlns:a16="http://schemas.microsoft.com/office/drawing/2014/main" id="{E8A7B89B-8D57-4F3A-8737-8F6A5CB68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059" y="3429000"/>
            <a:ext cx="2246375" cy="30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리차드 스톨만 이미지 검색결과">
            <a:extLst>
              <a:ext uri="{FF2B5EF4-FFF2-40B4-BE49-F238E27FC236}">
                <a16:creationId xmlns:a16="http://schemas.microsoft.com/office/drawing/2014/main" id="{ADFB6FC8-514D-4EB8-BCD5-850EFED3E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487" y="3429000"/>
            <a:ext cx="1933881" cy="297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730A905-8FA6-40C3-928D-CFB8B4196C5A}"/>
              </a:ext>
            </a:extLst>
          </p:cNvPr>
          <p:cNvGrpSpPr/>
          <p:nvPr/>
        </p:nvGrpSpPr>
        <p:grpSpPr>
          <a:xfrm>
            <a:off x="368903" y="3612067"/>
            <a:ext cx="2585259" cy="1878446"/>
            <a:chOff x="368903" y="3612067"/>
            <a:chExt cx="2585259" cy="1878446"/>
          </a:xfrm>
        </p:grpSpPr>
        <p:pic>
          <p:nvPicPr>
            <p:cNvPr id="1034" name="Picture 10" descr="자유 소프트웨어 재단 이미지 검색결과">
              <a:extLst>
                <a:ext uri="{FF2B5EF4-FFF2-40B4-BE49-F238E27FC236}">
                  <a16:creationId xmlns:a16="http://schemas.microsoft.com/office/drawing/2014/main" id="{D7094181-1FF1-472E-ABDD-5675EC325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03" y="4164950"/>
              <a:ext cx="2585259" cy="1325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자유 소프트웨어 재단 이미지 검색결과">
              <a:extLst>
                <a:ext uri="{FF2B5EF4-FFF2-40B4-BE49-F238E27FC236}">
                  <a16:creationId xmlns:a16="http://schemas.microsoft.com/office/drawing/2014/main" id="{C7071CF3-E309-474D-828C-DC2D494995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873" b="37509"/>
            <a:stretch/>
          </p:blipFill>
          <p:spPr bwMode="auto">
            <a:xfrm>
              <a:off x="368903" y="3612067"/>
              <a:ext cx="2466975" cy="41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6177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0AF03-E30A-418D-9C7E-65D24A44C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97" y="532264"/>
            <a:ext cx="11068333" cy="564470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자유 소프트웨어</a:t>
            </a:r>
            <a:r>
              <a:rPr lang="en-US" altLang="ko-KR" dirty="0"/>
              <a:t>”</a:t>
            </a:r>
            <a:r>
              <a:rPr lang="ko-KR" altLang="en-US" dirty="0"/>
              <a:t>는 사용자가 소프트웨어의 실행</a:t>
            </a:r>
            <a:r>
              <a:rPr lang="en-US" altLang="ko-KR" dirty="0"/>
              <a:t>, </a:t>
            </a:r>
            <a:r>
              <a:rPr lang="ko-KR" altLang="en-US" dirty="0"/>
              <a:t>복제 및 배포 할 수 있는 자유와 함께 소스 코드에 대한 접근을 통해 학습</a:t>
            </a:r>
            <a:r>
              <a:rPr lang="en-US" altLang="ko-KR" dirty="0"/>
              <a:t>, </a:t>
            </a:r>
            <a:r>
              <a:rPr lang="ko-KR" altLang="en-US" dirty="0"/>
              <a:t>수정 및 개선 시킬 수 있는 원천적 자유를 의미</a:t>
            </a:r>
            <a:endParaRPr lang="en-US" altLang="ko-KR" dirty="0"/>
          </a:p>
          <a:p>
            <a:pPr lvl="1"/>
            <a:r>
              <a:rPr lang="ko-KR" altLang="en-US" dirty="0"/>
              <a:t>공짜의 </a:t>
            </a:r>
            <a:r>
              <a:rPr lang="en-US" altLang="ko-KR" dirty="0"/>
              <a:t>Free</a:t>
            </a:r>
            <a:r>
              <a:rPr lang="ko-KR" altLang="en-US" dirty="0"/>
              <a:t>가 아니라 자유의 </a:t>
            </a:r>
            <a:r>
              <a:rPr lang="en-US" altLang="ko-KR" dirty="0"/>
              <a:t>Free </a:t>
            </a:r>
            <a:r>
              <a:rPr lang="ko-KR" altLang="en-US" dirty="0"/>
              <a:t>임 </a:t>
            </a:r>
            <a:r>
              <a:rPr lang="en-US" altLang="ko-KR" dirty="0"/>
              <a:t>(Free Beer &lt;-&gt; Free Speech)</a:t>
            </a:r>
          </a:p>
          <a:p>
            <a:pPr lvl="2"/>
            <a:r>
              <a:rPr lang="ko-KR" altLang="en-US" dirty="0"/>
              <a:t>자유에는 책임이 따른다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Freeware:</a:t>
            </a:r>
            <a:r>
              <a:rPr lang="ko-KR" altLang="en-US" dirty="0"/>
              <a:t> 무료</a:t>
            </a:r>
            <a:r>
              <a:rPr lang="en-US" altLang="ko-KR" dirty="0"/>
              <a:t>(</a:t>
            </a:r>
            <a:r>
              <a:rPr lang="ko-KR" altLang="en-US" dirty="0"/>
              <a:t>공짜</a:t>
            </a:r>
            <a:r>
              <a:rPr lang="en-US" altLang="ko-KR" dirty="0"/>
              <a:t>) </a:t>
            </a:r>
            <a:r>
              <a:rPr lang="ko-KR" altLang="en-US" dirty="0"/>
              <a:t>소프트웨어</a:t>
            </a:r>
            <a:endParaRPr lang="en-US" altLang="ko-KR" dirty="0"/>
          </a:p>
          <a:p>
            <a:pPr lvl="1"/>
            <a:r>
              <a:rPr lang="en-US" altLang="ko-KR" dirty="0"/>
              <a:t>Free Software: </a:t>
            </a:r>
            <a:r>
              <a:rPr lang="ko-KR" altLang="en-US" dirty="0"/>
              <a:t>소스의 공개로 소프트웨어에 원천적인 접근이 자유로운 소프트웨어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프로그램을 어떠한 목적을 위해서도 실행할 수 있는 자유</a:t>
            </a:r>
            <a:endParaRPr lang="en-US" altLang="ko-KR" dirty="0"/>
          </a:p>
          <a:p>
            <a:pPr lvl="1"/>
            <a:r>
              <a:rPr lang="ko-KR" altLang="en-US" dirty="0"/>
              <a:t>프로그램의 작동 원리를 연구하고 이를 자신의 필요에 맞게 변경 할 수 있는 자유</a:t>
            </a:r>
            <a:endParaRPr lang="en-US" altLang="ko-KR" dirty="0"/>
          </a:p>
          <a:p>
            <a:pPr lvl="1"/>
            <a:r>
              <a:rPr lang="ko-KR" altLang="en-US" dirty="0"/>
              <a:t>이웃을 돕기 위해서 프로그램을 복제하고 배포할 수 있는 자유</a:t>
            </a:r>
            <a:endParaRPr lang="en-US" altLang="ko-KR" dirty="0"/>
          </a:p>
          <a:p>
            <a:pPr lvl="1"/>
            <a:r>
              <a:rPr lang="ko-KR" altLang="en-US" dirty="0"/>
              <a:t>프로그램을 향상시키고 이를 공동체 전체의 이익을 위해 환원시킬 수 있는 자유</a:t>
            </a:r>
          </a:p>
        </p:txBody>
      </p:sp>
    </p:spTree>
    <p:extLst>
      <p:ext uri="{BB962C8B-B14F-4D97-AF65-F5344CB8AC3E}">
        <p14:creationId xmlns:p14="http://schemas.microsoft.com/office/powerpoint/2010/main" val="14202487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|8.1|6.5|2.8|16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542</Words>
  <Application>Microsoft Office PowerPoint</Application>
  <PresentationFormat>와이드스크린</PresentationFormat>
  <Paragraphs>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오픈소스 소프트웨어 1주차 [오픈소스 소프트웨어 의미]</vt:lpstr>
      <vt:lpstr>목차</vt:lpstr>
      <vt:lpstr>1. 저작권, 특허권 그리고 라이선스</vt:lpstr>
      <vt:lpstr>PowerPoint 프레젠테이션</vt:lpstr>
      <vt:lpstr>2. 오픈소스 소프트웨어란? (자유소프트웨어)</vt:lpstr>
      <vt:lpstr>PowerPoint 프레젠테이션</vt:lpstr>
      <vt:lpstr>PowerPoint 프레젠테이션</vt:lpstr>
      <vt:lpstr>PowerPoint 프레젠테이션</vt:lpstr>
      <vt:lpstr>PowerPoint 프레젠테이션</vt:lpstr>
      <vt:lpstr>2. 오픈소스 소프트웨어란?</vt:lpstr>
      <vt:lpstr>PowerPoint 프레젠테이션</vt:lpstr>
      <vt:lpstr>PowerPoint 프레젠테이션</vt:lpstr>
      <vt:lpstr>PowerPoint 프레젠테이션</vt:lpstr>
      <vt:lpstr>PowerPoint 프레젠테이션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강남오</cp:lastModifiedBy>
  <cp:revision>62</cp:revision>
  <dcterms:created xsi:type="dcterms:W3CDTF">2020-03-12T00:34:35Z</dcterms:created>
  <dcterms:modified xsi:type="dcterms:W3CDTF">2022-03-03T13:38:23Z</dcterms:modified>
</cp:coreProperties>
</file>