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6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Apache-2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BSD-3-Clau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lgpl-3.0.e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lis.or.kr/license/Detailselect.do?lId=1072&amp;mapCode=010072" TargetMode="External"/><Relationship Id="rId2" Type="http://schemas.openxmlformats.org/officeDocument/2006/relationships/hyperlink" Target="https://www.olis.or.kr/license/Detailselect.do?lId=10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ko-KR" altLang="en-US" dirty="0"/>
              <a:t>라이선스 이해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공개라이선스 위반 사례</a:t>
            </a:r>
            <a:endParaRPr lang="en-US" altLang="ko-KR" dirty="0"/>
          </a:p>
          <a:p>
            <a:pPr lvl="1"/>
            <a:r>
              <a:rPr lang="en-US" altLang="ko-KR" dirty="0"/>
              <a:t>Skype</a:t>
            </a:r>
            <a:r>
              <a:rPr lang="ko-KR" altLang="en-US" dirty="0"/>
              <a:t>사의 </a:t>
            </a:r>
            <a:r>
              <a:rPr lang="en-US" altLang="ko-KR" dirty="0"/>
              <a:t>SMC </a:t>
            </a:r>
            <a:r>
              <a:rPr lang="ko-KR" altLang="en-US" dirty="0"/>
              <a:t>네트워크 </a:t>
            </a:r>
            <a:r>
              <a:rPr lang="en-US" altLang="ko-KR" dirty="0"/>
              <a:t>VoIP </a:t>
            </a:r>
            <a:r>
              <a:rPr lang="ko-KR" altLang="en-US" dirty="0"/>
              <a:t>전화기 </a:t>
            </a:r>
            <a:endParaRPr lang="en-US" altLang="ko-KR" dirty="0"/>
          </a:p>
          <a:p>
            <a:pPr lvl="2"/>
            <a:r>
              <a:rPr lang="ko-KR" altLang="en-US" dirty="0" err="1"/>
              <a:t>벨테</a:t>
            </a:r>
            <a:r>
              <a:rPr lang="en-US" altLang="ko-KR" dirty="0"/>
              <a:t>(</a:t>
            </a:r>
            <a:r>
              <a:rPr lang="en-US" altLang="ko-KR" dirty="0" err="1"/>
              <a:t>Welte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GPL 2.0</a:t>
            </a:r>
            <a:r>
              <a:rPr lang="ko-KR" altLang="en-US" dirty="0"/>
              <a:t>으로 배포한 소프트웨어 </a:t>
            </a:r>
            <a:r>
              <a:rPr lang="en-US" altLang="ko-KR" dirty="0"/>
              <a:t>2</a:t>
            </a:r>
            <a:r>
              <a:rPr lang="ko-KR" altLang="en-US" dirty="0"/>
              <a:t>개를 포함 했지만 소스코드를 공개하지 않았을 뿐더러 </a:t>
            </a:r>
            <a:r>
              <a:rPr lang="en-US" altLang="ko-KR" dirty="0"/>
              <a:t>GPL </a:t>
            </a:r>
            <a:r>
              <a:rPr lang="ko-KR" altLang="en-US" dirty="0"/>
              <a:t>라이선스 문구를 붙이지도 않음</a:t>
            </a:r>
            <a:endParaRPr lang="en-US" altLang="ko-KR" dirty="0"/>
          </a:p>
          <a:p>
            <a:pPr lvl="2"/>
            <a:r>
              <a:rPr lang="ko-KR" altLang="en-US" dirty="0"/>
              <a:t>소스코드 공개 및 벌금</a:t>
            </a:r>
          </a:p>
        </p:txBody>
      </p:sp>
    </p:spTree>
    <p:extLst>
      <p:ext uri="{BB962C8B-B14F-4D97-AF65-F5344CB8AC3E}">
        <p14:creationId xmlns:p14="http://schemas.microsoft.com/office/powerpoint/2010/main" val="376479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프리소프트웨어든</a:t>
            </a:r>
            <a:r>
              <a:rPr lang="en-US" altLang="ko-KR" dirty="0"/>
              <a:t>, </a:t>
            </a:r>
            <a:r>
              <a:rPr lang="ko-KR" altLang="en-US" dirty="0"/>
              <a:t>오픈소스 </a:t>
            </a:r>
            <a:r>
              <a:rPr lang="ko-KR" altLang="en-US" dirty="0" err="1"/>
              <a:t>소프트웨어든</a:t>
            </a:r>
            <a:r>
              <a:rPr lang="ko-KR" altLang="en-US" dirty="0"/>
              <a:t> 소스코드를 획득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개선에는 아무런 문제가 없음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외부에 </a:t>
            </a:r>
            <a:r>
              <a:rPr lang="ko-KR" altLang="en-US" dirty="0" err="1">
                <a:solidFill>
                  <a:srgbClr val="FF0000"/>
                </a:solidFill>
              </a:rPr>
              <a:t>배포시</a:t>
            </a:r>
            <a:r>
              <a:rPr lang="ko-KR" altLang="en-US" dirty="0" err="1"/>
              <a:t>에</a:t>
            </a:r>
            <a:r>
              <a:rPr lang="ko-KR" altLang="en-US" dirty="0"/>
              <a:t> 각 </a:t>
            </a:r>
            <a:r>
              <a:rPr lang="ko-KR" altLang="en-US" dirty="0" err="1"/>
              <a:t>라이선스별</a:t>
            </a:r>
            <a:r>
              <a:rPr lang="ko-KR" altLang="en-US" dirty="0"/>
              <a:t> 제약이 있음</a:t>
            </a:r>
            <a:r>
              <a:rPr lang="en-US" altLang="ko-KR" dirty="0"/>
              <a:t>, </a:t>
            </a:r>
            <a:r>
              <a:rPr lang="ko-KR" altLang="en-US" dirty="0"/>
              <a:t>이를 어길 경우 법적</a:t>
            </a:r>
            <a:r>
              <a:rPr lang="en-US" altLang="ko-KR"/>
              <a:t>,</a:t>
            </a:r>
            <a:r>
              <a:rPr lang="ko-KR" altLang="en-US"/>
              <a:t> 경제적 </a:t>
            </a:r>
            <a:r>
              <a:rPr lang="ko-KR" altLang="en-US" dirty="0"/>
              <a:t>손실이 발생할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오픈소스 라이선스를 이해하고 각 라이선스에 알맞은 책임을 준수해야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547688"/>
            <a:ext cx="8524875" cy="5629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60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709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7849"/>
            <a:ext cx="7377112" cy="5759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16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소프트웨어 라이선스 종류 학습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1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250"/>
            <a:ext cx="10515600" cy="63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5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272698"/>
              </p:ext>
            </p:extLst>
          </p:nvPr>
        </p:nvGraphicFramePr>
        <p:xfrm>
          <a:off x="1117600" y="2420129"/>
          <a:ext cx="8128000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3223729711"/>
                    </a:ext>
                  </a:extLst>
                </a:gridCol>
                <a:gridCol w="5764463">
                  <a:extLst>
                    <a:ext uri="{9D8B030D-6E8A-4147-A177-3AD203B41FA5}">
                      <a16:colId xmlns:a16="http://schemas.microsoft.com/office/drawing/2014/main" val="253132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라이선스 및 저작권 명시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허용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상업적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배포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특허 신청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라이선스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공개 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https://opensource.org/licenses/MIT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윈도우 시스템</a:t>
                      </a:r>
                      <a:r>
                        <a:rPr lang="en-US" altLang="ko-KR" dirty="0"/>
                        <a:t>, jQuery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5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657726"/>
            <a:ext cx="10972800" cy="5519237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200+M </a:t>
            </a:r>
            <a:r>
              <a:rPr lang="ko-KR" altLang="en-US" dirty="0" err="1"/>
              <a:t>레포지토리</a:t>
            </a:r>
            <a:r>
              <a:rPr lang="ko-KR" altLang="en-US" dirty="0"/>
              <a:t> 중 </a:t>
            </a:r>
            <a:r>
              <a:rPr lang="en-US" altLang="ko-KR" dirty="0"/>
              <a:t>MIT </a:t>
            </a:r>
            <a:r>
              <a:rPr lang="ko-KR" altLang="en-US" dirty="0"/>
              <a:t>라이선스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17454-4443-4EB6-83D0-3F23E913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7" y="1168298"/>
            <a:ext cx="8255057" cy="53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38729"/>
              </p:ext>
            </p:extLst>
          </p:nvPr>
        </p:nvGraphicFramePr>
        <p:xfrm>
          <a:off x="1117600" y="2420129"/>
          <a:ext cx="8128000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3223729711"/>
                    </a:ext>
                  </a:extLst>
                </a:gridCol>
                <a:gridCol w="5764463">
                  <a:extLst>
                    <a:ext uri="{9D8B030D-6E8A-4147-A177-3AD203B41FA5}">
                      <a16:colId xmlns:a16="http://schemas.microsoft.com/office/drawing/2014/main" val="253132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라이선스 및 저작권 명시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변경 사항 명시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허용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상업적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배포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특허 신청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라이선스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공개 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https://opensource.org/licenses/Apache-2.0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하둡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24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BSD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95609"/>
              </p:ext>
            </p:extLst>
          </p:nvPr>
        </p:nvGraphicFramePr>
        <p:xfrm>
          <a:off x="1117600" y="2420129"/>
          <a:ext cx="81280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3223729711"/>
                    </a:ext>
                  </a:extLst>
                </a:gridCol>
                <a:gridCol w="5764463">
                  <a:extLst>
                    <a:ext uri="{9D8B030D-6E8A-4147-A177-3AD203B41FA5}">
                      <a16:colId xmlns:a16="http://schemas.microsoft.com/office/drawing/2014/main" val="253132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라이선스 및 저작권 명시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허용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상업적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배포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특허 신청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사적 이용 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공개 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https://opensource.org/licenses/BSD-3-Clause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OpenCV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0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LGPL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79706"/>
              </p:ext>
            </p:extLst>
          </p:nvPr>
        </p:nvGraphicFramePr>
        <p:xfrm>
          <a:off x="1117600" y="2420129"/>
          <a:ext cx="8128000" cy="321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3223729711"/>
                    </a:ext>
                  </a:extLst>
                </a:gridCol>
                <a:gridCol w="5764463">
                  <a:extLst>
                    <a:ext uri="{9D8B030D-6E8A-4147-A177-3AD203B41FA5}">
                      <a16:colId xmlns:a16="http://schemas.microsoft.com/office/drawing/2014/main" val="253132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LGPL </a:t>
                      </a:r>
                      <a:r>
                        <a:rPr lang="ko-KR" altLang="en-US" dirty="0"/>
                        <a:t>소스코드를 단순 라이브러리 이용 이외의 목적으로 사용할 경우 소스 코드 공개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라이선스 및 저작권 명시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변경사항 명시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허용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상업적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배포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특허 신청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사적 이용 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공개 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https://www.gnu.org/licenses/lgpl-3.0.en.html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파이어폭스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GPL 2.0/3.0</a:t>
            </a:r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39782"/>
              </p:ext>
            </p:extLst>
          </p:nvPr>
        </p:nvGraphicFramePr>
        <p:xfrm>
          <a:off x="1117600" y="2420129"/>
          <a:ext cx="8128000" cy="37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3223729711"/>
                    </a:ext>
                  </a:extLst>
                </a:gridCol>
                <a:gridCol w="5764463">
                  <a:extLst>
                    <a:ext uri="{9D8B030D-6E8A-4147-A177-3AD203B41FA5}">
                      <a16:colId xmlns:a16="http://schemas.microsoft.com/office/drawing/2014/main" val="2531325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수정한 소스코드 또는 </a:t>
                      </a:r>
                      <a:r>
                        <a:rPr lang="en-US" altLang="ko-KR" dirty="0"/>
                        <a:t>GPL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소스코드를 활용한 소프트웨어 모두 </a:t>
                      </a:r>
                      <a:r>
                        <a:rPr lang="en-US" altLang="ko-KR" baseline="0" dirty="0"/>
                        <a:t>GPL</a:t>
                      </a:r>
                      <a:r>
                        <a:rPr lang="ko-KR" altLang="en-US" baseline="0" dirty="0"/>
                        <a:t>로 공개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라이선스 및 저작권 명시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변경사항 명시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2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허용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 </a:t>
                      </a:r>
                      <a:r>
                        <a:rPr lang="ko-KR" altLang="en-US" dirty="0"/>
                        <a:t>상업적 이용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배포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특허 신청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사적 이용 가능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8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소스코드 공개 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https://www.olis.or.kr/license/Detailselect.do?lId=1004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https://olis.or.kr/license/Detailselect.do?lId=1072&amp;mapCode=010072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5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커널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파이어폭스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442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391</Words>
  <Application>Microsoft Office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오픈소스 소프트웨어 1주차 [오픈소스 소프트웨어 라이선스 이해]</vt:lpstr>
      <vt:lpstr>수업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48</cp:revision>
  <dcterms:created xsi:type="dcterms:W3CDTF">2020-03-12T00:34:35Z</dcterms:created>
  <dcterms:modified xsi:type="dcterms:W3CDTF">2022-03-03T12:43:50Z</dcterms:modified>
</cp:coreProperties>
</file>