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오픈소스 소프트웨어</a:t>
            </a: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/>
              <a:t>주차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복습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1B06C-AA65-42A2-9D35-33234908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저작권</a:t>
            </a:r>
            <a:r>
              <a:rPr lang="en-US" altLang="ko-KR" dirty="0"/>
              <a:t>(Copyright)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/>
              <a:t>사용허가권</a:t>
            </a:r>
            <a:r>
              <a:rPr lang="en-US" altLang="ko-KR" dirty="0"/>
              <a:t>(License)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BAA0B1-7959-4AAE-A4BE-BD90A2D9A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소프트웨어는 저작권</a:t>
            </a:r>
            <a:r>
              <a:rPr lang="en-US" altLang="ko-KR" dirty="0"/>
              <a:t>(Copyright), </a:t>
            </a:r>
            <a:r>
              <a:rPr lang="ko-KR" altLang="en-US" dirty="0"/>
              <a:t>특허권</a:t>
            </a:r>
            <a:r>
              <a:rPr lang="en-US" altLang="ko-KR" dirty="0"/>
              <a:t>(Patent), </a:t>
            </a:r>
            <a:r>
              <a:rPr lang="ko-KR" altLang="en-US" dirty="0"/>
              <a:t>상표권</a:t>
            </a:r>
            <a:r>
              <a:rPr lang="en-US" altLang="ko-KR" dirty="0"/>
              <a:t>(Trademark right), </a:t>
            </a:r>
            <a:r>
              <a:rPr lang="ko-KR" altLang="en-US" dirty="0"/>
              <a:t>영업비밀</a:t>
            </a:r>
            <a:r>
              <a:rPr lang="en-US" altLang="ko-KR" dirty="0"/>
              <a:t>(trade secret)</a:t>
            </a:r>
            <a:r>
              <a:rPr lang="ko-KR" altLang="en-US" dirty="0"/>
              <a:t>에 의해 보호 받음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저작권</a:t>
            </a:r>
            <a:r>
              <a:rPr lang="en-US" altLang="ko-KR" dirty="0"/>
              <a:t>(Copyright)</a:t>
            </a:r>
            <a:r>
              <a:rPr lang="ko-KR" altLang="en-US" dirty="0"/>
              <a:t>는 창작자가 취득하는 권리로서 창작물의 아이디어를 보호하는 것이 아니라 그 표현의 결과물을 보호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라이선스</a:t>
            </a:r>
            <a:r>
              <a:rPr lang="en-US" altLang="ko-KR" dirty="0"/>
              <a:t>(license: </a:t>
            </a:r>
            <a:r>
              <a:rPr lang="ko-KR" altLang="en-US" dirty="0"/>
              <a:t>사용허가권</a:t>
            </a:r>
            <a:r>
              <a:rPr lang="en-US" altLang="ko-KR" dirty="0"/>
              <a:t>)</a:t>
            </a:r>
            <a:r>
              <a:rPr lang="ko-KR" altLang="en-US" dirty="0"/>
              <a:t>는 권리자가 다른 사람에게 일정 조건을 조건으로 특정 행위를 할 수 있도록 권한을 부여한 것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17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0AA7F-EF81-405D-97F8-DD06247F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오픈소스 소프트웨어 </a:t>
            </a:r>
            <a:r>
              <a:rPr lang="en-US" altLang="ko-KR" dirty="0"/>
              <a:t>vs </a:t>
            </a:r>
            <a:r>
              <a:rPr lang="ko-KR" altLang="en-US" dirty="0"/>
              <a:t>자유 소프트웨어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84A0F-D65F-4741-A985-952462A4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오픈소스 소프트웨어는 제작자의 권리를 지키면서 소스 코드를 누구나 열람할 수 있도록 한 소프트웨어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자유 소프트웨어</a:t>
            </a:r>
            <a:r>
              <a:rPr lang="en-US" altLang="ko-KR" dirty="0"/>
              <a:t>”</a:t>
            </a:r>
            <a:r>
              <a:rPr lang="ko-KR" altLang="en-US" dirty="0"/>
              <a:t>에서 의미하는 자유는 사용자가 소프트웨어의 실행</a:t>
            </a:r>
            <a:r>
              <a:rPr lang="en-US" altLang="ko-KR" dirty="0"/>
              <a:t>, </a:t>
            </a:r>
            <a:r>
              <a:rPr lang="ko-KR" altLang="en-US" dirty="0"/>
              <a:t>복제 및 배포 할 수 있는 자유와 함께 소스 코드에 대한 접근을 통해 학습</a:t>
            </a:r>
            <a:r>
              <a:rPr lang="en-US" altLang="ko-KR" dirty="0"/>
              <a:t>, </a:t>
            </a:r>
            <a:r>
              <a:rPr lang="ko-KR" altLang="en-US" dirty="0"/>
              <a:t>수정 및 개선 시킬 수 있는 원천적 자유를 뜻한다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65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D2D5D77-C8D3-4DAB-89F8-8B484CA0B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710" y="232611"/>
            <a:ext cx="10515600" cy="2407071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프리소프트웨어든</a:t>
            </a:r>
            <a:r>
              <a:rPr lang="en-US" altLang="ko-KR" dirty="0"/>
              <a:t>, </a:t>
            </a:r>
            <a:r>
              <a:rPr lang="ko-KR" altLang="en-US" dirty="0"/>
              <a:t>오픈소스 </a:t>
            </a:r>
            <a:r>
              <a:rPr lang="ko-KR" altLang="en-US" dirty="0" err="1"/>
              <a:t>소프트웨어든</a:t>
            </a:r>
            <a:r>
              <a:rPr lang="ko-KR" altLang="en-US" dirty="0"/>
              <a:t> 소스코드를 획득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개선에는 아무런 문제가 없음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외부에 </a:t>
            </a:r>
            <a:r>
              <a:rPr lang="ko-KR" altLang="en-US" dirty="0" err="1">
                <a:solidFill>
                  <a:srgbClr val="FF0000"/>
                </a:solidFill>
              </a:rPr>
              <a:t>배포시</a:t>
            </a:r>
            <a:r>
              <a:rPr lang="ko-KR" altLang="en-US" dirty="0" err="1"/>
              <a:t>에</a:t>
            </a:r>
            <a:r>
              <a:rPr lang="ko-KR" altLang="en-US" dirty="0"/>
              <a:t> 각 </a:t>
            </a:r>
            <a:r>
              <a:rPr lang="ko-KR" altLang="en-US" dirty="0" err="1"/>
              <a:t>라이선스별</a:t>
            </a:r>
            <a:r>
              <a:rPr lang="ko-KR" altLang="en-US" dirty="0"/>
              <a:t> 제약이 있음</a:t>
            </a:r>
            <a:r>
              <a:rPr lang="en-US" altLang="ko-KR" dirty="0"/>
              <a:t>, </a:t>
            </a:r>
            <a:r>
              <a:rPr lang="ko-KR" altLang="en-US" dirty="0"/>
              <a:t>이를 어길 경우 법적</a:t>
            </a:r>
            <a:r>
              <a:rPr lang="en-US" altLang="ko-KR" dirty="0"/>
              <a:t>,</a:t>
            </a:r>
            <a:r>
              <a:rPr lang="ko-KR" altLang="en-US" dirty="0"/>
              <a:t> 경제적 손실이 발생할 수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오픈소스 라이선스를 이해하고 각 라이선스에 알맞은 책임을 준수해야 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40C8D3-A9EA-448B-A4B6-4359BBBC6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696" y="2364862"/>
            <a:ext cx="6962104" cy="419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48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174</Words>
  <Application>Microsoft Office PowerPoint</Application>
  <PresentationFormat>와이드스크린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오픈소스 소프트웨어 2주차 [복습]</vt:lpstr>
      <vt:lpstr>저작권(Copyright) vs 사용허가권(License)</vt:lpstr>
      <vt:lpstr>오픈소스 소프트웨어 vs 자유 소프트웨어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lastModifiedBy>강남오</cp:lastModifiedBy>
  <cp:revision>41</cp:revision>
  <dcterms:created xsi:type="dcterms:W3CDTF">2020-03-12T00:34:35Z</dcterms:created>
  <dcterms:modified xsi:type="dcterms:W3CDTF">2022-03-06T15:19:05Z</dcterms:modified>
</cp:coreProperties>
</file>