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pris.or.kr/khome/main.jsp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761" y="1122363"/>
            <a:ext cx="11336785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오픈소스 소프트웨어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사유기술</a:t>
            </a:r>
            <a:r>
              <a:rPr lang="en-US" altLang="ko-KR" dirty="0"/>
              <a:t>, </a:t>
            </a:r>
            <a:r>
              <a:rPr lang="ko-KR" altLang="en-US" dirty="0"/>
              <a:t>특허권</a:t>
            </a:r>
            <a:r>
              <a:rPr lang="en-US" altLang="ko-KR" dirty="0"/>
              <a:t>, </a:t>
            </a:r>
            <a:r>
              <a:rPr lang="ko-KR" altLang="en-US" dirty="0"/>
              <a:t>저작권</a:t>
            </a:r>
            <a:r>
              <a:rPr lang="en-US" altLang="ko-KR" dirty="0"/>
              <a:t>, </a:t>
            </a:r>
            <a:r>
              <a:rPr lang="ko-KR" altLang="en-US" dirty="0"/>
              <a:t>라이선스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사유기술</a:t>
            </a:r>
            <a:r>
              <a:rPr lang="en-US" altLang="ko-KR" dirty="0"/>
              <a:t>, </a:t>
            </a:r>
            <a:r>
              <a:rPr lang="ko-KR" altLang="en-US" dirty="0"/>
              <a:t>특허권</a:t>
            </a:r>
            <a:r>
              <a:rPr lang="en-US" altLang="ko-KR" dirty="0"/>
              <a:t> </a:t>
            </a:r>
            <a:r>
              <a:rPr lang="ko-KR" altLang="en-US" dirty="0"/>
              <a:t>그리고 저작권</a:t>
            </a:r>
            <a:endParaRPr lang="en-US" altLang="ko-KR" dirty="0"/>
          </a:p>
          <a:p>
            <a:r>
              <a:rPr lang="ko-KR" altLang="en-US" dirty="0"/>
              <a:t>라이선스</a:t>
            </a:r>
            <a:endParaRPr lang="en-US" altLang="ko-KR" dirty="0"/>
          </a:p>
          <a:p>
            <a:r>
              <a:rPr lang="en-US" altLang="ko-KR" dirty="0"/>
              <a:t>SW</a:t>
            </a:r>
            <a:r>
              <a:rPr lang="ko-KR" altLang="en-US" dirty="0"/>
              <a:t>특허의 문제점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59981" y="606598"/>
            <a:ext cx="11194496" cy="4950546"/>
            <a:chOff x="659981" y="606598"/>
            <a:chExt cx="11194496" cy="4950546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CAAFE3F-E8C0-4952-9BC3-C28C1F2BA3AD}"/>
                </a:ext>
              </a:extLst>
            </p:cNvPr>
            <p:cNvGrpSpPr/>
            <p:nvPr/>
          </p:nvGrpSpPr>
          <p:grpSpPr>
            <a:xfrm>
              <a:off x="659981" y="606598"/>
              <a:ext cx="11194496" cy="4258049"/>
              <a:chOff x="621582" y="694445"/>
              <a:chExt cx="11194496" cy="425804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2BB38A-E44D-4F26-8D50-80DF726572E5}"/>
                  </a:ext>
                </a:extLst>
              </p:cNvPr>
              <p:cNvSpPr txBox="1"/>
              <p:nvPr/>
            </p:nvSpPr>
            <p:spPr>
              <a:xfrm>
                <a:off x="3359682" y="694445"/>
                <a:ext cx="45228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지식 재산</a:t>
                </a:r>
                <a:r>
                  <a:rPr lang="en-US" altLang="ko-KR" dirty="0"/>
                  <a:t>(Intellectual Property) </a:t>
                </a:r>
                <a:r>
                  <a:rPr lang="ko-KR" altLang="en-US" dirty="0"/>
                  <a:t>보호 방법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8482B3-A0B1-4D7B-BDFD-2308CE212C48}"/>
                  </a:ext>
                </a:extLst>
              </p:cNvPr>
              <p:cNvSpPr txBox="1"/>
              <p:nvPr/>
            </p:nvSpPr>
            <p:spPr>
              <a:xfrm>
                <a:off x="621582" y="2527396"/>
                <a:ext cx="272863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사적기술</a:t>
                </a:r>
                <a:br>
                  <a:rPr lang="en-US" altLang="ko-KR" dirty="0"/>
                </a:br>
                <a:r>
                  <a:rPr lang="en-US" altLang="ko-KR" dirty="0"/>
                  <a:t>(proprietary technology)</a:t>
                </a:r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65F147-E5A9-4F46-BB1A-1632EDBF56FA}"/>
                  </a:ext>
                </a:extLst>
              </p:cNvPr>
              <p:cNvSpPr txBox="1"/>
              <p:nvPr/>
            </p:nvSpPr>
            <p:spPr>
              <a:xfrm>
                <a:off x="5621103" y="3475166"/>
                <a:ext cx="1627369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산업재산권</a:t>
                </a:r>
                <a:br>
                  <a:rPr lang="en-US" altLang="ko-KR" dirty="0"/>
                </a:br>
                <a:r>
                  <a:rPr lang="en-US" altLang="ko-KR" dirty="0"/>
                  <a:t>-  </a:t>
                </a:r>
                <a:r>
                  <a:rPr lang="ko-KR" altLang="en-US" dirty="0"/>
                  <a:t>특허권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실용신안권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디자인권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상표권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350B24-5322-476A-BDC0-9E62E135AB86}"/>
                  </a:ext>
                </a:extLst>
              </p:cNvPr>
              <p:cNvSpPr txBox="1"/>
              <p:nvPr/>
            </p:nvSpPr>
            <p:spPr>
              <a:xfrm>
                <a:off x="7615451" y="3475166"/>
                <a:ext cx="1858201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저작권</a:t>
                </a:r>
                <a:br>
                  <a:rPr lang="en-US" altLang="ko-KR" dirty="0"/>
                </a:br>
                <a:r>
                  <a:rPr lang="en-US" altLang="ko-KR" dirty="0"/>
                  <a:t>-  </a:t>
                </a:r>
                <a:r>
                  <a:rPr lang="ko-KR" altLang="en-US" dirty="0"/>
                  <a:t>저작권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저작인접권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데이터베이스</a:t>
                </a:r>
                <a:endParaRPr lang="en-US" altLang="ko-KR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8F7B65-E8A9-4089-BF78-8CCA4A2F9A89}"/>
                  </a:ext>
                </a:extLst>
              </p:cNvPr>
              <p:cNvSpPr txBox="1"/>
              <p:nvPr/>
            </p:nvSpPr>
            <p:spPr>
              <a:xfrm>
                <a:off x="9757501" y="3429000"/>
                <a:ext cx="205857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신지식재산권</a:t>
                </a:r>
                <a:br>
                  <a:rPr lang="en-US" altLang="ko-KR" dirty="0"/>
                </a:br>
                <a:r>
                  <a:rPr lang="en-US" altLang="ko-KR" dirty="0"/>
                  <a:t>-  </a:t>
                </a:r>
                <a:r>
                  <a:rPr lang="ko-KR" altLang="en-US" dirty="0"/>
                  <a:t>첨단산업재산권</a:t>
                </a:r>
                <a:endParaRPr lang="en-US" altLang="ko-KR" dirty="0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962B33A-035A-4200-BB6F-68DA1133B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5898" y="1637731"/>
                <a:ext cx="65586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0AD8C9-B705-401B-ACC0-FB71ABEFB528}"/>
                  </a:ext>
                </a:extLst>
              </p:cNvPr>
              <p:cNvSpPr txBox="1"/>
              <p:nvPr/>
            </p:nvSpPr>
            <p:spPr>
              <a:xfrm>
                <a:off x="7875137" y="2047164"/>
                <a:ext cx="13388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지식재산권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FF79167-0DF1-4C7C-8368-DE62A33272BD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V="1">
                <a:off x="8544551" y="1637731"/>
                <a:ext cx="0" cy="4094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DD729A3-3D37-4CEA-87C4-9FDD8DDC1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787" y="2988860"/>
                <a:ext cx="43520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C375583-1223-4B26-9CAA-43669C2671B5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0786789" y="2988860"/>
                <a:ext cx="1" cy="440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AD3FE37C-9D37-467A-85A8-454C41A44DA4}"/>
                  </a:ext>
                </a:extLst>
              </p:cNvPr>
              <p:cNvCxnSpPr>
                <a:stCxn id="8" idx="0"/>
              </p:cNvCxnSpPr>
              <p:nvPr/>
            </p:nvCxnSpPr>
            <p:spPr>
              <a:xfrm flipH="1" flipV="1">
                <a:off x="6434787" y="2988860"/>
                <a:ext cx="1" cy="4863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D861B14A-DBC9-4A96-A097-9CD6CAD60965}"/>
                  </a:ext>
                </a:extLst>
              </p:cNvPr>
              <p:cNvCxnSpPr>
                <a:stCxn id="10" idx="0"/>
                <a:endCxn id="14" idx="2"/>
              </p:cNvCxnSpPr>
              <p:nvPr/>
            </p:nvCxnSpPr>
            <p:spPr>
              <a:xfrm flipH="1" flipV="1">
                <a:off x="8544551" y="2416496"/>
                <a:ext cx="1" cy="1058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9BC1F90E-7344-4E17-A7A9-A0527A02D457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V="1">
                <a:off x="1985898" y="1637731"/>
                <a:ext cx="0" cy="8896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DEE38094-F471-4967-813B-0DBB9E759714}"/>
                  </a:ext>
                </a:extLst>
              </p:cNvPr>
              <p:cNvCxnSpPr>
                <a:stCxn id="6" idx="2"/>
              </p:cNvCxnSpPr>
              <p:nvPr/>
            </p:nvCxnSpPr>
            <p:spPr>
              <a:xfrm>
                <a:off x="5621103" y="1063777"/>
                <a:ext cx="0" cy="594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FF456B-A8D5-4F5D-A2D7-BD37EC9903B2}"/>
                </a:ext>
              </a:extLst>
            </p:cNvPr>
            <p:cNvSpPr txBox="1"/>
            <p:nvPr/>
          </p:nvSpPr>
          <p:spPr>
            <a:xfrm>
              <a:off x="7667059" y="4652685"/>
              <a:ext cx="38491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‘</a:t>
              </a:r>
              <a:r>
                <a:rPr lang="ko-KR" altLang="en-US" dirty="0"/>
                <a:t>저작물</a:t>
              </a:r>
              <a:r>
                <a:rPr lang="en-US" altLang="ko-KR" dirty="0"/>
                <a:t>’</a:t>
              </a:r>
              <a:r>
                <a:rPr lang="ko-KR" altLang="en-US" dirty="0"/>
                <a:t>에 대한 권리</a:t>
              </a:r>
              <a:endParaRPr lang="en-US" altLang="ko-KR" dirty="0"/>
            </a:p>
            <a:p>
              <a:r>
                <a:rPr lang="en-US" altLang="ko-KR" dirty="0"/>
                <a:t>‘</a:t>
              </a:r>
              <a:r>
                <a:rPr lang="ko-KR" altLang="en-US" dirty="0"/>
                <a:t>저작권</a:t>
              </a:r>
              <a:r>
                <a:rPr lang="en-US" altLang="ko-KR" dirty="0"/>
                <a:t>’</a:t>
              </a:r>
              <a:r>
                <a:rPr lang="ko-KR" altLang="en-US" dirty="0"/>
                <a:t>은 저작물의 불법 복제 금지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423C03-E4F2-4E75-A555-3EA43FF81309}"/>
                </a:ext>
              </a:extLst>
            </p:cNvPr>
            <p:cNvSpPr txBox="1"/>
            <p:nvPr/>
          </p:nvSpPr>
          <p:spPr>
            <a:xfrm>
              <a:off x="4007083" y="4910813"/>
              <a:ext cx="34291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‘</a:t>
              </a:r>
              <a:r>
                <a:rPr lang="ko-KR" altLang="en-US" dirty="0"/>
                <a:t>아이디어</a:t>
              </a:r>
              <a:r>
                <a:rPr lang="en-US" altLang="ko-KR" dirty="0"/>
                <a:t>’</a:t>
              </a:r>
              <a:r>
                <a:rPr lang="ko-KR" altLang="en-US" dirty="0"/>
                <a:t>에 대한 권리</a:t>
              </a:r>
              <a:endParaRPr lang="en-US" altLang="ko-KR" dirty="0"/>
            </a:p>
            <a:p>
              <a:r>
                <a:rPr lang="en-US" altLang="ko-KR" dirty="0"/>
                <a:t>- </a:t>
              </a:r>
              <a:r>
                <a:rPr lang="ko-KR" altLang="en-US" dirty="0"/>
                <a:t>특허는 </a:t>
              </a:r>
              <a:r>
                <a:rPr lang="en-US" altLang="ko-KR" dirty="0"/>
                <a:t>‘</a:t>
              </a:r>
              <a:r>
                <a:rPr lang="ko-KR" altLang="en-US" dirty="0"/>
                <a:t>아이디어＇ 자체 제한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BCC3C64-80DB-4D1B-814D-615F6C75E524}"/>
              </a:ext>
            </a:extLst>
          </p:cNvPr>
          <p:cNvSpPr txBox="1"/>
          <p:nvPr/>
        </p:nvSpPr>
        <p:spPr>
          <a:xfrm>
            <a:off x="6320901" y="5892610"/>
            <a:ext cx="42023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KIPRIS </a:t>
            </a:r>
            <a:r>
              <a:rPr lang="ko-KR" altLang="en-US" dirty="0"/>
              <a:t>특허정보넷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http://www.kipris.or.kr/khome/main.jsp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408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23C98-0CEE-4341-95AD-4949CFA4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</a:t>
            </a:r>
            <a:r>
              <a:rPr lang="en-US" altLang="ko-KR" dirty="0"/>
              <a:t>(</a:t>
            </a:r>
            <a:r>
              <a:rPr lang="ko-KR" altLang="en-US" dirty="0"/>
              <a:t>허가</a:t>
            </a:r>
            <a:r>
              <a:rPr lang="en-US" altLang="ko-KR" dirty="0"/>
              <a:t>(</a:t>
            </a:r>
            <a:r>
              <a:rPr lang="ko-KR" altLang="en-US" dirty="0"/>
              <a:t>장</a:t>
            </a:r>
            <a:r>
              <a:rPr lang="en-US" altLang="ko-KR" dirty="0"/>
              <a:t>), </a:t>
            </a:r>
            <a:r>
              <a:rPr lang="ko-KR" altLang="en-US" dirty="0"/>
              <a:t>면허</a:t>
            </a:r>
            <a:r>
              <a:rPr lang="en-US" altLang="ko-KR" dirty="0"/>
              <a:t>(</a:t>
            </a:r>
            <a:r>
              <a:rPr lang="ko-KR" altLang="en-US" dirty="0"/>
              <a:t>장</a:t>
            </a:r>
            <a:r>
              <a:rPr lang="en-US" altLang="ko-KR" dirty="0"/>
              <a:t>), </a:t>
            </a:r>
            <a:r>
              <a:rPr lang="ko-KR" altLang="en-US" dirty="0"/>
              <a:t>사용권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E6D1B-CC14-497E-97BF-CEB13C46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일정한 권리를 가지고 있는 자</a:t>
            </a:r>
            <a:r>
              <a:rPr lang="en-US" altLang="ko-KR" dirty="0"/>
              <a:t>(</a:t>
            </a:r>
            <a:r>
              <a:rPr lang="ko-KR" altLang="en-US" dirty="0"/>
              <a:t>예 저작권자</a:t>
            </a:r>
            <a:r>
              <a:rPr lang="en-US" altLang="ko-KR" dirty="0"/>
              <a:t>)</a:t>
            </a:r>
            <a:r>
              <a:rPr lang="ko-KR" altLang="en-US" dirty="0"/>
              <a:t>에 의해 어떤 발명</a:t>
            </a:r>
            <a:r>
              <a:rPr lang="en-US" altLang="ko-KR" dirty="0"/>
              <a:t>, </a:t>
            </a:r>
            <a:r>
              <a:rPr lang="ko-KR" altLang="en-US" dirty="0"/>
              <a:t>고안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 err="1"/>
              <a:t>표장</a:t>
            </a:r>
            <a:r>
              <a:rPr lang="ko-KR" altLang="en-US" dirty="0"/>
              <a:t> 등을 실시 또는 사용할 수 있는 권리가 제 </a:t>
            </a:r>
            <a:r>
              <a:rPr lang="en-US" altLang="ko-KR" dirty="0"/>
              <a:t>3</a:t>
            </a:r>
            <a:r>
              <a:rPr lang="ko-KR" altLang="en-US" dirty="0"/>
              <a:t>자에게 허용 되는 것</a:t>
            </a:r>
            <a:endParaRPr lang="en-US" altLang="ko-KR" dirty="0"/>
          </a:p>
          <a:p>
            <a:r>
              <a:rPr lang="ko-KR" altLang="en-US" dirty="0"/>
              <a:t>라이선스의 본질은 원 권리자에 의한 허락 또는 동의에 있음 대가의 유무는 라이선스의 성립 요건은 아님</a:t>
            </a:r>
            <a:endParaRPr lang="en-US" altLang="ko-KR" dirty="0"/>
          </a:p>
          <a:p>
            <a:pPr lvl="1"/>
            <a:r>
              <a:rPr lang="ko-KR" altLang="en-US" dirty="0"/>
              <a:t>실무적으로는 로열티</a:t>
            </a:r>
            <a:r>
              <a:rPr lang="en-US" altLang="ko-KR" dirty="0"/>
              <a:t>(Royalty)</a:t>
            </a:r>
            <a:r>
              <a:rPr lang="ko-KR" altLang="en-US" dirty="0"/>
              <a:t>가 중요한 인자가 되고 있음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853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2EFA2-9D69-4E5B-93CE-54192CD2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166"/>
            <a:ext cx="10515600" cy="726696"/>
          </a:xfrm>
        </p:spPr>
        <p:txBody>
          <a:bodyPr/>
          <a:lstStyle/>
          <a:p>
            <a:r>
              <a:rPr lang="en-US" altLang="ko-KR" dirty="0"/>
              <a:t>SW</a:t>
            </a:r>
            <a:r>
              <a:rPr lang="ko-KR" altLang="en-US" dirty="0"/>
              <a:t>특허의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9A339-450B-4679-8979-E8EB5F50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83" y="873449"/>
            <a:ext cx="11245755" cy="574571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결론</a:t>
            </a:r>
            <a:endParaRPr lang="en-US" altLang="ko-KR" dirty="0"/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특허를 인정하는 나라는 많지 않음</a:t>
            </a:r>
            <a:r>
              <a:rPr lang="en-US" altLang="ko-KR" dirty="0"/>
              <a:t>: </a:t>
            </a:r>
            <a:r>
              <a:rPr lang="ko-KR" altLang="en-US" dirty="0"/>
              <a:t>미국</a:t>
            </a:r>
            <a:r>
              <a:rPr lang="en-US" altLang="ko-KR" dirty="0"/>
              <a:t>, </a:t>
            </a:r>
            <a:r>
              <a:rPr lang="ko-KR" altLang="en-US" dirty="0"/>
              <a:t>한국</a:t>
            </a:r>
            <a:r>
              <a:rPr lang="en-US" altLang="ko-KR" dirty="0"/>
              <a:t>, </a:t>
            </a:r>
            <a:r>
              <a:rPr lang="ko-KR" altLang="en-US" dirty="0"/>
              <a:t>일본 정도</a:t>
            </a:r>
            <a:endParaRPr lang="en-US" altLang="ko-KR" dirty="0"/>
          </a:p>
          <a:p>
            <a:pPr lvl="2"/>
            <a:r>
              <a:rPr lang="ko-KR" altLang="en-US" dirty="0"/>
              <a:t>영국</a:t>
            </a:r>
            <a:r>
              <a:rPr lang="en-US" altLang="ko-KR" dirty="0"/>
              <a:t>, </a:t>
            </a:r>
            <a:r>
              <a:rPr lang="ko-KR" altLang="en-US" dirty="0"/>
              <a:t>프랑스</a:t>
            </a:r>
            <a:r>
              <a:rPr lang="en-US" altLang="ko-KR" dirty="0"/>
              <a:t>, </a:t>
            </a:r>
            <a:r>
              <a:rPr lang="ko-KR" altLang="en-US" dirty="0"/>
              <a:t>독일은 </a:t>
            </a:r>
            <a:r>
              <a:rPr lang="en-US" altLang="ko-KR" dirty="0"/>
              <a:t>SW</a:t>
            </a:r>
            <a:r>
              <a:rPr lang="ko-KR" altLang="en-US" dirty="0"/>
              <a:t>특허권의 적용을 특허법에서 제외</a:t>
            </a:r>
            <a:endParaRPr lang="en-US" altLang="ko-KR" dirty="0"/>
          </a:p>
          <a:p>
            <a:pPr lvl="2"/>
            <a:r>
              <a:rPr lang="ko-KR" altLang="en-US" dirty="0"/>
              <a:t>유럽연합 및 주변국가 </a:t>
            </a:r>
            <a:r>
              <a:rPr lang="en-US" altLang="ko-KR" dirty="0"/>
              <a:t>25</a:t>
            </a:r>
            <a:r>
              <a:rPr lang="ko-KR" altLang="en-US" dirty="0"/>
              <a:t>개국은 </a:t>
            </a:r>
            <a:r>
              <a:rPr lang="en-US" altLang="ko-KR" dirty="0"/>
              <a:t>SW</a:t>
            </a:r>
            <a:r>
              <a:rPr lang="ko-KR" altLang="en-US" dirty="0"/>
              <a:t>특허를 인정하지 않음</a:t>
            </a:r>
            <a:endParaRPr lang="en-US" altLang="ko-KR" dirty="0"/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의 경우 세계 대부분의 국가에서 </a:t>
            </a:r>
            <a:r>
              <a:rPr lang="en-US" altLang="ko-KR" dirty="0"/>
              <a:t>SW </a:t>
            </a:r>
            <a:r>
              <a:rPr lang="ko-KR" altLang="en-US" dirty="0"/>
              <a:t>저작권법에 의해 보호</a:t>
            </a:r>
            <a:endParaRPr lang="en-US" altLang="ko-KR" dirty="0"/>
          </a:p>
          <a:p>
            <a:r>
              <a:rPr lang="ko-KR" altLang="en-US" dirty="0"/>
              <a:t>이유 </a:t>
            </a:r>
            <a:r>
              <a:rPr lang="en-US" altLang="ko-KR" dirty="0"/>
              <a:t>[</a:t>
            </a:r>
            <a:r>
              <a:rPr lang="ko-KR" altLang="en-US" dirty="0"/>
              <a:t>리차드 </a:t>
            </a:r>
            <a:r>
              <a:rPr lang="ko-KR" altLang="en-US" dirty="0" err="1"/>
              <a:t>스톨만</a:t>
            </a:r>
            <a:r>
              <a:rPr lang="ko-KR" altLang="en-US" dirty="0"/>
              <a:t> </a:t>
            </a:r>
            <a:r>
              <a:rPr lang="en-US" altLang="ko-KR" dirty="0"/>
              <a:t>- SW</a:t>
            </a:r>
            <a:r>
              <a:rPr lang="ko-KR" altLang="en-US" dirty="0"/>
              <a:t>특허의 문제점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자체가 아이디어의 덩어리이다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복잡한 </a:t>
            </a:r>
            <a:r>
              <a:rPr lang="en-US" altLang="ko-KR" dirty="0"/>
              <a:t>SW</a:t>
            </a:r>
            <a:r>
              <a:rPr lang="ko-KR" altLang="en-US" dirty="0"/>
              <a:t>를 개발하면서 특허를 피하는 것은 마치 지뢰밭을 걷는 것과 같다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특허를 통해 </a:t>
            </a:r>
            <a:r>
              <a:rPr lang="en-US" altLang="ko-KR" dirty="0"/>
              <a:t>SW</a:t>
            </a:r>
            <a:r>
              <a:rPr lang="ko-KR" altLang="en-US" dirty="0"/>
              <a:t>를 보호받기 위해서는 비용이 많이 든다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특허는 돈 뿐만 아니라 시간도 오래 걸리지만 저작권은 창작시에 바로 발생 및 보호</a:t>
            </a:r>
            <a:endParaRPr lang="en-US" altLang="ko-KR" dirty="0"/>
          </a:p>
          <a:p>
            <a:pPr lvl="2"/>
            <a:r>
              <a:rPr lang="ko-KR" altLang="en-US" dirty="0"/>
              <a:t>특허는 고도의 신규성</a:t>
            </a:r>
            <a:r>
              <a:rPr lang="en-US" altLang="ko-KR" dirty="0"/>
              <a:t>, </a:t>
            </a:r>
            <a:r>
              <a:rPr lang="ko-KR" altLang="en-US" dirty="0"/>
              <a:t>진보성을 요구 반면 저작권은 창작물의 수준은 상관 없음</a:t>
            </a:r>
            <a:endParaRPr lang="en-US" altLang="ko-KR" dirty="0"/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특허는 </a:t>
            </a:r>
            <a:r>
              <a:rPr lang="en-US" altLang="ko-KR" dirty="0"/>
              <a:t>‘</a:t>
            </a:r>
            <a:r>
              <a:rPr lang="ko-KR" altLang="en-US" dirty="0"/>
              <a:t>버전업＇ 불가능하며 특허 침해를 발견</a:t>
            </a:r>
            <a:r>
              <a:rPr lang="en-US" altLang="ko-KR" dirty="0"/>
              <a:t>, </a:t>
            </a:r>
            <a:r>
              <a:rPr lang="ko-KR" altLang="en-US" dirty="0"/>
              <a:t>처벌</a:t>
            </a:r>
            <a:r>
              <a:rPr lang="en-US" altLang="ko-KR" dirty="0"/>
              <a:t>, </a:t>
            </a:r>
            <a:r>
              <a:rPr lang="ko-KR" altLang="en-US" dirty="0"/>
              <a:t>손해배상이 어려움</a:t>
            </a:r>
            <a:endParaRPr lang="en-US" altLang="ko-KR" dirty="0"/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특허 제도를 운영하는 것도 쉽지 않음</a:t>
            </a:r>
            <a:endParaRPr lang="en-US" altLang="ko-KR" dirty="0"/>
          </a:p>
          <a:p>
            <a:pPr lvl="2"/>
            <a:r>
              <a:rPr lang="ko-KR" altLang="en-US" dirty="0"/>
              <a:t>특허 검색</a:t>
            </a:r>
            <a:r>
              <a:rPr lang="en-US" altLang="ko-KR" dirty="0"/>
              <a:t>, </a:t>
            </a:r>
            <a:r>
              <a:rPr lang="ko-KR" altLang="en-US" dirty="0"/>
              <a:t>진보성 판단</a:t>
            </a:r>
            <a:r>
              <a:rPr lang="en-US" altLang="ko-KR" dirty="0"/>
              <a:t>, </a:t>
            </a:r>
            <a:r>
              <a:rPr lang="ko-KR" altLang="en-US" dirty="0"/>
              <a:t>많은 전문가 요구 등</a:t>
            </a:r>
            <a:endParaRPr lang="en-US" altLang="ko-KR" dirty="0"/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분야는 제품화와 혁신이 아주 빠르다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SW</a:t>
            </a:r>
            <a:r>
              <a:rPr lang="ko-KR" altLang="en-US" dirty="0"/>
              <a:t>특허는 이러한 혁신을 방해할 것이다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13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0" y="4714875"/>
            <a:ext cx="7019925" cy="2000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632" y="355599"/>
            <a:ext cx="6819080" cy="4111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745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66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|88.8|5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4|55|23.4|75.6|47.5|80.5|125.4|3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91.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323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오픈소스 소프트웨어 2주차 [사유기술, 특허권, 저작권, 라이선스]</vt:lpstr>
      <vt:lpstr>목차</vt:lpstr>
      <vt:lpstr>PowerPoint 프레젠테이션</vt:lpstr>
      <vt:lpstr>라이선스(허가(장), 면허(장), 사용권)</vt:lpstr>
      <vt:lpstr>SW특허의 문제점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강남오</cp:lastModifiedBy>
  <cp:revision>55</cp:revision>
  <dcterms:created xsi:type="dcterms:W3CDTF">2020-03-12T00:34:35Z</dcterms:created>
  <dcterms:modified xsi:type="dcterms:W3CDTF">2022-03-07T11:45:42Z</dcterms:modified>
</cp:coreProperties>
</file>