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ppt/theme/theme2.xml" ContentType="application/vnd.openxmlformats-officedocument.theme+xml"/>
  <Override PartName="/ppt/theme/theme1.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Types>
</file>

<file path=_rels/.rels><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p="http://schemas.openxmlformats.org/presentationml/2006/main" xmlns:a="http://schemas.openxmlformats.org/drawingml/2006/main" xmlns:r="http://schemas.openxmlformats.org/officeDocument/2006/relationships" strictFirstAndLastChars="0" saveSubsetFonts="1">
  <p:sldMasterIdLst>
    <p:sldMasterId id="2147483648" r:id="rId1"/>
  </p:sldMasterIdLst>
  <p:notesMasterIdLst>
    <p:notesMasterId r:id="rId11"/>
  </p:notesMasterIdLst>
  <p:sldIdLst>
    <p:sldId id="265" r:id="rId2"/>
    <p:sldId id="266" r:id="rId3"/>
    <p:sldId id="267" r:id="rId4"/>
    <p:sldId id="268" r:id="rId5"/>
    <p:sldId id="269" r:id="rId6"/>
    <p:sldId id="270" r:id="rId7"/>
    <p:sldId id="271" r:id="rId8"/>
    <p:sldId id="272" r:id="rId9"/>
    <p:sldId id="263" r:id="rId10"/>
  </p:sldIdLst>
  <p:sldSz cx="10080625" cy="7559675"/>
  <p:notesSz cx="7772400" cy="10058400"/>
  <p:defaultTextStyle>
    <a:defPPr>
      <a:defRPr lang="en-GB"/>
    </a:defPPr>
    <a:lvl1pPr algn="l" rtl="0" eaLnBrk="0" fontAlgn="base" hangingPunct="0">
      <a:spcBef>
        <a:spcPct val="0"/>
      </a:spcBef>
      <a:spcAft>
        <a:spcPct val="0"/>
      </a:spcAft>
      <a:defRPr sz="2400" kern="1200">
        <a:solidFill>
          <a:schemeClr val="tx1"/>
        </a:solidFill>
        <a:latin typeface="Times New Roman" pitchFamily="16"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6"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6"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6"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6" charset="0"/>
        <a:ea typeface="+mn-ea"/>
        <a:cs typeface="+mn-cs"/>
      </a:defRPr>
    </a:lvl5pPr>
    <a:lvl6pPr marL="2286000" algn="l" defTabSz="914400" rtl="0" eaLnBrk="1" latinLnBrk="0" hangingPunct="1">
      <a:defRPr sz="2400" kern="1200">
        <a:solidFill>
          <a:schemeClr val="tx1"/>
        </a:solidFill>
        <a:latin typeface="Times New Roman" pitchFamily="16" charset="0"/>
        <a:ea typeface="+mn-ea"/>
        <a:cs typeface="+mn-cs"/>
      </a:defRPr>
    </a:lvl6pPr>
    <a:lvl7pPr marL="2743200" algn="l" defTabSz="914400" rtl="0" eaLnBrk="1" latinLnBrk="0" hangingPunct="1">
      <a:defRPr sz="2400" kern="1200">
        <a:solidFill>
          <a:schemeClr val="tx1"/>
        </a:solidFill>
        <a:latin typeface="Times New Roman" pitchFamily="16" charset="0"/>
        <a:ea typeface="+mn-ea"/>
        <a:cs typeface="+mn-cs"/>
      </a:defRPr>
    </a:lvl7pPr>
    <a:lvl8pPr marL="3200400" algn="l" defTabSz="914400" rtl="0" eaLnBrk="1" latinLnBrk="0" hangingPunct="1">
      <a:defRPr sz="2400" kern="1200">
        <a:solidFill>
          <a:schemeClr val="tx1"/>
        </a:solidFill>
        <a:latin typeface="Times New Roman" pitchFamily="16" charset="0"/>
        <a:ea typeface="+mn-ea"/>
        <a:cs typeface="+mn-cs"/>
      </a:defRPr>
    </a:lvl8pPr>
    <a:lvl9pPr marL="3657600" algn="l" defTabSz="914400" rtl="0" eaLnBrk="1" latinLnBrk="0" hangingPunct="1">
      <a:defRPr sz="2400" kern="1200">
        <a:solidFill>
          <a:schemeClr val="tx1"/>
        </a:solidFill>
        <a:latin typeface="Times New Roman" pitchFamily="1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32" autoAdjust="0"/>
  </p:normalViewPr>
  <p:slideViewPr>
    <p:cSldViewPr>
      <p:cViewPr varScale="1">
        <p:scale>
          <a:sx n="55" d="100"/>
          <a:sy n="55" d="100"/>
        </p:scale>
        <p:origin x="-1044"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Relationships xmlns="http://schemas.openxmlformats.org/package/2006/relationships"><Relationship Id="rId11" Type="http://schemas.openxmlformats.org/officeDocument/2006/relationships/notesMaster" Target="notesMasters/notesMaster1.xml"/><Relationship Id="rId15" Type="http://schemas.openxmlformats.org/officeDocument/2006/relationships/tableStyles" Target="tableStyles.xml"/><Relationship Id="rId1" Type="http://schemas.openxmlformats.org/officeDocument/2006/relationships/slideMaster" Target="slideMasters/slideMaster1.xml"/><Relationship Id="rId14" Type="http://schemas.openxmlformats.org/officeDocument/2006/relationships/theme" Target="theme/theme1.xml"/><Relationship Id="rId13" Type="http://schemas.openxmlformats.org/officeDocument/2006/relationships/viewProps" Target="viewProps.xml"/><Relationship Id="rId12" Type="http://schemas.openxmlformats.org/officeDocument/2006/relationships/presProps" Target="presProp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w="9525">
            <a:solidFill>
              <a:srgbClr val="000000"/>
            </a:solidFill>
            <a:miter lim="800000"/>
            <a:headEnd/>
            <a:tailEnd/>
          </a:ln>
          <a:effectLst/>
        </p:spPr>
      </p:sp>
      <p:sp>
        <p:nvSpPr>
          <p:cNvPr id="2050" name="Rectangle 2"/>
          <p:cNvSpPr txBox="1">
            <a:spLocks noGrp="1" noChangeArrowheads="1"/>
          </p:cNvSpPr>
          <p:nvPr>
            <p:ph type="body" idx="1"/>
          </p:nvPr>
        </p:nvSpPr>
        <p:spPr bwMode="auto">
          <a:xfrm>
            <a:off x="1185863" y="4787900"/>
            <a:ext cx="5407025" cy="38258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Relationships xmlns="http://schemas.openxmlformats.org/package/2006/relationships"><Relationship Id="rId1" Type="http://schemas.openxmlformats.org/officeDocument/2006/relationships/notesMaster" Target="../notesMasters/notesMaster1.xml"/><Relationship Id="rId3" Type="http://schemas.openxmlformats.org/officeDocument/2006/relationships/slide" Target="../slides/slide2.xml"/></Relationships>

</file>

<file path=ppt/notesSlides/_rels/notesSlide3.xml.rels><Relationships xmlns="http://schemas.openxmlformats.org/package/2006/relationships"><Relationship Id="rId1" Type="http://schemas.openxmlformats.org/officeDocument/2006/relationships/notesMaster" Target="../notesMasters/notesMaster1.xml"/><Relationship Id="rId4" Type="http://schemas.openxmlformats.org/officeDocument/2006/relationships/slide" Target="../slides/slide3.xml"/></Relationships>

</file>

<file path=ppt/notesSlides/_rels/notesSlide4.xml.rels><Relationships xmlns="http://schemas.openxmlformats.org/package/2006/relationships"><Relationship Id="rId1" Type="http://schemas.openxmlformats.org/officeDocument/2006/relationships/notesMaster" Target="../notesMasters/notesMaster1.xml"/><Relationship Id="rId5" Type="http://schemas.openxmlformats.org/officeDocument/2006/relationships/slide" Target="../slides/slide4.xml"/></Relationships>

</file>

<file path=ppt/notesSlides/_rels/notesSlide5.xml.rels><Relationships xmlns="http://schemas.openxmlformats.org/package/2006/relationships"><Relationship Id="rId1" Type="http://schemas.openxmlformats.org/officeDocument/2006/relationships/notesMaster" Target="../notesMasters/notesMaster1.xml"/><Relationship Id="rId6" Type="http://schemas.openxmlformats.org/officeDocument/2006/relationships/slide" Target="../slides/slide5.xml"/></Relationships>

</file>

<file path=ppt/notesSlides/_rels/notesSlide6.xml.rels><Relationships xmlns="http://schemas.openxmlformats.org/package/2006/relationships"><Relationship Id="rId1" Type="http://schemas.openxmlformats.org/officeDocument/2006/relationships/notesMaster" Target="../notesMasters/notesMaster1.xml"/><Relationship Id="rId7" Type="http://schemas.openxmlformats.org/officeDocument/2006/relationships/slide" Target="../slides/slide6.xml"/></Relationships>

</file>

<file path=ppt/notesSlides/_rels/notesSlide7.xml.rels><Relationships xmlns="http://schemas.openxmlformats.org/package/2006/relationships"><Relationship Id="rId1" Type="http://schemas.openxmlformats.org/officeDocument/2006/relationships/notesMaster" Target="../notesMasters/notesMaster1.xml"/><Relationship Id="rId8" Type="http://schemas.openxmlformats.org/officeDocument/2006/relationships/slide" Target="../slides/slide7.xml"/></Relationships>

</file>

<file path=ppt/notesSlides/_rels/notesSlide8.xml.rels><Relationships xmlns="http://schemas.openxmlformats.org/package/2006/relationships"><Relationship Id="rId1" Type="http://schemas.openxmlformats.org/officeDocument/2006/relationships/notesMaster" Target="../notesMasters/notesMaster1.xml"/><Relationship Id="rId9" Type="http://schemas.openxmlformats.org/officeDocument/2006/relationships/slide" Target="../slides/slide8.xml"/></Relationships>

</file>

<file path=ppt/notesSlides/_rels/notesSlide9.xml.rels><Relationships xmlns="http://schemas.openxmlformats.org/package/2006/relationships"><Relationship Id="rId1" Type="http://schemas.openxmlformats.org/officeDocument/2006/relationships/notesMaster" Target="../notesMasters/notesMaster1.xml"/><Relationship Id="rId10"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1266" name="Rectangle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wrap="none" anchor="ct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2290" name="Rectangle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wrap="none" anchor="ctr"/>
          <a:lstStyle/>
          <a:p>
            <a:endParaRPr lang="en-US" dirty="0"/>
          </a:p>
        </p:txBody>
      </p:sp>
    </p:spTree>
  </p:cSld>
  <p:clrMapOvr>
    <a:masterClrMapping/>
  </p:clrMapOvr>
</p:notes>
</file>

<file path=ppt/notesSlides/notesSlide3.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   Download a PDF of the Research Summary.</a:t>
            </a:r>
            <a:endParaRPr lang="en-GB" dirty="0">
              <a:latin typeface="Arial" charset="0"/>
              <a:ea typeface="Gothic" charset="0"/>
              <a:cs typeface="Gothic" charset="0"/>
            </a:endParaRPr>
          </a:p>
        </p:txBody>
      </p:sp>
    </p:spTree>
  </p:cSld>
  <p:clrMapOvr>
    <a:masterClrMapping/>
  </p:clrMapOvr>
</p:notes>
</file>

<file path=ppt/notesSlides/notesSlide4.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Figure 1 Cumulative Incidences of Trial End Points. The primary end point was target-vessel failure, which was defined as a composite of death from cardiac causes, target-vessel–related myocardial infarction, or clinically driven target-vessel revascularization in the intention-to-treat population during the overall trial period (i.e., from the time of randomization to the day of the first occurrence of a primary end-point event, the day of the last office or telephone visit, or the day of death during follow-up) (Panel A). The primary end-point analysis included an estimation of the cumulative risk of target-vessel failure and a comparison of the randomized groups with the method of Fine and Gray to adjust for the potential competing risk of death from noncardiac causes. Therefore, the hazard ratios are subhazard ratios from a competing-risk analysis. The secondary end point of target-vessel failure without procedure-related myocardial infarction was compared between the two trial groups (Panel B). In both panels, percentages are cumulative incidences at 3 years and therefore may not calculate as expected. Insets in both panels show the same data on enlarged y axes. PCI denotes percutaneous coronary intervention.</a:t>
            </a:r>
            <a:endParaRPr lang="en-GB" dirty="0">
              <a:latin typeface="Arial" charset="0"/>
              <a:ea typeface="Gothic" charset="0"/>
              <a:cs typeface="Gothic" charset="0"/>
            </a:endParaRPr>
          </a:p>
        </p:txBody>
      </p:sp>
    </p:spTree>
  </p:cSld>
  <p:clrMapOvr>
    <a:masterClrMapping/>
  </p:clrMapOvr>
</p:notes>
</file>

<file path=ppt/notesSlides/notesSlide5.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Figure 2 Prespecified Subgroup Analysis of the Primary End Point. The hazard ratio for the primary end point (composite of death from cardiac causes, target-vessel–related myocardial infarction, or clinically driven target-vessel revascularization) was calculated in the subgroups defined according to the choice of intravascular imaging device (intravascular ultrasonography or optical coherence tomography [OCT]), type of complex coronary lesion, initial presentation (stable ischemic heart disease or acute coronary syndrome), age (&lt;65 years or ≥65 years), sex, presence or absence of diabetes mellitus, presence or absence of chronic kidney disease, and left ventricular ejection fraction (&lt;50% or ≥50%). In the subgroup analysis according to the type of imaging device, the reference group of patients in the angiography group who had a primary end-point event was used. Percentages are cumulative incidences at 3 years and therefore may not calculate as expected. The hazard ratio for the primary end point in the overall population was derived from a competing-risk analysis. Other analyses in the prespecified subgroup analysis were derived from a Cox proportional-hazards regression model. Because the statistical analysis plan did not include a provision for correcting for multiplicity when conducting tests for secondary end points, results are reported as point estimates with 95% confidence intervals. The widths of the confidence intervals have not been adjusted for multiplicity, so they should not be used to infer definitive treatment effects for secondary end points.</a:t>
            </a:r>
            <a:endParaRPr lang="en-GB" dirty="0">
              <a:latin typeface="Arial" charset="0"/>
              <a:ea typeface="Gothic" charset="0"/>
              <a:cs typeface="Gothic" charset="0"/>
            </a:endParaRPr>
          </a:p>
        </p:txBody>
      </p:sp>
    </p:spTree>
  </p:cSld>
  <p:clrMapOvr>
    <a:masterClrMapping/>
  </p:clrMapOvr>
</p:notes>
</file>

<file path=ppt/notesSlides/notesSlide6.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Table 1 Characteristics of the Patients at Baseline.</a:t>
            </a:r>
            <a:endParaRPr lang="en-GB" dirty="0">
              <a:latin typeface="Arial" charset="0"/>
              <a:ea typeface="Gothic" charset="0"/>
              <a:cs typeface="Gothic" charset="0"/>
            </a:endParaRPr>
          </a:p>
        </p:txBody>
      </p:sp>
    </p:spTree>
  </p:cSld>
  <p:clrMapOvr>
    <a:masterClrMapping/>
  </p:clrMapOvr>
</p:notes>
</file>

<file path=ppt/notesSlides/notesSlide7.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Table 2 Target-Lesion and Procedural Characteristics.</a:t>
            </a:r>
            <a:endParaRPr lang="en-GB" dirty="0">
              <a:latin typeface="Arial" charset="0"/>
              <a:ea typeface="Gothic" charset="0"/>
              <a:cs typeface="Gothic" charset="0"/>
            </a:endParaRPr>
          </a:p>
        </p:txBody>
      </p:sp>
    </p:spTree>
  </p:cSld>
  <p:clrMapOvr>
    <a:masterClrMapping/>
  </p:clrMapOvr>
</p:notes>
</file>

<file path=ppt/notesSlides/notesSlide8.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Table 3 Primary and Secondary End Points According to Competing-Risk Analyses.</a:t>
            </a:r>
            <a:endParaRPr lang="en-GB" dirty="0">
              <a:latin typeface="Arial" charset="0"/>
              <a:ea typeface="Gothic" charset="0"/>
              <a:cs typeface="Gothic"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wrap="none" anchor="ctr"/>
          <a:lstStyle/>
          <a:p>
            <a:endParaRPr lang="en-US" dirty="0"/>
          </a:p>
        </p:txBody>
      </p:sp>
    </p:spTree>
  </p:cSld>
  <p:clrMapOvr>
    <a:masterClrMapping/>
  </p:clrMapOvr>
</p:notes>
</file>

<file path=ppt/slideLayouts/_rels/slideLayout1.xml.rels><Relationships xmlns="http://schemas.openxmlformats.org/package/2006/relationships"><Relationship Id="rId1" Type="http://schemas.openxmlformats.org/officeDocument/2006/relationships/slideMaster" Target="../slideMasters/slideMaster1.xml"/></Relationships>
</file>

<file path=ppt/slideLayouts/_rels/slideLayout10.xml.rels><Relationships xmlns="http://schemas.openxmlformats.org/package/2006/relationships"><Relationship Id="rId1" Type="http://schemas.openxmlformats.org/officeDocument/2006/relationships/slideMaster" Target="../slideMasters/slideMaster1.xml"/></Relationships>
</file>

<file path=ppt/slideLayouts/_rels/slideLayout11.xml.rels><Relationships xmlns="http://schemas.openxmlformats.org/package/2006/relationships"><Relationship Id="rId1" Type="http://schemas.openxmlformats.org/officeDocument/2006/relationships/slideMaster" Target="../slideMasters/slideMaster1.xml"/></Relationships>
</file>

<file path=ppt/slideLayouts/_rels/slideLayout2.xml.rels><Relationships xmlns="http://schemas.openxmlformats.org/package/2006/relationships"><Relationship Id="rId1" Type="http://schemas.openxmlformats.org/officeDocument/2006/relationships/slideMaster" Target="../slideMasters/slideMaster1.xml"/></Relationships>
</file>

<file path=ppt/slideLayouts/_rels/slideLayout3.xml.rels><Relationships xmlns="http://schemas.openxmlformats.org/package/2006/relationships"><Relationship Id="rId1" Type="http://schemas.openxmlformats.org/officeDocument/2006/relationships/slideMaster" Target="../slideMasters/slideMaster1.xml"/></Relationships>
</file>

<file path=ppt/slideLayouts/_rels/slideLayout4.xml.rels><Relationships xmlns="http://schemas.openxmlformats.org/package/2006/relationships"><Relationship Id="rId1" Type="http://schemas.openxmlformats.org/officeDocument/2006/relationships/slideMaster" Target="../slideMasters/slideMaster1.xml"/></Relationships>
</file>

<file path=ppt/slideLayouts/_rels/slideLayout5.xml.rels><Relationships xmlns="http://schemas.openxmlformats.org/package/2006/relationships"><Relationship Id="rId1" Type="http://schemas.openxmlformats.org/officeDocument/2006/relationships/slideMaster" Target="../slideMasters/slideMaster1.xml"/></Relationships>
</file>

<file path=ppt/slideLayouts/_rels/slideLayout6.xml.rels><Relationships xmlns="http://schemas.openxmlformats.org/package/2006/relationships"><Relationship Id="rId1" Type="http://schemas.openxmlformats.org/officeDocument/2006/relationships/slideMaster" Target="../slideMasters/slideMaster1.xml"/></Relationships>
</file>

<file path=ppt/slideLayouts/_rels/slideLayout7.xml.rels><Relationships xmlns="http://schemas.openxmlformats.org/package/2006/relationships"><Relationship Id="rId1" Type="http://schemas.openxmlformats.org/officeDocument/2006/relationships/slideMaster" Target="../slideMasters/slideMaster1.xml"/></Relationships>
</file>

<file path=ppt/slideLayouts/_rels/slideLayout8.xml.rels><Relationships xmlns="http://schemas.openxmlformats.org/package/2006/relationships"><Relationship Id="rId1" Type="http://schemas.openxmlformats.org/officeDocument/2006/relationships/slideMaster" Target="../slideMasters/slideMaster1.xml"/></Relationships>
</file>

<file path=ppt/slideLayouts/_rels/slideLayout9.xml.rel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4550" y="627063"/>
            <a:ext cx="2151063" cy="6235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9775" y="627063"/>
            <a:ext cx="6302375" cy="6235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9775" y="2101850"/>
            <a:ext cx="4225925"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8100" y="2101850"/>
            <a:ext cx="4227513"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739775" y="627063"/>
            <a:ext cx="8605838" cy="126047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739775" y="2101850"/>
            <a:ext cx="8605838" cy="47609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fontAlgn="base" hangingPunct="0">
        <a:lnSpc>
          <a:spcPct val="97000"/>
        </a:lnSpc>
        <a:spcBef>
          <a:spcPct val="0"/>
        </a:spcBef>
        <a:spcAft>
          <a:spcPct val="0"/>
        </a:spcAft>
        <a:buClr>
          <a:srgbClr val="FFFFFF"/>
        </a:buClr>
        <a:buSzPct val="45000"/>
        <a:buFont typeface="StarSymbol" charset="0"/>
        <a:defRPr sz="2800" b="1">
          <a:solidFill>
            <a:srgbClr val="FFFFFF"/>
          </a:solidFill>
          <a:latin typeface="+mj-lt"/>
          <a:ea typeface="+mj-ea"/>
          <a:cs typeface="+mj-cs"/>
        </a:defRPr>
      </a:lvl1pPr>
      <a:lvl2pPr marL="4318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2pPr>
      <a:lvl3pPr marL="6477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3pPr>
      <a:lvl4pPr marL="8636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4pPr>
      <a:lvl5pPr marL="10795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5pPr>
      <a:lvl6pPr marL="15367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6pPr>
      <a:lvl7pPr marL="19939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7pPr>
      <a:lvl8pPr marL="24511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8pPr>
      <a:lvl9pPr marL="29083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9pPr>
    </p:titleStyle>
    <p:bodyStyle>
      <a:lvl1pPr marL="431800" indent="-323850" algn="l" defTabSz="457200" rtl="0" fontAlgn="base" hangingPunct="0">
        <a:lnSpc>
          <a:spcPct val="97000"/>
        </a:lnSpc>
        <a:spcBef>
          <a:spcPct val="0"/>
        </a:spcBef>
        <a:spcAft>
          <a:spcPts val="888"/>
        </a:spcAft>
        <a:buClr>
          <a:srgbClr val="FFFFFF"/>
        </a:buClr>
        <a:buSzPct val="100000"/>
        <a:buFont typeface="Arial" charset="0"/>
        <a:buChar char="•"/>
        <a:defRPr sz="2000">
          <a:solidFill>
            <a:srgbClr val="FFFFFF"/>
          </a:solidFill>
          <a:latin typeface="+mn-lt"/>
          <a:ea typeface="+mn-ea"/>
          <a:cs typeface="+mn-cs"/>
        </a:defRPr>
      </a:lvl1pPr>
      <a:lvl2pPr marL="863600" indent="-287338" algn="l" defTabSz="457200" rtl="0" fontAlgn="base" hangingPunct="0">
        <a:lnSpc>
          <a:spcPct val="97000"/>
        </a:lnSpc>
        <a:spcBef>
          <a:spcPct val="0"/>
        </a:spcBef>
        <a:spcAft>
          <a:spcPts val="1138"/>
        </a:spcAft>
        <a:buClr>
          <a:srgbClr val="FFFFFF"/>
        </a:buClr>
        <a:buSzPct val="75000"/>
        <a:buFont typeface="StarSymbol" charset="0"/>
        <a:buChar char="–"/>
        <a:defRPr sz="2600">
          <a:solidFill>
            <a:srgbClr val="FFFFFF"/>
          </a:solidFill>
          <a:latin typeface="+mn-lt"/>
          <a:ea typeface="+mn-ea"/>
          <a:cs typeface="+mn-cs"/>
        </a:defRPr>
      </a:lvl2pPr>
      <a:lvl3pPr marL="1295400" indent="-215900" algn="l" defTabSz="457200" rtl="0" fontAlgn="base" hangingPunct="0">
        <a:lnSpc>
          <a:spcPct val="97000"/>
        </a:lnSpc>
        <a:spcBef>
          <a:spcPct val="0"/>
        </a:spcBef>
        <a:spcAft>
          <a:spcPts val="850"/>
        </a:spcAft>
        <a:buClr>
          <a:srgbClr val="FFFFFF"/>
        </a:buClr>
        <a:buSzPct val="45000"/>
        <a:buFont typeface="StarSymbol" charset="0"/>
        <a:buChar char="●"/>
        <a:defRPr sz="2400">
          <a:solidFill>
            <a:srgbClr val="FFFFFF"/>
          </a:solidFill>
          <a:latin typeface="+mn-lt"/>
          <a:ea typeface="+mn-ea"/>
          <a:cs typeface="+mn-cs"/>
        </a:defRPr>
      </a:lvl3pPr>
      <a:lvl4pPr marL="1727200" indent="-215900" algn="l" defTabSz="457200" rtl="0" fontAlgn="base" hangingPunct="0">
        <a:lnSpc>
          <a:spcPct val="97000"/>
        </a:lnSpc>
        <a:spcBef>
          <a:spcPct val="0"/>
        </a:spcBef>
        <a:spcAft>
          <a:spcPts val="575"/>
        </a:spcAft>
        <a:buClr>
          <a:srgbClr val="FFFFFF"/>
        </a:buClr>
        <a:buSzPct val="75000"/>
        <a:buFont typeface="StarSymbol" charset="0"/>
        <a:buChar char="–"/>
        <a:defRPr sz="2000">
          <a:solidFill>
            <a:srgbClr val="FFFFFF"/>
          </a:solidFill>
          <a:latin typeface="+mn-lt"/>
          <a:ea typeface="+mn-ea"/>
          <a:cs typeface="+mn-cs"/>
        </a:defRPr>
      </a:lvl4pPr>
      <a:lvl5pPr marL="21590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5pPr>
      <a:lvl6pPr marL="26162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6pPr>
      <a:lvl7pPr marL="30734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7pPr>
      <a:lvl8pPr marL="35306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8pPr>
      <a:lvl9pPr marL="39878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Relationships xmlns="http://schemas.openxmlformats.org/package/2006/relationships"><Relationship Id="rId3"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notesSlide" Target="../notesSlides/notesSlide2.xml"/></Relationships>

</file>

<file path=ppt/slides/_rels/slide3.xml.rels><Relationships xmlns="http://schemas.openxmlformats.org/package/2006/relationships"><Relationship Id="rId3"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tiff"/><Relationship Id="rId7" Type="http://schemas.openxmlformats.org/officeDocument/2006/relationships/notesSlide" Target="../notesSlides/notesSlide3.xml"/></Relationships>

</file>

<file path=ppt/slides/_rels/slide4.xml.rels><Relationships xmlns="http://schemas.openxmlformats.org/package/2006/relationships"><Relationship Id="rId3"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tiff"/><Relationship Id="rId8" Type="http://schemas.openxmlformats.org/officeDocument/2006/relationships/notesSlide" Target="../notesSlides/notesSlide4.xml"/></Relationships>

</file>

<file path=ppt/slides/_rels/slide5.xml.rels><Relationships xmlns="http://schemas.openxmlformats.org/package/2006/relationships"><Relationship Id="rId3"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tiff"/><Relationship Id="rId9" Type="http://schemas.openxmlformats.org/officeDocument/2006/relationships/notesSlide" Target="../notesSlides/notesSlide5.xml"/></Relationships>

</file>

<file path=ppt/slides/_rels/slide6.xml.rels><Relationships xmlns="http://schemas.openxmlformats.org/package/2006/relationships"><Relationship Id="rId3"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tiff"/><Relationship Id="rId10" Type="http://schemas.openxmlformats.org/officeDocument/2006/relationships/notesSlide" Target="../notesSlides/notesSlide6.xml"/></Relationships>

</file>

<file path=ppt/slides/_rels/slide7.xml.rels><Relationships xmlns="http://schemas.openxmlformats.org/package/2006/relationships"><Relationship Id="rId3"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tiff"/><Relationship Id="rId11" Type="http://schemas.openxmlformats.org/officeDocument/2006/relationships/notesSlide" Target="../notesSlides/notesSlide7.xml"/></Relationships>

</file>

<file path=ppt/slides/_rels/slide8.xml.rels><Relationships xmlns="http://schemas.openxmlformats.org/package/2006/relationships"><Relationship Id="rId3"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4.tiff"/><Relationship Id="rId12" Type="http://schemas.openxmlformats.org/officeDocument/2006/relationships/notesSlide" Target="../notesSlides/notesSlide8.xml"/></Relationships>

</file>

<file path=ppt/slides/_rels/slide9.xml.rels><Relationships xmlns="http://schemas.openxmlformats.org/package/2006/relationships"><Relationship Id="rId3" Type="http://schemas.openxmlformats.org/officeDocument/2006/relationships/image" Target="../media/image15.png"/><Relationship Id="rId1" Type="http://schemas.openxmlformats.org/officeDocument/2006/relationships/slideLayout" Target="../slideLayouts/slideLayout2.xml"/><Relationship Id="rId13" Type="http://schemas.openxmlformats.org/officeDocument/2006/relationships/notesSlide" Target="../notesSlides/notesSlide9.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739775" y="631825"/>
            <a:ext cx="8604250" cy="1262063"/>
          </a:xfrm>
          <a:prstGeom prst="rect">
            <a:avLst/>
          </a:prstGeom>
          <a:noFill/>
          <a:ln w="9525">
            <a:noFill/>
            <a:miter lim="800000"/>
            <a:headEnd/>
            <a:tailEnd/>
          </a:ln>
        </p:spPr>
        <p:txBody>
          <a:bodyPr lIns="0" tIns="0" rIns="0" bIns="0"/>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b="1" dirty="0" smtClean="0">
                <a:solidFill>
                  <a:srgbClr val="FF0000"/>
                </a:solidFill>
                <a:latin typeface="Arial" charset="0"/>
              </a:rPr>
              <a:t>Original Article</a:t>
            </a:r>
            <a:r>
              <a:rPr lang="en-GB" sz="2800" b="1" dirty="0" smtClean="0">
                <a:solidFill>
                  <a:srgbClr val="FFFFFF"/>
                </a:solidFill>
                <a:latin typeface="Arial" charset="0"/>
              </a:rPr>
              <a:t> </a:t>
            </a:r>
            <a:br>
              <a:rPr lang="en-GB" sz="2800" b="1" dirty="0">
                <a:solidFill>
                  <a:srgbClr val="FFFFFF"/>
                </a:solidFill>
                <a:latin typeface="Arial" charset="0"/>
              </a:rPr>
            </a:br>
            <a:r>
              <a:rPr lang="en-GB" sz="2800" b="1" dirty="0" smtClean="0">
                <a:solidFill>
                  <a:srgbClr val="FFFFFF"/>
                </a:solidFill>
                <a:latin typeface="Arial" charset="0"/>
              </a:rPr>
              <a:t>Intravascular Imaging–Guided or Angiography-Guided Complex PCI</a:t>
            </a:r>
            <a:endParaRPr lang="en-GB" sz="2800" b="1" dirty="0">
              <a:solidFill>
                <a:srgbClr val="FFFFFF"/>
              </a:solidFill>
              <a:latin typeface="Arial" charset="0"/>
            </a:endParaRPr>
          </a:p>
        </p:txBody>
      </p:sp>
      <p:sp>
        <p:nvSpPr>
          <p:cNvPr id="3074" name="Text Box 2"/>
          <p:cNvSpPr txBox="1">
            <a:spLocks noChangeArrowheads="1"/>
          </p:cNvSpPr>
          <p:nvPr/>
        </p:nvSpPr>
        <p:spPr bwMode="auto">
          <a:xfrm>
            <a:off x="739775" y="2259013"/>
            <a:ext cx="8604250" cy="3021012"/>
          </a:xfrm>
          <a:prstGeom prst="rect">
            <a:avLst/>
          </a:prstGeom>
          <a:noFill/>
          <a:ln w="9525">
            <a:noFill/>
            <a:miter lim="800000"/>
            <a:headEnd/>
            <a:tailEnd/>
          </a:ln>
        </p:spPr>
        <p:txBody>
          <a:bodyPr lIns="0" tIns="0" rIns="0" bIns="0"/>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err="1" smtClean="0">
                <a:solidFill>
                  <a:srgbClr val="FFFFFF"/>
                </a:solidFill>
                <a:latin typeface="Arial" charset="0"/>
              </a:rPr>
              <a:t>Joo Myung Lee, M.D., Ph.D., M.P.H., Ki Hong Choi, M.D., Ph.D., Young Bin Song, M.D., Ph.D., Jong-Young Lee, M.D., Ph.D., Seung-Jae Lee, M.D., Ph.D., Sang Yeub Lee, M.D., Ph.D., Sang Min Kim, M.D., Ph.D., Kyeong Ho Yun, M.D., Ph.D., Jae Young Cho, M.D., Ph.D., Chan Joon Kim, M.D., Ph.D., Hyo-Suk Ahn, M.D., Ph.D., Chang-Wook Nam, M.D., Ph.D., Hyuck-Jun Yoon, M.D., Ph.D., Yong Hwan Park, M.D., Ph.D., Wang Soo Lee, M.D., Ph.D., Jin-Ok Jeong, M.D., Ph.D., Pil Sang Song, M.D., Ph.D., Joon-Hyung Doh, M.D., Ph.D., Sang-Ho Jo, M.D., Ph.D., Chang-Hwan Yoon, M.D., Ph.D., Min Gyu Kang, M.D., Ph.D., Jin-Sin Koh, M.D., Ph.D., Kwan Yong Lee, M.D., Ph.D., Young-Hyo Lim, M.D., Ph.D., Yun-Hyeong Cho, M.D., Ph.D., Jin-Man Cho, M.D., Ph.D., Woo Jin Jang, M.D., Ph.D., Kook-Jin Chun, M.D., Ph.D., David Hong, M.D., Taek Kyu Park, M.D., Ph.D., Jeong Hoon Yang, M.D., Ph.D., Seung-Hyuk Choi, M.D., Ph.D., Hyeon-Cheol Gwon, M.D., Ph.D., Joo-Yong Hahn, M.D., Ph.D., for the RENOVATE-COMPLEX-PCI Investigators</a:t>
            </a:r>
            <a:endParaRPr lang="en-GB" sz="1800" dirty="0">
              <a:solidFill>
                <a:srgbClr val="FFFFFF"/>
              </a:solidFill>
              <a:latin typeface="Arial" charset="0"/>
            </a:endParaRPr>
          </a:p>
        </p:txBody>
      </p:sp>
      <p:sp>
        <p:nvSpPr>
          <p:cNvPr id="3075" name="Text Box 3"/>
          <p:cNvSpPr txBox="1">
            <a:spLocks noChangeArrowheads="1"/>
          </p:cNvSpPr>
          <p:nvPr/>
        </p:nvSpPr>
        <p:spPr bwMode="auto">
          <a:xfrm>
            <a:off x="738188" y="5641975"/>
            <a:ext cx="8604250" cy="268663"/>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smtClean="0">
                <a:solidFill>
                  <a:srgbClr val="FFFFFF"/>
                </a:solidFill>
                <a:latin typeface="Arial" charset="0"/>
              </a:rPr>
              <a:t>N Engl J Med</a:t>
            </a:r>
            <a:endParaRPr lang="en-GB" sz="1800" dirty="0">
              <a:solidFill>
                <a:srgbClr val="FFFFFF"/>
              </a:solidFill>
              <a:latin typeface="Arial" charset="0"/>
            </a:endParaRPr>
          </a:p>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smtClean="0">
                <a:solidFill>
                  <a:srgbClr val="FFFFFF"/>
                </a:solidFill>
                <a:latin typeface="Arial" charset="0"/>
              </a:rPr>
              <a:t>Volume 388(18):1668-1679</a:t>
            </a:r>
            <a:endParaRPr lang="en-GB" sz="1800" dirty="0">
              <a:solidFill>
                <a:srgbClr val="FFFFFF"/>
              </a:solidFill>
              <a:latin typeface="Arial" charset="0"/>
            </a:endParaRPr>
          </a:p>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smtClean="0">
                <a:solidFill>
                  <a:srgbClr val="FFFFFF"/>
                </a:solidFill>
                <a:latin typeface="Arial" charset="0"/>
              </a:rPr>
              <a:t>May 4, 2023</a:t>
            </a:r>
            <a:endParaRPr lang="en-GB" sz="1800" dirty="0">
              <a:solidFill>
                <a:srgbClr val="FFFFFF"/>
              </a:solidFill>
              <a:latin typeface="Arial" charset="0"/>
            </a:endParaRPr>
          </a:p>
        </p:txBody>
      </p:sp>
      <p:pic>
        <p:nvPicPr>
          <p:cNvPr id="3076" name="Picture 4"/>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Tree>
  </p:cSld>
  <p:clrMapOvr>
    <a:masterClrMapping/>
  </p:clrMapOvr>
  <p:transition spd="med"/>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739775" y="787983"/>
            <a:ext cx="8604250" cy="417935"/>
          </a:xfrm>
          <a:prstGeom prst="rect">
            <a:avLst/>
          </a:prstGeom>
          <a:noFill/>
          <a:ln w="9525">
            <a:noFill/>
            <a:miter lim="800000"/>
            <a:headEnd/>
            <a:tailEnd/>
          </a:ln>
        </p:spPr>
        <p:txBody>
          <a:bodyPr lIns="0" tIns="0" rIns="0" bIns="0" anchor="ctr">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b="1" smtClean="0">
                <a:solidFill>
                  <a:srgbClr val="FFFFFF"/>
                </a:solidFill>
                <a:latin typeface="Arial" charset="0"/>
              </a:rPr>
              <a:t>Study Overview</a:t>
            </a:r>
            <a:endParaRPr lang="en-GB" sz="2800" b="1" dirty="0">
              <a:solidFill>
                <a:srgbClr val="FFFFFF"/>
              </a:solidFill>
              <a:latin typeface="Arial" charset="0"/>
            </a:endParaRPr>
          </a:p>
        </p:txBody>
      </p:sp>
      <p:sp>
        <p:nvSpPr>
          <p:cNvPr id="4098" name="Rectangle 2"/>
          <p:cNvSpPr>
            <a:spLocks noGrp="1" noChangeArrowheads="1"/>
          </p:cNvSpPr>
          <p:nvPr>
            <p:ph type="body"/>
          </p:nvPr>
        </p:nvSpPr>
        <p:spPr>
          <a:xfrm>
            <a:off x="739775" y="1549400"/>
            <a:ext cx="8607425" cy="5241925"/>
          </a:xfrm>
          <a:ln/>
        </p:spPr>
        <p:txBody>
          <a:bodyPr anchor="t"/>
          <a:lstStyle/>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In a randomized trial of imaging-guided or angiography-guided PCI for complex coronary lesion revascularization procedures, imaging-guided PCI led to a lower risk of target-vessel failure than angiography-guided PCI.</a:t>
            </a:r>
            <a:endParaRPr lang="en-GB" sz="2000" b="0" dirty="0">
              <a:latin typeface="Arial" charset="0"/>
            </a:endParaRPr>
          </a:p>
        </p:txBody>
      </p:sp>
      <p:pic>
        <p:nvPicPr>
          <p:cNvPr id="4099" name="Picture 3"/>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Tree>
  </p:cSld>
  <p:clrMapOvr>
    <a:masterClrMapping/>
  </p:clrMapOvr>
  <p:transition spd="med"/>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2909882" y="6583363"/>
            <a:ext cx="4238636"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Lee JM et al. N Engl J Med2023;388:1668-1679</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2909882" y="1028700"/>
            <a:ext cx="4238636" cy="5486400"/>
          </a:xfrm>
          <a:prstGeom prst="rect">
            <a:avLst/>
          </a:prstGeom>
        </p:spPr>
      </p:pic>
    </p:spTree>
  </p:cSld>
  <p:clrMapOvr>
    <a:masterClrMapping/>
  </p:clrMapOvr>
  <p:transition spd="med"/>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Cumulative Incidences of Trial End Points.</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3052529" y="6583363"/>
            <a:ext cx="3953343"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Lee JM et al. N Engl J Med2023;388:1668-1679</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3052529" y="1028700"/>
            <a:ext cx="3953343" cy="5486400"/>
          </a:xfrm>
          <a:prstGeom prst="rect">
            <a:avLst/>
          </a:prstGeom>
        </p:spPr>
      </p:pic>
    </p:spTree>
  </p:cSld>
  <p:clrMapOvr>
    <a:masterClrMapping/>
  </p:clrMapOvr>
  <p:transition spd="med"/>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Prespecified Subgroup Analysis of the Primary End Point.</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1956816" y="6583363"/>
            <a:ext cx="6144768"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Lee JM et al. N Engl J Med2023;388:1668-1679</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1956816" y="1028700"/>
            <a:ext cx="6144768" cy="5486400"/>
          </a:xfrm>
          <a:prstGeom prst="rect">
            <a:avLst/>
          </a:prstGeom>
        </p:spPr>
      </p:pic>
    </p:spTree>
  </p:cSld>
  <p:clrMapOvr>
    <a:masterClrMapping/>
  </p:clrMapOvr>
  <p:transition spd="med"/>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Characteristics of the Patients at Baseline.</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2851883" y="6583363"/>
            <a:ext cx="4354634"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Lee JM et al. N Engl J Med2023;388:1668-1679</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2851883" y="1028700"/>
            <a:ext cx="4354634" cy="5486400"/>
          </a:xfrm>
          <a:prstGeom prst="rect">
            <a:avLst/>
          </a:prstGeom>
        </p:spPr>
      </p:pic>
    </p:spTree>
  </p:cSld>
  <p:clrMapOvr>
    <a:masterClrMapping/>
  </p:clrMapOvr>
  <p:transition spd="med"/>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Target-Lesion and Procedural Characteristics.</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2307946" y="6583363"/>
            <a:ext cx="5442509"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Lee JM et al. N Engl J Med2023;388:1668-1679</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2307946" y="1028700"/>
            <a:ext cx="5442509" cy="5486400"/>
          </a:xfrm>
          <a:prstGeom prst="rect">
            <a:avLst/>
          </a:prstGeom>
        </p:spPr>
      </p:pic>
    </p:spTree>
  </p:cSld>
  <p:clrMapOvr>
    <a:masterClrMapping/>
  </p:clrMapOvr>
  <p:transition spd="med"/>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Primary and Secondary End Points According to Competing-Risk Analyses.</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2688859" y="6583363"/>
            <a:ext cx="4680683"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Lee JM et al. N Engl J Med2023;388:1668-1679</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2688859" y="1028700"/>
            <a:ext cx="4680683" cy="5486400"/>
          </a:xfrm>
          <a:prstGeom prst="rect">
            <a:avLst/>
          </a:prstGeom>
        </p:spPr>
      </p:pic>
    </p:spTree>
  </p:cSld>
  <p:clrMapOvr>
    <a:masterClrMapping/>
  </p:clrMapOvr>
  <p:transition spd="med"/>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739775" y="787983"/>
            <a:ext cx="8604250" cy="417935"/>
          </a:xfrm>
          <a:prstGeom prst="rect">
            <a:avLst/>
          </a:prstGeom>
          <a:noFill/>
          <a:ln w="9525">
            <a:noFill/>
            <a:miter lim="800000"/>
            <a:headEnd/>
            <a:tailEnd/>
          </a:ln>
        </p:spPr>
        <p:txBody>
          <a:bodyPr lIns="0" tIns="0" rIns="0" bIns="0" anchor="ctr">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b="1" smtClean="0">
                <a:solidFill>
                  <a:srgbClr val="FFFFFF"/>
                </a:solidFill>
                <a:latin typeface="Arial" charset="0"/>
              </a:rPr>
              <a:t>Conclusions</a:t>
            </a:r>
            <a:endParaRPr lang="en-GB" sz="2800" b="1" dirty="0">
              <a:solidFill>
                <a:srgbClr val="FFFFFF"/>
              </a:solidFill>
              <a:latin typeface="Arial" charset="0"/>
            </a:endParaRPr>
          </a:p>
        </p:txBody>
      </p:sp>
      <p:sp>
        <p:nvSpPr>
          <p:cNvPr id="10242" name="Rectangle 2"/>
          <p:cNvSpPr>
            <a:spLocks noGrp="1" noChangeArrowheads="1"/>
          </p:cNvSpPr>
          <p:nvPr>
            <p:ph type="body"/>
          </p:nvPr>
        </p:nvSpPr>
        <p:spPr>
          <a:xfrm>
            <a:off x="739775" y="1549400"/>
            <a:ext cx="8607425" cy="5241925"/>
          </a:xfrm>
          <a:ln/>
        </p:spPr>
        <p:txBody>
          <a:bodyPr anchor="t"/>
          <a:lstStyle/>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Among patients with complex coronary-artery lesions, intravascular imaging–guided PCI led to a lower risk of a composite of death from cardiac causes, target-vessel–related myocardial infarction, or clinically driven target-vessel revascularization than angiography-guided PCI.</a:t>
            </a:r>
            <a:endParaRPr lang="en-GB" sz="2000" b="0" dirty="0">
              <a:latin typeface="Arial" charset="0"/>
            </a:endParaRPr>
          </a:p>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(Supported by Abbott Vascular and Boston Scientific; RENOVATE-COMPLEX-PCI ClinicalTrials.gov number, </a:t>
            </a:r>
            <a:r>
              <a:rPr lang="en-GB" sz="2000" b="0" dirty="0" smtClean="0" a="1">
                <a:latin typeface="Arial" charset="0"/>
              </a:rPr>
              <a:t>NCT03381872</a:t>
            </a:r>
            <a:r>
              <a:rPr lang="en-GB" sz="2000" b="0" dirty="0" smtClean="0">
                <a:latin typeface="Arial" charset="0"/>
              </a:rPr>
              <a:t>).</a:t>
            </a:r>
            <a:endParaRPr lang="en-GB" sz="2000" b="0" dirty="0">
              <a:latin typeface="Arial" charset="0"/>
            </a:endParaRPr>
          </a:p>
        </p:txBody>
      </p:sp>
      <p:pic>
        <p:nvPicPr>
          <p:cNvPr id="10243" name="Picture 3"/>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Tree>
  </p:cSld>
  <p:clrMapOvr>
    <a:masterClrMapping/>
  </p:clrMapOvr>
  <p:transition spd="med"/>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Gothic"/>
        <a:cs typeface="Gothic"/>
      </a:majorFont>
      <a:minorFont>
        <a:latin typeface="Times New Roman"/>
        <a:ea typeface="Gothic"/>
        <a:cs typeface="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2820</TotalTime>
  <Words>7</Words>
  <Application>Microsoft Office PowerPoint</Application>
  <PresentationFormat>Custom</PresentationFormat>
  <Paragraphs>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Bob Starbird</dc:creator>
  <cp:lastModifiedBy>bstarbird</cp:lastModifiedBy>
  <cp:revision>15</cp:revision>
  <dcterms:modified xsi:type="dcterms:W3CDTF">2010-05-03T14:18:33Z</dcterms:modified>
</cp:coreProperties>
</file>