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314" r:id="rId4"/>
    <p:sldId id="313" r:id="rId5"/>
    <p:sldId id="332" r:id="rId6"/>
    <p:sldId id="330" r:id="rId7"/>
    <p:sldId id="304" r:id="rId8"/>
    <p:sldId id="331" r:id="rId9"/>
    <p:sldId id="315" r:id="rId10"/>
    <p:sldId id="333" r:id="rId11"/>
    <p:sldId id="335" r:id="rId12"/>
    <p:sldId id="334" r:id="rId13"/>
    <p:sldId id="317" r:id="rId14"/>
    <p:sldId id="337" r:id="rId15"/>
    <p:sldId id="320" r:id="rId16"/>
    <p:sldId id="321" r:id="rId17"/>
    <p:sldId id="322" r:id="rId18"/>
    <p:sldId id="328" r:id="rId19"/>
    <p:sldId id="326" r:id="rId20"/>
    <p:sldId id="324" r:id="rId21"/>
    <p:sldId id="33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YOUN SHIN" initials="DS" lastIdx="2" clrIdx="0">
    <p:extLst>
      <p:ext uri="{19B8F6BF-5375-455C-9EA6-DF929625EA0E}">
        <p15:presenceInfo xmlns:p15="http://schemas.microsoft.com/office/powerpoint/2012/main" userId="8cbf48e9c2852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76412" autoAdjust="0"/>
  </p:normalViewPr>
  <p:slideViewPr>
    <p:cSldViewPr snapToGrid="0">
      <p:cViewPr varScale="1">
        <p:scale>
          <a:sx n="87" d="100"/>
          <a:sy n="87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10B7-BF82-4176-94AC-54B2B27810B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2EAD-C9E8-4FC4-846E-E89DD9AA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8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941FC-97DF-48E3-A649-D50B6EE0B698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2E9C-3C4B-4210-AD58-27811AEB1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63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 </a:t>
            </a:r>
            <a:r>
              <a:rPr lang="en-US" altLang="ko-KR" dirty="0"/>
              <a:t>– </a:t>
            </a:r>
            <a:r>
              <a:rPr lang="ko-KR" altLang="en-US" dirty="0"/>
              <a:t>애플리케이션 전부</a:t>
            </a:r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동윤</a:t>
            </a:r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 err="1"/>
              <a:t>주호승해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차량의 제약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차량에 </a:t>
            </a:r>
            <a:r>
              <a:rPr lang="en-US" altLang="ko-KR" dirty="0">
                <a:sym typeface="Wingdings" panose="05000000000000000000" pitchFamily="2" charset="2"/>
              </a:rPr>
              <a:t>OBD </a:t>
            </a:r>
            <a:r>
              <a:rPr lang="ko-KR" altLang="en-US" dirty="0">
                <a:sym typeface="Wingdings" panose="05000000000000000000" pitchFamily="2" charset="2"/>
              </a:rPr>
              <a:t>센서를 꽂은 상태에서 발생되는 데이터를 차량의 데이터라고 가정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HDFS</a:t>
            </a:r>
            <a:r>
              <a:rPr lang="ko-KR" altLang="en-US" dirty="0">
                <a:sym typeface="Wingdings" panose="05000000000000000000" pitchFamily="2" charset="2"/>
              </a:rPr>
              <a:t>를 사용하는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실시간 데이터를 저장하다 보면 하나의 컴퓨터로는 부족할 수 있다는 점에서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분산저장을 하는 노드에 오류가 발생하여 기능을 손실하여도 다른 노드들이 정상적인 기능을 수행 할 수 있다는 점에서 안정성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한대를 사용하면 분할하여 저장 </a:t>
            </a:r>
            <a:r>
              <a:rPr lang="ko-KR" altLang="en-US" dirty="0" err="1"/>
              <a:t>하는것과는</a:t>
            </a:r>
            <a:r>
              <a:rPr lang="ko-KR" altLang="en-US" dirty="0"/>
              <a:t> 다르게 데이터를 연산하는 부분에서 속도가 더딜 수 있고</a:t>
            </a:r>
            <a:endParaRPr lang="en-US" altLang="ko-KR" dirty="0"/>
          </a:p>
          <a:p>
            <a:r>
              <a:rPr lang="ko-KR" altLang="en-US" dirty="0"/>
              <a:t>추출 데이터 엔진 </a:t>
            </a:r>
            <a:r>
              <a:rPr lang="en-US" altLang="ko-KR" dirty="0"/>
              <a:t>rpm, </a:t>
            </a:r>
            <a:r>
              <a:rPr lang="ko-KR" altLang="en-US" dirty="0"/>
              <a:t>타이어 공기압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7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1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D7EBE8-5558-4A7D-ACE5-A8E7DFB401C1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CD2C-CABA-4346-A4A6-88410D267D13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46DE3-16DA-4737-8B40-57E1C3D5DF25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30B1-F828-446B-BFF1-70AF31DE7726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4C3790-1435-473A-BB60-354DDE809763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5311-28BD-4131-BD8B-AE6CFFA9BD2F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5CDD-8143-4857-9FE3-ECE04DC79D8D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9C3-F928-4368-82FD-3D2F195B5B54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385B-96D5-4EB4-A65D-9C172E3FDEEC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7B16DC-169A-4498-B8B5-D7A76758A099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59A3-C19C-4C25-8ABB-2F1328B56ECB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7E1B10-6F01-46F7-A19C-7CF5B0A7D353}" type="datetime1">
              <a:rPr lang="en-US" altLang="ko-KR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dongyoun/RisingSunz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0j87cKvyI" TargetMode="External"/><Relationship Id="rId2" Type="http://schemas.openxmlformats.org/officeDocument/2006/relationships/hyperlink" Target="http://vagabond-voyage.blogspot.kr/2016/06/obd-ii-on-board-diagnostics-8.html#!/2016/06/obd-ii-on-board-diagnostics-8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분산저장시스템을 이용한 차량 모니터링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66A1D-7F5E-4B2E-B5BB-A36C57130227}"/>
              </a:ext>
            </a:extLst>
          </p:cNvPr>
          <p:cNvSpPr txBox="1">
            <a:spLocks/>
          </p:cNvSpPr>
          <p:nvPr/>
        </p:nvSpPr>
        <p:spPr>
          <a:xfrm>
            <a:off x="581191" y="4467791"/>
            <a:ext cx="778944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2015154047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정의훈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1DF5B77-CD36-4401-B497-45741B6A6BBB}"/>
              </a:ext>
            </a:extLst>
          </p:cNvPr>
          <p:cNvSpPr txBox="1">
            <a:spLocks/>
          </p:cNvSpPr>
          <p:nvPr/>
        </p:nvSpPr>
        <p:spPr>
          <a:xfrm>
            <a:off x="581191" y="4797066"/>
            <a:ext cx="706628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2015150043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38247F-46E6-49EF-AEB7-B26EA94B1D11}"/>
              </a:ext>
            </a:extLst>
          </p:cNvPr>
          <p:cNvSpPr txBox="1">
            <a:spLocks/>
          </p:cNvSpPr>
          <p:nvPr/>
        </p:nvSpPr>
        <p:spPr>
          <a:xfrm>
            <a:off x="581191" y="5128591"/>
            <a:ext cx="7608652" cy="41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2015154050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333D9-DF6A-4237-B6C2-A5DC08E3FDFA}"/>
              </a:ext>
            </a:extLst>
          </p:cNvPr>
          <p:cNvSpPr txBox="1"/>
          <p:nvPr/>
        </p:nvSpPr>
        <p:spPr>
          <a:xfrm>
            <a:off x="581191" y="2502967"/>
            <a:ext cx="929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Vehicle Monitoring Using Distributed Storage System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7EE7A40-FCEE-405C-A9F4-38160E9F107F}"/>
              </a:ext>
            </a:extLst>
          </p:cNvPr>
          <p:cNvSpPr/>
          <p:nvPr/>
        </p:nvSpPr>
        <p:spPr>
          <a:xfrm>
            <a:off x="8350382" y="1978374"/>
            <a:ext cx="3502894" cy="1729913"/>
          </a:xfrm>
          <a:prstGeom prst="wedgeRectCallout">
            <a:avLst>
              <a:gd name="adj1" fmla="val -24692"/>
              <a:gd name="adj2" fmla="val 439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시각화한 데이터를 어플리케이션으로 전송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2F533-7F17-4F57-B6A4-84BA5360E0DA}"/>
              </a:ext>
            </a:extLst>
          </p:cNvPr>
          <p:cNvGrpSpPr/>
          <p:nvPr/>
        </p:nvGrpSpPr>
        <p:grpSpPr>
          <a:xfrm>
            <a:off x="463414" y="2001653"/>
            <a:ext cx="3807501" cy="4570385"/>
            <a:chOff x="914399" y="600541"/>
            <a:chExt cx="3777521" cy="59660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E45D3F-289F-4A0B-821B-24226257EE39}"/>
                </a:ext>
              </a:extLst>
            </p:cNvPr>
            <p:cNvSpPr/>
            <p:nvPr/>
          </p:nvSpPr>
          <p:spPr>
            <a:xfrm>
              <a:off x="914399" y="600541"/>
              <a:ext cx="3777521" cy="5966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AC306BA-A307-4C17-9FC0-11F8097DCCE8}"/>
                </a:ext>
              </a:extLst>
            </p:cNvPr>
            <p:cNvSpPr/>
            <p:nvPr/>
          </p:nvSpPr>
          <p:spPr>
            <a:xfrm>
              <a:off x="1169233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운행시간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3A851-68B1-4F0B-897E-AAAE49C53C43}"/>
                </a:ext>
              </a:extLst>
            </p:cNvPr>
            <p:cNvSpPr/>
            <p:nvPr/>
          </p:nvSpPr>
          <p:spPr>
            <a:xfrm>
              <a:off x="1169233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운행 거리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76A54B7-A105-4164-A7EE-B0114123AD07}"/>
                </a:ext>
              </a:extLst>
            </p:cNvPr>
            <p:cNvSpPr/>
            <p:nvPr/>
          </p:nvSpPr>
          <p:spPr>
            <a:xfrm>
              <a:off x="2938072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0.0 KM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056D31-E57F-4FD3-826F-4329063E4AB3}"/>
                </a:ext>
              </a:extLst>
            </p:cNvPr>
            <p:cNvSpPr/>
            <p:nvPr/>
          </p:nvSpPr>
          <p:spPr>
            <a:xfrm>
              <a:off x="2938072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00:00:00</a:t>
              </a:r>
              <a:endParaRPr lang="ko-KR" altLang="en-US" dirty="0"/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9159AD22-3535-4AB3-A352-49D5900E8EE0}"/>
                </a:ext>
              </a:extLst>
            </p:cNvPr>
            <p:cNvSpPr/>
            <p:nvPr/>
          </p:nvSpPr>
          <p:spPr>
            <a:xfrm>
              <a:off x="1169233" y="4161645"/>
              <a:ext cx="1499017" cy="899410"/>
            </a:xfrm>
            <a:prstGeom prst="fram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882E1BF-7AFA-4DC4-9F34-D5E184A5034F}"/>
                </a:ext>
              </a:extLst>
            </p:cNvPr>
            <p:cNvSpPr/>
            <p:nvPr/>
          </p:nvSpPr>
          <p:spPr>
            <a:xfrm>
              <a:off x="929393" y="5426439"/>
              <a:ext cx="884417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평균 속도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0km</a:t>
              </a:r>
              <a:endParaRPr lang="ko-KR" altLang="en-US" sz="12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EB299D7-C939-4254-A27F-B4215830DFFB}"/>
                </a:ext>
              </a:extLst>
            </p:cNvPr>
            <p:cNvSpPr/>
            <p:nvPr/>
          </p:nvSpPr>
          <p:spPr>
            <a:xfrm>
              <a:off x="2848134" y="5426440"/>
              <a:ext cx="932900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급 감속 회수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0306051-13FC-4FAD-80CB-83FB205E325C}"/>
                </a:ext>
              </a:extLst>
            </p:cNvPr>
            <p:cNvSpPr/>
            <p:nvPr/>
          </p:nvSpPr>
          <p:spPr>
            <a:xfrm>
              <a:off x="3773010" y="5441009"/>
              <a:ext cx="891144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평균 연비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0km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A1D772F-CFCC-4D49-9953-53DD5D7FF0D8}"/>
                </a:ext>
              </a:extLst>
            </p:cNvPr>
            <p:cNvSpPr/>
            <p:nvPr/>
          </p:nvSpPr>
          <p:spPr>
            <a:xfrm>
              <a:off x="1828803" y="5426439"/>
              <a:ext cx="1019330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급 가속 횟수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94B02D7-AC0B-4787-AFE7-758599770912}"/>
                </a:ext>
              </a:extLst>
            </p:cNvPr>
            <p:cNvSpPr/>
            <p:nvPr/>
          </p:nvSpPr>
          <p:spPr>
            <a:xfrm>
              <a:off x="1169233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운전 위험도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A544015-9D18-4A88-BFF2-9DE50A955174}"/>
                </a:ext>
              </a:extLst>
            </p:cNvPr>
            <p:cNvSpPr/>
            <p:nvPr/>
          </p:nvSpPr>
          <p:spPr>
            <a:xfrm>
              <a:off x="2938072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안전</a:t>
              </a: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FA959313-3F01-46A0-95B8-019F441AED38}"/>
                </a:ext>
              </a:extLst>
            </p:cNvPr>
            <p:cNvSpPr/>
            <p:nvPr/>
          </p:nvSpPr>
          <p:spPr>
            <a:xfrm>
              <a:off x="2938072" y="4186471"/>
              <a:ext cx="1499017" cy="899410"/>
            </a:xfrm>
            <a:prstGeom prst="frame">
              <a:avLst/>
            </a:prstGeom>
            <a:solidFill>
              <a:srgbClr val="FF0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이상 알림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850165-B047-47D9-925E-CFC83FAA715C}"/>
                </a:ext>
              </a:extLst>
            </p:cNvPr>
            <p:cNvSpPr/>
            <p:nvPr/>
          </p:nvSpPr>
          <p:spPr>
            <a:xfrm>
              <a:off x="1169233" y="749508"/>
              <a:ext cx="3267856" cy="6188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차량 관리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0BE566-241B-4F0C-BA22-79DEAD82E543}"/>
              </a:ext>
            </a:extLst>
          </p:cNvPr>
          <p:cNvGrpSpPr/>
          <p:nvPr/>
        </p:nvGrpSpPr>
        <p:grpSpPr>
          <a:xfrm>
            <a:off x="4406898" y="2019716"/>
            <a:ext cx="7134210" cy="4570385"/>
            <a:chOff x="914399" y="600541"/>
            <a:chExt cx="7078036" cy="59660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AE98C3B-AB86-42B9-B10B-3A81B0FB0049}"/>
                </a:ext>
              </a:extLst>
            </p:cNvPr>
            <p:cNvSpPr/>
            <p:nvPr/>
          </p:nvSpPr>
          <p:spPr>
            <a:xfrm>
              <a:off x="914399" y="600541"/>
              <a:ext cx="3777521" cy="5966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06288C0-8BAC-4494-87C0-F5A8EBA4F07B}"/>
                </a:ext>
              </a:extLst>
            </p:cNvPr>
            <p:cNvSpPr/>
            <p:nvPr/>
          </p:nvSpPr>
          <p:spPr>
            <a:xfrm>
              <a:off x="1169233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엔진오일 온도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587816E-8E19-4CAC-AED8-2F9FC56D1D5F}"/>
                </a:ext>
              </a:extLst>
            </p:cNvPr>
            <p:cNvSpPr/>
            <p:nvPr/>
          </p:nvSpPr>
          <p:spPr>
            <a:xfrm>
              <a:off x="1169233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타이어 공기압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A967F33-E5F6-46D4-992D-F9A02D191458}"/>
                </a:ext>
              </a:extLst>
            </p:cNvPr>
            <p:cNvSpPr/>
            <p:nvPr/>
          </p:nvSpPr>
          <p:spPr>
            <a:xfrm>
              <a:off x="2938072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0’C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13F438F-E3F5-4753-8A28-CD497C0E2213}"/>
                </a:ext>
              </a:extLst>
            </p:cNvPr>
            <p:cNvSpPr/>
            <p:nvPr/>
          </p:nvSpPr>
          <p:spPr>
            <a:xfrm>
              <a:off x="2938072" y="2523968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386A640-191E-4AD5-A48A-A66E6716F4E2}"/>
                </a:ext>
              </a:extLst>
            </p:cNvPr>
            <p:cNvSpPr/>
            <p:nvPr/>
          </p:nvSpPr>
          <p:spPr>
            <a:xfrm>
              <a:off x="1169233" y="3321257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흡기센서</a:t>
              </a:r>
              <a:r>
                <a:rPr lang="en-US" altLang="ko-KR" dirty="0"/>
                <a:t> </a:t>
              </a:r>
              <a:r>
                <a:rPr lang="ko-KR" altLang="en-US" dirty="0"/>
                <a:t>온도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44431CA-FE37-4416-9676-A755C7F90BF1}"/>
                </a:ext>
              </a:extLst>
            </p:cNvPr>
            <p:cNvSpPr/>
            <p:nvPr/>
          </p:nvSpPr>
          <p:spPr>
            <a:xfrm>
              <a:off x="2938072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0’C</a:t>
              </a:r>
              <a:endParaRPr lang="ko-KR" altLang="en-US" dirty="0"/>
            </a:p>
          </p:txBody>
        </p:sp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01867DA5-A7CC-4582-A1D2-772729F1F991}"/>
                </a:ext>
              </a:extLst>
            </p:cNvPr>
            <p:cNvSpPr/>
            <p:nvPr/>
          </p:nvSpPr>
          <p:spPr>
            <a:xfrm>
              <a:off x="1091904" y="5908980"/>
              <a:ext cx="3267857" cy="374755"/>
            </a:xfrm>
            <a:prstGeom prst="frame">
              <a:avLst>
                <a:gd name="adj1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자세한 분석은 클릭</a:t>
              </a:r>
              <a:r>
                <a:rPr lang="en-US" altLang="ko-KR" dirty="0">
                  <a:solidFill>
                    <a:schemeClr val="tx1"/>
                  </a:solidFill>
                </a:rPr>
                <a:t>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9F96DAA-5FD2-4644-9C49-13920DC2829E}"/>
                </a:ext>
              </a:extLst>
            </p:cNvPr>
            <p:cNvSpPr/>
            <p:nvPr/>
          </p:nvSpPr>
          <p:spPr>
            <a:xfrm>
              <a:off x="1169233" y="749508"/>
              <a:ext cx="3267856" cy="6188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이상알림</a:t>
              </a:r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9144846-AE33-49C2-BA07-F6912AF31A34}"/>
                </a:ext>
              </a:extLst>
            </p:cNvPr>
            <p:cNvSpPr/>
            <p:nvPr/>
          </p:nvSpPr>
          <p:spPr>
            <a:xfrm>
              <a:off x="1169233" y="4087941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연료 소모량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C1B8BB-C4C3-4B0E-9CDC-8DF43E67BAE6}"/>
                </a:ext>
              </a:extLst>
            </p:cNvPr>
            <p:cNvSpPr/>
            <p:nvPr/>
          </p:nvSpPr>
          <p:spPr>
            <a:xfrm>
              <a:off x="1192700" y="4849363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서스펜션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B0D1DE4-A424-4421-A871-8A4DFE5A7DAC}"/>
                </a:ext>
              </a:extLst>
            </p:cNvPr>
            <p:cNvSpPr/>
            <p:nvPr/>
          </p:nvSpPr>
          <p:spPr>
            <a:xfrm>
              <a:off x="2923083" y="4087941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 L</a:t>
              </a:r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418FC60-68F6-4A07-9EA1-3D9904716378}"/>
                </a:ext>
              </a:extLst>
            </p:cNvPr>
            <p:cNvSpPr/>
            <p:nvPr/>
          </p:nvSpPr>
          <p:spPr>
            <a:xfrm>
              <a:off x="2938072" y="4831563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양호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08F8E9D-61E7-4F4C-ACA1-870BC0DC3AB4}"/>
                </a:ext>
              </a:extLst>
            </p:cNvPr>
            <p:cNvSpPr/>
            <p:nvPr/>
          </p:nvSpPr>
          <p:spPr>
            <a:xfrm>
              <a:off x="4885269" y="4038599"/>
              <a:ext cx="3107166" cy="22944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D2FFB374-5C7E-4B03-887A-E8130B8D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709" y="4691277"/>
            <a:ext cx="2962387" cy="1702026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11A880D-8668-46FA-9462-8EA0B3F808CF}"/>
              </a:ext>
            </a:extLst>
          </p:cNvPr>
          <p:cNvCxnSpPr>
            <a:cxnSpLocks/>
          </p:cNvCxnSpPr>
          <p:nvPr/>
        </p:nvCxnSpPr>
        <p:spPr>
          <a:xfrm>
            <a:off x="7957545" y="5108937"/>
            <a:ext cx="451737" cy="629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926077" y="1943118"/>
            <a:ext cx="10117061" cy="418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애플리케이션을 통한 정보 제공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	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차량들의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운전 습관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분석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좋은 운전습관의 방향 제시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운전습관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분석 결과를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바탕으로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연비순위 비교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	 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차량 다양한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이상증세 알림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타이어 공기압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서스펜션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흡기 온도 센서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효율적인 차량 관리</a:t>
            </a:r>
            <a:r>
              <a:rPr kumimoji="0" lang="ko-KR" altLang="en-US" sz="16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연료 절감에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대한 효과 기대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차량에 대한 지식이 부족한 사람들에게 차량의 정보 제공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371559" y="2146373"/>
            <a:ext cx="5396195" cy="398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 데이터를 바탕으로 운전 성향 및 상대적인 사고 위험도를 계산하고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사고율을 예측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결과를 바탕으로 효율적인 운전자 행동 분석 및 진단을 실현하는 목적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운전자의 위험도를 예측하여 안전 운전자와 비교하여 분석결과 제시  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806B55-920D-480C-9D8E-4A3193C8B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1" b="32234"/>
          <a:stretch/>
        </p:blipFill>
        <p:spPr>
          <a:xfrm>
            <a:off x="6096000" y="2476351"/>
            <a:ext cx="5267325" cy="32419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4FB0B9-AE58-4189-A74D-96830FF17F7E}"/>
              </a:ext>
            </a:extLst>
          </p:cNvPr>
          <p:cNvSpPr/>
          <p:nvPr/>
        </p:nvSpPr>
        <p:spPr>
          <a:xfrm>
            <a:off x="6389077" y="2930769"/>
            <a:ext cx="726830" cy="161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7980C-F0CF-43AC-86AC-FC45BD38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D41B-8A00-4ED0-99FB-16181A87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4"/>
          <a:stretch/>
        </p:blipFill>
        <p:spPr>
          <a:xfrm>
            <a:off x="685099" y="2397762"/>
            <a:ext cx="7804872" cy="373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6BD07-D1D5-4F5F-88FF-60B8ABE01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772" y="3429000"/>
            <a:ext cx="1608783" cy="108239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46C232-5C79-4B40-A8B3-5E237A25EC92}"/>
              </a:ext>
            </a:extLst>
          </p:cNvPr>
          <p:cNvCxnSpPr/>
          <p:nvPr/>
        </p:nvCxnSpPr>
        <p:spPr>
          <a:xfrm>
            <a:off x="8645237" y="4023828"/>
            <a:ext cx="685800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6D79F-6902-4CFE-894A-5E439BE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구성도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685DB-3C27-4C73-B29B-888EE8C0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래픽 6" descr="자동차">
            <a:extLst>
              <a:ext uri="{FF2B5EF4-FFF2-40B4-BE49-F238E27FC236}">
                <a16:creationId xmlns:a16="http://schemas.microsoft.com/office/drawing/2014/main" id="{6BE19255-6E2D-4721-9039-EA04B718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913" y="2886015"/>
            <a:ext cx="914400" cy="914400"/>
          </a:xfrm>
          <a:prstGeom prst="rect">
            <a:avLst/>
          </a:prstGeom>
        </p:spPr>
      </p:pic>
      <p:pic>
        <p:nvPicPr>
          <p:cNvPr id="2050" name="Picture 2" descr="라즈베리파이에 대한 이미지 검색결과">
            <a:extLst>
              <a:ext uri="{FF2B5EF4-FFF2-40B4-BE49-F238E27FC236}">
                <a16:creationId xmlns:a16="http://schemas.microsoft.com/office/drawing/2014/main" id="{7F5DFAED-E99D-471D-A845-286BA3D9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35" y="2772068"/>
            <a:ext cx="2051231" cy="12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68324-5604-4C2A-986B-4D4A048EAE4B}"/>
              </a:ext>
            </a:extLst>
          </p:cNvPr>
          <p:cNvSpPr txBox="1"/>
          <p:nvPr/>
        </p:nvSpPr>
        <p:spPr>
          <a:xfrm>
            <a:off x="2689238" y="3813960"/>
            <a:ext cx="15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rlin Sans FB" panose="020E0602020502020306" pitchFamily="34" charset="0"/>
              </a:rPr>
              <a:t>Raspberry Pie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5F1DE-0F6C-44ED-9BF1-A9D953D78A6D}"/>
              </a:ext>
            </a:extLst>
          </p:cNvPr>
          <p:cNvSpPr txBox="1"/>
          <p:nvPr/>
        </p:nvSpPr>
        <p:spPr>
          <a:xfrm>
            <a:off x="543537" y="3835782"/>
            <a:ext cx="99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rlin Sans FB" panose="020E0602020502020306" pitchFamily="34" charset="0"/>
              </a:rPr>
              <a:t>car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19770-381D-47BF-9493-54D21FD728FE}"/>
              </a:ext>
            </a:extLst>
          </p:cNvPr>
          <p:cNvSpPr txBox="1"/>
          <p:nvPr/>
        </p:nvSpPr>
        <p:spPr>
          <a:xfrm>
            <a:off x="-51051" y="4246160"/>
            <a:ext cx="2368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차량에서 주행에 따른 차량데이터추출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4" descr="라즈베리파이에 대한 이미지 검색결과">
            <a:extLst>
              <a:ext uri="{FF2B5EF4-FFF2-40B4-BE49-F238E27FC236}">
                <a16:creationId xmlns:a16="http://schemas.microsoft.com/office/drawing/2014/main" id="{29B2D4BB-E44C-45AF-B0B3-FD33F3B6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31" y="2154146"/>
            <a:ext cx="44256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47EA08-B21B-4D0A-9841-C7641935AE32}"/>
              </a:ext>
            </a:extLst>
          </p:cNvPr>
          <p:cNvSpPr txBox="1"/>
          <p:nvPr/>
        </p:nvSpPr>
        <p:spPr>
          <a:xfrm>
            <a:off x="2262490" y="4231119"/>
            <a:ext cx="2368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 구성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Java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레코드 단위 데이터 전송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7D1422-E974-4306-B71B-C9B11DFEA407}"/>
              </a:ext>
            </a:extLst>
          </p:cNvPr>
          <p:cNvCxnSpPr>
            <a:cxnSpLocks/>
          </p:cNvCxnSpPr>
          <p:nvPr/>
        </p:nvCxnSpPr>
        <p:spPr>
          <a:xfrm>
            <a:off x="1720846" y="3343215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BC235E-8698-4A2E-9A9F-CE075801F459}"/>
              </a:ext>
            </a:extLst>
          </p:cNvPr>
          <p:cNvCxnSpPr>
            <a:cxnSpLocks/>
          </p:cNvCxnSpPr>
          <p:nvPr/>
        </p:nvCxnSpPr>
        <p:spPr>
          <a:xfrm>
            <a:off x="4297108" y="3351039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09CF232-34D4-4D87-B189-F0264A9C011F}"/>
              </a:ext>
            </a:extLst>
          </p:cNvPr>
          <p:cNvCxnSpPr>
            <a:cxnSpLocks/>
          </p:cNvCxnSpPr>
          <p:nvPr/>
        </p:nvCxnSpPr>
        <p:spPr>
          <a:xfrm>
            <a:off x="9706218" y="3406479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03F823-A73F-4795-A7CC-F8812FB78D79}"/>
              </a:ext>
            </a:extLst>
          </p:cNvPr>
          <p:cNvCxnSpPr>
            <a:cxnSpLocks/>
          </p:cNvCxnSpPr>
          <p:nvPr/>
        </p:nvCxnSpPr>
        <p:spPr>
          <a:xfrm>
            <a:off x="7081022" y="3374984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89C28205-5C4D-4846-A0AD-FA3289A5D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699" y="2811365"/>
            <a:ext cx="1816088" cy="1200369"/>
          </a:xfrm>
          <a:prstGeom prst="rect">
            <a:avLst/>
          </a:prstGeom>
        </p:spPr>
      </p:pic>
      <p:pic>
        <p:nvPicPr>
          <p:cNvPr id="32" name="Picture 2" descr="hadoop hdfs에 대한 이미지 검색결과">
            <a:extLst>
              <a:ext uri="{FF2B5EF4-FFF2-40B4-BE49-F238E27FC236}">
                <a16:creationId xmlns:a16="http://schemas.microsoft.com/office/drawing/2014/main" id="{6DC11C65-FC38-4546-AFD8-FB8E21F7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93" y="2154146"/>
            <a:ext cx="1081782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41A519-B5E9-4B84-B56F-BE48A2A7175D}"/>
              </a:ext>
            </a:extLst>
          </p:cNvPr>
          <p:cNvSpPr txBox="1"/>
          <p:nvPr/>
        </p:nvSpPr>
        <p:spPr>
          <a:xfrm>
            <a:off x="4659133" y="4212711"/>
            <a:ext cx="3108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hdfs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 사용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mapreduce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spark, hive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사용하여 수집한 데이터정제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및 처리                               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시계열 데이터에 대한 이미지 검색결과">
            <a:extLst>
              <a:ext uri="{FF2B5EF4-FFF2-40B4-BE49-F238E27FC236}">
                <a16:creationId xmlns:a16="http://schemas.microsoft.com/office/drawing/2014/main" id="{56D90EEB-F640-4CDC-9688-E3DBE211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17" y="3067640"/>
            <a:ext cx="1711422" cy="9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에 대한 이미지 검색결과">
            <a:extLst>
              <a:ext uri="{FF2B5EF4-FFF2-40B4-BE49-F238E27FC236}">
                <a16:creationId xmlns:a16="http://schemas.microsoft.com/office/drawing/2014/main" id="{4900863C-F097-4C07-9B6F-BE62472D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48" y="2294132"/>
            <a:ext cx="611534" cy="4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C170C4-D67B-45F5-9AB4-AB848A7EF506}"/>
              </a:ext>
            </a:extLst>
          </p:cNvPr>
          <p:cNvSpPr txBox="1"/>
          <p:nvPr/>
        </p:nvSpPr>
        <p:spPr>
          <a:xfrm>
            <a:off x="7646112" y="4232290"/>
            <a:ext cx="1937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R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FFB60A91-2885-4828-9672-39BB53F9FAB8}"/>
              </a:ext>
            </a:extLst>
          </p:cNvPr>
          <p:cNvGrpSpPr/>
          <p:nvPr/>
        </p:nvGrpSpPr>
        <p:grpSpPr>
          <a:xfrm>
            <a:off x="10497113" y="2148586"/>
            <a:ext cx="1207193" cy="2187582"/>
            <a:chOff x="10471154" y="2328814"/>
            <a:chExt cx="1299949" cy="2471344"/>
          </a:xfrm>
        </p:grpSpPr>
        <p:pic>
          <p:nvPicPr>
            <p:cNvPr id="2054" name="Picture 6" descr="스마트폰에 대한 이미지 검색결과">
              <a:extLst>
                <a:ext uri="{FF2B5EF4-FFF2-40B4-BE49-F238E27FC236}">
                  <a16:creationId xmlns:a16="http://schemas.microsoft.com/office/drawing/2014/main" id="{EEE8A186-DB87-4976-8372-27AABCB562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2" r="22187"/>
            <a:stretch/>
          </p:blipFill>
          <p:spPr bwMode="auto">
            <a:xfrm>
              <a:off x="10471154" y="2328814"/>
              <a:ext cx="1299949" cy="247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17AA9DE-B7BC-4F9D-AECD-128F1967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982"/>
            <a:stretch/>
          </p:blipFill>
          <p:spPr>
            <a:xfrm>
              <a:off x="10519954" y="2493239"/>
              <a:ext cx="1147559" cy="206310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AF4D0D-C83A-4AF9-B048-F2374EF28E3B}"/>
              </a:ext>
            </a:extLst>
          </p:cNvPr>
          <p:cNvSpPr txBox="1"/>
          <p:nvPr/>
        </p:nvSpPr>
        <p:spPr>
          <a:xfrm>
            <a:off x="9929510" y="4279018"/>
            <a:ext cx="2188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구동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3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88A7EF-6273-4991-8687-D4443470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44505"/>
              </p:ext>
            </p:extLst>
          </p:nvPr>
        </p:nvGraphicFramePr>
        <p:xfrm>
          <a:off x="581193" y="1943708"/>
          <a:ext cx="11029617" cy="4767514"/>
        </p:xfrm>
        <a:graphic>
          <a:graphicData uri="http://schemas.openxmlformats.org/drawingml/2006/table">
            <a:tbl>
              <a:tblPr/>
              <a:tblGrid>
                <a:gridCol w="1364680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92313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3413637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432816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323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3231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 구축을 위한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680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 reduce,  HIVE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환경에서의 상황에 맞는 데이터 처리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11449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제작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, JAVA , R , Python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요구에 따라 적절한 개발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4281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78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583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16923-CFAC-4C7B-A5DC-1EFF37D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818" y="649749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516F-F3D0-4E49-8180-79CB09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41607-E178-4890-B5A1-9C8370E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650C-C910-42A9-B032-8C23FC56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67" y="2066022"/>
            <a:ext cx="8739265" cy="4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D727D-B4C6-4235-A06F-EC4D5212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0" y="2078789"/>
            <a:ext cx="8659080" cy="40495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656D3-56F0-4E8F-B0F1-4BA6776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2B2F-49CD-4F3A-9EC1-6833575F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C3FD3-8EAE-42FB-9351-F05F8E7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9856EF3-D174-4E00-82FB-9BEA687FAAFA}"/>
              </a:ext>
            </a:extLst>
          </p:cNvPr>
          <p:cNvSpPr txBox="1">
            <a:spLocks/>
          </p:cNvSpPr>
          <p:nvPr/>
        </p:nvSpPr>
        <p:spPr>
          <a:xfrm>
            <a:off x="7656795" y="2909714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C2DB2C-4D3A-4F8E-8107-C06B2F7F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8" y="2110154"/>
            <a:ext cx="7241687" cy="343486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5DA5FD3-CCE1-4A2A-BA13-A93B813BDAFF}"/>
              </a:ext>
            </a:extLst>
          </p:cNvPr>
          <p:cNvSpPr txBox="1">
            <a:spLocks/>
          </p:cNvSpPr>
          <p:nvPr/>
        </p:nvSpPr>
        <p:spPr>
          <a:xfrm>
            <a:off x="415108" y="5653174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3A85-3CE7-4872-BF0F-49E54D2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기술 및 참고 문헌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05BD2-B939-453D-B596-D3A9008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1AE65E5-1960-40E9-9C8E-535A6DB35E1A}"/>
              </a:ext>
            </a:extLst>
          </p:cNvPr>
          <p:cNvSpPr txBox="1">
            <a:spLocks/>
          </p:cNvSpPr>
          <p:nvPr/>
        </p:nvSpPr>
        <p:spPr>
          <a:xfrm>
            <a:off x="497476" y="191286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OBD-2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 작동과정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 연결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http://vagabond-voyage.blogspot.kr/2016/06/obd-ii-on-board-diagnostics-8.html#!/2016/06/obd-ii-on-board-diagnostics-8.html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수집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https://www.youtube.com/watch?v=fz0j87cKvyI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하둡과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스파크를 활용한 실용 데이터 과학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 스파크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제이펍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-&gt; 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데이터 처리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실무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배우는 안드로이드 프로그래밍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9594990-611D-4A2A-A315-7C432C0B5973}"/>
              </a:ext>
            </a:extLst>
          </p:cNvPr>
          <p:cNvSpPr txBox="1">
            <a:spLocks/>
          </p:cNvSpPr>
          <p:nvPr/>
        </p:nvSpPr>
        <p:spPr>
          <a:xfrm>
            <a:off x="1002278" y="1744311"/>
            <a:ext cx="3367626" cy="457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및 개선사항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수행일정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78B7C0-A1A3-43E0-AC8B-E5312BA6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45CD224A-C640-40EB-8220-D2020D3BB66C}"/>
              </a:ext>
            </a:extLst>
          </p:cNvPr>
          <p:cNvSpPr txBox="1">
            <a:spLocks/>
          </p:cNvSpPr>
          <p:nvPr/>
        </p:nvSpPr>
        <p:spPr>
          <a:xfrm>
            <a:off x="681037" y="948865"/>
            <a:ext cx="8543925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A93-F929-406A-A5C9-22412F6339EF}"/>
              </a:ext>
            </a:extLst>
          </p:cNvPr>
          <p:cNvSpPr txBox="1"/>
          <p:nvPr/>
        </p:nvSpPr>
        <p:spPr>
          <a:xfrm>
            <a:off x="3457946" y="2688618"/>
            <a:ext cx="49794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algn="ctr"/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5E251C-031F-41D9-9DFA-E8D0ADE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5DD03B-08F8-44D7-ABD3-4C084DF1BD2D}"/>
              </a:ext>
            </a:extLst>
          </p:cNvPr>
          <p:cNvSpPr/>
          <p:nvPr/>
        </p:nvSpPr>
        <p:spPr>
          <a:xfrm>
            <a:off x="929391" y="569626"/>
            <a:ext cx="3777521" cy="5966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40BD3-CF36-43D1-93BA-1C396D797E00}"/>
              </a:ext>
            </a:extLst>
          </p:cNvPr>
          <p:cNvSpPr/>
          <p:nvPr/>
        </p:nvSpPr>
        <p:spPr>
          <a:xfrm>
            <a:off x="1169233" y="1708879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운행시간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882276-3638-478C-A879-7B86FD770622}"/>
              </a:ext>
            </a:extLst>
          </p:cNvPr>
          <p:cNvSpPr/>
          <p:nvPr/>
        </p:nvSpPr>
        <p:spPr>
          <a:xfrm>
            <a:off x="1169233" y="2523968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운행 거리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CEE642-BE08-4F5B-9A69-EE86B8A45345}"/>
              </a:ext>
            </a:extLst>
          </p:cNvPr>
          <p:cNvSpPr/>
          <p:nvPr/>
        </p:nvSpPr>
        <p:spPr>
          <a:xfrm>
            <a:off x="2938072" y="1708879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0.0 KM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BE52B1-BE01-4D49-A3E5-95D9F348854E}"/>
              </a:ext>
            </a:extLst>
          </p:cNvPr>
          <p:cNvSpPr/>
          <p:nvPr/>
        </p:nvSpPr>
        <p:spPr>
          <a:xfrm>
            <a:off x="2938072" y="2523968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00:00:00</a:t>
            </a:r>
            <a:endParaRPr lang="ko-KR" altLang="en-US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1E0E256-BF8C-4EEA-B9F6-1BC90AE34A2E}"/>
              </a:ext>
            </a:extLst>
          </p:cNvPr>
          <p:cNvSpPr/>
          <p:nvPr/>
        </p:nvSpPr>
        <p:spPr>
          <a:xfrm>
            <a:off x="1169233" y="4161645"/>
            <a:ext cx="1499017" cy="899410"/>
          </a:xfrm>
          <a:prstGeom prst="fra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1E34F8-D403-49CC-A2EC-FA4893D0630D}"/>
              </a:ext>
            </a:extLst>
          </p:cNvPr>
          <p:cNvSpPr/>
          <p:nvPr/>
        </p:nvSpPr>
        <p:spPr>
          <a:xfrm>
            <a:off x="929393" y="5426439"/>
            <a:ext cx="884417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 속도</a:t>
            </a:r>
            <a:endParaRPr lang="en-US" altLang="ko-KR" sz="1200" dirty="0"/>
          </a:p>
          <a:p>
            <a:pPr algn="ctr"/>
            <a:r>
              <a:rPr lang="en-US" altLang="ko-KR" sz="1200" dirty="0"/>
              <a:t>0km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D025C3-A2CF-4B32-9182-ED9F0F58A007}"/>
              </a:ext>
            </a:extLst>
          </p:cNvPr>
          <p:cNvSpPr/>
          <p:nvPr/>
        </p:nvSpPr>
        <p:spPr>
          <a:xfrm>
            <a:off x="2848134" y="5426439"/>
            <a:ext cx="1019330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급 감속 회수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FB9248-A713-4B23-AC18-DCFB559E0D2B}"/>
              </a:ext>
            </a:extLst>
          </p:cNvPr>
          <p:cNvSpPr/>
          <p:nvPr/>
        </p:nvSpPr>
        <p:spPr>
          <a:xfrm>
            <a:off x="3867464" y="5426439"/>
            <a:ext cx="839448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 연비</a:t>
            </a:r>
            <a:endParaRPr lang="en-US" altLang="ko-KR" sz="1200" dirty="0"/>
          </a:p>
          <a:p>
            <a:pPr algn="ctr"/>
            <a:r>
              <a:rPr lang="en-US" altLang="ko-KR" sz="1200" dirty="0"/>
              <a:t>0km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88EAF3-B4E1-4D1A-9635-B96E4BE416F9}"/>
              </a:ext>
            </a:extLst>
          </p:cNvPr>
          <p:cNvSpPr/>
          <p:nvPr/>
        </p:nvSpPr>
        <p:spPr>
          <a:xfrm>
            <a:off x="1828803" y="5426439"/>
            <a:ext cx="1019330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급 가속 횟수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7A89D2-E898-4BF4-A4EF-2BE717FA24E4}"/>
              </a:ext>
            </a:extLst>
          </p:cNvPr>
          <p:cNvSpPr/>
          <p:nvPr/>
        </p:nvSpPr>
        <p:spPr>
          <a:xfrm>
            <a:off x="1169233" y="3321257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운전 위험도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12B57E-6D16-46DC-9C2B-A867E0D50791}"/>
              </a:ext>
            </a:extLst>
          </p:cNvPr>
          <p:cNvSpPr/>
          <p:nvPr/>
        </p:nvSpPr>
        <p:spPr>
          <a:xfrm>
            <a:off x="2938072" y="3321257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안전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7233C34A-D816-4BDD-888E-99FC7B4DC0B3}"/>
              </a:ext>
            </a:extLst>
          </p:cNvPr>
          <p:cNvSpPr/>
          <p:nvPr/>
        </p:nvSpPr>
        <p:spPr>
          <a:xfrm>
            <a:off x="2938072" y="4186471"/>
            <a:ext cx="1499017" cy="899410"/>
          </a:xfrm>
          <a:prstGeom prst="fra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이상관리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8E79D7-47D5-42CB-AA00-3C728817E273}"/>
              </a:ext>
            </a:extLst>
          </p:cNvPr>
          <p:cNvSpPr/>
          <p:nvPr/>
        </p:nvSpPr>
        <p:spPr>
          <a:xfrm>
            <a:off x="1169233" y="749508"/>
            <a:ext cx="3267856" cy="6188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 관리</a:t>
            </a:r>
          </a:p>
        </p:txBody>
      </p:sp>
    </p:spTree>
    <p:extLst>
      <p:ext uri="{BB962C8B-B14F-4D97-AF65-F5344CB8AC3E}">
        <p14:creationId xmlns:p14="http://schemas.microsoft.com/office/powerpoint/2010/main" val="20089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E938-E1C6-4381-A20F-BBC94C5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5C705F-9DC2-47FC-99E0-8989B79F256C}"/>
              </a:ext>
            </a:extLst>
          </p:cNvPr>
          <p:cNvSpPr txBox="1">
            <a:spLocks/>
          </p:cNvSpPr>
          <p:nvPr/>
        </p:nvSpPr>
        <p:spPr>
          <a:xfrm>
            <a:off x="581193" y="2050742"/>
            <a:ext cx="11410312" cy="4464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9FE6E-B5C7-46F2-BC49-1B21054C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70FDB-19D2-449D-B40A-865337AE86A5}"/>
              </a:ext>
            </a:extLst>
          </p:cNvPr>
          <p:cNvGrpSpPr/>
          <p:nvPr/>
        </p:nvGrpSpPr>
        <p:grpSpPr>
          <a:xfrm>
            <a:off x="581190" y="4073211"/>
            <a:ext cx="11410315" cy="2133600"/>
            <a:chOff x="614330" y="3822537"/>
            <a:chExt cx="11410315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435234-8C3E-4F9D-9230-342F6E0C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93"/>
            <a:stretch/>
          </p:blipFill>
          <p:spPr>
            <a:xfrm>
              <a:off x="614330" y="3822537"/>
              <a:ext cx="3852464" cy="21004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EEE660-ED21-415C-ACF6-6AD8E3D1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63" t="4018"/>
            <a:stretch/>
          </p:blipFill>
          <p:spPr>
            <a:xfrm>
              <a:off x="4411140" y="3908261"/>
              <a:ext cx="3708255" cy="20478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BDFCD4-3D37-454A-BC00-A916AC8A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395" y="3908262"/>
              <a:ext cx="3905250" cy="204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2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497476" y="171799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데이터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추출하여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분산저장 시스템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(HDFS)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받은 데이터를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 ,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맵리듀스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HIVE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처리 및 정제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데이터는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분석 결과를 시각화 하여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차량에 대한 정보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지적사항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581190" y="1932666"/>
            <a:ext cx="10585124" cy="4206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데이터 확보 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 필요</a:t>
            </a: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대한 설득력 제시 필요</a:t>
            </a:r>
          </a:p>
          <a:p>
            <a:pPr lvl="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보고 아이디어를 정리할 필요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분담이 구체적이지 않음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 작성 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분석 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포멧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구체화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구체성 보강 필요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E300-BBAA-4D13-98AA-C3E4C050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3D15A-86CC-4D67-9636-D8019728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A6FCBD-6F16-4000-A198-355DDA41E740}"/>
              </a:ext>
            </a:extLst>
          </p:cNvPr>
          <p:cNvSpPr/>
          <p:nvPr/>
        </p:nvSpPr>
        <p:spPr>
          <a:xfrm>
            <a:off x="4286822" y="3525520"/>
            <a:ext cx="477520" cy="98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8404E5-32A9-4663-A6D9-C74CD54D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4" y="2049190"/>
            <a:ext cx="2713210" cy="1618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B90479-AD1E-40DB-BBD7-B7E2154E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4" y="4371612"/>
            <a:ext cx="2713210" cy="2034908"/>
          </a:xfrm>
          <a:prstGeom prst="rect">
            <a:avLst/>
          </a:prstGeom>
        </p:spPr>
      </p:pic>
      <p:sp>
        <p:nvSpPr>
          <p:cNvPr id="17" name="십자형 16">
            <a:extLst>
              <a:ext uri="{FF2B5EF4-FFF2-40B4-BE49-F238E27FC236}">
                <a16:creationId xmlns:a16="http://schemas.microsoft.com/office/drawing/2014/main" id="{643EE78B-63D3-4D5D-AEA4-2D3143266FFC}"/>
              </a:ext>
            </a:extLst>
          </p:cNvPr>
          <p:cNvSpPr/>
          <p:nvPr/>
        </p:nvSpPr>
        <p:spPr>
          <a:xfrm>
            <a:off x="1644279" y="3804920"/>
            <a:ext cx="396240" cy="429532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BF1C2C-13E4-4EDB-9ED5-67E16911B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880817" y="2262447"/>
            <a:ext cx="6979700" cy="3414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3396D-F380-4887-9C0A-B8D9EA2E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3" t="55050" r="64894" b="14635"/>
          <a:stretch/>
        </p:blipFill>
        <p:spPr>
          <a:xfrm>
            <a:off x="4880816" y="2263500"/>
            <a:ext cx="6979700" cy="34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6ED2FC-1984-41F7-B205-5C2AEC1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3A374-3DE6-4336-9D6F-80BD7B4F2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10977" r="83542" b="-4"/>
          <a:stretch/>
        </p:blipFill>
        <p:spPr>
          <a:xfrm>
            <a:off x="581190" y="2309589"/>
            <a:ext cx="1378106" cy="40116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6D0A12-88C9-4131-A9B5-781D7BE2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0" y="2014444"/>
            <a:ext cx="6389077" cy="3125567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7A770D9-5ACC-4D02-B21F-B05CB60B6A96}"/>
              </a:ext>
            </a:extLst>
          </p:cNvPr>
          <p:cNvSpPr/>
          <p:nvPr/>
        </p:nvSpPr>
        <p:spPr>
          <a:xfrm>
            <a:off x="2268490" y="5615673"/>
            <a:ext cx="7332710" cy="340464"/>
          </a:xfrm>
          <a:prstGeom prst="wedgeRectCallout">
            <a:avLst>
              <a:gd name="adj1" fmla="val -51822"/>
              <a:gd name="adj2" fmla="val -425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956C3-A1FC-4794-9C2D-9025797B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5342331" y="2014445"/>
            <a:ext cx="6405438" cy="31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EB6D-3942-4413-AA72-0319E28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B8646-17B7-4DF9-B1A9-2ABDA8F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060" y="639301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202538F-AFC6-4AAE-A78A-F3766AF5B719}"/>
              </a:ext>
            </a:extLst>
          </p:cNvPr>
          <p:cNvSpPr txBox="1">
            <a:spLocks/>
          </p:cNvSpPr>
          <p:nvPr/>
        </p:nvSpPr>
        <p:spPr>
          <a:xfrm>
            <a:off x="3054743" y="5640141"/>
            <a:ext cx="8926242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9A772-11CD-4B34-B71C-3EFA95EC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6" t="21850" r="32427" b="35084"/>
          <a:stretch/>
        </p:blipFill>
        <p:spPr>
          <a:xfrm>
            <a:off x="367048" y="1996050"/>
            <a:ext cx="2761450" cy="194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B4E1A-3D76-4BA5-826E-8F956856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49" y="1969262"/>
            <a:ext cx="7397827" cy="2952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E1D37-63B4-46F3-BA06-F3ACE2F1AD38}"/>
              </a:ext>
            </a:extLst>
          </p:cNvPr>
          <p:cNvSpPr/>
          <p:nvPr/>
        </p:nvSpPr>
        <p:spPr>
          <a:xfrm>
            <a:off x="4443984" y="2069083"/>
            <a:ext cx="131064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2C9D6-6444-49C5-B054-105D54216EC7}"/>
              </a:ext>
            </a:extLst>
          </p:cNvPr>
          <p:cNvSpPr/>
          <p:nvPr/>
        </p:nvSpPr>
        <p:spPr>
          <a:xfrm>
            <a:off x="6684476" y="2062401"/>
            <a:ext cx="973015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C95A1-1877-4C36-BEA3-4B2CF7212674}"/>
              </a:ext>
            </a:extLst>
          </p:cNvPr>
          <p:cNvSpPr/>
          <p:nvPr/>
        </p:nvSpPr>
        <p:spPr>
          <a:xfrm>
            <a:off x="7675880" y="2069083"/>
            <a:ext cx="414757" cy="2854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68C2A-90DF-4941-A60C-B18C412DC97C}"/>
              </a:ext>
            </a:extLst>
          </p:cNvPr>
          <p:cNvSpPr/>
          <p:nvPr/>
        </p:nvSpPr>
        <p:spPr>
          <a:xfrm>
            <a:off x="8785143" y="2053109"/>
            <a:ext cx="329094" cy="28640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F70C3-F431-426F-A4E7-03030E39F71C}"/>
              </a:ext>
            </a:extLst>
          </p:cNvPr>
          <p:cNvSpPr/>
          <p:nvPr/>
        </p:nvSpPr>
        <p:spPr>
          <a:xfrm>
            <a:off x="9138921" y="2062401"/>
            <a:ext cx="350520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591D6-49D9-4CBE-887D-E11063160C35}"/>
              </a:ext>
            </a:extLst>
          </p:cNvPr>
          <p:cNvSpPr/>
          <p:nvPr/>
        </p:nvSpPr>
        <p:spPr>
          <a:xfrm>
            <a:off x="9807808" y="2053032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2AF39-692E-421A-9542-0627ACEE64B6}"/>
              </a:ext>
            </a:extLst>
          </p:cNvPr>
          <p:cNvSpPr/>
          <p:nvPr/>
        </p:nvSpPr>
        <p:spPr>
          <a:xfrm>
            <a:off x="1016688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D7E8A-83A5-4E30-9F90-5694005A22CC}"/>
              </a:ext>
            </a:extLst>
          </p:cNvPr>
          <p:cNvSpPr/>
          <p:nvPr/>
        </p:nvSpPr>
        <p:spPr>
          <a:xfrm>
            <a:off x="1051533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FFCAAD-D940-44B6-B224-C22E28613A7D}"/>
              </a:ext>
            </a:extLst>
          </p:cNvPr>
          <p:cNvSpPr/>
          <p:nvPr/>
        </p:nvSpPr>
        <p:spPr>
          <a:xfrm>
            <a:off x="10865855" y="2062401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02651-FC00-45AA-AA7C-F64AA39284F6}"/>
              </a:ext>
            </a:extLst>
          </p:cNvPr>
          <p:cNvSpPr/>
          <p:nvPr/>
        </p:nvSpPr>
        <p:spPr>
          <a:xfrm>
            <a:off x="11224064" y="2062401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C3B98-DC59-4186-8172-608BBA6BE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4" y="3959342"/>
            <a:ext cx="1161125" cy="907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94A15C-7FFB-4D66-8F11-7BC1C282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387" y="3834619"/>
            <a:ext cx="1059729" cy="95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35E35-C396-44D6-8C65-BEBE0344A654}"/>
              </a:ext>
            </a:extLst>
          </p:cNvPr>
          <p:cNvSpPr txBox="1"/>
          <p:nvPr/>
        </p:nvSpPr>
        <p:spPr>
          <a:xfrm>
            <a:off x="4154120" y="4969650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(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24CCAF6-CD29-4F5E-A1AF-312472B1CC26}"/>
              </a:ext>
            </a:extLst>
          </p:cNvPr>
          <p:cNvSpPr/>
          <p:nvPr/>
        </p:nvSpPr>
        <p:spPr>
          <a:xfrm>
            <a:off x="262507" y="5662873"/>
            <a:ext cx="8093884" cy="795930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4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9916D-D151-44BE-92FD-5670A2D16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669327" y="1943081"/>
            <a:ext cx="2110567" cy="1883884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C2F1AFA-A9DA-4E37-BEA9-319664BD6910}"/>
              </a:ext>
            </a:extLst>
          </p:cNvPr>
          <p:cNvSpPr/>
          <p:nvPr/>
        </p:nvSpPr>
        <p:spPr>
          <a:xfrm>
            <a:off x="3516925" y="2806489"/>
            <a:ext cx="8093884" cy="795930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7276C50-0C96-41C0-BE00-14CD4FD8A83A}"/>
              </a:ext>
            </a:extLst>
          </p:cNvPr>
          <p:cNvSpPr txBox="1">
            <a:spLocks/>
          </p:cNvSpPr>
          <p:nvPr/>
        </p:nvSpPr>
        <p:spPr>
          <a:xfrm>
            <a:off x="4997984" y="4645844"/>
            <a:ext cx="7194016" cy="1482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B0E61-7FE0-4E4F-8131-15BEEA81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3947344"/>
            <a:ext cx="4310299" cy="24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테마1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3AF7A9B-BCC7-4E9D-9B59-B21BFB76F4EF}" vid="{A48B8047-8FDF-428C-91C3-D0DE81D83E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4081</TotalTime>
  <Words>893</Words>
  <Application>Microsoft Office PowerPoint</Application>
  <PresentationFormat>와이드스크린</PresentationFormat>
  <Paragraphs>235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나눔바른고딕</vt:lpstr>
      <vt:lpstr>맑은 고딕</vt:lpstr>
      <vt:lpstr>휴먼매직체</vt:lpstr>
      <vt:lpstr>Arial</vt:lpstr>
      <vt:lpstr>Berlin Sans FB</vt:lpstr>
      <vt:lpstr>Gill Sans MT</vt:lpstr>
      <vt:lpstr>Wingdings</vt:lpstr>
      <vt:lpstr>Wingdings 2</vt:lpstr>
      <vt:lpstr>테마1</vt:lpstr>
      <vt:lpstr>분산저장시스템을 이용한 차량 모니터링</vt:lpstr>
      <vt:lpstr>목차</vt:lpstr>
      <vt:lpstr>종합 설계 개요(1/2)</vt:lpstr>
      <vt:lpstr>종합 설계 개요(2/2)</vt:lpstr>
      <vt:lpstr>종합 설계 지적사항</vt:lpstr>
      <vt:lpstr>시나리오 (지적사항)</vt:lpstr>
      <vt:lpstr>시나리오(지적사항)</vt:lpstr>
      <vt:lpstr>시나리오 (지적사항)</vt:lpstr>
      <vt:lpstr>시나리오 (지적사항)</vt:lpstr>
      <vt:lpstr>시나리오 </vt:lpstr>
      <vt:lpstr>시나리오</vt:lpstr>
      <vt:lpstr>시나리오</vt:lpstr>
      <vt:lpstr>시스템 구성도</vt:lpstr>
      <vt:lpstr>소프트웨어 구성도</vt:lpstr>
      <vt:lpstr>개발 환경 및 개발 방법</vt:lpstr>
      <vt:lpstr>업무 분담</vt:lpstr>
      <vt:lpstr>졸업 연구 수행 일정</vt:lpstr>
      <vt:lpstr>Git hub</vt:lpstr>
      <vt:lpstr>필요 기술 및 참고 문헌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</dc:title>
  <dc:creator>user</dc:creator>
  <cp:lastModifiedBy>김주호</cp:lastModifiedBy>
  <cp:revision>313</cp:revision>
  <dcterms:created xsi:type="dcterms:W3CDTF">2017-01-07T05:29:48Z</dcterms:created>
  <dcterms:modified xsi:type="dcterms:W3CDTF">2018-01-31T17:08:33Z</dcterms:modified>
</cp:coreProperties>
</file>