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60" r:id="rId5"/>
    <p:sldId id="311" r:id="rId6"/>
    <p:sldId id="259" r:id="rId7"/>
    <p:sldId id="306" r:id="rId8"/>
    <p:sldId id="283" r:id="rId9"/>
    <p:sldId id="267" r:id="rId10"/>
    <p:sldId id="290" r:id="rId11"/>
    <p:sldId id="289" r:id="rId12"/>
    <p:sldId id="291" r:id="rId13"/>
    <p:sldId id="292" r:id="rId14"/>
    <p:sldId id="282" r:id="rId15"/>
    <p:sldId id="307" r:id="rId16"/>
    <p:sldId id="288" r:id="rId17"/>
    <p:sldId id="305" r:id="rId18"/>
    <p:sldId id="304" r:id="rId19"/>
    <p:sldId id="287" r:id="rId20"/>
    <p:sldId id="299" r:id="rId21"/>
    <p:sldId id="293" r:id="rId22"/>
    <p:sldId id="297" r:id="rId23"/>
    <p:sldId id="298" r:id="rId24"/>
    <p:sldId id="302" r:id="rId25"/>
    <p:sldId id="303" r:id="rId26"/>
    <p:sldId id="300" r:id="rId27"/>
    <p:sldId id="277" r:id="rId28"/>
    <p:sldId id="278" r:id="rId29"/>
    <p:sldId id="279" r:id="rId30"/>
    <p:sldId id="301" r:id="rId31"/>
    <p:sldId id="281" r:id="rId32"/>
    <p:sldId id="308" r:id="rId33"/>
    <p:sldId id="265" r:id="rId34"/>
    <p:sldId id="309" r:id="rId35"/>
    <p:sldId id="312" r:id="rId3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BusanBada" panose="020B0600000101010101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63" d="100"/>
          <a:sy n="63" d="100"/>
        </p:scale>
        <p:origin x="77" y="7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2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(1/12)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8F084-E6E7-429B-84CC-9468BF91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41326"/>
            <a:ext cx="8226258" cy="4011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B9163-A91B-4C98-B601-A2D89BA392C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(2/12)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8003"/>
              </p:ext>
            </p:extLst>
          </p:nvPr>
        </p:nvGraphicFramePr>
        <p:xfrm>
          <a:off x="4359413" y="859603"/>
          <a:ext cx="4784400" cy="41936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1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샘플 데이터 생성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데이터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차량의 주행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차량에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부착 한 후 주행하여 데이터를 수집한 후 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어플리케이션을 통하여 차량이 주행한 데이터를 파일로 생성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458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데이터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28F6E5F-DEEC-498F-A4BA-2D62AE21A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t="4909" r="11060" b="1820"/>
          <a:stretch/>
        </p:blipFill>
        <p:spPr>
          <a:xfrm>
            <a:off x="2555776" y="1995686"/>
            <a:ext cx="936104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091427-B612-4ECB-85D8-3986DF947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3" r="9228"/>
          <a:stretch/>
        </p:blipFill>
        <p:spPr>
          <a:xfrm>
            <a:off x="109954" y="1851669"/>
            <a:ext cx="1478889" cy="178072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2026FF4-53B6-4896-AAC8-CF4BE5211B5C}"/>
              </a:ext>
            </a:extLst>
          </p:cNvPr>
          <p:cNvSpPr/>
          <p:nvPr/>
        </p:nvSpPr>
        <p:spPr>
          <a:xfrm>
            <a:off x="1716932" y="2454002"/>
            <a:ext cx="756592" cy="576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BACC3-ABBF-4D89-A525-7AD7F758B35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1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(3/12)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9016"/>
              </p:ext>
            </p:extLst>
          </p:nvPr>
        </p:nvGraphicFramePr>
        <p:xfrm>
          <a:off x="4359413" y="859602"/>
          <a:ext cx="4784401" cy="42838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144">
                  <a:extLst>
                    <a:ext uri="{9D8B030D-6E8A-4147-A177-3AD203B41FA5}">
                      <a16:colId xmlns:a16="http://schemas.microsoft.com/office/drawing/2014/main" val="1707180913"/>
                    </a:ext>
                  </a:extLst>
                </a:gridCol>
              </a:tblGrid>
              <a:tr h="42531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차량의 실시간 데이터 생성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입출력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센서에서 수집된 차량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6911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Try{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＂입력 파일 위치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Bread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생성 위치＂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true);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String s;</a:t>
                      </a:r>
                    </a:p>
                    <a:p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while((s=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bread.readLine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())!=null){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bwrite.write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altLang="ko-KR" sz="1050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sleep(100);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bwrite.newLine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772853"/>
                  </a:ext>
                </a:extLst>
              </a:tr>
              <a:tr h="29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데이터 출력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28F6E5F-DEEC-498F-A4BA-2D62AE21A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t="4909" r="11060" b="1820"/>
          <a:stretch/>
        </p:blipFill>
        <p:spPr>
          <a:xfrm>
            <a:off x="323528" y="1419622"/>
            <a:ext cx="936104" cy="1368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2" t="-223" r="7671" b="223"/>
          <a:stretch/>
        </p:blipFill>
        <p:spPr>
          <a:xfrm>
            <a:off x="2483768" y="1417898"/>
            <a:ext cx="936104" cy="13716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49F4372-3545-4E85-B344-262F60CB36C7}"/>
              </a:ext>
            </a:extLst>
          </p:cNvPr>
          <p:cNvSpPr/>
          <p:nvPr/>
        </p:nvSpPr>
        <p:spPr>
          <a:xfrm>
            <a:off x="1547664" y="1778144"/>
            <a:ext cx="756592" cy="576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849CE5-7D90-4AD0-AF45-E4264A57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76" y="2973714"/>
            <a:ext cx="1541592" cy="19384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3291C-0EAD-40B1-8328-6A38DA3A2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76" y="2973714"/>
            <a:ext cx="1520824" cy="1758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D06E4-1F7A-4E0E-96DB-0BA0DB7F8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44" y="1103502"/>
            <a:ext cx="3594276" cy="3922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6C7BB0-10D7-4DA2-819C-9057243A714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2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n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n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n-ea"/>
              </a:rPr>
              <a:t>(4/12)</a:t>
            </a:r>
            <a:endParaRPr lang="ko-KR" altLang="en-US" sz="44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08815"/>
              </p:ext>
            </p:extLst>
          </p:nvPr>
        </p:nvGraphicFramePr>
        <p:xfrm>
          <a:off x="4353375" y="850048"/>
          <a:ext cx="4784400" cy="430310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전송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실시간 데이터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실시간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execGenSrc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avroSink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For each one of the sources, the type is defined</a:t>
                      </a:r>
                    </a:p>
                    <a:p>
                      <a:r>
                        <a:rPr lang="fr-FR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agent02.sources.execGenSrc.type = exec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agent02.sources.execGenSrc.command = tail -F /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/log/apache2/newcar.log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agent02.sources.execGenSrc.batchSize = 10</a:t>
                      </a: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The channel can be defined as follows.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Each sink's type must be defined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agent02.sinks.avroSink.type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avro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agent02.sinks.avroSink.hostname = 192.168.0.101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와 통신</a:t>
                      </a:r>
                      <a:endParaRPr lang="en-US" altLang="ko-KR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agent02.sinks.avroSink.port = 33333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agent02.sinks.avroSink.batch-size =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47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파이와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-223" r="7671" b="223"/>
          <a:stretch/>
        </p:blipFill>
        <p:spPr>
          <a:xfrm>
            <a:off x="2786360" y="1365704"/>
            <a:ext cx="576064" cy="844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54B22-F3FB-426C-BEC8-43364C11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0" y="1144798"/>
            <a:ext cx="2019300" cy="1285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7830A-BAE2-4951-B93C-DF2F2EDA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3" y="3453458"/>
            <a:ext cx="1738610" cy="12217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C99DD-5E57-40B6-BFC3-3B7E5B22DB66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2532140" y="1787735"/>
            <a:ext cx="254220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CAFAE30-A9E5-4230-A703-57D07E6DD082}"/>
              </a:ext>
            </a:extLst>
          </p:cNvPr>
          <p:cNvSpPr/>
          <p:nvPr/>
        </p:nvSpPr>
        <p:spPr>
          <a:xfrm>
            <a:off x="1522490" y="257175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B4831-573C-47C9-BE1F-A8D6E197590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(5/12)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10985"/>
              </p:ext>
            </p:extLst>
          </p:nvPr>
        </p:nvGraphicFramePr>
        <p:xfrm>
          <a:off x="4355976" y="859705"/>
          <a:ext cx="4784400" cy="42595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06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저장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실시간 데이터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전송받은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실시간 데이터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 = </a:t>
                      </a:r>
                      <a:r>
                        <a:rPr lang="en-US" altLang="ko-KR" sz="1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avroGenSrc</a:t>
                      </a:r>
                      <a:endParaRPr lang="en-US" altLang="ko-KR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agent01.channels = </a:t>
                      </a:r>
                      <a:r>
                        <a:rPr lang="en-US" altLang="ko-KR" sz="1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 = HDFS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For each one of the sources, the type is defined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agent01.sources.avroGenSrc.type = </a:t>
                      </a:r>
                      <a:r>
                        <a:rPr lang="en-US" altLang="ko-KR" sz="1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avro</a:t>
                      </a:r>
                      <a:endParaRPr lang="en-US" altLang="ko-KR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agent01.sources.avroGenSrc.bind = 192.168.0.101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agent01.sources.avroGenSrc.port = 33333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The channel can be defined as follows.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agent01.sources.avroGenSrc.channels = </a:t>
                      </a:r>
                      <a:r>
                        <a:rPr lang="en-US" altLang="ko-KR" sz="1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agent01.sinks.HDFS.type = HDFS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agent01.sinks.HDFS.hdfs.path = hdfs://master:9000/pi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agent01.sinks.HDFS.hdfs.fileType = DataStream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agent01.sinks.HDFS.hdfs.writeFormat = text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agent01.sinks.HDFS.hdfs.batchSize = 1000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agent01.sinks.HDFS.hdfs.rollSize = 0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agent01.sinks.HDFS.hdfs.rollCount = 10000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agent01.sinks.HDFS.hdfs.rollInterval = 600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agent01.sinks.HDFS.hdfs.useLocalTimeStamp = true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agent01.sinks.HDFS.channel = </a:t>
                      </a:r>
                      <a:r>
                        <a:rPr lang="en-US" altLang="ko-KR" sz="1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agent01.channels.memoryChannel.type =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39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node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node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-223" r="7671" b="223"/>
          <a:stretch/>
        </p:blipFill>
        <p:spPr>
          <a:xfrm>
            <a:off x="2786360" y="1365704"/>
            <a:ext cx="576064" cy="8440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7830A-BAE2-4951-B93C-DF2F2EDA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0" y="1228753"/>
            <a:ext cx="1738610" cy="12217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C99DD-5E57-40B6-BFC3-3B7E5B22DB66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32140" y="1787735"/>
            <a:ext cx="254220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E56AF46-87C0-41AD-A1E9-C3CB13C95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11"/>
          <a:stretch/>
        </p:blipFill>
        <p:spPr>
          <a:xfrm>
            <a:off x="767242" y="3424982"/>
            <a:ext cx="2266302" cy="141444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ECF60BD-257D-4685-8AA8-021F3BA20743}"/>
              </a:ext>
            </a:extLst>
          </p:cNvPr>
          <p:cNvSpPr/>
          <p:nvPr/>
        </p:nvSpPr>
        <p:spPr>
          <a:xfrm>
            <a:off x="1656264" y="259749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B35AA-CF87-4CB3-981C-24D4D579E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949969"/>
            <a:ext cx="3397579" cy="4193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A8190-0942-4641-AF35-7EF4C6625B45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6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(6/12)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1026" name="Picture 2" descr="스파크 스트리밍에 대한 이미지 검색결과">
            <a:extLst>
              <a:ext uri="{FF2B5EF4-FFF2-40B4-BE49-F238E27FC236}">
                <a16:creationId xmlns:a16="http://schemas.microsoft.com/office/drawing/2014/main" id="{6B69177C-E660-4B80-B1D5-5D8E87A9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" y="1851670"/>
            <a:ext cx="369835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5713B2-D61C-41CC-96E0-FCCD4421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3367"/>
              </p:ext>
            </p:extLst>
          </p:nvPr>
        </p:nvGraphicFramePr>
        <p:xfrm>
          <a:off x="4337616" y="859396"/>
          <a:ext cx="4784400" cy="42840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2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스트림 데이터 처리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내부에 저장된 데이터를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안에 저장된 차량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testData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sc.textFile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("test")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testData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org.apache.spark.rdd.RDD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[String] = test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MapPartitionsRDD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at </a:t>
                      </a:r>
                      <a:r>
                        <a:rPr lang="en-US" altLang="ko-KR" sz="105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textFile</a:t>
                      </a:r>
                      <a:r>
                        <a:rPr lang="en-US" altLang="ko-KR" sz="105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&lt;console&gt;:24</a:t>
                      </a:r>
                    </a:p>
                    <a:p>
                      <a:br>
                        <a:rPr lang="ko-KR" altLang="en-US" sz="1050" dirty="0"/>
                      </a:b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Term1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${SPARK_HOME}/bin/spark-submit –class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SimpleFeedActor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Target/scala-2.10/streaming-loader-assembly-0.12.0-SNAPSHOT.jar &lt;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HostName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 500 /path/to/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UCI_HAR_Dataset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/text/Speed.txt</a:t>
                      </a: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StreamingContext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Milliseconds(1000))</a:t>
                      </a: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ssc.start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ssc.awaitTermination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8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저장된 차량데이터를 활용하여 새로운 데이터셋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F89E6B8-561C-40AF-8B69-F4381A793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62"/>
          <a:stretch/>
        </p:blipFill>
        <p:spPr>
          <a:xfrm>
            <a:off x="73820" y="1694870"/>
            <a:ext cx="4189976" cy="2592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ADA8-AFBE-4872-A2C0-6EA7C022F20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(7/12)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77559"/>
              </p:ext>
            </p:extLst>
          </p:nvPr>
        </p:nvGraphicFramePr>
        <p:xfrm>
          <a:off x="4337647" y="859603"/>
          <a:ext cx="4784400" cy="428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51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KNN-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(class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library(class)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Catalyst Temperature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knn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(select())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프레임 생성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data (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 명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car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data.frame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(data)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학습데이터 생성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Catalyst Temperature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data.frame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(ingredient = ())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시각화 작업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양이 적을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떄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ggplot2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(“ggplot2”)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library(ggplot2)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양이 많을 때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 부품의 교체 시기 도달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82C11B-649F-4DF5-B533-B4BE2E04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3065541"/>
            <a:ext cx="2571750" cy="16478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5E1D093-6517-413C-B31D-28CEF7455422}"/>
              </a:ext>
            </a:extLst>
          </p:cNvPr>
          <p:cNvSpPr/>
          <p:nvPr/>
        </p:nvSpPr>
        <p:spPr>
          <a:xfrm>
            <a:off x="1275430" y="221171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12C015-9EBD-423F-82CB-DF45AF24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" y="1095886"/>
            <a:ext cx="4251485" cy="3957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AB060-E35D-4D42-B695-4489E87944D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7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59157" y="1931091"/>
            <a:ext cx="290856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>
                <a:latin typeface="+mj-lt"/>
                <a:ea typeface="+mj-ea"/>
              </a:rPr>
              <a:t>관련 연구 및 사례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>
                <a:latin typeface="+mj-lt"/>
              </a:rPr>
              <a:t>시스템 구성도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상세 설계</a:t>
            </a:r>
          </a:p>
          <a:p>
            <a:pPr>
              <a:lnSpc>
                <a:spcPct val="200000"/>
              </a:lnSpc>
            </a:pPr>
            <a:endParaRPr lang="ko-KR" altLang="en-US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1931091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>
                <a:latin typeface="+mj-lt"/>
              </a:rPr>
              <a:t>업무 분담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종합 설계 수행 일정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009/ </a:t>
            </a:r>
            <a:r>
              <a:rPr lang="ko-KR" altLang="en-US" sz="1500" dirty="0">
                <a:latin typeface="+mj-lt"/>
              </a:rPr>
              <a:t>데모 환경 설계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010/ Git Hub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(8/12)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08151"/>
              </p:ext>
            </p:extLst>
          </p:nvPr>
        </p:nvGraphicFramePr>
        <p:xfrm>
          <a:off x="4324104" y="859705"/>
          <a:ext cx="4784400" cy="42772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6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(caret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library(caret)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표준화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scale(training[-5])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[,-5],centers = 3,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iter.max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10000)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car.kmeans$centers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군집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분석 결과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데이터셋에 할당 및 결과 확인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training$cluster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as.factor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car.kmeans$cluster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gplot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car.fuel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car.dis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clour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cluster , data = training)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Cluster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개수 결정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nc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min.nc = 2, max.nc = 15, method = 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78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운전자들 사이에서의 운전습관 좋음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나쁨의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B8056EF-D0BE-4501-9894-CF5BE8360CF7}"/>
              </a:ext>
            </a:extLst>
          </p:cNvPr>
          <p:cNvSpPr/>
          <p:nvPr/>
        </p:nvSpPr>
        <p:spPr>
          <a:xfrm>
            <a:off x="1275430" y="221171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B27ED-2753-44DB-82A7-EEE6AC0A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5" y="2961218"/>
            <a:ext cx="2681056" cy="17813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015FC0-59A7-4C57-80DE-F74956B52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" y="1124762"/>
            <a:ext cx="4114465" cy="40122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E2242-A29E-449E-B882-3D10F2AD0510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F20CF-E2B6-4B10-B8D2-D76B5539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720" y="1859682"/>
            <a:ext cx="2390152" cy="28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(9/12)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36147"/>
              </p:ext>
            </p:extLst>
          </p:nvPr>
        </p:nvGraphicFramePr>
        <p:xfrm>
          <a:off x="4355976" y="859705"/>
          <a:ext cx="4784400" cy="42837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3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(forecast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(“forecast”)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library(forecast)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데이터를 시계열 데이터로 변환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(data, frequency = n, start = c())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최적의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모형 선택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Auto.arima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(data)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모형으로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미래값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예측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Forecast.Arima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fittedData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h=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미래예측수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시계열 데이터를 그래프로 표현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plot.ts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예측된 시계열 데이터를 그래프로 표현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plot.forecast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연비의 변화를 시간에 따라 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B8056EF-D0BE-4501-9894-CF5BE8360CF7}"/>
              </a:ext>
            </a:extLst>
          </p:cNvPr>
          <p:cNvSpPr/>
          <p:nvPr/>
        </p:nvSpPr>
        <p:spPr>
          <a:xfrm>
            <a:off x="1866794" y="2245992"/>
            <a:ext cx="576064" cy="65833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1530996" y="1203598"/>
            <a:ext cx="1177948" cy="886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19FB5-DB03-4B66-872C-E010F75D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7" y="2956691"/>
            <a:ext cx="2940003" cy="174318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775EC8E-F3E0-4644-B0A2-A7C04D2B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19659"/>
            <a:ext cx="3351178" cy="3922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DA45FD-4D38-4FDF-9F8A-2BD9C1FB9960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855E2A-4D03-4850-968C-FBE541B55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890" y="1837557"/>
            <a:ext cx="2248359" cy="2943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032B46-5249-41E7-8D6A-3DD40FE26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212" y="1929377"/>
            <a:ext cx="2315460" cy="27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(10/12)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11521"/>
              </p:ext>
            </p:extLst>
          </p:nvPr>
        </p:nvGraphicFramePr>
        <p:xfrm>
          <a:off x="4324380" y="859704"/>
          <a:ext cx="4784124" cy="428379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80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서버 구축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서버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프로그래밍으로 분석한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library("shiny")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shinyBS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shinyjs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shinypod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dygraphs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function(input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callModule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read_delim_server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"csv")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rct_dyg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callModule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dygraph_server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rct_data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output$csv_dyg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renderDygraph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rct_dyg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dyOptions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useDataTimezone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63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ShinyR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69D6669-8500-445B-B371-A3276D2E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630"/>
            <a:ext cx="4283968" cy="266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8846C-65A2-4F09-A0C5-C4E666097B4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5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(11/12)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92976"/>
              </p:ext>
            </p:extLst>
          </p:nvPr>
        </p:nvGraphicFramePr>
        <p:xfrm>
          <a:off x="4352797" y="859705"/>
          <a:ext cx="4784400" cy="42837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6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i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r>
                        <a:rPr lang="ko-KR" altLang="en-US" sz="180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클라우드 배포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shiny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어플리케이션을 클라우드에 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shinyR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로 제작한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if(!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devtools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install.packages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devtools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bg1"/>
                          </a:solidFill>
                          <a:latin typeface="+mn-lt"/>
                        </a:rPr>
                        <a:t>devtools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::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install_github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rsconnect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bg1"/>
                          </a:solidFill>
                          <a:latin typeface="+mn-lt"/>
                        </a:rPr>
                        <a:t>rsconnect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::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setAccountInfo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name="&lt;ACCOUNT&gt;"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token="&lt;TOKEN&gt;"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secret="&lt;SECRET&gt;"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altLang="ko-KR" sz="105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82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웹어플리케이션을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제작하고 클라우드에 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1026" name="Picture 2" descr="http://www.shinyapps.io/에 대한 이미지 검색결과">
            <a:extLst>
              <a:ext uri="{FF2B5EF4-FFF2-40B4-BE49-F238E27FC236}">
                <a16:creationId xmlns:a16="http://schemas.microsoft.com/office/drawing/2014/main" id="{2E9334C4-1A91-4FA9-B33E-C2A0EB4A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74" y="1347614"/>
            <a:ext cx="4631070" cy="32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7D3C6-F81C-47A0-8BDB-C9FDDF381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707DDE-6367-41AF-A4B9-BCDF9FDF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48" y="1203966"/>
            <a:ext cx="1885938" cy="3312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4288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(12/12)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5B526A-9976-44B3-8D32-368BC4EF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8" y="1201315"/>
            <a:ext cx="2011114" cy="3259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F51254-9AAF-424C-B251-982CC398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02" y="1224306"/>
            <a:ext cx="1885937" cy="3312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43DE9-3A9F-4753-9A56-D3B6C97B4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1203597"/>
            <a:ext cx="1885937" cy="3312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30C93-B1EA-4040-A0DA-BA1DF99FBCC7}"/>
              </a:ext>
            </a:extLst>
          </p:cNvPr>
          <p:cNvSpPr txBox="1"/>
          <p:nvPr/>
        </p:nvSpPr>
        <p:spPr>
          <a:xfrm>
            <a:off x="328927" y="4612575"/>
            <a:ext cx="20108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16F6E-6D71-4121-BEBE-37628C4E7716}"/>
              </a:ext>
            </a:extLst>
          </p:cNvPr>
          <p:cNvSpPr txBox="1"/>
          <p:nvPr/>
        </p:nvSpPr>
        <p:spPr>
          <a:xfrm>
            <a:off x="2714948" y="4612575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6E609-0B0A-4DA3-BA2E-2BA8742F0FCF}"/>
              </a:ext>
            </a:extLst>
          </p:cNvPr>
          <p:cNvSpPr txBox="1"/>
          <p:nvPr/>
        </p:nvSpPr>
        <p:spPr>
          <a:xfrm>
            <a:off x="4890802" y="4643926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차량 이상 증세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3CDA-5942-405E-95B1-F4D0FBA41E56}"/>
              </a:ext>
            </a:extLst>
          </p:cNvPr>
          <p:cNvSpPr txBox="1"/>
          <p:nvPr/>
        </p:nvSpPr>
        <p:spPr>
          <a:xfrm>
            <a:off x="7017401" y="4656678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이상증세 시각화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19FF7A1-B6F9-47D9-AD87-0EB65A8D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61" y="2613818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5D98AF3-5FE2-4B9B-97FA-3C2DCC41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44" y="2587597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123475A-D0AD-45B9-BF7F-FE55AF91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4" y="2571750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37809D-D531-4270-B52B-C58AB7A84B10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2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79816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477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9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DF361-41A3-483B-B068-13D0F4AD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27" y="1268396"/>
            <a:ext cx="1485525" cy="148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8BD4F4-6C5B-41A3-A56E-FD46B3B1C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325693"/>
            <a:ext cx="1274531" cy="137383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779921-53DE-4E3D-A137-7B9BEF684CFB}"/>
              </a:ext>
            </a:extLst>
          </p:cNvPr>
          <p:cNvCxnSpPr>
            <a:cxnSpLocks/>
          </p:cNvCxnSpPr>
          <p:nvPr/>
        </p:nvCxnSpPr>
        <p:spPr>
          <a:xfrm>
            <a:off x="5724128" y="1491630"/>
            <a:ext cx="180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0E31A6-F04F-4D12-B843-5C723BBC687E}"/>
              </a:ext>
            </a:extLst>
          </p:cNvPr>
          <p:cNvCxnSpPr>
            <a:cxnSpLocks/>
          </p:cNvCxnSpPr>
          <p:nvPr/>
        </p:nvCxnSpPr>
        <p:spPr>
          <a:xfrm flipH="1">
            <a:off x="5724128" y="2571750"/>
            <a:ext cx="180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323528" y="3194814"/>
            <a:ext cx="8695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데이터로그를 발생할 </a:t>
            </a:r>
            <a:r>
              <a:rPr lang="ko-KR" altLang="en-US" sz="1600" b="1" dirty="0" err="1">
                <a:solidFill>
                  <a:srgbClr val="FFFF00"/>
                </a:solidFill>
              </a:rPr>
              <a:t>라즈베리파이</a:t>
            </a:r>
            <a:r>
              <a:rPr lang="en-US" altLang="ko-KR" sz="1600" b="1" dirty="0">
                <a:solidFill>
                  <a:srgbClr val="FFFF00"/>
                </a:solidFill>
              </a:rPr>
              <a:t>/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</a:rPr>
              <a:t>HDFS</a:t>
            </a:r>
            <a:r>
              <a:rPr lang="ko-KR" altLang="en-US" sz="1600" b="1" dirty="0">
                <a:solidFill>
                  <a:srgbClr val="FFFF00"/>
                </a:solidFill>
              </a:rPr>
              <a:t>환경이 구성된 개인 노트북 </a:t>
            </a:r>
            <a:r>
              <a:rPr lang="en-US" altLang="ko-KR" sz="1600" b="1" dirty="0">
                <a:solidFill>
                  <a:srgbClr val="FFFF00"/>
                </a:solidFill>
              </a:rPr>
              <a:t>/ Android </a:t>
            </a:r>
            <a:r>
              <a:rPr lang="ko-KR" altLang="en-US" sz="1600" b="1" dirty="0">
                <a:solidFill>
                  <a:srgbClr val="FFFF00"/>
                </a:solidFill>
              </a:rPr>
              <a:t>기기로 데모</a:t>
            </a:r>
            <a:br>
              <a:rPr lang="en-US" altLang="ko-KR" sz="1200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라즈베리파이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</a:rPr>
              <a:t>라즈베리파이에서</a:t>
            </a:r>
            <a:r>
              <a:rPr lang="ko-KR" altLang="en-US" sz="1600" dirty="0">
                <a:solidFill>
                  <a:schemeClr val="bg1"/>
                </a:solidFill>
              </a:rPr>
              <a:t> 차량데이터로그 발생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노트북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en-US" altLang="ko-KR" sz="1600" dirty="0" err="1">
                <a:solidFill>
                  <a:schemeClr val="bg1"/>
                </a:solidFill>
              </a:rPr>
              <a:t>Vmware</a:t>
            </a:r>
            <a:r>
              <a:rPr lang="ko-KR" altLang="en-US" sz="1600" dirty="0">
                <a:solidFill>
                  <a:schemeClr val="bg1"/>
                </a:solidFill>
              </a:rPr>
              <a:t>를 사용하여 </a:t>
            </a:r>
            <a:r>
              <a:rPr lang="en-US" altLang="ko-KR" sz="1600" dirty="0">
                <a:solidFill>
                  <a:schemeClr val="bg1"/>
                </a:solidFill>
              </a:rPr>
              <a:t>Name Node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Data Node</a:t>
            </a:r>
            <a:r>
              <a:rPr lang="ko-KR" altLang="en-US" sz="1600" dirty="0" err="1">
                <a:solidFill>
                  <a:schemeClr val="bg1"/>
                </a:solidFill>
              </a:rPr>
              <a:t>로구성된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HDFS</a:t>
            </a:r>
            <a:r>
              <a:rPr lang="ko-KR" altLang="en-US" sz="1600" dirty="0">
                <a:solidFill>
                  <a:schemeClr val="bg1"/>
                </a:solidFill>
              </a:rPr>
              <a:t>환경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앱 실행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차량데이터 분석결과 도출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라즈베리파이에 대한 이미지 검색결과">
            <a:extLst>
              <a:ext uri="{FF2B5EF4-FFF2-40B4-BE49-F238E27FC236}">
                <a16:creationId xmlns:a16="http://schemas.microsoft.com/office/drawing/2014/main" id="{254AC72C-1554-4176-929F-01844E2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9793"/>
            <a:ext cx="2043739" cy="14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89F374-FE77-4FF0-B40C-1CA4D97CBA81}"/>
              </a:ext>
            </a:extLst>
          </p:cNvPr>
          <p:cNvCxnSpPr>
            <a:cxnSpLocks/>
          </p:cNvCxnSpPr>
          <p:nvPr/>
        </p:nvCxnSpPr>
        <p:spPr>
          <a:xfrm>
            <a:off x="2330827" y="1454778"/>
            <a:ext cx="1665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439BD1-A4C7-4930-8D69-B606C9AA0249}"/>
              </a:ext>
            </a:extLst>
          </p:cNvPr>
          <p:cNvCxnSpPr>
            <a:cxnSpLocks/>
          </p:cNvCxnSpPr>
          <p:nvPr/>
        </p:nvCxnSpPr>
        <p:spPr>
          <a:xfrm flipH="1" flipV="1">
            <a:off x="2330827" y="2566147"/>
            <a:ext cx="1665109" cy="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6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8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10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DECDF-5E07-4F8E-A4EB-E08F85F4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" y="1416074"/>
            <a:ext cx="4575339" cy="259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8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0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지적 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생성된 결과에 대한 판단근거를 제시 할 수 있는 유사데이터에 대한 실험결과 필요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구현 빨리 할 것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ML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부분에 대한 설계와 결과 확인 필요 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설계를 코드 형태로 표현하지 말고 다른 표현 방법 사용 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설계부분의 입 출력 내용 명확히 표현 </a:t>
            </a:r>
            <a:endParaRPr lang="en-US" altLang="ko-KR" sz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262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11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5" action="ppaction://hlinksldjump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5" action="ppaction://hlinksldjump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C3897E-F84E-4E10-9038-8DD727F1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0" y="627534"/>
            <a:ext cx="9144000" cy="29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A59919-9C24-40BE-8B0D-535DCAED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10"/>
            <a:ext cx="9144000" cy="35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240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관련 연구 및 사례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AA89D-09E6-47E7-9EAF-B18406AE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" y="1166331"/>
            <a:ext cx="3820449" cy="336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9E4255-88CA-4F1F-8C44-ED3D2198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56" y="1166331"/>
            <a:ext cx="4114872" cy="336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36BA8-350B-4EF2-BD9C-F9414499B7C8}"/>
              </a:ext>
            </a:extLst>
          </p:cNvPr>
          <p:cNvSpPr txBox="1"/>
          <p:nvPr/>
        </p:nvSpPr>
        <p:spPr>
          <a:xfrm>
            <a:off x="43356" y="4556573"/>
            <a:ext cx="905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센서는 모니터링을 위한 장비가 따로 필요함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장비 없이도  스마트폰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어플리케이션에서 모니터링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가능하도록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9BBCE-E88D-4075-ABAE-0CF754AF5FA3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5652120" y="1359984"/>
            <a:ext cx="2543348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1867</Words>
  <Application>Microsoft Office PowerPoint</Application>
  <PresentationFormat>화면 슬라이드 쇼(16:9)</PresentationFormat>
  <Paragraphs>416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</vt:lpstr>
      <vt:lpstr>Wingdings</vt:lpstr>
      <vt:lpstr>맑은 고딕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DONGYOUN SHIN</cp:lastModifiedBy>
  <cp:revision>91</cp:revision>
  <dcterms:created xsi:type="dcterms:W3CDTF">2016-07-29T12:22:46Z</dcterms:created>
  <dcterms:modified xsi:type="dcterms:W3CDTF">2018-03-21T00:36:02Z</dcterms:modified>
</cp:coreProperties>
</file>