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311" r:id="rId6"/>
    <p:sldId id="259" r:id="rId7"/>
    <p:sldId id="306" r:id="rId8"/>
    <p:sldId id="317" r:id="rId9"/>
    <p:sldId id="267" r:id="rId10"/>
    <p:sldId id="290" r:id="rId11"/>
    <p:sldId id="289" r:id="rId12"/>
    <p:sldId id="291" r:id="rId13"/>
    <p:sldId id="292" r:id="rId14"/>
    <p:sldId id="277" r:id="rId15"/>
    <p:sldId id="318" r:id="rId16"/>
    <p:sldId id="319" r:id="rId17"/>
    <p:sldId id="278" r:id="rId18"/>
    <p:sldId id="279" r:id="rId19"/>
    <p:sldId id="308" r:id="rId20"/>
    <p:sldId id="265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BusanBada" panose="02000603000000000000" pitchFamily="2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 varScale="1">
        <p:scale>
          <a:sx n="92" d="100"/>
          <a:sy n="92" d="100"/>
        </p:scale>
        <p:origin x="72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109978-F6AE-4CAB-AEA9-E0206B172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6AE4B-CC06-49EC-B359-8FF71488D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ED78-49E0-4E51-B0FE-94D8117D6F5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171E8-4E00-4C3A-AC30-4F11A867D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8F55-CB5C-442D-B66D-5DBF66F4C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4441-80D8-4353-9A43-FC8AC0CB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9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591E-1BDA-4B2C-AB29-76367E19820D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E10F-54D6-45B4-9E04-3BC9B6C2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8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개발언어</a:t>
            </a:r>
          </a:p>
          <a:p>
            <a:pPr rtl="0" eaLnBrk="1" fontAlgn="base" latinLnBrk="0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, JAVA , R , Python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요구에 따라 적절한 개발 언어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hindongyoun/RisingSunz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B3640024966" TargetMode="External"/><Relationship Id="rId2" Type="http://schemas.openxmlformats.org/officeDocument/2006/relationships/hyperlink" Target="http://www.eco-drive.or.kr/images/e-book4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cshop.co.kr/goods/goods_view.php?goodsNo=1000023514&amp;inflow=naver&amp;NaPm=ct%3Djdx4gxzc|ci%3D4d851b88f3e3d82967aa0a9943bdaf287dde46c9|tr%3Dslsl|sn%3D580099|hk%3D2fae97428a9ae4ae9f23e756dad2fdeb184776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1851670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분산저장시스템을 이용한 차량 모니터링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851" y="2427734"/>
            <a:ext cx="6390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Vehicle Monitoring Using Distributed Storage System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422-4B16-4723-A052-A6BBA03EC207}"/>
              </a:ext>
            </a:extLst>
          </p:cNvPr>
          <p:cNvSpPr txBox="1"/>
          <p:nvPr/>
        </p:nvSpPr>
        <p:spPr>
          <a:xfrm>
            <a:off x="251520" y="3465463"/>
            <a:ext cx="594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2015150043	</a:t>
            </a:r>
            <a:r>
              <a:rPr lang="ko-KR" altLang="en-US" dirty="0"/>
              <a:t>김주호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</a:p>
          <a:p>
            <a:pPr algn="just"/>
            <a:r>
              <a:rPr lang="en-US" altLang="ko-KR" dirty="0"/>
              <a:t>2015154047	</a:t>
            </a:r>
            <a:r>
              <a:rPr lang="ko-KR" altLang="en-US" dirty="0"/>
              <a:t>신동윤</a:t>
            </a:r>
            <a:r>
              <a:rPr lang="en-US" altLang="ko-KR" dirty="0"/>
              <a:t>		</a:t>
            </a:r>
            <a:r>
              <a:rPr lang="ko-KR" altLang="en-US" dirty="0" err="1"/>
              <a:t>정의훈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algn="just"/>
            <a:r>
              <a:rPr lang="en-US" altLang="ko-KR" dirty="0"/>
              <a:t>2015154050	</a:t>
            </a:r>
            <a:r>
              <a:rPr lang="ko-KR" altLang="en-US" dirty="0" err="1"/>
              <a:t>이승해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  <a:r>
              <a:rPr lang="en-US" altLang="ko-KR" dirty="0"/>
              <a:t>          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9B0A-14AC-41F7-9B51-E8B147A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827584" y="1347614"/>
            <a:ext cx="1584176" cy="141402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43765F8-FCBD-4E54-9166-A1DE4FAA6802}"/>
              </a:ext>
            </a:extLst>
          </p:cNvPr>
          <p:cNvSpPr/>
          <p:nvPr/>
        </p:nvSpPr>
        <p:spPr>
          <a:xfrm>
            <a:off x="3707904" y="1347615"/>
            <a:ext cx="4230496" cy="769442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AFB3EE-FEEA-4ABB-942B-E54E12097C5C}"/>
              </a:ext>
            </a:extLst>
          </p:cNvPr>
          <p:cNvSpPr txBox="1">
            <a:spLocks/>
          </p:cNvSpPr>
          <p:nvPr/>
        </p:nvSpPr>
        <p:spPr>
          <a:xfrm>
            <a:off x="3374105" y="2886669"/>
            <a:ext cx="5472608" cy="1481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C717A-7E70-4C73-8A9F-56C6904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1" y="3147813"/>
            <a:ext cx="2037251" cy="117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6A58F-AAF3-4583-9881-DAA9BB6D3E0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67238-060E-4698-9BF4-7404EEF3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8155420" cy="3348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3E96A-18BF-4625-B01D-8640874736A6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369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개발환경 및 개발 방법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B8E426-522F-45CF-B6D2-78E5FBB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67628"/>
              </p:ext>
            </p:extLst>
          </p:nvPr>
        </p:nvGraphicFramePr>
        <p:xfrm>
          <a:off x="-51" y="1091492"/>
          <a:ext cx="9144051" cy="4052004"/>
        </p:xfrm>
        <a:graphic>
          <a:graphicData uri="http://schemas.openxmlformats.org/drawingml/2006/table">
            <a:tbl>
              <a:tblPr/>
              <a:tblGrid>
                <a:gridCol w="1131381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59436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2830060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358824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413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4108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Scala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모듈에 맞는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Mate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PC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저장 시스템 구축을 위한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068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실시간 로그 수집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 처리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794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Hive, MapReduce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530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299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시각화 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3410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WIFI,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C80825-0447-4FDA-8F74-37B4C0B76AB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ko-KR" altLang="en-US" sz="4400" dirty="0">
                <a:solidFill>
                  <a:srgbClr val="FFC000"/>
                </a:solidFill>
                <a:latin typeface="+mj-ea"/>
                <a:ea typeface="+mj-ea"/>
              </a:rPr>
              <a:t>개발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F89EC-773A-44D6-821B-7A8D6FF68411}"/>
              </a:ext>
            </a:extLst>
          </p:cNvPr>
          <p:cNvSpPr txBox="1"/>
          <p:nvPr/>
        </p:nvSpPr>
        <p:spPr>
          <a:xfrm>
            <a:off x="251520" y="1203598"/>
            <a:ext cx="86409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개발 완료한 기능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-flume</a:t>
            </a:r>
            <a:r>
              <a:rPr lang="ko-KR" altLang="en-US" sz="1600" b="1" dirty="0">
                <a:solidFill>
                  <a:schemeClr val="bg1"/>
                </a:solidFill>
              </a:rPr>
              <a:t>을 사용한 입력데이터와 저장 </a:t>
            </a:r>
            <a:r>
              <a:rPr lang="ko-KR" altLang="en-US" sz="1600" b="1" dirty="0" err="1">
                <a:solidFill>
                  <a:schemeClr val="bg1"/>
                </a:solidFill>
              </a:rPr>
              <a:t>장치간의</a:t>
            </a:r>
            <a:r>
              <a:rPr lang="ko-KR" altLang="en-US" sz="1600" b="1" dirty="0">
                <a:solidFill>
                  <a:schemeClr val="bg1"/>
                </a:solidFill>
              </a:rPr>
              <a:t> 통신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-spark streaming</a:t>
            </a:r>
            <a:r>
              <a:rPr lang="ko-KR" altLang="en-US" sz="1600" b="1" dirty="0">
                <a:solidFill>
                  <a:schemeClr val="bg1"/>
                </a:solidFill>
              </a:rPr>
              <a:t>을 사용한 실시간 데이터의 처리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-spark</a:t>
            </a:r>
            <a:r>
              <a:rPr lang="ko-KR" altLang="en-US" sz="1600" b="1" dirty="0">
                <a:solidFill>
                  <a:schemeClr val="bg1"/>
                </a:solidFill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</a:rPr>
              <a:t>R</a:t>
            </a:r>
            <a:r>
              <a:rPr lang="ko-KR" altLang="en-US" sz="1600" b="1" dirty="0">
                <a:solidFill>
                  <a:schemeClr val="bg1"/>
                </a:solidFill>
              </a:rPr>
              <a:t>을 연동하고 데이터를 분석한 결과를 웹 전송 및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시각화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>
                <a:solidFill>
                  <a:schemeClr val="bg1"/>
                </a:solidFill>
              </a:rPr>
              <a:t>   -</a:t>
            </a:r>
            <a:r>
              <a:rPr lang="ko-KR" altLang="en-US" sz="1600" b="1">
                <a:solidFill>
                  <a:schemeClr val="bg1"/>
                </a:solidFill>
              </a:rPr>
              <a:t>웹을 </a:t>
            </a:r>
            <a:r>
              <a:rPr lang="ko-KR" altLang="en-US" sz="1600" b="1" dirty="0">
                <a:solidFill>
                  <a:schemeClr val="bg1"/>
                </a:solidFill>
              </a:rPr>
              <a:t>연동한 모바일 어플리케이션 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개발에서 제외할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>
                <a:solidFill>
                  <a:schemeClr val="bg1"/>
                </a:solidFill>
              </a:rPr>
              <a:t>   </a:t>
            </a:r>
            <a:r>
              <a:rPr lang="en-US" altLang="ko-KR" sz="1600" b="1">
                <a:solidFill>
                  <a:schemeClr val="bg1"/>
                </a:solidFill>
              </a:rPr>
              <a:t>-</a:t>
            </a:r>
            <a:r>
              <a:rPr lang="ko-KR" altLang="en-US" sz="1600" b="1">
                <a:solidFill>
                  <a:schemeClr val="bg1"/>
                </a:solidFill>
              </a:rPr>
              <a:t>없음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88D0B-1797-4DEC-9127-905D6F2ABC6C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GIT HUB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4572000" y="1851670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8EFA314-3096-4BA3-9209-512D24CA7A89}"/>
              </a:ext>
            </a:extLst>
          </p:cNvPr>
          <p:cNvSpPr txBox="1">
            <a:spLocks/>
          </p:cNvSpPr>
          <p:nvPr/>
        </p:nvSpPr>
        <p:spPr>
          <a:xfrm>
            <a:off x="22880" y="4094117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3DECDF-5E07-4F8E-A4EB-E08F85F4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" y="1416074"/>
            <a:ext cx="4575339" cy="2590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D50AD-D214-4B60-A803-66F4CB3C137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6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역할 분담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BDB078-6004-43E0-8045-AC50A267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7457"/>
              </p:ext>
            </p:extLst>
          </p:nvPr>
        </p:nvGraphicFramePr>
        <p:xfrm>
          <a:off x="179512" y="1131591"/>
          <a:ext cx="8784976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60238075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858803679"/>
                    </a:ext>
                  </a:extLst>
                </a:gridCol>
              </a:tblGrid>
              <a:tr h="2165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6289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김주호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데이터 정제 프로그래밍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라즈베리파이</a:t>
                      </a:r>
                      <a:r>
                        <a:rPr lang="ko-KR" altLang="en-US" sz="1500" dirty="0"/>
                        <a:t>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62709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신동윤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추출해야 할 데이터 결정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r>
                        <a:rPr lang="ko-KR" altLang="en-US" sz="1500" dirty="0"/>
                        <a:t> 프로그래밍을 통한 데이터 분석 및 시각화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ppt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5526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이승해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샘플 데이터 추출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</a:t>
                      </a:r>
                      <a:r>
                        <a:rPr lang="ko-KR" altLang="en-US" sz="1500" dirty="0"/>
                        <a:t> 파이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5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403EA-E2BD-4ABE-8895-C3662F25BB05}"/>
              </a:ext>
            </a:extLst>
          </p:cNvPr>
          <p:cNvSpPr txBox="1"/>
          <p:nvPr/>
        </p:nvSpPr>
        <p:spPr>
          <a:xfrm>
            <a:off x="8505041" y="110469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7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수행 일정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C7521-1E71-444B-A66D-2770D109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" y="1077854"/>
            <a:ext cx="8443056" cy="3948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472F0-5632-426B-834B-DDBA09BBD34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8 </a:t>
            </a:r>
            <a:r>
              <a:rPr lang="ko-KR" altLang="en-US" sz="4400" dirty="0">
                <a:latin typeface="+mj-ea"/>
                <a:ea typeface="+mj-ea"/>
              </a:rPr>
              <a:t>참고자료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0" y="824014"/>
            <a:ext cx="9144000" cy="4229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환경부 경제운전지표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2"/>
              </a:rPr>
              <a:t>http://www.eco-drive.or.kr/images/e-book4.pdf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스파크 입문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3"/>
              </a:rPr>
              <a:t>http://www.hanbit.co.kr/store/books/look.php?p_code=B3640024966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을 이용한 데이터 처리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분석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4"/>
              </a:rPr>
              <a:t>http://ocshop.co.kr/goods/goods_view.php?goodsNo=1000023514&amp;inflow=naver&amp;NaPm=ct%3Djdx4gxzc%7Cci%3D4d851b88f3e3d82967aa0a9943bdaf287dde46c9%7Ctr%3Dslsl%7Csn%3D580099%7Chk%3D2fae97428a9ae4ae9f23e756dad2fdeb184776df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Flume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구조 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E95DC-D38F-4C6D-B8C2-04FC663B363A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48AD-7FAC-4176-AEDF-72E9D074E8D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ea"/>
                <a:ea typeface="+mj-ea"/>
              </a:rPr>
              <a:t>Index</a:t>
            </a:r>
            <a:endParaRPr lang="ko-KR" altLang="en-US" sz="2200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6117" y="2161924"/>
            <a:ext cx="2908560" cy="2327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BusanBada" panose="02000603000000000000" pitchFamily="2" charset="-127"/>
              </a:rPr>
              <a:t>001/ </a:t>
            </a:r>
            <a:r>
              <a:rPr lang="ko-KR" altLang="en-US" sz="1500" dirty="0">
                <a:latin typeface="+mj-lt"/>
                <a:ea typeface="+mj-ea"/>
              </a:rPr>
              <a:t>종합 설계 개요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002/ </a:t>
            </a:r>
            <a:r>
              <a:rPr lang="ko-KR" altLang="en-US" sz="1500" dirty="0"/>
              <a:t>시스템 수행 구성도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003/ </a:t>
            </a:r>
            <a:r>
              <a:rPr lang="ko-KR" altLang="en-US" sz="1500" dirty="0">
                <a:latin typeface="+mj-lt"/>
              </a:rPr>
              <a:t>시스템 수행 시나리오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004/ </a:t>
            </a:r>
            <a:r>
              <a:rPr lang="ko-KR" altLang="en-US" sz="1500" dirty="0"/>
              <a:t>개발 환경 및 개발 방법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     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C8E869-1013-43F4-88F6-75EBE29AE20C}"/>
              </a:ext>
            </a:extLst>
          </p:cNvPr>
          <p:cNvSpPr txBox="1"/>
          <p:nvPr/>
        </p:nvSpPr>
        <p:spPr>
          <a:xfrm>
            <a:off x="5243904" y="2161924"/>
            <a:ext cx="2908560" cy="1865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/>
              <a:t>005/ </a:t>
            </a:r>
            <a:r>
              <a:rPr lang="ko-KR" altLang="en-US" sz="1500" dirty="0"/>
              <a:t>개발 현황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006/ </a:t>
            </a:r>
            <a:r>
              <a:rPr lang="ko-KR" altLang="en-US" sz="1500" dirty="0">
                <a:latin typeface="+mj-lt"/>
              </a:rPr>
              <a:t>업무 분담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007/ </a:t>
            </a:r>
            <a:r>
              <a:rPr lang="ko-KR" altLang="en-US" sz="1500" dirty="0"/>
              <a:t>종합 설계 수행 일정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008/ </a:t>
            </a:r>
            <a:r>
              <a:rPr lang="ko-KR" altLang="en-US" sz="1500" dirty="0">
                <a:latin typeface="+mj-lt"/>
              </a:rPr>
              <a:t>필요기술 및 참고문헌</a:t>
            </a:r>
            <a:endParaRPr lang="en-US" altLang="ko-KR" sz="1500" dirty="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F24DB3-FC03-4B71-A58C-4E578DDF77F1}"/>
              </a:ext>
            </a:extLst>
          </p:cNvPr>
          <p:cNvCxnSpPr/>
          <p:nvPr/>
        </p:nvCxnSpPr>
        <p:spPr>
          <a:xfrm>
            <a:off x="4572000" y="1693940"/>
            <a:ext cx="0" cy="2389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9BC579-F5E0-4470-8151-6E723BA3ACC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0B894-B303-46E2-AC2B-D71AC2229874}"/>
              </a:ext>
            </a:extLst>
          </p:cNvPr>
          <p:cNvSpPr txBox="1"/>
          <p:nvPr/>
        </p:nvSpPr>
        <p:spPr>
          <a:xfrm>
            <a:off x="8475892" y="195524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94EDB-7080-45E3-89DC-10AC37630075}"/>
              </a:ext>
            </a:extLst>
          </p:cNvPr>
          <p:cNvSpPr/>
          <p:nvPr/>
        </p:nvSpPr>
        <p:spPr>
          <a:xfrm>
            <a:off x="-13012" y="8384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C3429-37AE-489D-A25A-BDA955DCE01E}"/>
              </a:ext>
            </a:extLst>
          </p:cNvPr>
          <p:cNvSpPr txBox="1"/>
          <p:nvPr/>
        </p:nvSpPr>
        <p:spPr>
          <a:xfrm>
            <a:off x="958588" y="98648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+mj-ea"/>
              </a:rPr>
              <a:t>1</a:t>
            </a:r>
            <a:r>
              <a:rPr lang="en-US" altLang="ko-KR" sz="440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>
                <a:solidFill>
                  <a:srgbClr val="FFC22B"/>
                </a:solidFill>
                <a:latin typeface="+mj-ea"/>
                <a:ea typeface="+mj-ea"/>
              </a:rPr>
              <a:t>지적사항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BA0374B-B01C-4E72-B4C2-B108C7802992}"/>
              </a:ext>
            </a:extLst>
          </p:cNvPr>
          <p:cNvSpPr txBox="1">
            <a:spLocks/>
          </p:cNvSpPr>
          <p:nvPr/>
        </p:nvSpPr>
        <p:spPr>
          <a:xfrm>
            <a:off x="166500" y="1253648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생성된 결과에 대한 판단근거를 제시 할 수 있는 유사데이터에 대한 실험결과 필요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참조완료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구현 빨리 할 것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-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구현완료 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ML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부분에 대한 설계와 결과 확인 필요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결과확인완료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설계를 코드 형태로 표현하지 말고 다른 표현 방법 사용 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err="1">
                <a:solidFill>
                  <a:schemeClr val="bg1"/>
                </a:solidFill>
                <a:latin typeface="+mj-lt"/>
              </a:rPr>
              <a:t>다른표현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 사용완료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설계부분의 입 출력 내용 명확히 표현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명확히 표현 완료</a:t>
            </a:r>
            <a:endParaRPr lang="en-US" altLang="ko-KR" sz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(1/2)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B68AF2-A32F-4782-A271-C8FE77386986}"/>
              </a:ext>
            </a:extLst>
          </p:cNvPr>
          <p:cNvSpPr txBox="1">
            <a:spLocks/>
          </p:cNvSpPr>
          <p:nvPr/>
        </p:nvSpPr>
        <p:spPr>
          <a:xfrm>
            <a:off x="179512" y="1245264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1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</a:rPr>
              <a:t>연구 개발 목표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차량의 데이터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추출하여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하둡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분산저장 시스템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(HDFS)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저장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저장 받은 데이터를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SPARK ,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맵리듀스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, HIVE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 통해 처리 및 정제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정제된 데이터는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R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을 통해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데이터를 분석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하고 분석 결과를 시각화 하여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어플리케이션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전송</a:t>
            </a:r>
            <a:endParaRPr lang="en-US" altLang="ko-KR" sz="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26C1-493F-4FBF-83AA-BDA61D4046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(2/2)</a:t>
            </a:r>
            <a:endParaRPr lang="ko-KR" altLang="en-US" sz="4400" dirty="0"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4893879-11A2-4ED7-8CCC-A7E08F92FDBD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6624736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차량에 대한 지식이 부족한 사람들에게 차량에 대한 </a:t>
            </a:r>
            <a:r>
              <a:rPr lang="ko-KR" altLang="en-US" sz="1100" dirty="0">
                <a:solidFill>
                  <a:srgbClr val="FFFF00"/>
                </a:solidFill>
                <a:ea typeface="맑은 고딕" panose="020B0503020000020004" pitchFamily="50" charset="-127"/>
              </a:rPr>
              <a:t>정보 제공</a:t>
            </a:r>
            <a:endParaRPr lang="en-US" altLang="ko-KR" sz="1100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속도 데이터를 바탕으로 운전 성향 및 상대적인 사고 </a:t>
            </a:r>
            <a:r>
              <a:rPr lang="ko-KR" altLang="en-US" sz="1100" dirty="0">
                <a:solidFill>
                  <a:srgbClr val="FFFF00"/>
                </a:solidFill>
              </a:rPr>
              <a:t>위험도</a:t>
            </a:r>
            <a:r>
              <a:rPr lang="ko-KR" altLang="en-US" sz="1100" dirty="0">
                <a:solidFill>
                  <a:schemeClr val="bg1"/>
                </a:solidFill>
              </a:rPr>
              <a:t>를 계산하고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</a:rPr>
              <a:t>사고율</a:t>
            </a:r>
            <a:r>
              <a:rPr lang="ko-KR" altLang="en-US" sz="1100" dirty="0">
                <a:solidFill>
                  <a:schemeClr val="bg1"/>
                </a:solidFill>
              </a:rPr>
              <a:t>을 예측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예측 결과를 바탕으로 효율적인 운전자 행동 분석 및 진단을 실현하는 목적 제공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 운전자와의 연비를 비교하여 효율적인 연비 운전을 하게끔 정보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12F53-5E92-4596-8906-80BFBD478BB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7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구성도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B471-852A-40F7-9E15-E1A0E0D7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" y="1498897"/>
            <a:ext cx="9180512" cy="3142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80008-461E-4AAC-A47F-247AB9A7F8F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2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2BC37D4-109E-45D8-B259-B02DAE450B04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60721A-5DB5-45DC-A044-E8F4783DC710}"/>
              </a:ext>
            </a:extLst>
          </p:cNvPr>
          <p:cNvSpPr/>
          <p:nvPr/>
        </p:nvSpPr>
        <p:spPr>
          <a:xfrm>
            <a:off x="2534599" y="2507436"/>
            <a:ext cx="477520" cy="988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99314-3699-440C-B6E1-D142A0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6" y="1553567"/>
            <a:ext cx="1656743" cy="988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4D326-3644-4745-9AB0-D787C99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" y="3500092"/>
            <a:ext cx="1656743" cy="1242558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043E8F19-1EBF-4FA0-A63F-AEA4CC395412}"/>
              </a:ext>
            </a:extLst>
          </p:cNvPr>
          <p:cNvSpPr/>
          <p:nvPr/>
        </p:nvSpPr>
        <p:spPr>
          <a:xfrm>
            <a:off x="971600" y="2806230"/>
            <a:ext cx="396240" cy="429532"/>
          </a:xfrm>
          <a:prstGeom prst="plus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02D05E4-8513-4A40-B998-9AA6BE87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52" y="1603638"/>
            <a:ext cx="5643358" cy="276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A9F7-3A78-4B1E-8076-E054446B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3230458" y="1611714"/>
            <a:ext cx="5641259" cy="275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66047-BD0F-4642-8DA9-0A046C8E401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DB43-93F1-48BD-B61E-22466600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10977" r="83542" b="-4"/>
          <a:stretch/>
        </p:blipFill>
        <p:spPr>
          <a:xfrm>
            <a:off x="467543" y="1163927"/>
            <a:ext cx="981249" cy="3758738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D89B929-874A-40F5-9164-920950882B6E}"/>
              </a:ext>
            </a:extLst>
          </p:cNvPr>
          <p:cNvSpPr/>
          <p:nvPr/>
        </p:nvSpPr>
        <p:spPr>
          <a:xfrm>
            <a:off x="1735810" y="4230857"/>
            <a:ext cx="4641858" cy="761911"/>
          </a:xfrm>
          <a:prstGeom prst="wedgeRectCallout">
            <a:avLst>
              <a:gd name="adj1" fmla="val -54777"/>
              <a:gd name="adj2" fmla="val -1973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48AF-8358-4AB0-B3B7-9C0114327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"/>
          <a:stretch/>
        </p:blipFill>
        <p:spPr>
          <a:xfrm>
            <a:off x="3995936" y="1275606"/>
            <a:ext cx="3888432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4C9E0-67B6-4497-BE29-F3641E1E9E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9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B019E-F51C-4782-9330-EC9EF9C363D9}"/>
              </a:ext>
            </a:extLst>
          </p:cNvPr>
          <p:cNvSpPr txBox="1">
            <a:spLocks/>
          </p:cNvSpPr>
          <p:nvPr/>
        </p:nvSpPr>
        <p:spPr>
          <a:xfrm>
            <a:off x="7050045" y="4794763"/>
            <a:ext cx="789383" cy="273844"/>
          </a:xfr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338FD-9D6A-46F8-BAEB-C27E8F2B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6" t="21850" r="32427" b="35084"/>
          <a:stretch/>
        </p:blipFill>
        <p:spPr>
          <a:xfrm>
            <a:off x="275286" y="1497038"/>
            <a:ext cx="2071088" cy="145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B316D-EA0A-4868-B008-D867BE4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7" y="1476947"/>
            <a:ext cx="5548370" cy="22140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7D88-3571-4122-A8F1-534A53C28A55}"/>
              </a:ext>
            </a:extLst>
          </p:cNvPr>
          <p:cNvSpPr/>
          <p:nvPr/>
        </p:nvSpPr>
        <p:spPr>
          <a:xfrm>
            <a:off x="3332988" y="1551812"/>
            <a:ext cx="98298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43766-4FFD-48CB-BF7F-7EB487FF61F8}"/>
              </a:ext>
            </a:extLst>
          </p:cNvPr>
          <p:cNvSpPr/>
          <p:nvPr/>
        </p:nvSpPr>
        <p:spPr>
          <a:xfrm>
            <a:off x="5013358" y="1546801"/>
            <a:ext cx="729761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85CE7-0D96-483F-8246-FAF35E44CA2F}"/>
              </a:ext>
            </a:extLst>
          </p:cNvPr>
          <p:cNvSpPr/>
          <p:nvPr/>
        </p:nvSpPr>
        <p:spPr>
          <a:xfrm>
            <a:off x="5756910" y="1551812"/>
            <a:ext cx="311068" cy="2141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23C8C-2B5F-4ECB-9303-0FCAD22ACBC8}"/>
              </a:ext>
            </a:extLst>
          </p:cNvPr>
          <p:cNvSpPr/>
          <p:nvPr/>
        </p:nvSpPr>
        <p:spPr>
          <a:xfrm>
            <a:off x="6588857" y="1539832"/>
            <a:ext cx="246821" cy="2148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079BD6-7F36-4BD0-9567-E38FFB31B6DF}"/>
              </a:ext>
            </a:extLst>
          </p:cNvPr>
          <p:cNvSpPr/>
          <p:nvPr/>
        </p:nvSpPr>
        <p:spPr>
          <a:xfrm>
            <a:off x="6854191" y="1546801"/>
            <a:ext cx="262890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A07DE-BB6A-4EE4-9704-637783FA87A0}"/>
              </a:ext>
            </a:extLst>
          </p:cNvPr>
          <p:cNvSpPr/>
          <p:nvPr/>
        </p:nvSpPr>
        <p:spPr>
          <a:xfrm>
            <a:off x="7355856" y="1539774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E5DCED-F09F-4615-B9F0-758347544EB7}"/>
              </a:ext>
            </a:extLst>
          </p:cNvPr>
          <p:cNvSpPr/>
          <p:nvPr/>
        </p:nvSpPr>
        <p:spPr>
          <a:xfrm>
            <a:off x="7625164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24EB7-BB35-49B7-8CCC-87EBDCA3ADE6}"/>
              </a:ext>
            </a:extLst>
          </p:cNvPr>
          <p:cNvSpPr/>
          <p:nvPr/>
        </p:nvSpPr>
        <p:spPr>
          <a:xfrm>
            <a:off x="7886501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13751-257B-4B09-A551-567E41131343}"/>
              </a:ext>
            </a:extLst>
          </p:cNvPr>
          <p:cNvSpPr/>
          <p:nvPr/>
        </p:nvSpPr>
        <p:spPr>
          <a:xfrm>
            <a:off x="8149391" y="1546801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B00A5-72A1-42CC-8C7E-8B886D6A548A}"/>
              </a:ext>
            </a:extLst>
          </p:cNvPr>
          <p:cNvSpPr/>
          <p:nvPr/>
        </p:nvSpPr>
        <p:spPr>
          <a:xfrm>
            <a:off x="8418048" y="1546801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3D8022-BC6C-4F0C-A306-E7A5B9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" y="2969507"/>
            <a:ext cx="870844" cy="6803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64700-01A8-44EB-B8DC-9479B1AB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1" y="2875964"/>
            <a:ext cx="794797" cy="715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66713-95A1-4C71-8A1A-CB0C4174239E}"/>
              </a:ext>
            </a:extLst>
          </p:cNvPr>
          <p:cNvSpPr txBox="1"/>
          <p:nvPr/>
        </p:nvSpPr>
        <p:spPr>
          <a:xfrm>
            <a:off x="3115590" y="3727238"/>
            <a:ext cx="5516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CFDAA017-1648-4AC2-AD8B-CB72F72CF575}"/>
              </a:ext>
            </a:extLst>
          </p:cNvPr>
          <p:cNvSpPr/>
          <p:nvPr/>
        </p:nvSpPr>
        <p:spPr>
          <a:xfrm>
            <a:off x="196880" y="4247155"/>
            <a:ext cx="6070413" cy="596948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F0FB5-B37F-496D-BCCD-1464C2A7B6A9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690</Words>
  <Application>Microsoft Office PowerPoint</Application>
  <PresentationFormat>화면 슬라이드 쇼(16:9)</PresentationFormat>
  <Paragraphs>167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Wingdings</vt:lpstr>
      <vt:lpstr>Arial</vt:lpstr>
      <vt:lpstr>BusanBada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이승해</cp:lastModifiedBy>
  <cp:revision>97</cp:revision>
  <dcterms:created xsi:type="dcterms:W3CDTF">2016-07-29T12:22:46Z</dcterms:created>
  <dcterms:modified xsi:type="dcterms:W3CDTF">2018-04-26T09:47:38Z</dcterms:modified>
</cp:coreProperties>
</file>