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</p:sldMasterIdLst>
  <p:notesMasterIdLst>
    <p:notesMasterId r:id="rId34"/>
  </p:notesMasterIdLst>
  <p:handoutMasterIdLst>
    <p:handoutMasterId r:id="rId35"/>
  </p:handoutMasterIdLst>
  <p:sldIdLst>
    <p:sldId id="256" r:id="rId4"/>
    <p:sldId id="260" r:id="rId5"/>
    <p:sldId id="259" r:id="rId6"/>
    <p:sldId id="306" r:id="rId7"/>
    <p:sldId id="283" r:id="rId8"/>
    <p:sldId id="267" r:id="rId9"/>
    <p:sldId id="290" r:id="rId10"/>
    <p:sldId id="289" r:id="rId11"/>
    <p:sldId id="291" r:id="rId12"/>
    <p:sldId id="292" r:id="rId13"/>
    <p:sldId id="282" r:id="rId14"/>
    <p:sldId id="288" r:id="rId15"/>
    <p:sldId id="305" r:id="rId16"/>
    <p:sldId id="307" r:id="rId17"/>
    <p:sldId id="304" r:id="rId18"/>
    <p:sldId id="287" r:id="rId19"/>
    <p:sldId id="299" r:id="rId20"/>
    <p:sldId id="293" r:id="rId21"/>
    <p:sldId id="296" r:id="rId22"/>
    <p:sldId id="297" r:id="rId23"/>
    <p:sldId id="298" r:id="rId24"/>
    <p:sldId id="302" r:id="rId25"/>
    <p:sldId id="303" r:id="rId26"/>
    <p:sldId id="300" r:id="rId27"/>
    <p:sldId id="277" r:id="rId28"/>
    <p:sldId id="278" r:id="rId29"/>
    <p:sldId id="279" r:id="rId30"/>
    <p:sldId id="301" r:id="rId31"/>
    <p:sldId id="281" r:id="rId32"/>
    <p:sldId id="265" r:id="rId33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36"/>
      <p:bold r:id="rId37"/>
    </p:embeddedFont>
    <p:embeddedFont>
      <p:font typeface="BusanBada" panose="020B0600000101010101" charset="-127"/>
      <p:regular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>
      <p:cViewPr varScale="1">
        <p:scale>
          <a:sx n="65" d="100"/>
          <a:sy n="65" d="100"/>
        </p:scale>
        <p:origin x="62" y="4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2.fnt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1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109978-F6AE-4CAB-AEA9-E0206B1721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26AE4B-CC06-49EC-B359-8FF71488D2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1ED78-49E0-4E51-B0FE-94D8117D6F55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A171E8-4E00-4C3A-AC30-4F11A867D5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868F55-CB5C-442D-B66D-5DBF66F4C3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14441-80D8-4353-9A43-FC8AC0CB3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1924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8591E-1BDA-4B2C-AB29-76367E19820D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FE10F-54D6-45B4-9E04-3BC9B6C2D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893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ase" latinLnBrk="0" hangingPunct="1"/>
            <a:r>
              <a:rPr lang="ko-K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개발언어</a:t>
            </a:r>
          </a:p>
          <a:p>
            <a:pPr rtl="0" eaLnBrk="1" fontAlgn="base" latinLnBrk="0" hangingPunct="1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, JAVA , R , Python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1" hangingPunct="1"/>
            <a:r>
              <a:rPr lang="ko-K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요구에 따라 적절한 개발 언어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E10F-54D6-45B4-9E04-3BC9B6C2DC4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10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55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9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211960" y="0"/>
            <a:ext cx="720080" cy="1635646"/>
            <a:chOff x="683568" y="0"/>
            <a:chExt cx="720080" cy="1635646"/>
          </a:xfrm>
        </p:grpSpPr>
        <p:sp>
          <p:nvSpPr>
            <p:cNvPr id="8" name="타원 7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43608" y="0"/>
              <a:ext cx="0" cy="987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539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6405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821462"/>
            <a:ext cx="9144000" cy="432203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179512" y="10148"/>
            <a:ext cx="720080" cy="1008112"/>
            <a:chOff x="683568" y="627534"/>
            <a:chExt cx="720080" cy="1008112"/>
          </a:xfrm>
        </p:grpSpPr>
        <p:sp>
          <p:nvSpPr>
            <p:cNvPr id="11" name="타원 10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43608" y="627534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312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ndongyoun/RisingSunz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15616" y="1851670"/>
            <a:ext cx="7128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+mj-ea"/>
                <a:ea typeface="+mj-ea"/>
              </a:rPr>
              <a:t>분산저장시스템을 이용한 차량 모니터링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84851" y="2427734"/>
            <a:ext cx="6390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Vehicle Monitoring Using Distributed Storage System</a:t>
            </a:r>
          </a:p>
          <a:p>
            <a:endParaRPr lang="en-US" altLang="ko-KR" sz="2000" dirty="0"/>
          </a:p>
          <a:p>
            <a:r>
              <a:rPr lang="en-US" altLang="ko-KR" sz="2000" dirty="0"/>
              <a:t>			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BD422-4B16-4723-A052-A6BBA03EC207}"/>
              </a:ext>
            </a:extLst>
          </p:cNvPr>
          <p:cNvSpPr txBox="1"/>
          <p:nvPr/>
        </p:nvSpPr>
        <p:spPr>
          <a:xfrm>
            <a:off x="251520" y="3465463"/>
            <a:ext cx="5941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2015150043	</a:t>
            </a:r>
            <a:r>
              <a:rPr lang="ko-KR" altLang="en-US" dirty="0"/>
              <a:t>김주호</a:t>
            </a:r>
            <a:r>
              <a:rPr lang="en-US" altLang="ko-KR" dirty="0"/>
              <a:t>		</a:t>
            </a:r>
            <a:r>
              <a:rPr lang="ko-KR" altLang="en-US" dirty="0" err="1"/>
              <a:t>한익주</a:t>
            </a:r>
            <a:r>
              <a:rPr lang="ko-KR" altLang="en-US" dirty="0"/>
              <a:t> 교수님</a:t>
            </a:r>
          </a:p>
          <a:p>
            <a:pPr algn="just"/>
            <a:r>
              <a:rPr lang="en-US" altLang="ko-KR" dirty="0"/>
              <a:t>2015154047	</a:t>
            </a:r>
            <a:r>
              <a:rPr lang="ko-KR" altLang="en-US" dirty="0"/>
              <a:t>신동윤</a:t>
            </a:r>
            <a:r>
              <a:rPr lang="en-US" altLang="ko-KR" dirty="0"/>
              <a:t>		</a:t>
            </a:r>
            <a:r>
              <a:rPr lang="ko-KR" altLang="en-US" dirty="0" err="1"/>
              <a:t>정의훈</a:t>
            </a:r>
            <a:r>
              <a:rPr lang="ko-KR" altLang="en-US" dirty="0"/>
              <a:t> 교수님</a:t>
            </a:r>
            <a:endParaRPr lang="en-US" altLang="ko-KR" dirty="0"/>
          </a:p>
          <a:p>
            <a:pPr algn="just"/>
            <a:r>
              <a:rPr lang="en-US" altLang="ko-KR" dirty="0"/>
              <a:t>2015154050	</a:t>
            </a:r>
            <a:r>
              <a:rPr lang="ko-KR" altLang="en-US" dirty="0" err="1"/>
              <a:t>이승해</a:t>
            </a:r>
            <a:r>
              <a:rPr lang="en-US" altLang="ko-KR" dirty="0"/>
              <a:t>		</a:t>
            </a:r>
            <a:r>
              <a:rPr lang="ko-KR" altLang="en-US" dirty="0" err="1"/>
              <a:t>한익주</a:t>
            </a:r>
            <a:r>
              <a:rPr lang="ko-KR" altLang="en-US" dirty="0"/>
              <a:t> 교수님</a:t>
            </a:r>
            <a:r>
              <a:rPr lang="en-US" altLang="ko-KR" dirty="0"/>
              <a:t>          </a:t>
            </a:r>
            <a:endParaRPr lang="ko-KR" altLang="en-US" dirty="0"/>
          </a:p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52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167238-060E-4698-9BF4-7404EEF39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75606"/>
            <a:ext cx="8155420" cy="334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7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079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4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구성도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19B471-852A-40F7-9E15-E1A0E0D79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17" y="1498897"/>
            <a:ext cx="9180512" cy="31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66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2514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상세설계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(1/12)</a:t>
            </a:r>
            <a:endParaRPr lang="ko-KR" altLang="en-US" sz="440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EFCE46-A2A3-4A8B-A22C-0291BD808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84644"/>
              </p:ext>
            </p:extLst>
          </p:nvPr>
        </p:nvGraphicFramePr>
        <p:xfrm>
          <a:off x="3653644" y="1493579"/>
          <a:ext cx="5328592" cy="237236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6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1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362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 </a:t>
                      </a:r>
                      <a:r>
                        <a:rPr lang="en-US" altLang="ko-KR" sz="105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샘플 데이터 생성</a:t>
                      </a:r>
                      <a:endParaRPr lang="ko-KR" altLang="en-US" sz="105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3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샘플 데이터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3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차량의 주행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2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차량에 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OBD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센서를 부착 한 후 주행하여 데이터를 수집한 후 </a:t>
                      </a:r>
                      <a:endParaRPr lang="en-US" altLang="ko-KR" sz="105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 어플리케이션을 통하여 차량이 주행한 데이터를 파일로 생성</a:t>
                      </a:r>
                      <a:endParaRPr lang="en-US" altLang="ko-KR" sz="105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220074"/>
                  </a:ext>
                </a:extLst>
              </a:tr>
              <a:tr h="257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샘플 데이터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64850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D28F6E5F-DEEC-498F-A4BA-2D62AE21A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3" t="4909" r="11060" b="1820"/>
          <a:stretch/>
        </p:blipFill>
        <p:spPr>
          <a:xfrm>
            <a:off x="2555776" y="1995686"/>
            <a:ext cx="936104" cy="13681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091427-B612-4ECB-85D8-3986DF947A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23" r="9228"/>
          <a:stretch/>
        </p:blipFill>
        <p:spPr>
          <a:xfrm>
            <a:off x="135144" y="1851670"/>
            <a:ext cx="1478889" cy="1780729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2026FF4-53B6-4896-AAC8-CF4BE5211B5C}"/>
              </a:ext>
            </a:extLst>
          </p:cNvPr>
          <p:cNvSpPr/>
          <p:nvPr/>
        </p:nvSpPr>
        <p:spPr>
          <a:xfrm>
            <a:off x="1716932" y="2454002"/>
            <a:ext cx="756592" cy="57606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3111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2514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ea typeface="+mj-ea"/>
              </a:rPr>
              <a:t>5</a:t>
            </a:r>
            <a:r>
              <a:rPr lang="ko-KR" altLang="en-US" sz="4400" dirty="0">
                <a:solidFill>
                  <a:srgbClr val="FFC22B"/>
                </a:solidFill>
                <a:ea typeface="+mj-ea"/>
              </a:rPr>
              <a:t>상세설계</a:t>
            </a:r>
            <a:r>
              <a:rPr lang="en-US" altLang="ko-KR" sz="4400" dirty="0">
                <a:solidFill>
                  <a:srgbClr val="FFC22B"/>
                </a:solidFill>
                <a:ea typeface="+mj-ea"/>
              </a:rPr>
              <a:t>(2/12)</a:t>
            </a:r>
            <a:endParaRPr lang="ko-KR" altLang="en-US" sz="4400" dirty="0"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EFCE46-A2A3-4A8B-A22C-0291BD808D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51920" y="919462"/>
          <a:ext cx="5112568" cy="4137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27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52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 </a:t>
                      </a:r>
                      <a:r>
                        <a:rPr lang="en-US" altLang="ko-KR" sz="105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차량의 실시간 데이터 생성</a:t>
                      </a:r>
                      <a:endParaRPr lang="ko-KR" altLang="en-US" sz="105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5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입출력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센서에서 수집된 차량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5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FileReader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null;</a:t>
                      </a:r>
                    </a:p>
                    <a:p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FileWriter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null ;</a:t>
                      </a:r>
                    </a:p>
                    <a:p>
                      <a:endParaRPr lang="ko-KR" altLang="en-US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BufferedReader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bread = </a:t>
                      </a:r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null ;</a:t>
                      </a:r>
                    </a:p>
                    <a:p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BufferedWriter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bwrite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null ;</a:t>
                      </a:r>
                    </a:p>
                    <a:p>
                      <a:r>
                        <a:rPr lang="en-US" altLang="ko-KR" sz="105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05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파일 </a:t>
                      </a:r>
                      <a:r>
                        <a:rPr lang="en-US" altLang="ko-KR" sz="105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endParaRPr lang="ko-KR" altLang="en-US" sz="1050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Try{</a:t>
                      </a:r>
                    </a:p>
                    <a:p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105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FileReader</a:t>
                      </a:r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＂입력 파일 위치</a:t>
                      </a:r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Bread = </a:t>
                      </a:r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105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BufferedReader</a:t>
                      </a:r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5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05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05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파일 </a:t>
                      </a:r>
                      <a:r>
                        <a:rPr lang="en-US" altLang="ko-KR" sz="105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ko-KR" altLang="en-US" sz="1050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105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FileWriter</a:t>
                      </a:r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출력 파일 생성 위치＂</a:t>
                      </a:r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true);</a:t>
                      </a:r>
                    </a:p>
                    <a:p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bwrite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105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BufferedWriter</a:t>
                      </a:r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5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ko-KR" altLang="en-US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String s;</a:t>
                      </a:r>
                    </a:p>
                    <a:p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while((s=</a:t>
                      </a:r>
                      <a:r>
                        <a:rPr lang="en-US" altLang="ko-KR" sz="105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bread.readLine</a:t>
                      </a:r>
                      <a:r>
                        <a:rPr lang="en-US" altLang="ko-KR" sz="10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())!=null){</a:t>
                      </a:r>
                    </a:p>
                    <a:p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bwrite.write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(s);</a:t>
                      </a:r>
                    </a:p>
                    <a:p>
                      <a:r>
                        <a:rPr lang="en-US" altLang="ko-KR" sz="1050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sleep(100);</a:t>
                      </a:r>
                    </a:p>
                    <a:p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bwrite.newLine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05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220074"/>
                  </a:ext>
                </a:extLst>
              </a:tr>
              <a:tr h="195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 데이터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64850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D28F6E5F-DEEC-498F-A4BA-2D62AE21A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3" t="4909" r="11060" b="1820"/>
          <a:stretch/>
        </p:blipFill>
        <p:spPr>
          <a:xfrm>
            <a:off x="323528" y="1419622"/>
            <a:ext cx="936104" cy="13681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9991B65-D565-4CDB-9994-354C9B6251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42" t="-223" r="7671" b="223"/>
          <a:stretch/>
        </p:blipFill>
        <p:spPr>
          <a:xfrm>
            <a:off x="2483768" y="1417898"/>
            <a:ext cx="936104" cy="137160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49F4372-3545-4E85-B344-262F60CB36C7}"/>
              </a:ext>
            </a:extLst>
          </p:cNvPr>
          <p:cNvSpPr/>
          <p:nvPr/>
        </p:nvSpPr>
        <p:spPr>
          <a:xfrm>
            <a:off x="1547664" y="1778144"/>
            <a:ext cx="756592" cy="57606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849CE5-7D90-4AD0-AF45-E4264A573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776" y="2973714"/>
            <a:ext cx="1541592" cy="19384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73291C-0EAD-40B1-8328-6A38DA3A2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776" y="2973714"/>
            <a:ext cx="1520824" cy="175827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F72B259-1FF5-424E-9282-04FBFA1DE261}"/>
              </a:ext>
            </a:extLst>
          </p:cNvPr>
          <p:cNvGrpSpPr/>
          <p:nvPr/>
        </p:nvGrpSpPr>
        <p:grpSpPr>
          <a:xfrm>
            <a:off x="9612560" y="-182849"/>
            <a:ext cx="3789722" cy="5273701"/>
            <a:chOff x="4935769" y="1088690"/>
            <a:chExt cx="2531470" cy="4119006"/>
          </a:xfrm>
        </p:grpSpPr>
        <p:sp>
          <p:nvSpPr>
            <p:cNvPr id="13" name="순서도: 수행의 시작/종료 12">
              <a:extLst>
                <a:ext uri="{FF2B5EF4-FFF2-40B4-BE49-F238E27FC236}">
                  <a16:creationId xmlns:a16="http://schemas.microsoft.com/office/drawing/2014/main" id="{74B7FB69-DA18-4EC2-9072-FE79BEC1AE0B}"/>
                </a:ext>
              </a:extLst>
            </p:cNvPr>
            <p:cNvSpPr/>
            <p:nvPr/>
          </p:nvSpPr>
          <p:spPr>
            <a:xfrm>
              <a:off x="4935769" y="1088690"/>
              <a:ext cx="1584176" cy="310188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START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순서도: 처리 13">
              <a:extLst>
                <a:ext uri="{FF2B5EF4-FFF2-40B4-BE49-F238E27FC236}">
                  <a16:creationId xmlns:a16="http://schemas.microsoft.com/office/drawing/2014/main" id="{20F31514-C45C-479C-AD40-F23A04F36AE4}"/>
                </a:ext>
              </a:extLst>
            </p:cNvPr>
            <p:cNvSpPr/>
            <p:nvPr/>
          </p:nvSpPr>
          <p:spPr>
            <a:xfrm>
              <a:off x="4939499" y="1719523"/>
              <a:ext cx="1584176" cy="62037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</a:rPr>
                <a:t>데이터</a:t>
              </a:r>
              <a:r>
                <a:rPr lang="en-US" altLang="ko-KR" sz="9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900" b="1" dirty="0">
                  <a:solidFill>
                    <a:schemeClr val="bg1"/>
                  </a:solidFill>
                </a:rPr>
                <a:t>한 줄 씩 내보낸다</a:t>
              </a:r>
              <a:r>
                <a:rPr lang="en-US" altLang="ko-KR" sz="900" b="1" dirty="0">
                  <a:solidFill>
                    <a:schemeClr val="bg1"/>
                  </a:solidFill>
                </a:rPr>
                <a:t>.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순서도: 판단 15">
              <a:extLst>
                <a:ext uri="{FF2B5EF4-FFF2-40B4-BE49-F238E27FC236}">
                  <a16:creationId xmlns:a16="http://schemas.microsoft.com/office/drawing/2014/main" id="{50DF3DB0-D047-401D-8006-475C2A9EDDA3}"/>
                </a:ext>
              </a:extLst>
            </p:cNvPr>
            <p:cNvSpPr/>
            <p:nvPr/>
          </p:nvSpPr>
          <p:spPr>
            <a:xfrm>
              <a:off x="4939499" y="2698485"/>
              <a:ext cx="1584176" cy="57606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</a:rPr>
                <a:t>더 이상 데이터가 없는가</a:t>
              </a:r>
            </a:p>
            <a:p>
              <a:pPr algn="ctr"/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순서도: 문서 16">
              <a:extLst>
                <a:ext uri="{FF2B5EF4-FFF2-40B4-BE49-F238E27FC236}">
                  <a16:creationId xmlns:a16="http://schemas.microsoft.com/office/drawing/2014/main" id="{BB3791A2-72F0-4223-802F-EED917551BC8}"/>
                </a:ext>
              </a:extLst>
            </p:cNvPr>
            <p:cNvSpPr/>
            <p:nvPr/>
          </p:nvSpPr>
          <p:spPr>
            <a:xfrm>
              <a:off x="4939499" y="3696949"/>
              <a:ext cx="1584176" cy="850644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</a:rPr>
                <a:t>실시간 데이터</a:t>
              </a:r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FCF1D199-D375-4CDE-88C6-7F88D911C0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0868" y="1777708"/>
              <a:ext cx="64549" cy="1172281"/>
            </a:xfrm>
            <a:prstGeom prst="bentConnector3">
              <a:avLst>
                <a:gd name="adj1" fmla="val 45415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FC2448-C093-4CBE-A85B-053DDDACB2B0}"/>
                </a:ext>
              </a:extLst>
            </p:cNvPr>
            <p:cNvSpPr txBox="1"/>
            <p:nvPr/>
          </p:nvSpPr>
          <p:spPr>
            <a:xfrm>
              <a:off x="6876256" y="2826878"/>
              <a:ext cx="5909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</a:rPr>
                <a:t>NO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1B8D9F-D9C0-4DBE-81DC-F036C398316F}"/>
                </a:ext>
              </a:extLst>
            </p:cNvPr>
            <p:cNvSpPr txBox="1"/>
            <p:nvPr/>
          </p:nvSpPr>
          <p:spPr>
            <a:xfrm>
              <a:off x="5292080" y="3335149"/>
              <a:ext cx="16561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</a:rPr>
                <a:t>YES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726C145-3B15-4880-AE97-CB9B743743EE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>
              <a:off x="5727857" y="1398878"/>
              <a:ext cx="3730" cy="320645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23CA36E-5ED0-4023-B6E4-1E41E9D1A87F}"/>
                </a:ext>
              </a:extLst>
            </p:cNvPr>
            <p:cNvCxnSpPr>
              <a:cxnSpLocks/>
            </p:cNvCxnSpPr>
            <p:nvPr/>
          </p:nvCxnSpPr>
          <p:spPr>
            <a:xfrm>
              <a:off x="5742775" y="2369098"/>
              <a:ext cx="7459" cy="32205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B622B5F-B38F-4F1E-810E-0F65888EFB10}"/>
                </a:ext>
              </a:extLst>
            </p:cNvPr>
            <p:cNvCxnSpPr>
              <a:cxnSpLocks/>
            </p:cNvCxnSpPr>
            <p:nvPr/>
          </p:nvCxnSpPr>
          <p:spPr>
            <a:xfrm>
              <a:off x="5739046" y="3317102"/>
              <a:ext cx="7459" cy="32205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DB25600-BFCA-4257-AD21-823650AC76FD}"/>
                </a:ext>
              </a:extLst>
            </p:cNvPr>
            <p:cNvCxnSpPr>
              <a:cxnSpLocks/>
            </p:cNvCxnSpPr>
            <p:nvPr/>
          </p:nvCxnSpPr>
          <p:spPr>
            <a:xfrm>
              <a:off x="5727857" y="4502143"/>
              <a:ext cx="7459" cy="32205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순서도: 수행의 시작/종료 24">
              <a:extLst>
                <a:ext uri="{FF2B5EF4-FFF2-40B4-BE49-F238E27FC236}">
                  <a16:creationId xmlns:a16="http://schemas.microsoft.com/office/drawing/2014/main" id="{1C67407C-9F87-49BC-9195-30B6EEDA5147}"/>
                </a:ext>
              </a:extLst>
            </p:cNvPr>
            <p:cNvSpPr/>
            <p:nvPr/>
          </p:nvSpPr>
          <p:spPr>
            <a:xfrm>
              <a:off x="4958146" y="4897508"/>
              <a:ext cx="1584176" cy="310188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END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220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B3BAD27-B797-4AA4-938C-858C65FF53C5}"/>
              </a:ext>
            </a:extLst>
          </p:cNvPr>
          <p:cNvGrpSpPr/>
          <p:nvPr/>
        </p:nvGrpSpPr>
        <p:grpSpPr>
          <a:xfrm>
            <a:off x="9612560" y="-182849"/>
            <a:ext cx="3789722" cy="5273701"/>
            <a:chOff x="4935769" y="1088690"/>
            <a:chExt cx="2531470" cy="4119006"/>
          </a:xfrm>
        </p:grpSpPr>
        <p:sp>
          <p:nvSpPr>
            <p:cNvPr id="3" name="순서도: 수행의 시작/종료 2">
              <a:extLst>
                <a:ext uri="{FF2B5EF4-FFF2-40B4-BE49-F238E27FC236}">
                  <a16:creationId xmlns:a16="http://schemas.microsoft.com/office/drawing/2014/main" id="{793CC0D8-0EE3-4CA3-972F-8EB9922E57FF}"/>
                </a:ext>
              </a:extLst>
            </p:cNvPr>
            <p:cNvSpPr/>
            <p:nvPr/>
          </p:nvSpPr>
          <p:spPr>
            <a:xfrm>
              <a:off x="4935769" y="1088690"/>
              <a:ext cx="1584176" cy="310188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START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순서도: 처리 3">
              <a:extLst>
                <a:ext uri="{FF2B5EF4-FFF2-40B4-BE49-F238E27FC236}">
                  <a16:creationId xmlns:a16="http://schemas.microsoft.com/office/drawing/2014/main" id="{A6750DC6-3ED5-416F-8B0A-23D36181DA12}"/>
                </a:ext>
              </a:extLst>
            </p:cNvPr>
            <p:cNvSpPr/>
            <p:nvPr/>
          </p:nvSpPr>
          <p:spPr>
            <a:xfrm>
              <a:off x="4939499" y="1719523"/>
              <a:ext cx="1584176" cy="62037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</a:rPr>
                <a:t>데이터</a:t>
              </a:r>
              <a:r>
                <a:rPr lang="en-US" altLang="ko-KR" sz="9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900" b="1" dirty="0">
                  <a:solidFill>
                    <a:schemeClr val="bg1"/>
                  </a:solidFill>
                </a:rPr>
                <a:t>한 줄 씩 내보낸다</a:t>
              </a:r>
              <a:r>
                <a:rPr lang="en-US" altLang="ko-KR" sz="900" b="1" dirty="0">
                  <a:solidFill>
                    <a:schemeClr val="bg1"/>
                  </a:solidFill>
                </a:rPr>
                <a:t>.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순서도: 판단 4">
              <a:extLst>
                <a:ext uri="{FF2B5EF4-FFF2-40B4-BE49-F238E27FC236}">
                  <a16:creationId xmlns:a16="http://schemas.microsoft.com/office/drawing/2014/main" id="{D30EF9C7-4040-4586-AEC3-F37B9DCDCF9A}"/>
                </a:ext>
              </a:extLst>
            </p:cNvPr>
            <p:cNvSpPr/>
            <p:nvPr/>
          </p:nvSpPr>
          <p:spPr>
            <a:xfrm>
              <a:off x="4939499" y="2698485"/>
              <a:ext cx="1584176" cy="57606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</a:rPr>
                <a:t>더 이상 데이터가 없는가</a:t>
              </a:r>
            </a:p>
            <a:p>
              <a:pPr algn="ctr"/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순서도: 문서 5">
              <a:extLst>
                <a:ext uri="{FF2B5EF4-FFF2-40B4-BE49-F238E27FC236}">
                  <a16:creationId xmlns:a16="http://schemas.microsoft.com/office/drawing/2014/main" id="{6D6788FC-D9B6-4533-A9D3-5AB5A8D1FD77}"/>
                </a:ext>
              </a:extLst>
            </p:cNvPr>
            <p:cNvSpPr/>
            <p:nvPr/>
          </p:nvSpPr>
          <p:spPr>
            <a:xfrm>
              <a:off x="4939499" y="3696949"/>
              <a:ext cx="1584176" cy="850644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</a:rPr>
                <a:t>실시간 데이터</a:t>
              </a:r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6D9DA037-DE50-465F-B12B-4792903BE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0868" y="1777708"/>
              <a:ext cx="64549" cy="1172281"/>
            </a:xfrm>
            <a:prstGeom prst="bentConnector3">
              <a:avLst>
                <a:gd name="adj1" fmla="val 45415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57B1E0-1FD8-41C7-AA25-A7AFE44078BA}"/>
                </a:ext>
              </a:extLst>
            </p:cNvPr>
            <p:cNvSpPr txBox="1"/>
            <p:nvPr/>
          </p:nvSpPr>
          <p:spPr>
            <a:xfrm>
              <a:off x="6876256" y="2826878"/>
              <a:ext cx="5909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</a:rPr>
                <a:t>NO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59F380-F282-42D4-9922-C19785D3BFB0}"/>
                </a:ext>
              </a:extLst>
            </p:cNvPr>
            <p:cNvSpPr txBox="1"/>
            <p:nvPr/>
          </p:nvSpPr>
          <p:spPr>
            <a:xfrm>
              <a:off x="5292080" y="3335149"/>
              <a:ext cx="16561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</a:rPr>
                <a:t>YES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40B5930-C6F3-4D85-B8CC-DAAFA2478F1A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5727857" y="1398878"/>
              <a:ext cx="3730" cy="320645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4252598-6247-42EC-BE46-879DB37BCDD9}"/>
                </a:ext>
              </a:extLst>
            </p:cNvPr>
            <p:cNvCxnSpPr>
              <a:cxnSpLocks/>
            </p:cNvCxnSpPr>
            <p:nvPr/>
          </p:nvCxnSpPr>
          <p:spPr>
            <a:xfrm>
              <a:off x="5742775" y="2369098"/>
              <a:ext cx="7459" cy="32205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60BD838-CD35-46D9-95AD-2812E4F4CB64}"/>
                </a:ext>
              </a:extLst>
            </p:cNvPr>
            <p:cNvCxnSpPr>
              <a:cxnSpLocks/>
            </p:cNvCxnSpPr>
            <p:nvPr/>
          </p:nvCxnSpPr>
          <p:spPr>
            <a:xfrm>
              <a:off x="5739046" y="3317102"/>
              <a:ext cx="7459" cy="32205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723CB8E-F8F0-4117-B653-E466F854F23E}"/>
                </a:ext>
              </a:extLst>
            </p:cNvPr>
            <p:cNvCxnSpPr>
              <a:cxnSpLocks/>
            </p:cNvCxnSpPr>
            <p:nvPr/>
          </p:nvCxnSpPr>
          <p:spPr>
            <a:xfrm>
              <a:off x="5727857" y="4502143"/>
              <a:ext cx="7459" cy="32205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순서도: 수행의 시작/종료 13">
              <a:extLst>
                <a:ext uri="{FF2B5EF4-FFF2-40B4-BE49-F238E27FC236}">
                  <a16:creationId xmlns:a16="http://schemas.microsoft.com/office/drawing/2014/main" id="{1C3F69BE-2698-4997-BED7-30D5EEF2FB43}"/>
                </a:ext>
              </a:extLst>
            </p:cNvPr>
            <p:cNvSpPr/>
            <p:nvPr/>
          </p:nvSpPr>
          <p:spPr>
            <a:xfrm>
              <a:off x="4958146" y="4897508"/>
              <a:ext cx="1584176" cy="310188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END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647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2514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n-ea"/>
              </a:rPr>
              <a:t>5</a:t>
            </a:r>
            <a:r>
              <a:rPr lang="ko-KR" altLang="en-US" sz="4400" dirty="0">
                <a:solidFill>
                  <a:srgbClr val="FFC22B"/>
                </a:solidFill>
                <a:latin typeface="+mn-ea"/>
              </a:rPr>
              <a:t>상세설계</a:t>
            </a:r>
            <a:r>
              <a:rPr lang="en-US" altLang="ko-KR" sz="4400" dirty="0">
                <a:solidFill>
                  <a:srgbClr val="FFC22B"/>
                </a:solidFill>
                <a:latin typeface="+mn-ea"/>
              </a:rPr>
              <a:t>(3/12)</a:t>
            </a:r>
            <a:endParaRPr lang="ko-KR" altLang="en-US" sz="4400" dirty="0"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EFCE46-A2A3-4A8B-A22C-0291BD808D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51920" y="919463"/>
          <a:ext cx="5112568" cy="424405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27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457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 </a:t>
                      </a:r>
                      <a:r>
                        <a:rPr lang="en-US" altLang="ko-KR" sz="105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실시간 데이터 저장</a:t>
                      </a:r>
                      <a:endParaRPr lang="ko-KR" altLang="en-US" sz="105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4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실시간 데이터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4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생성된 실시간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agent02.sources = 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execGenSrc</a:t>
                      </a:r>
                      <a:endParaRPr lang="en-US" altLang="ko-K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agent02.channels = 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memoryChannel</a:t>
                      </a:r>
                      <a:endParaRPr lang="en-US" altLang="ko-K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agent02.sinks = 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avroSink</a:t>
                      </a:r>
                      <a:endParaRPr lang="en-US" altLang="ko-K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# For each one of the sources, the type is defined</a:t>
                      </a:r>
                    </a:p>
                    <a:p>
                      <a:r>
                        <a:rPr lang="fr-FR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agent02.sources.execGenSrc.type = exec</a:t>
                      </a:r>
                    </a:p>
                    <a:p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agent02.sources.execGenSrc.command = tail -F /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/log/apache2/access.log</a:t>
                      </a:r>
                    </a:p>
                    <a:p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agent02.sources.execGenSrc.batchSize = 10</a:t>
                      </a:r>
                    </a:p>
                    <a:p>
                      <a:endParaRPr lang="ko-KR" altLang="en-US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# The channel can be defined as follows.</a:t>
                      </a:r>
                    </a:p>
                    <a:p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agent02.sources.execGenSrc.channels = 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memoryChannel</a:t>
                      </a:r>
                      <a:endParaRPr lang="en-US" altLang="ko-K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# Each sink's type must be defined</a:t>
                      </a:r>
                    </a:p>
                    <a:p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agent02.sinks.avroSink.type = 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avro</a:t>
                      </a:r>
                      <a:endParaRPr lang="en-US" altLang="ko-K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agent02.sinks.avroSink.hostname = 192.168.0.101 </a:t>
                      </a:r>
                      <a:r>
                        <a:rPr lang="en-US" altLang="ko-KR" sz="105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05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해당</a:t>
                      </a:r>
                      <a:r>
                        <a:rPr lang="en-US" altLang="ko-KR" sz="105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ko-KR" altLang="en-US" sz="105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와 통신</a:t>
                      </a:r>
                      <a:endParaRPr lang="en-US" altLang="ko-KR" sz="1050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agent02.sinks.avroSink.port = 33333</a:t>
                      </a:r>
                    </a:p>
                    <a:p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agent02.sinks.avroSink.batch-size = 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220074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라즈베리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파이와 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통신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6485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9991B65-D565-4CDB-9994-354C9B625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42" t="-223" r="7671" b="223"/>
          <a:stretch/>
        </p:blipFill>
        <p:spPr>
          <a:xfrm>
            <a:off x="2786360" y="1365704"/>
            <a:ext cx="576064" cy="8440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554B22-F3FB-426C-BEC8-43364C11C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40" y="1144798"/>
            <a:ext cx="2019300" cy="1285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C7830A-BAE2-4951-B93C-DF2F2EDA1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23" y="3453458"/>
            <a:ext cx="1738610" cy="1221726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58C99DD-5E57-40B6-BFC3-3B7E5B22DB66}"/>
              </a:ext>
            </a:extLst>
          </p:cNvPr>
          <p:cNvCxnSpPr>
            <a:stCxn id="5" idx="3"/>
            <a:endCxn id="3" idx="1"/>
          </p:cNvCxnSpPr>
          <p:nvPr/>
        </p:nvCxnSpPr>
        <p:spPr>
          <a:xfrm flipV="1">
            <a:off x="2532140" y="1787735"/>
            <a:ext cx="254220" cy="1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CAFAE30-A9E5-4230-A703-57D07E6DD082}"/>
              </a:ext>
            </a:extLst>
          </p:cNvPr>
          <p:cNvSpPr/>
          <p:nvPr/>
        </p:nvSpPr>
        <p:spPr>
          <a:xfrm>
            <a:off x="1522490" y="2571750"/>
            <a:ext cx="488258" cy="680481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1366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2514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상세설계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(4/12)</a:t>
            </a:r>
            <a:endParaRPr lang="ko-KR" altLang="en-US" sz="440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EFCE46-A2A3-4A8B-A22C-0291BD808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609925"/>
              </p:ext>
            </p:extLst>
          </p:nvPr>
        </p:nvGraphicFramePr>
        <p:xfrm>
          <a:off x="3883132" y="850660"/>
          <a:ext cx="5112568" cy="430188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27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607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 </a:t>
                      </a:r>
                      <a:r>
                        <a:rPr lang="en-US" altLang="ko-KR" sz="105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실시간 데이터 저장</a:t>
                      </a:r>
                      <a:endParaRPr lang="ko-KR" altLang="en-US" sz="105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실시간 데이터 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HDFS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내에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생성된 실시간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6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agent01.sources = 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avroGenSrc</a:t>
                      </a:r>
                      <a:endParaRPr lang="en-US" altLang="ko-KR" sz="105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agent01.channels = 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memoryChannel</a:t>
                      </a:r>
                      <a:endParaRPr lang="en-US" altLang="ko-KR" sz="105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agent01.sinks = HDFS</a:t>
                      </a:r>
                    </a:p>
                    <a:p>
                      <a:pPr fontAlgn="base" latinLnBrk="1"/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For each one of the sources, the type is defined</a:t>
                      </a:r>
                    </a:p>
                    <a:p>
                      <a:pPr fontAlgn="base" latinLnBrk="1"/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agent01.sources.avroGenSrc.type = 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avro</a:t>
                      </a:r>
                      <a:endParaRPr lang="en-US" altLang="ko-KR" sz="105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agent01.sources.avroGenSrc.bind = 192.168.0.101</a:t>
                      </a:r>
                    </a:p>
                    <a:p>
                      <a:pPr fontAlgn="base" latinLnBrk="1"/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agent01.sources.avroGenSrc.port = 33333</a:t>
                      </a:r>
                    </a:p>
                    <a:p>
                      <a:pPr fontAlgn="base" latinLnBrk="1"/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The channel can be defined as follows.</a:t>
                      </a:r>
                    </a:p>
                    <a:p>
                      <a:pPr fontAlgn="base" latinLnBrk="1"/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agent01.sources.avroGenSrc.channels = 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memoryChannel</a:t>
                      </a:r>
                      <a:endParaRPr lang="en-US" altLang="ko-KR" sz="105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agent01.sinks.HDFS.type = HDFS</a:t>
                      </a:r>
                    </a:p>
                    <a:p>
                      <a:pPr fontAlgn="base" latinLnBrk="1"/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agent01.sinks.HDFS.hdfs.path = hdfs://master:9000/pi</a:t>
                      </a:r>
                    </a:p>
                    <a:p>
                      <a:pPr fontAlgn="base" latinLnBrk="1"/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agent01.sinks.HDFS.hdfs.fileType = DataStream</a:t>
                      </a:r>
                    </a:p>
                    <a:p>
                      <a:pPr fontAlgn="base" latinLnBrk="1"/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agent01.sinks.HDFS.hdfs.writeFormat = text</a:t>
                      </a:r>
                    </a:p>
                    <a:p>
                      <a:pPr fontAlgn="base" latinLnBrk="1"/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agent01.sinks.HDFS.hdfs.batchSize = 1000</a:t>
                      </a:r>
                    </a:p>
                    <a:p>
                      <a:pPr fontAlgn="base" latinLnBrk="1"/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agent01.sinks.HDFS.hdfs.rollSize = 0</a:t>
                      </a:r>
                    </a:p>
                    <a:p>
                      <a:pPr fontAlgn="base" latinLnBrk="1"/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agent01.sinks.HDFS.hdfs.rollCount = 10000</a:t>
                      </a:r>
                    </a:p>
                    <a:p>
                      <a:pPr fontAlgn="base" latinLnBrk="1"/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agent01.sinks.HDFS.hdfs.rollInterval = 600</a:t>
                      </a:r>
                    </a:p>
                    <a:p>
                      <a:pPr fontAlgn="base" latinLnBrk="1"/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agent01.sinks.HDFS.hdfs.useLocalTimeStamp = true</a:t>
                      </a:r>
                    </a:p>
                    <a:p>
                      <a:pPr fontAlgn="base" latinLnBrk="1"/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agent01.sinks.HDFS.channel = 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memoryChannel</a:t>
                      </a:r>
                      <a:endParaRPr lang="en-US" altLang="ko-KR" sz="105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agent01.channels.memoryChannel.type = memory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220074"/>
                  </a:ext>
                </a:extLst>
              </a:tr>
              <a:tr h="234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MASTER node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node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통신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6485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9991B65-D565-4CDB-9994-354C9B625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42" t="-223" r="7671" b="223"/>
          <a:stretch/>
        </p:blipFill>
        <p:spPr>
          <a:xfrm>
            <a:off x="2786360" y="1365704"/>
            <a:ext cx="576064" cy="8440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C7830A-BAE2-4951-B93C-DF2F2EDA1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30" y="1228753"/>
            <a:ext cx="1738610" cy="1221726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58C99DD-5E57-40B6-BFC3-3B7E5B22DB66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532140" y="1787735"/>
            <a:ext cx="254220" cy="1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E56AF46-87C0-41AD-A1E9-C3CB13C95E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811"/>
          <a:stretch/>
        </p:blipFill>
        <p:spPr>
          <a:xfrm>
            <a:off x="767242" y="3424982"/>
            <a:ext cx="2266302" cy="1414445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3ECF60BD-257D-4685-8AA8-021F3BA20743}"/>
              </a:ext>
            </a:extLst>
          </p:cNvPr>
          <p:cNvSpPr/>
          <p:nvPr/>
        </p:nvSpPr>
        <p:spPr>
          <a:xfrm>
            <a:off x="1656264" y="2597490"/>
            <a:ext cx="488258" cy="680481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699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2514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상세설계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(5/12)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1026" name="Picture 2" descr="스파크 스트리밍에 대한 이미지 검색결과">
            <a:extLst>
              <a:ext uri="{FF2B5EF4-FFF2-40B4-BE49-F238E27FC236}">
                <a16:creationId xmlns:a16="http://schemas.microsoft.com/office/drawing/2014/main" id="{6B69177C-E660-4B80-B1D5-5D8E87A94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7" y="1923678"/>
            <a:ext cx="3698355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5713B2-D61C-41CC-96E0-FCCD44212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469433"/>
              </p:ext>
            </p:extLst>
          </p:nvPr>
        </p:nvGraphicFramePr>
        <p:xfrm>
          <a:off x="3851920" y="919462"/>
          <a:ext cx="5112568" cy="373161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27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52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 </a:t>
                      </a:r>
                      <a:r>
                        <a:rPr lang="en-US" altLang="ko-KR" sz="105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스트림 데이터 처리</a:t>
                      </a:r>
                      <a:endParaRPr lang="ko-KR" altLang="en-US" sz="105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5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HDFS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내부에 저장된 데이터를 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HDFS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안에 저장된 차량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5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Term1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${SPARK_HOME}/bin/spark-submit –class </a:t>
                      </a:r>
                      <a:r>
                        <a:rPr lang="en-US" altLang="ko-KR" sz="1050" b="0" i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SimpleFeedActor</a:t>
                      </a:r>
                      <a:endParaRPr lang="en-US" altLang="ko-KR" sz="105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Target/scala-2.10/streaming-loader-assembly-0.12.0-SNAPSHOT.jar &lt;</a:t>
                      </a:r>
                      <a:r>
                        <a:rPr lang="en-US" altLang="ko-KR" sz="1050" b="0" i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HostName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</a:p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 500 /path/to/</a:t>
                      </a:r>
                      <a:r>
                        <a:rPr lang="en-US" altLang="ko-KR" sz="1050" b="0" i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UCI_HAR_Dataset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/text/Speed.txt</a:t>
                      </a:r>
                    </a:p>
                    <a:p>
                      <a:endParaRPr lang="en-US" altLang="ko-KR" sz="105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 </a:t>
                      </a:r>
                      <a:r>
                        <a:rPr lang="en-US" altLang="ko-KR" sz="1050" b="0" i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ssc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new </a:t>
                      </a:r>
                      <a:r>
                        <a:rPr lang="en-US" altLang="ko-KR" sz="1050" b="0" i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StreamingContext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50" b="0" i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Milliseconds(1000))</a:t>
                      </a:r>
                    </a:p>
                    <a:p>
                      <a:endParaRPr lang="en-US" altLang="ko-KR" sz="105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050" b="0" i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ssc.start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  <a:p>
                      <a:r>
                        <a:rPr lang="en-US" altLang="ko-KR" sz="1050" b="0" i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ssc.awaitTermination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220074"/>
                  </a:ext>
                </a:extLst>
              </a:tr>
              <a:tr h="195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HDFS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저장된 차량데이터를 활용하여 새로운 데이터셋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648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9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2514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상세설계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(6/12)</a:t>
            </a:r>
            <a:endParaRPr lang="ko-KR" altLang="en-US" sz="440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EFCE46-A2A3-4A8B-A22C-0291BD808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940344"/>
              </p:ext>
            </p:extLst>
          </p:nvPr>
        </p:nvGraphicFramePr>
        <p:xfrm>
          <a:off x="3126924" y="949969"/>
          <a:ext cx="5904656" cy="4137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3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52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 </a:t>
                      </a:r>
                      <a:r>
                        <a:rPr lang="en-US" altLang="ko-KR" sz="105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실시간 데이터 분석</a:t>
                      </a:r>
                      <a:endParaRPr lang="ko-KR" altLang="en-US" sz="105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5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정제된 데이터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(Catalyst Temperature(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촉매 온도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</a:t>
                      </a:r>
                      <a:endParaRPr lang="ko-KR" altLang="en-US" sz="105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5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KNN-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알고리즘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(class 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패키지 사용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library(class)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Catalyst Temperature &lt;-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knn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(select())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데이터 프레임 생성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data (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파일 명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car &lt;-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data.frame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(data)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학습데이터 생성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Catalyst Temperature &lt;-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data.frame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(ingredient = ())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시각화 작업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데이터 양이 적을 </a:t>
                      </a:r>
                      <a:r>
                        <a:rPr lang="ko-KR" altLang="en-US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떄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ggplot2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install.packages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(“ggplot2”)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library(ggplot2)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데이터 양이 많을 때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dplyr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install.packages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(“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dplyr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”)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library(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dplyr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220074"/>
                  </a:ext>
                </a:extLst>
              </a:tr>
              <a:tr h="195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 부품의 교체 시기 도달 알림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648502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E24C0287-BFAD-4420-82D4-53C44DC815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49" t="10454" r="74913" b="69522"/>
          <a:stretch/>
        </p:blipFill>
        <p:spPr>
          <a:xfrm>
            <a:off x="939632" y="1191458"/>
            <a:ext cx="1177948" cy="8865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082C11B-649F-4DF5-B533-B4BE2E045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86" y="3065541"/>
            <a:ext cx="2571750" cy="1647825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25E1D093-6517-413C-B31D-28CEF7455422}"/>
              </a:ext>
            </a:extLst>
          </p:cNvPr>
          <p:cNvSpPr/>
          <p:nvPr/>
        </p:nvSpPr>
        <p:spPr>
          <a:xfrm>
            <a:off x="1275430" y="2211710"/>
            <a:ext cx="488258" cy="680481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72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2514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상세설계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(7/12)</a:t>
            </a:r>
            <a:endParaRPr lang="ko-KR" altLang="en-US" sz="440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EFCE46-A2A3-4A8B-A22C-0291BD808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754498"/>
              </p:ext>
            </p:extLst>
          </p:nvPr>
        </p:nvGraphicFramePr>
        <p:xfrm>
          <a:off x="3126924" y="949969"/>
          <a:ext cx="5904656" cy="39776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3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52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 </a:t>
                      </a:r>
                      <a:r>
                        <a:rPr lang="en-US" altLang="ko-KR" sz="105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실시간 데이터 분석</a:t>
                      </a:r>
                      <a:endParaRPr lang="ko-KR" altLang="en-US" sz="105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5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정제된 데이터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(Average GPS Speed(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 속도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</a:t>
                      </a:r>
                      <a:endParaRPr lang="ko-KR" altLang="en-US" sz="105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5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Apripri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알고리즘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arules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패키지 사용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install.packages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(“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arules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”)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library(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arules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데이터 불러오기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data &lt;- (car)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데이터 연관성 분석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car_rule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&lt;-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apriori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(data=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car,parameter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= list(support = , confidence = ,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minlen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= 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결과 불러오기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inspct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car_rule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[1:20])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시각화 작업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install.packages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(“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arulesViz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”)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library(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arulesViz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plot(car)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220074"/>
                  </a:ext>
                </a:extLst>
              </a:tr>
              <a:tr h="195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운전습관의 위험도 알림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648502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E24C0287-BFAD-4420-82D4-53C44DC815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49" t="10454" r="74913" b="69522"/>
          <a:stretch/>
        </p:blipFill>
        <p:spPr>
          <a:xfrm>
            <a:off x="939632" y="1191458"/>
            <a:ext cx="1177948" cy="8865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2455D5E-342F-4983-9067-0BAABF0EED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989098"/>
            <a:ext cx="2098356" cy="1925888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C02FEBAB-92A2-4535-8ECF-6A36C1D4AE41}"/>
              </a:ext>
            </a:extLst>
          </p:cNvPr>
          <p:cNvSpPr/>
          <p:nvPr/>
        </p:nvSpPr>
        <p:spPr>
          <a:xfrm>
            <a:off x="1275430" y="2211710"/>
            <a:ext cx="488258" cy="680481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0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67717" y="1188358"/>
            <a:ext cx="10695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spc="300" dirty="0">
                <a:latin typeface="+mj-ea"/>
                <a:ea typeface="+mj-ea"/>
              </a:rPr>
              <a:t>Index</a:t>
            </a:r>
            <a:endParaRPr lang="ko-KR" altLang="en-US" sz="2200" spc="300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59157" y="1931091"/>
            <a:ext cx="2908560" cy="33239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  <a:ea typeface="BusanBada" panose="02000603000000000000" pitchFamily="2" charset="-127"/>
              </a:rPr>
              <a:t>001/ </a:t>
            </a:r>
            <a:r>
              <a:rPr lang="ko-KR" altLang="en-US" sz="1500" dirty="0">
                <a:latin typeface="+mj-lt"/>
                <a:ea typeface="+mj-ea"/>
              </a:rPr>
              <a:t>종합 설계 개요</a:t>
            </a:r>
            <a:endParaRPr lang="en-US" altLang="ko-KR" sz="1500" dirty="0">
              <a:latin typeface="+mj-lt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  <a:ea typeface="+mj-ea"/>
              </a:rPr>
              <a:t>002/ </a:t>
            </a:r>
            <a:r>
              <a:rPr lang="ko-KR" altLang="en-US" sz="1500" dirty="0">
                <a:latin typeface="+mj-lt"/>
                <a:ea typeface="+mj-ea"/>
              </a:rPr>
              <a:t>관련 연구 및 사례</a:t>
            </a:r>
            <a:endParaRPr lang="en-US" altLang="ko-KR" sz="1500" dirty="0">
              <a:latin typeface="+mj-lt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003/ </a:t>
            </a:r>
            <a:r>
              <a:rPr lang="ko-KR" altLang="en-US" sz="1500" dirty="0">
                <a:latin typeface="+mj-lt"/>
              </a:rPr>
              <a:t>시스템 수행 시나리오</a:t>
            </a:r>
            <a:endParaRPr lang="en-US" altLang="ko-KR" sz="15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004/ </a:t>
            </a:r>
            <a:r>
              <a:rPr lang="ko-KR" altLang="en-US" sz="1500" dirty="0">
                <a:latin typeface="+mj-lt"/>
              </a:rPr>
              <a:t>시스템 구성도</a:t>
            </a:r>
            <a:endParaRPr lang="en-US" altLang="ko-KR" sz="15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/>
              <a:t>005/ </a:t>
            </a:r>
            <a:r>
              <a:rPr lang="ko-KR" altLang="en-US" sz="1500" dirty="0"/>
              <a:t>상세 설계</a:t>
            </a:r>
          </a:p>
          <a:p>
            <a:pPr>
              <a:lnSpc>
                <a:spcPct val="200000"/>
              </a:lnSpc>
            </a:pPr>
            <a:endParaRPr lang="ko-KR" altLang="en-US" sz="15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  <a:ea typeface="+mj-ea"/>
              </a:rPr>
              <a:t>     </a:t>
            </a:r>
            <a:endParaRPr lang="ko-KR" altLang="en-US" sz="1500" dirty="0">
              <a:latin typeface="+mj-lt"/>
              <a:ea typeface="+mj-ea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900096" y="1693940"/>
            <a:ext cx="1343808" cy="0"/>
          </a:xfrm>
          <a:prstGeom prst="line">
            <a:avLst/>
          </a:prstGeom>
          <a:ln w="12700" cap="rnd">
            <a:solidFill>
              <a:srgbClr val="281A16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C8E869-1013-43F4-88F6-75EBE29AE20C}"/>
              </a:ext>
            </a:extLst>
          </p:cNvPr>
          <p:cNvSpPr txBox="1"/>
          <p:nvPr/>
        </p:nvSpPr>
        <p:spPr>
          <a:xfrm>
            <a:off x="5243904" y="1931091"/>
            <a:ext cx="2908560" cy="23271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006/ </a:t>
            </a:r>
            <a:r>
              <a:rPr lang="ko-KR" altLang="en-US" sz="1500" dirty="0">
                <a:latin typeface="+mj-lt"/>
              </a:rPr>
              <a:t>개발 환경 및 개발 방법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007/ </a:t>
            </a:r>
            <a:r>
              <a:rPr lang="ko-KR" altLang="en-US" sz="1500" dirty="0">
                <a:latin typeface="+mj-lt"/>
              </a:rPr>
              <a:t>업무 분담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008/ </a:t>
            </a:r>
            <a:r>
              <a:rPr lang="ko-KR" altLang="en-US" sz="1500" dirty="0">
                <a:latin typeface="+mj-lt"/>
              </a:rPr>
              <a:t>종합 설계 수행 일정</a:t>
            </a:r>
            <a:endParaRPr lang="en-US" altLang="ko-KR" sz="15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009/ </a:t>
            </a:r>
            <a:r>
              <a:rPr lang="ko-KR" altLang="en-US" sz="1500" dirty="0">
                <a:latin typeface="+mj-lt"/>
              </a:rPr>
              <a:t>데모 환경 설계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  <a:ea typeface="+mj-ea"/>
              </a:rPr>
              <a:t>010/ Git Hub</a:t>
            </a:r>
            <a:endParaRPr lang="ko-KR" altLang="en-US" sz="1500" dirty="0">
              <a:latin typeface="+mj-lt"/>
              <a:ea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F24DB3-FC03-4B71-A58C-4E578DDF77F1}"/>
              </a:ext>
            </a:extLst>
          </p:cNvPr>
          <p:cNvCxnSpPr/>
          <p:nvPr/>
        </p:nvCxnSpPr>
        <p:spPr>
          <a:xfrm>
            <a:off x="4572000" y="1693940"/>
            <a:ext cx="0" cy="23899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45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2514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상세설계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(8/12)</a:t>
            </a:r>
            <a:endParaRPr lang="ko-KR" altLang="en-US" sz="440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EFCE46-A2A3-4A8B-A22C-0291BD808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632765"/>
              </p:ext>
            </p:extLst>
          </p:nvPr>
        </p:nvGraphicFramePr>
        <p:xfrm>
          <a:off x="3126924" y="949969"/>
          <a:ext cx="5904656" cy="373161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3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52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 </a:t>
                      </a:r>
                      <a:r>
                        <a:rPr lang="en-US" altLang="ko-KR" sz="105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실시간 데이터 분석</a:t>
                      </a:r>
                      <a:endParaRPr lang="ko-KR" altLang="en-US" sz="105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5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정제된 데이터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연비데이터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이동거리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연료소모량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5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Kmeans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알고리즘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(caret 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패키지 사용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library(caret)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표준화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training.data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&lt;- scale(training[-5])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car.kmeans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&lt;-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kmeans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training.data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[,-5],centers = 3, iter</a:t>
                      </a:r>
                      <a:r>
                        <a:rPr lang="en-US" altLang="ko-KR" sz="105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.max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= 10000)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car.kmeans$centers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군집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분석 결과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training 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데이터셋에 할당 및 결과 확인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training$cluster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&lt;-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as.factor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car.kmeans$cluster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gplot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car.fuel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car.dis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,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clour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= cluster , data = training)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Cluster 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개수 결정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install.packages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(“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NbClust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”)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library(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NbClust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nc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&lt;-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NbClust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training.data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min.nc = 2, max.nc = 15, method = “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kmeans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”)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220074"/>
                  </a:ext>
                </a:extLst>
              </a:tr>
              <a:tr h="195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운전자들 사이에서의 운전습관 좋음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나쁨의 분류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648502"/>
                  </a:ext>
                </a:extLst>
              </a:tr>
            </a:tbl>
          </a:graphicData>
        </a:graphic>
      </p:graphicFrame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B8056EF-D0BE-4501-9894-CF5BE8360CF7}"/>
              </a:ext>
            </a:extLst>
          </p:cNvPr>
          <p:cNvSpPr/>
          <p:nvPr/>
        </p:nvSpPr>
        <p:spPr>
          <a:xfrm>
            <a:off x="1275430" y="2211710"/>
            <a:ext cx="488258" cy="680481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4C0287-BFAD-4420-82D4-53C44DC815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49" t="10454" r="74913" b="69522"/>
          <a:stretch/>
        </p:blipFill>
        <p:spPr>
          <a:xfrm>
            <a:off x="939632" y="1191458"/>
            <a:ext cx="1177948" cy="8865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BB27ED-2753-44DB-82A7-EEE6AC0A6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35" y="2961218"/>
            <a:ext cx="2681056" cy="17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4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2514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상세설계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(9/12)</a:t>
            </a:r>
            <a:endParaRPr lang="ko-KR" altLang="en-US" sz="440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EFCE46-A2A3-4A8B-A22C-0291BD808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191829"/>
              </p:ext>
            </p:extLst>
          </p:nvPr>
        </p:nvGraphicFramePr>
        <p:xfrm>
          <a:off x="3126924" y="949969"/>
          <a:ext cx="5904656" cy="39776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3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52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 </a:t>
                      </a:r>
                      <a:r>
                        <a:rPr lang="en-US" altLang="ko-KR" sz="1050" b="0" i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실시간 데이터 분석</a:t>
                      </a:r>
                      <a:endParaRPr lang="ko-KR" altLang="en-US" sz="105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5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정제된 데이터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연비데이터</a:t>
                      </a: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0" i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5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ARIMA-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알고리즘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(forecast 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패키지 사용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install.packages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(“forecast”)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library(forecast)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데이터를 시계열 데이터로 변환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ts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(data, frequency = n, start = c())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최적의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ARIMA 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모형 선택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Auto.arima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(data)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ARIMA 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모형으로 </a:t>
                      </a:r>
                      <a:r>
                        <a:rPr lang="ko-KR" altLang="en-US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미래값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예측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Forecast.Arima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fittedData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h= </a:t>
                      </a:r>
                      <a:r>
                        <a:rPr lang="ko-KR" altLang="en-US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미래예측수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시계열 데이터를 그래프로 표현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plot.ts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(car)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예측된 시계열 데이터를 그래프로 표현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plot.forecast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(car1)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220074"/>
                  </a:ext>
                </a:extLst>
              </a:tr>
              <a:tr h="195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연비의 변화를 시간에 따라 표현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648502"/>
                  </a:ext>
                </a:extLst>
              </a:tr>
            </a:tbl>
          </a:graphicData>
        </a:graphic>
      </p:graphicFrame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B8056EF-D0BE-4501-9894-CF5BE8360CF7}"/>
              </a:ext>
            </a:extLst>
          </p:cNvPr>
          <p:cNvSpPr/>
          <p:nvPr/>
        </p:nvSpPr>
        <p:spPr>
          <a:xfrm>
            <a:off x="1275430" y="2233852"/>
            <a:ext cx="576064" cy="65833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4C0287-BFAD-4420-82D4-53C44DC815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49" t="10454" r="74913" b="69522"/>
          <a:stretch/>
        </p:blipFill>
        <p:spPr>
          <a:xfrm>
            <a:off x="939632" y="1191458"/>
            <a:ext cx="1177948" cy="8865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A19FB5-DB03-4B66-872C-E010F75D5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33" y="2944551"/>
            <a:ext cx="2940003" cy="174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2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5624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ea typeface="+mj-ea"/>
              </a:rPr>
              <a:t>5</a:t>
            </a:r>
            <a:r>
              <a:rPr lang="ko-KR" altLang="en-US" sz="4400" dirty="0">
                <a:solidFill>
                  <a:srgbClr val="FFC22B"/>
                </a:solidFill>
                <a:ea typeface="+mj-ea"/>
              </a:rPr>
              <a:t>상세설계</a:t>
            </a:r>
            <a:r>
              <a:rPr lang="en-US" altLang="ko-KR" sz="4400" dirty="0">
                <a:solidFill>
                  <a:srgbClr val="FFC22B"/>
                </a:solidFill>
                <a:ea typeface="+mj-ea"/>
              </a:rPr>
              <a:t>(10/12)</a:t>
            </a:r>
            <a:endParaRPr lang="ko-KR" altLang="en-US" sz="4400" dirty="0"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EFCE46-A2A3-4A8B-A22C-0291BD808D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26924" y="949969"/>
          <a:ext cx="5904656" cy="39776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3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52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b="0" i="0" kern="1200" baseline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■ </a:t>
                      </a:r>
                      <a:r>
                        <a:rPr lang="en-US" altLang="ko-KR" sz="1050" b="0" i="0" kern="1200" baseline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서버 구축</a:t>
                      </a:r>
                      <a:endParaRPr lang="ko-KR" altLang="en-US" sz="1050" b="0" i="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5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서버 구축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 R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프로그래밍으로 분석한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5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library("shiny")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library("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shinyBS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library("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shinyjs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library("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shinypod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library("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dygraphs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library("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dplyr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function(input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session)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rct_data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callModule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read_delim_server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"csv")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rct_dyg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callModule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dygraph_server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dyg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rct_data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output$csv_dyg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renderDygraph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rct_dyg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%&gt;%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dyOptions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useDataTimezone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TRUE)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220074"/>
                  </a:ext>
                </a:extLst>
              </a:tr>
              <a:tr h="195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dirty="0" err="1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ShinyR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로 </a:t>
                      </a:r>
                      <a:r>
                        <a:rPr lang="ko-KR" altLang="en-US" sz="1050" b="0" i="0" dirty="0" err="1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웹어플리케이션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6485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5EA4E07-86C3-4BC7-AFBA-1961D966C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03" y="2031690"/>
            <a:ext cx="2347937" cy="176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89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5624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ea typeface="+mj-ea"/>
              </a:rPr>
              <a:t>5</a:t>
            </a:r>
            <a:r>
              <a:rPr lang="ko-KR" altLang="en-US" sz="4400" dirty="0">
                <a:solidFill>
                  <a:srgbClr val="FFC22B"/>
                </a:solidFill>
                <a:ea typeface="+mj-ea"/>
              </a:rPr>
              <a:t>상세설계</a:t>
            </a:r>
            <a:r>
              <a:rPr lang="en-US" altLang="ko-KR" sz="4400" dirty="0">
                <a:solidFill>
                  <a:srgbClr val="FFC22B"/>
                </a:solidFill>
                <a:ea typeface="+mj-ea"/>
              </a:rPr>
              <a:t>(11/12)</a:t>
            </a:r>
            <a:endParaRPr lang="ko-KR" altLang="en-US" sz="4400" dirty="0"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EFCE46-A2A3-4A8B-A22C-0291BD808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331817"/>
              </p:ext>
            </p:extLst>
          </p:nvPr>
        </p:nvGraphicFramePr>
        <p:xfrm>
          <a:off x="3126924" y="949969"/>
          <a:ext cx="5904656" cy="392603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3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561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b="0" i="0" kern="1200" baseline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■ </a:t>
                      </a:r>
                      <a:r>
                        <a:rPr lang="en-US" altLang="ko-KR" sz="1050" b="0" i="0" kern="1200" baseline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kern="1200" baseline="0" dirty="0" err="1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웹어플리케이션</a:t>
                      </a:r>
                      <a:r>
                        <a:rPr lang="ko-KR" altLang="en-US" sz="1050" b="0" i="0" kern="1200" baseline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 클라우드 배포</a:t>
                      </a:r>
                      <a:endParaRPr lang="ko-KR" altLang="en-US" sz="1050" b="0" i="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5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 shiny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어플리케이션을 클라우드에 배포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dirty="0" err="1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shinyR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로 제작한 </a:t>
                      </a:r>
                      <a:r>
                        <a:rPr lang="ko-KR" altLang="en-US" sz="1050" b="0" i="0" dirty="0" err="1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웹어플리케이션</a:t>
                      </a:r>
                      <a:endParaRPr lang="ko-KR" altLang="en-US" sz="1050" b="0" i="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7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lt"/>
                        </a:rPr>
                        <a:t>if(!</a:t>
                      </a:r>
                      <a:r>
                        <a:rPr lang="en-US" altLang="ko-KR" sz="105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</a:t>
                      </a: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105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5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devtools</a:t>
                      </a:r>
                      <a:r>
                        <a:rPr lang="en-US" altLang="ko-KR" sz="105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lt"/>
                        </a:rPr>
                        <a:t>))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install.packages</a:t>
                      </a: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105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5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devtools</a:t>
                      </a:r>
                      <a:r>
                        <a:rPr lang="en-US" altLang="ko-KR" sz="105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bg1"/>
                          </a:solidFill>
                          <a:latin typeface="+mn-lt"/>
                        </a:rPr>
                        <a:t>devtools</a:t>
                      </a: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lt"/>
                        </a:rPr>
                        <a:t>::</a:t>
                      </a:r>
                      <a:r>
                        <a:rPr lang="en-US" altLang="ko-KR" sz="105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install_github</a:t>
                      </a: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105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5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rstudio</a:t>
                      </a:r>
                      <a:r>
                        <a:rPr lang="en-US" altLang="ko-KR" sz="105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5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rsconnect</a:t>
                      </a:r>
                      <a:r>
                        <a:rPr lang="en-US" altLang="ko-KR" sz="105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bg1"/>
                          </a:solidFill>
                          <a:latin typeface="+mn-lt"/>
                        </a:rPr>
                        <a:t>rsconnect</a:t>
                      </a: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lt"/>
                        </a:rPr>
                        <a:t>::</a:t>
                      </a:r>
                      <a:r>
                        <a:rPr lang="en-US" altLang="ko-KR" sz="105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setAccountInfo</a:t>
                      </a: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105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name="&lt;ACCOUNT&gt;"</a:t>
                      </a: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105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token="&lt;TOKEN&gt;"</a:t>
                      </a: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lt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secret="&lt;SECRET&gt;"</a:t>
                      </a: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lt"/>
                        </a:rPr>
                        <a:t>)</a:t>
                      </a:r>
                      <a:endParaRPr lang="en-US" altLang="ko-KR" sz="1050" b="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220074"/>
                  </a:ext>
                </a:extLst>
              </a:tr>
              <a:tr h="264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dirty="0" err="1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웹어플리케이션을</a:t>
                      </a:r>
                      <a:r>
                        <a:rPr lang="ko-KR" altLang="en-US" sz="1050" b="0" i="0" dirty="0">
                          <a:solidFill>
                            <a:schemeClr val="bg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 제작하고 클라우드에 배포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64850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21F312BD-6F90-44F9-B637-2DA331B9D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43" y="2503411"/>
            <a:ext cx="24765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54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4288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5624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상세설계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(12/12)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5B526A-9976-44B3-8D32-368BC4EF8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38" y="1201315"/>
            <a:ext cx="2011114" cy="32599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1E9948-B3E5-4D52-8AA7-C66589DBF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948" y="1201315"/>
            <a:ext cx="1885937" cy="33123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F51254-9AAF-424C-B251-982CC3987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802" y="1201315"/>
            <a:ext cx="1885937" cy="33123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343DE9-3A9F-4753-9A56-D3B6C97B4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272" y="1203597"/>
            <a:ext cx="1885937" cy="3312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730C93-B1EA-4040-A0DA-BA1DF99FBCC7}"/>
              </a:ext>
            </a:extLst>
          </p:cNvPr>
          <p:cNvSpPr txBox="1"/>
          <p:nvPr/>
        </p:nvSpPr>
        <p:spPr>
          <a:xfrm>
            <a:off x="328927" y="4612575"/>
            <a:ext cx="201082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화면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16F6E-6D71-4121-BEBE-37628C4E7716}"/>
              </a:ext>
            </a:extLst>
          </p:cNvPr>
          <p:cNvSpPr txBox="1"/>
          <p:nvPr/>
        </p:nvSpPr>
        <p:spPr>
          <a:xfrm>
            <a:off x="2714948" y="4612575"/>
            <a:ext cx="188593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정보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6E609-0B0A-4DA3-BA2E-2BA8742F0FCF}"/>
              </a:ext>
            </a:extLst>
          </p:cNvPr>
          <p:cNvSpPr txBox="1"/>
          <p:nvPr/>
        </p:nvSpPr>
        <p:spPr>
          <a:xfrm>
            <a:off x="4890802" y="4643926"/>
            <a:ext cx="188593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차량 이상 증세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83CDA-5942-405E-95B1-F4D0FBA41E56}"/>
              </a:ext>
            </a:extLst>
          </p:cNvPr>
          <p:cNvSpPr txBox="1"/>
          <p:nvPr/>
        </p:nvSpPr>
        <p:spPr>
          <a:xfrm>
            <a:off x="7017401" y="4656678"/>
            <a:ext cx="188593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이상증세 시각화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19FF7A1-B6F9-47D9-AD87-0EB65A8D2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761" y="2613818"/>
            <a:ext cx="64756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75D98AF3-5FE2-4B9B-97FA-3C2DCC418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744" y="2587597"/>
            <a:ext cx="64756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3123475A-D0AD-45B9-BF7F-FE55AF91A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964" y="2571750"/>
            <a:ext cx="64756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228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369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6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개발환경 및 개발 방법</a:t>
            </a:r>
            <a:endParaRPr lang="ko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1B8E426-522F-45CF-B6D2-78E5FBBDE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09353"/>
              </p:ext>
            </p:extLst>
          </p:nvPr>
        </p:nvGraphicFramePr>
        <p:xfrm>
          <a:off x="-51" y="1091492"/>
          <a:ext cx="9144051" cy="4079816"/>
        </p:xfrm>
        <a:graphic>
          <a:graphicData uri="http://schemas.openxmlformats.org/drawingml/2006/table">
            <a:tbl>
              <a:tblPr/>
              <a:tblGrid>
                <a:gridCol w="1131381">
                  <a:extLst>
                    <a:ext uri="{9D8B030D-6E8A-4147-A177-3AD203B41FA5}">
                      <a16:colId xmlns:a16="http://schemas.microsoft.com/office/drawing/2014/main" val="1273673973"/>
                    </a:ext>
                  </a:extLst>
                </a:gridCol>
                <a:gridCol w="1594369">
                  <a:extLst>
                    <a:ext uri="{9D8B030D-6E8A-4147-A177-3AD203B41FA5}">
                      <a16:colId xmlns:a16="http://schemas.microsoft.com/office/drawing/2014/main" val="1549046069"/>
                    </a:ext>
                  </a:extLst>
                </a:gridCol>
                <a:gridCol w="2830060">
                  <a:extLst>
                    <a:ext uri="{9D8B030D-6E8A-4147-A177-3AD203B41FA5}">
                      <a16:colId xmlns:a16="http://schemas.microsoft.com/office/drawing/2014/main" val="1576435599"/>
                    </a:ext>
                  </a:extLst>
                </a:gridCol>
                <a:gridCol w="3588241">
                  <a:extLst>
                    <a:ext uri="{9D8B030D-6E8A-4147-A177-3AD203B41FA5}">
                      <a16:colId xmlns:a16="http://schemas.microsoft.com/office/drawing/2014/main" val="316561388"/>
                    </a:ext>
                  </a:extLst>
                </a:gridCol>
              </a:tblGrid>
              <a:tr h="34139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적용내역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280554"/>
                  </a:ext>
                </a:extLst>
              </a:tr>
              <a:tr h="341085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언어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C, Java, Python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모듈에 맞는 언어 사용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224126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Raspberry Pi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Ubuntu Mate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라즈베리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파이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790705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Cluster PC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Ubuntu 16.04.1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분산 저장 시스템 구축을 위한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032068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처리기술 및 도구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Flume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Device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 실시간 로그 수집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40226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Spark 2.1.0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 스트리밍 처리 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07949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Hive, MapReduce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정제 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495306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환경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Hadoop 2.7.5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HDFS 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104515"/>
                  </a:ext>
                </a:extLst>
              </a:tr>
              <a:tr h="299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시각화 도구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 3.4.1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데이터의 분석 및 시각화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613860"/>
                  </a:ext>
                </a:extLst>
              </a:tr>
              <a:tr h="341085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구성장비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디바이스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Raspberry pi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차량 데이터 로그 발생 장치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83322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OBD-2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데이터 추출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24500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WIFI,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유선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182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98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3150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7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역할 분담</a:t>
            </a:r>
            <a:endParaRPr lang="ko-KR" altLang="en-US" sz="4400" dirty="0">
              <a:latin typeface="+mj-ea"/>
              <a:ea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3BDB078-6004-43E0-8045-AC50A2674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37457"/>
              </p:ext>
            </p:extLst>
          </p:nvPr>
        </p:nvGraphicFramePr>
        <p:xfrm>
          <a:off x="179512" y="1131591"/>
          <a:ext cx="8784976" cy="3901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1160238075"/>
                    </a:ext>
                  </a:extLst>
                </a:gridCol>
                <a:gridCol w="7200800">
                  <a:extLst>
                    <a:ext uri="{9D8B030D-6E8A-4147-A177-3AD203B41FA5}">
                      <a16:colId xmlns:a16="http://schemas.microsoft.com/office/drawing/2014/main" val="2858803679"/>
                    </a:ext>
                  </a:extLst>
                </a:gridCol>
              </a:tblGrid>
              <a:tr h="2165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역할 분담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616289"/>
                  </a:ext>
                </a:extLst>
              </a:tr>
              <a:tr h="742310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김주호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자료조사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하둡</a:t>
                      </a:r>
                      <a:r>
                        <a:rPr lang="ko-KR" altLang="en-US" sz="1500" dirty="0"/>
                        <a:t> 분산저장 시스템 구성 및 데이터 처리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데이터 정제 프로그래밍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라즈베리파이</a:t>
                      </a:r>
                      <a:r>
                        <a:rPr lang="ko-KR" altLang="en-US" sz="1500" dirty="0"/>
                        <a:t> 데이터 생성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어플리케이션 제작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962709"/>
                  </a:ext>
                </a:extLst>
              </a:tr>
              <a:tr h="603127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신동윤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자료조사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추출해야 할 데이터 결정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R</a:t>
                      </a:r>
                      <a:r>
                        <a:rPr lang="ko-KR" altLang="en-US" sz="1500" dirty="0"/>
                        <a:t> 프로그래밍을 통한 데이터 분석 및 시각화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ppt</a:t>
                      </a:r>
                      <a:r>
                        <a:rPr lang="ko-KR" altLang="en-US" sz="1500" dirty="0"/>
                        <a:t>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85526"/>
                  </a:ext>
                </a:extLst>
              </a:tr>
              <a:tr h="742310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이승해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자료조사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샘플 데이터 추출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하둡</a:t>
                      </a:r>
                      <a:r>
                        <a:rPr lang="ko-KR" altLang="en-US" sz="1500" dirty="0"/>
                        <a:t> 분산저장 시스템 구성 및 데이터 처리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라즈베리</a:t>
                      </a:r>
                      <a:r>
                        <a:rPr lang="ko-KR" altLang="en-US" sz="1500" dirty="0"/>
                        <a:t> 파이 데이터 생성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어플리케이션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275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96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0035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8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종합 설계 수행 일정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EC7521-1E71-444B-A66D-2770D1090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8" y="1077854"/>
            <a:ext cx="8443056" cy="394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1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4775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9 </a:t>
            </a:r>
            <a:r>
              <a:rPr lang="ko-KR" altLang="en-US" sz="4400" dirty="0">
                <a:solidFill>
                  <a:srgbClr val="FFC000"/>
                </a:solidFill>
                <a:latin typeface="+mj-ea"/>
                <a:ea typeface="+mj-ea"/>
              </a:rPr>
              <a:t>데모 환경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4DF361-41A3-483B-B068-13D0F4ADC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027" y="1268396"/>
            <a:ext cx="1485525" cy="1485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8BD4F4-6C5B-41A3-A56E-FD46B3B1C0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325693"/>
            <a:ext cx="1274531" cy="137383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E779921-53DE-4E3D-A137-7B9BEF684CFB}"/>
              </a:ext>
            </a:extLst>
          </p:cNvPr>
          <p:cNvCxnSpPr>
            <a:cxnSpLocks/>
          </p:cNvCxnSpPr>
          <p:nvPr/>
        </p:nvCxnSpPr>
        <p:spPr>
          <a:xfrm>
            <a:off x="5724128" y="1491630"/>
            <a:ext cx="1800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0E31A6-F04F-4D12-B843-5C723BBC687E}"/>
              </a:ext>
            </a:extLst>
          </p:cNvPr>
          <p:cNvCxnSpPr>
            <a:cxnSpLocks/>
          </p:cNvCxnSpPr>
          <p:nvPr/>
        </p:nvCxnSpPr>
        <p:spPr>
          <a:xfrm flipH="1">
            <a:off x="5724128" y="2571750"/>
            <a:ext cx="1800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0F89EC-773A-44D6-821B-7A8D6FF68411}"/>
              </a:ext>
            </a:extLst>
          </p:cNvPr>
          <p:cNvSpPr txBox="1"/>
          <p:nvPr/>
        </p:nvSpPr>
        <p:spPr>
          <a:xfrm>
            <a:off x="323528" y="3194814"/>
            <a:ext cx="86958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FF00"/>
                </a:solidFill>
              </a:rPr>
              <a:t>데이터로그를 발생할 </a:t>
            </a:r>
            <a:r>
              <a:rPr lang="ko-KR" altLang="en-US" sz="1600" b="1" dirty="0" err="1">
                <a:solidFill>
                  <a:srgbClr val="FFFF00"/>
                </a:solidFill>
              </a:rPr>
              <a:t>라즈베리파이</a:t>
            </a:r>
            <a:r>
              <a:rPr lang="en-US" altLang="ko-KR" sz="1600" b="1" dirty="0">
                <a:solidFill>
                  <a:srgbClr val="FFFF00"/>
                </a:solidFill>
              </a:rPr>
              <a:t>/</a:t>
            </a:r>
            <a:r>
              <a:rPr lang="ko-KR" altLang="en-US" sz="1600" b="1" dirty="0">
                <a:solidFill>
                  <a:srgbClr val="FFFF00"/>
                </a:solidFill>
              </a:rPr>
              <a:t> </a:t>
            </a:r>
            <a:r>
              <a:rPr lang="en-US" altLang="ko-KR" sz="1600" b="1" dirty="0">
                <a:solidFill>
                  <a:srgbClr val="FFFF00"/>
                </a:solidFill>
              </a:rPr>
              <a:t>HDFS</a:t>
            </a:r>
            <a:r>
              <a:rPr lang="ko-KR" altLang="en-US" sz="1600" b="1" dirty="0">
                <a:solidFill>
                  <a:srgbClr val="FFFF00"/>
                </a:solidFill>
              </a:rPr>
              <a:t>환경이 구성된 개인 노트북 </a:t>
            </a:r>
            <a:r>
              <a:rPr lang="en-US" altLang="ko-KR" sz="1600" b="1" dirty="0">
                <a:solidFill>
                  <a:srgbClr val="FFFF00"/>
                </a:solidFill>
              </a:rPr>
              <a:t>/ Android </a:t>
            </a:r>
            <a:r>
              <a:rPr lang="ko-KR" altLang="en-US" sz="1600" b="1" dirty="0">
                <a:solidFill>
                  <a:srgbClr val="FFFF00"/>
                </a:solidFill>
              </a:rPr>
              <a:t>기기로 데모</a:t>
            </a:r>
            <a:br>
              <a:rPr lang="en-US" altLang="ko-KR" sz="1200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>
                <a:solidFill>
                  <a:schemeClr val="bg1"/>
                </a:solidFill>
              </a:rPr>
              <a:t>라즈베리파이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– </a:t>
            </a:r>
            <a:r>
              <a:rPr lang="ko-KR" altLang="en-US" sz="1600" dirty="0" err="1">
                <a:solidFill>
                  <a:schemeClr val="bg1"/>
                </a:solidFill>
              </a:rPr>
              <a:t>라즈베리파이에서</a:t>
            </a:r>
            <a:r>
              <a:rPr lang="ko-KR" altLang="en-US" sz="1600" dirty="0">
                <a:solidFill>
                  <a:schemeClr val="bg1"/>
                </a:solidFill>
              </a:rPr>
              <a:t> 차량데이터로그 발생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</a:rPr>
              <a:t>노트북 </a:t>
            </a:r>
            <a:r>
              <a:rPr lang="en-US" altLang="ko-KR" sz="1600" dirty="0">
                <a:solidFill>
                  <a:schemeClr val="bg1"/>
                </a:solidFill>
              </a:rPr>
              <a:t>– </a:t>
            </a:r>
            <a:r>
              <a:rPr lang="en-US" altLang="ko-KR" sz="1600" dirty="0" err="1">
                <a:solidFill>
                  <a:schemeClr val="bg1"/>
                </a:solidFill>
              </a:rPr>
              <a:t>Vmware</a:t>
            </a:r>
            <a:r>
              <a:rPr lang="ko-KR" altLang="en-US" sz="1600" dirty="0">
                <a:solidFill>
                  <a:schemeClr val="bg1"/>
                </a:solidFill>
              </a:rPr>
              <a:t>를 사용하여 </a:t>
            </a:r>
            <a:r>
              <a:rPr lang="en-US" altLang="ko-KR" sz="1600" dirty="0">
                <a:solidFill>
                  <a:schemeClr val="bg1"/>
                </a:solidFill>
              </a:rPr>
              <a:t>Name Node</a:t>
            </a:r>
            <a:r>
              <a:rPr lang="ko-KR" altLang="en-US" sz="1600" dirty="0">
                <a:solidFill>
                  <a:schemeClr val="bg1"/>
                </a:solidFill>
              </a:rPr>
              <a:t>와 </a:t>
            </a:r>
            <a:r>
              <a:rPr lang="en-US" altLang="ko-KR" sz="1600" dirty="0">
                <a:solidFill>
                  <a:schemeClr val="bg1"/>
                </a:solidFill>
              </a:rPr>
              <a:t>Data Node</a:t>
            </a:r>
            <a:r>
              <a:rPr lang="ko-KR" altLang="en-US" sz="1600" dirty="0" err="1">
                <a:solidFill>
                  <a:schemeClr val="bg1"/>
                </a:solidFill>
              </a:rPr>
              <a:t>로구성된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HDFS</a:t>
            </a:r>
            <a:r>
              <a:rPr lang="ko-KR" altLang="en-US" sz="1600" dirty="0">
                <a:solidFill>
                  <a:schemeClr val="bg1"/>
                </a:solidFill>
              </a:rPr>
              <a:t>환경 구성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</a:rPr>
              <a:t>앱 실행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</a:rPr>
              <a:t>차량데이터 분석결과 도출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라즈베리파이에 대한 이미지 검색결과">
            <a:extLst>
              <a:ext uri="{FF2B5EF4-FFF2-40B4-BE49-F238E27FC236}">
                <a16:creationId xmlns:a16="http://schemas.microsoft.com/office/drawing/2014/main" id="{254AC72C-1554-4176-929F-01844E2A1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19793"/>
            <a:ext cx="2043739" cy="141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089F374-FE77-4FF0-B40C-1CA4D97CBA81}"/>
              </a:ext>
            </a:extLst>
          </p:cNvPr>
          <p:cNvCxnSpPr>
            <a:cxnSpLocks/>
          </p:cNvCxnSpPr>
          <p:nvPr/>
        </p:nvCxnSpPr>
        <p:spPr>
          <a:xfrm>
            <a:off x="2330827" y="1454778"/>
            <a:ext cx="16651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3439BD1-A4C7-4930-8D69-B606C9AA0249}"/>
              </a:ext>
            </a:extLst>
          </p:cNvPr>
          <p:cNvCxnSpPr>
            <a:cxnSpLocks/>
          </p:cNvCxnSpPr>
          <p:nvPr/>
        </p:nvCxnSpPr>
        <p:spPr>
          <a:xfrm flipH="1" flipV="1">
            <a:off x="2330827" y="2566147"/>
            <a:ext cx="1665109" cy="5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34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318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10 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GIT HUB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45CE5EB2-D8CF-49B1-AAAF-FE76F28AC87A}"/>
              </a:ext>
            </a:extLst>
          </p:cNvPr>
          <p:cNvSpPr txBox="1">
            <a:spLocks/>
          </p:cNvSpPr>
          <p:nvPr/>
        </p:nvSpPr>
        <p:spPr>
          <a:xfrm>
            <a:off x="4572000" y="1851670"/>
            <a:ext cx="5679429" cy="22302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김주호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juho1109@gmail.com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신동윤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dyshin1027@gmail.com</a:t>
            </a:r>
          </a:p>
          <a:p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이승해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as3751@naver.com</a:t>
            </a: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78EFA314-3096-4BA3-9209-512D24CA7A89}"/>
              </a:ext>
            </a:extLst>
          </p:cNvPr>
          <p:cNvSpPr txBox="1">
            <a:spLocks/>
          </p:cNvSpPr>
          <p:nvPr/>
        </p:nvSpPr>
        <p:spPr>
          <a:xfrm>
            <a:off x="22880" y="4094117"/>
            <a:ext cx="6138092" cy="568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https://github.com/shindongyoun/RisingSunz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38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56653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1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종합 설계 개요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(1/2)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10B68AF2-A32F-4782-A271-C8FE77386986}"/>
              </a:ext>
            </a:extLst>
          </p:cNvPr>
          <p:cNvSpPr txBox="1">
            <a:spLocks/>
          </p:cNvSpPr>
          <p:nvPr/>
        </p:nvSpPr>
        <p:spPr>
          <a:xfrm>
            <a:off x="179512" y="1245264"/>
            <a:ext cx="9230036" cy="32402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8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연구 개발 배경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차량을 운전할 때 운전자마다 서로 다른 습관을 가지고 있고</a:t>
            </a: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차마다 출력되는 연비가 다름</a:t>
            </a:r>
            <a:endParaRPr lang="en-US" altLang="ko-KR" sz="1100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어떻게 운전을 해야 최대 연비가 출력될 수 있을까</a:t>
            </a:r>
            <a:endParaRPr lang="en-US" altLang="ko-KR" sz="1100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어느 부품이 교체 시기가 되었는가</a:t>
            </a:r>
            <a:endParaRPr lang="en-US" altLang="ko-KR" sz="1100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차량종류별로 차량에 대한 평균적인 정보를 제공</a:t>
            </a:r>
            <a:endParaRPr lang="en-US" altLang="ko-KR" sz="1100" b="1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800" b="1" dirty="0">
                <a:solidFill>
                  <a:schemeClr val="bg1"/>
                </a:solidFill>
                <a:latin typeface="+mj-lt"/>
              </a:rPr>
              <a:t>연구 개발 목표</a:t>
            </a:r>
            <a:endParaRPr lang="en-US" altLang="ko-KR" sz="1800" b="1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1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차량의 데이터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를</a:t>
            </a:r>
            <a:r>
              <a:rPr lang="ko-KR" altLang="en-US" sz="1100" dirty="0">
                <a:solidFill>
                  <a:srgbClr val="FFFF00"/>
                </a:solidFill>
                <a:latin typeface="+mj-lt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추출하여 </a:t>
            </a:r>
            <a:r>
              <a:rPr lang="ko-KR" altLang="en-US" sz="1100" b="1" dirty="0" err="1">
                <a:solidFill>
                  <a:srgbClr val="FFFF00"/>
                </a:solidFill>
                <a:latin typeface="+mj-lt"/>
              </a:rPr>
              <a:t>하둡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 분산저장 시스템</a:t>
            </a:r>
            <a:r>
              <a:rPr lang="en-US" altLang="ko-KR" sz="1100" b="1" dirty="0">
                <a:solidFill>
                  <a:srgbClr val="FFFF00"/>
                </a:solidFill>
                <a:latin typeface="+mj-lt"/>
              </a:rPr>
              <a:t>(HDFS)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으로 저장</a:t>
            </a:r>
            <a:endParaRPr lang="en-US" altLang="ko-KR" sz="1100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 저장 받은 데이터를 </a:t>
            </a:r>
            <a:r>
              <a:rPr lang="en-US" altLang="ko-KR" sz="1100" b="1" dirty="0">
                <a:solidFill>
                  <a:srgbClr val="FFFF00"/>
                </a:solidFill>
                <a:latin typeface="+mj-lt"/>
              </a:rPr>
              <a:t>SPARK , </a:t>
            </a:r>
            <a:r>
              <a:rPr lang="ko-KR" altLang="en-US" sz="1100" b="1" dirty="0" err="1">
                <a:solidFill>
                  <a:srgbClr val="FFFF00"/>
                </a:solidFill>
                <a:latin typeface="+mj-lt"/>
              </a:rPr>
              <a:t>맵리듀스</a:t>
            </a:r>
            <a:r>
              <a:rPr lang="en-US" altLang="ko-KR" sz="1100" b="1" dirty="0">
                <a:solidFill>
                  <a:srgbClr val="FFFF00"/>
                </a:solidFill>
                <a:latin typeface="+mj-lt"/>
              </a:rPr>
              <a:t>, HIVE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를 통해 처리 및 정제</a:t>
            </a:r>
            <a:endParaRPr lang="en-US" altLang="ko-KR" sz="1100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 정제된 데이터는 </a:t>
            </a:r>
            <a:r>
              <a:rPr lang="en-US" altLang="ko-KR" sz="1100" b="1" dirty="0">
                <a:solidFill>
                  <a:srgbClr val="FFFF00"/>
                </a:solidFill>
                <a:latin typeface="+mj-lt"/>
              </a:rPr>
              <a:t>R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을 통해 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데이터를 분석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하고 분석 결과를 시각화 하여 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어플리케이션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으로 전송</a:t>
            </a:r>
            <a:endParaRPr lang="en-US" altLang="ko-KR" sz="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638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8199" y="2110750"/>
            <a:ext cx="38876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Thank you</a:t>
            </a:r>
            <a:endParaRPr lang="ko-KR" altLang="en-US" sz="6600" dirty="0">
              <a:solidFill>
                <a:srgbClr val="FFC22B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95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56653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ea typeface="+mj-ea"/>
              </a:rPr>
              <a:t>1</a:t>
            </a:r>
            <a:r>
              <a:rPr lang="en-US" altLang="ko-KR" sz="4400" dirty="0">
                <a:solidFill>
                  <a:srgbClr val="FFC22B"/>
                </a:solidFill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ea typeface="+mj-ea"/>
              </a:rPr>
              <a:t>종합 설계 개요</a:t>
            </a:r>
            <a:r>
              <a:rPr lang="en-US" altLang="ko-KR" sz="4400" dirty="0">
                <a:solidFill>
                  <a:srgbClr val="FFC22B"/>
                </a:solidFill>
                <a:ea typeface="+mj-ea"/>
              </a:rPr>
              <a:t>(2/2)</a:t>
            </a:r>
            <a:endParaRPr lang="ko-KR" altLang="en-US" sz="4400" dirty="0">
              <a:ea typeface="+mj-ea"/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74893879-11A2-4ED7-8CCC-A7E08F92FDBD}"/>
              </a:ext>
            </a:extLst>
          </p:cNvPr>
          <p:cNvSpPr txBox="1">
            <a:spLocks/>
          </p:cNvSpPr>
          <p:nvPr/>
        </p:nvSpPr>
        <p:spPr>
          <a:xfrm>
            <a:off x="251520" y="1275606"/>
            <a:ext cx="6624736" cy="20162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ea typeface="맑은 고딕" panose="020B0503020000020004" pitchFamily="50" charset="-127"/>
              </a:rPr>
              <a:t>연구 개발 효과</a:t>
            </a:r>
            <a:endParaRPr lang="en-US" altLang="ko-KR" sz="1800" dirty="0">
              <a:solidFill>
                <a:schemeClr val="bg1"/>
              </a:solidFill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ea typeface="맑은 고딕" panose="020B0503020000020004" pitchFamily="50" charset="-127"/>
              </a:rPr>
              <a:t>같은 종류 차량의 운전자 운전습관들을 분석하여 종류별 차량을 효율적으로 사용하는 방법 제공</a:t>
            </a:r>
            <a:endParaRPr lang="en-US" altLang="ko-KR" sz="1100" dirty="0">
              <a:solidFill>
                <a:schemeClr val="bg1"/>
              </a:solidFill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ea typeface="맑은 고딕" panose="020B0503020000020004" pitchFamily="50" charset="-127"/>
              </a:rPr>
              <a:t>차량에 대한 지식이 부족한 사람들에게 차량에 대한 </a:t>
            </a:r>
            <a:r>
              <a:rPr lang="ko-KR" altLang="en-US" sz="1100" dirty="0">
                <a:solidFill>
                  <a:srgbClr val="FFFF00"/>
                </a:solidFill>
                <a:ea typeface="맑은 고딕" panose="020B0503020000020004" pitchFamily="50" charset="-127"/>
              </a:rPr>
              <a:t>정보 제공</a:t>
            </a:r>
            <a:endParaRPr lang="en-US" altLang="ko-KR" sz="1100" dirty="0">
              <a:solidFill>
                <a:srgbClr val="FFFF00"/>
              </a:solidFill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속도 데이터를 바탕으로 운전 성향 및 상대적인 사고 </a:t>
            </a:r>
            <a:r>
              <a:rPr lang="ko-KR" altLang="en-US" sz="1100" dirty="0">
                <a:solidFill>
                  <a:srgbClr val="FFFF00"/>
                </a:solidFill>
              </a:rPr>
              <a:t>위험도</a:t>
            </a:r>
            <a:r>
              <a:rPr lang="ko-KR" altLang="en-US" sz="1100" dirty="0">
                <a:solidFill>
                  <a:schemeClr val="bg1"/>
                </a:solidFill>
              </a:rPr>
              <a:t>를 계산하고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rgbClr val="FFFF00"/>
                </a:solidFill>
              </a:rPr>
              <a:t>사고율</a:t>
            </a:r>
            <a:r>
              <a:rPr lang="ko-KR" altLang="en-US" sz="1100" dirty="0">
                <a:solidFill>
                  <a:schemeClr val="bg1"/>
                </a:solidFill>
              </a:rPr>
              <a:t>을 예측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예측 결과를 바탕으로 효율적인 운전자 행동 분석 및 진단을 실현하는 목적 제공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타 운전자와의 연비를 비교하여 효율적인 연비 운전을 하게끔 정보 제공</a:t>
            </a:r>
            <a:endParaRPr lang="en-US" altLang="ko-KR" sz="1100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57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52405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2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관련 연구 및 사례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8AA89D-09E6-47E7-9EAF-B18406AE6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81" y="1166331"/>
            <a:ext cx="3820449" cy="33613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9E4255-88CA-4F1F-8C44-ED3D2198C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56" y="1166331"/>
            <a:ext cx="4114872" cy="33613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F36BA8-350B-4EF2-BD9C-F9414499B7C8}"/>
              </a:ext>
            </a:extLst>
          </p:cNvPr>
          <p:cNvSpPr txBox="1"/>
          <p:nvPr/>
        </p:nvSpPr>
        <p:spPr>
          <a:xfrm>
            <a:off x="43356" y="4556573"/>
            <a:ext cx="9057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기존의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OBD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센서는 모니터링을 위한 장비가 따로 필요함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장비 없이도  스마트폰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어플리케이션에서 모니터링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가능하도록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차별성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둠</a:t>
            </a:r>
          </a:p>
        </p:txBody>
      </p:sp>
    </p:spTree>
    <p:extLst>
      <p:ext uri="{BB962C8B-B14F-4D97-AF65-F5344CB8AC3E}">
        <p14:creationId xmlns:p14="http://schemas.microsoft.com/office/powerpoint/2010/main" val="267927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E2BC37D4-109E-45D8-B259-B02DAE450B04}"/>
              </a:ext>
            </a:extLst>
          </p:cNvPr>
          <p:cNvSpPr txBox="1">
            <a:spLocks/>
          </p:cNvSpPr>
          <p:nvPr/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160721A-5DB5-45DC-A044-E8F4783DC710}"/>
              </a:ext>
            </a:extLst>
          </p:cNvPr>
          <p:cNvSpPr/>
          <p:nvPr/>
        </p:nvSpPr>
        <p:spPr>
          <a:xfrm>
            <a:off x="2534599" y="2507436"/>
            <a:ext cx="477520" cy="988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099314-3699-440C-B6E1-D142A0F70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76" y="1553567"/>
            <a:ext cx="1656743" cy="9883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04D326-3644-4745-9AB0-D787C9974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76" y="3500092"/>
            <a:ext cx="1656743" cy="1242558"/>
          </a:xfrm>
          <a:prstGeom prst="rect">
            <a:avLst/>
          </a:prstGeom>
        </p:spPr>
      </p:pic>
      <p:sp>
        <p:nvSpPr>
          <p:cNvPr id="9" name="십자형 8">
            <a:extLst>
              <a:ext uri="{FF2B5EF4-FFF2-40B4-BE49-F238E27FC236}">
                <a16:creationId xmlns:a16="http://schemas.microsoft.com/office/drawing/2014/main" id="{043E8F19-1EBF-4FA0-A63F-AEA4CC395412}"/>
              </a:ext>
            </a:extLst>
          </p:cNvPr>
          <p:cNvSpPr/>
          <p:nvPr/>
        </p:nvSpPr>
        <p:spPr>
          <a:xfrm>
            <a:off x="971600" y="2806230"/>
            <a:ext cx="396240" cy="429532"/>
          </a:xfrm>
          <a:prstGeom prst="plus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내용 개체 틀 5">
            <a:extLst>
              <a:ext uri="{FF2B5EF4-FFF2-40B4-BE49-F238E27FC236}">
                <a16:creationId xmlns:a16="http://schemas.microsoft.com/office/drawing/2014/main" id="{502D05E4-8513-4A40-B998-9AA6BE879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752" y="1603638"/>
            <a:ext cx="5643358" cy="27607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A1A9F7-3A78-4B1E-8076-E054446B65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3" t="55050" r="64894" b="14635"/>
          <a:stretch/>
        </p:blipFill>
        <p:spPr>
          <a:xfrm>
            <a:off x="3230458" y="1611714"/>
            <a:ext cx="5641259" cy="275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6DB43-93F1-48BD-B61E-224666001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3" t="10977" r="83542" b="-4"/>
          <a:stretch/>
        </p:blipFill>
        <p:spPr>
          <a:xfrm>
            <a:off x="467543" y="1163927"/>
            <a:ext cx="981249" cy="3758738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4D89B929-874A-40F5-9164-920950882B6E}"/>
              </a:ext>
            </a:extLst>
          </p:cNvPr>
          <p:cNvSpPr/>
          <p:nvPr/>
        </p:nvSpPr>
        <p:spPr>
          <a:xfrm>
            <a:off x="1735810" y="4230857"/>
            <a:ext cx="4641858" cy="761911"/>
          </a:xfrm>
          <a:prstGeom prst="wedgeRectCallout">
            <a:avLst>
              <a:gd name="adj1" fmla="val -54777"/>
              <a:gd name="adj2" fmla="val -1973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차량의 샘플 데이터를 기반으로 로그발생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9D48AF-8358-4AB0-B3B7-9C0114327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4"/>
          <a:stretch/>
        </p:blipFill>
        <p:spPr>
          <a:xfrm>
            <a:off x="5580112" y="1359984"/>
            <a:ext cx="2615356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2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5B019E-F51C-4782-9330-EC9EF9C363D9}"/>
              </a:ext>
            </a:extLst>
          </p:cNvPr>
          <p:cNvSpPr txBox="1">
            <a:spLocks/>
          </p:cNvSpPr>
          <p:nvPr/>
        </p:nvSpPr>
        <p:spPr>
          <a:xfrm>
            <a:off x="7050045" y="4794763"/>
            <a:ext cx="789383" cy="273844"/>
          </a:xfr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A338FD-9D6A-46F8-BAEB-C27E8F2BE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76" t="21850" r="32427" b="35084"/>
          <a:stretch/>
        </p:blipFill>
        <p:spPr>
          <a:xfrm>
            <a:off x="275286" y="1497038"/>
            <a:ext cx="2071088" cy="14554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EB316D-EA0A-4868-B008-D867BE465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087" y="1476947"/>
            <a:ext cx="5548370" cy="221404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4927D88-3571-4122-A8F1-534A53C28A55}"/>
              </a:ext>
            </a:extLst>
          </p:cNvPr>
          <p:cNvSpPr/>
          <p:nvPr/>
        </p:nvSpPr>
        <p:spPr>
          <a:xfrm>
            <a:off x="3332988" y="1551812"/>
            <a:ext cx="982980" cy="21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F43766-4FFD-48CB-BF7F-7EB487FF61F8}"/>
              </a:ext>
            </a:extLst>
          </p:cNvPr>
          <p:cNvSpPr/>
          <p:nvPr/>
        </p:nvSpPr>
        <p:spPr>
          <a:xfrm>
            <a:off x="5013358" y="1546801"/>
            <a:ext cx="729761" cy="2146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B85CE7-0D96-483F-8246-FAF35E44CA2F}"/>
              </a:ext>
            </a:extLst>
          </p:cNvPr>
          <p:cNvSpPr/>
          <p:nvPr/>
        </p:nvSpPr>
        <p:spPr>
          <a:xfrm>
            <a:off x="5756910" y="1551812"/>
            <a:ext cx="311068" cy="21411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423C8C-2B5F-4ECB-9303-0FCAD22ACBC8}"/>
              </a:ext>
            </a:extLst>
          </p:cNvPr>
          <p:cNvSpPr/>
          <p:nvPr/>
        </p:nvSpPr>
        <p:spPr>
          <a:xfrm>
            <a:off x="6588857" y="1539832"/>
            <a:ext cx="246821" cy="21480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079BD6-7F36-4BD0-9567-E38FFB31B6DF}"/>
              </a:ext>
            </a:extLst>
          </p:cNvPr>
          <p:cNvSpPr/>
          <p:nvPr/>
        </p:nvSpPr>
        <p:spPr>
          <a:xfrm>
            <a:off x="6854191" y="1546801"/>
            <a:ext cx="262890" cy="2146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9A07DE-BB6A-4EE4-9704-637783FA87A0}"/>
              </a:ext>
            </a:extLst>
          </p:cNvPr>
          <p:cNvSpPr/>
          <p:nvPr/>
        </p:nvSpPr>
        <p:spPr>
          <a:xfrm>
            <a:off x="7355856" y="1539774"/>
            <a:ext cx="262890" cy="21582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E5DCED-F09F-4615-B9F0-758347544EB7}"/>
              </a:ext>
            </a:extLst>
          </p:cNvPr>
          <p:cNvSpPr/>
          <p:nvPr/>
        </p:nvSpPr>
        <p:spPr>
          <a:xfrm>
            <a:off x="7625164" y="1541187"/>
            <a:ext cx="262890" cy="21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224EB7-BB35-49B7-8CCC-87EBDCA3ADE6}"/>
              </a:ext>
            </a:extLst>
          </p:cNvPr>
          <p:cNvSpPr/>
          <p:nvPr/>
        </p:nvSpPr>
        <p:spPr>
          <a:xfrm>
            <a:off x="7886501" y="1541187"/>
            <a:ext cx="262890" cy="21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413751-257B-4B09-A551-567E41131343}"/>
              </a:ext>
            </a:extLst>
          </p:cNvPr>
          <p:cNvSpPr/>
          <p:nvPr/>
        </p:nvSpPr>
        <p:spPr>
          <a:xfrm>
            <a:off x="8149391" y="1546801"/>
            <a:ext cx="262890" cy="21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EB00A5-72A1-42CC-8C7E-8B886D6A548A}"/>
              </a:ext>
            </a:extLst>
          </p:cNvPr>
          <p:cNvSpPr/>
          <p:nvPr/>
        </p:nvSpPr>
        <p:spPr>
          <a:xfrm>
            <a:off x="8418048" y="1546801"/>
            <a:ext cx="262890" cy="21582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0070C0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B3D8022-BC6C-4F0C-A306-E7A5B9E21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1" y="2969507"/>
            <a:ext cx="870844" cy="68034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5464700-01A8-44EB-B8DC-9479B1AB2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541" y="2875964"/>
            <a:ext cx="794797" cy="7153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D666713-95A1-4C71-8A1A-CB0C4174239E}"/>
              </a:ext>
            </a:extLst>
          </p:cNvPr>
          <p:cNvSpPr txBox="1"/>
          <p:nvPr/>
        </p:nvSpPr>
        <p:spPr>
          <a:xfrm>
            <a:off x="3115590" y="3727238"/>
            <a:ext cx="55162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연비 관련 데이터 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속도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주행 거리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 소모량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RPM </a:t>
            </a:r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부품 데이터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기울기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촉매 온도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 소모량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흡기온도 등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id="{CFDAA017-1648-4AC2-AD8B-CB72F72CF575}"/>
              </a:ext>
            </a:extLst>
          </p:cNvPr>
          <p:cNvSpPr/>
          <p:nvPr/>
        </p:nvSpPr>
        <p:spPr>
          <a:xfrm>
            <a:off x="196880" y="4247155"/>
            <a:ext cx="6070413" cy="596948"/>
          </a:xfrm>
          <a:prstGeom prst="wedgeRectCallout">
            <a:avLst>
              <a:gd name="adj1" fmla="val -31635"/>
              <a:gd name="adj2" fmla="val -226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라즈베리파이에서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발생된 데이터를 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HDFS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전송 후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데이터를 정제</a:t>
            </a:r>
            <a:endParaRPr lang="en-US" altLang="ko-KR" sz="13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RPM,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타이어 공기압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속도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브레이크가동 횟수 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오일 온도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기울기 등 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48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7F9B0A-14AC-41F7-9B51-E8B147A4E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28" r="57545" b="27562"/>
          <a:stretch/>
        </p:blipFill>
        <p:spPr>
          <a:xfrm>
            <a:off x="827584" y="1347614"/>
            <a:ext cx="1584176" cy="1414029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743765F8-FCBD-4E54-9166-A1DE4FAA6802}"/>
              </a:ext>
            </a:extLst>
          </p:cNvPr>
          <p:cNvSpPr/>
          <p:nvPr/>
        </p:nvSpPr>
        <p:spPr>
          <a:xfrm>
            <a:off x="3707904" y="1347615"/>
            <a:ext cx="4230496" cy="769442"/>
          </a:xfrm>
          <a:prstGeom prst="wedgeRectCallout">
            <a:avLst>
              <a:gd name="adj1" fmla="val -59721"/>
              <a:gd name="adj2" fmla="val -153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정제된 데이터를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분석 및 시각화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FAAFB3EE-FEEA-4ABB-942B-E54E12097C5C}"/>
              </a:ext>
            </a:extLst>
          </p:cNvPr>
          <p:cNvSpPr txBox="1">
            <a:spLocks/>
          </p:cNvSpPr>
          <p:nvPr/>
        </p:nvSpPr>
        <p:spPr>
          <a:xfrm>
            <a:off x="3374105" y="2886669"/>
            <a:ext cx="5472608" cy="1481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소모 부품에 관한 데이터는 분류 분석을 통한 분석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K-NN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시간의 지남에 따른 분석이 필요한 경우에는 시계열 분석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I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연비 결과에 따른 그룹을 생성을 위한 군집 분석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K-means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 위험도 예측을 위한 연관성 분석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12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Apriori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1C717A-7E70-4C73-8A9F-56C6904D0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41" y="3147813"/>
            <a:ext cx="2037251" cy="117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2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메인,마무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6600" dirty="0" smtClean="0">
            <a:solidFill>
              <a:srgbClr val="FFC22B"/>
            </a:solidFill>
            <a:latin typeface="BusanBada" panose="02000603000000000000" pitchFamily="2" charset="-127"/>
            <a:ea typeface="BusanBada" panose="02000603000000000000" pitchFamily="2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1991</Words>
  <Application>Microsoft Office PowerPoint</Application>
  <PresentationFormat>화면 슬라이드 쇼(16:9)</PresentationFormat>
  <Paragraphs>414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Wingdings</vt:lpstr>
      <vt:lpstr>Arial</vt:lpstr>
      <vt:lpstr>맑은 고딕</vt:lpstr>
      <vt:lpstr>BusanBada</vt:lpstr>
      <vt:lpstr>메인,마무리</vt:lpstr>
      <vt:lpstr>목차</vt:lpstr>
      <vt:lpstr>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DONGYOUN SHIN</cp:lastModifiedBy>
  <cp:revision>60</cp:revision>
  <dcterms:created xsi:type="dcterms:W3CDTF">2016-07-29T12:22:46Z</dcterms:created>
  <dcterms:modified xsi:type="dcterms:W3CDTF">2018-02-20T02:03:22Z</dcterms:modified>
</cp:coreProperties>
</file>