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80" r:id="rId3"/>
    <p:sldId id="285" r:id="rId4"/>
    <p:sldId id="283" r:id="rId5"/>
    <p:sldId id="291" r:id="rId6"/>
    <p:sldId id="293" r:id="rId7"/>
    <p:sldId id="294" r:id="rId8"/>
    <p:sldId id="295" r:id="rId9"/>
    <p:sldId id="284" r:id="rId10"/>
    <p:sldId id="282" r:id="rId11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99"/>
    <a:srgbClr val="003366"/>
    <a:srgbClr val="66FF33"/>
    <a:srgbClr val="339966"/>
    <a:srgbClr val="339933"/>
    <a:srgbClr val="DDDDDD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94" autoAdjust="0"/>
  </p:normalViewPr>
  <p:slideViewPr>
    <p:cSldViewPr>
      <p:cViewPr varScale="1">
        <p:scale>
          <a:sx n="138" d="100"/>
          <a:sy n="138" d="100"/>
        </p:scale>
        <p:origin x="138" y="6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5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43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Hit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가가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dwded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Google Shape;121;p17"/>
          <p:cNvSpPr txBox="1"/>
          <p:nvPr/>
        </p:nvSpPr>
        <p:spPr>
          <a:xfrm>
            <a:off x="149038" y="699542"/>
            <a:ext cx="802336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</a:rPr>
              <a:t>■ </a:t>
            </a:r>
            <a:r>
              <a:rPr lang="ko-KR" altLang="en-US" sz="1200" dirty="0" smtClean="0">
                <a:solidFill>
                  <a:schemeClr val="dk1"/>
                </a:solidFill>
              </a:rPr>
              <a:t>유의사항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- TDD </a:t>
            </a:r>
            <a:r>
              <a:rPr lang="en-US" altLang="ko-KR" sz="1200" dirty="0">
                <a:solidFill>
                  <a:schemeClr val="dk1"/>
                </a:solidFill>
              </a:rPr>
              <a:t>practice </a:t>
            </a:r>
            <a:r>
              <a:rPr lang="ko-KR" altLang="en-US" sz="1200" dirty="0">
                <a:solidFill>
                  <a:schemeClr val="dk1"/>
                </a:solidFill>
              </a:rPr>
              <a:t>적용 </a:t>
            </a:r>
            <a:r>
              <a:rPr lang="ko-KR" altLang="en-US" sz="1200" dirty="0" smtClean="0">
                <a:solidFill>
                  <a:schemeClr val="dk1"/>
                </a:solidFill>
              </a:rPr>
              <a:t>필수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Test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측면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Code Review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(Communication Manner)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Production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가독성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유지보수성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(Clean Code, Refactoring, Secure Coding)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Commit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규모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(class/method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크기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 복잡도</a:t>
            </a:r>
            <a:endParaRPr lang="ko-KR" altLang="en-US" sz="1200" dirty="0"/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8" name="TextBox 36"/>
          <p:cNvSpPr txBox="1"/>
          <p:nvPr/>
        </p:nvSpPr>
        <p:spPr>
          <a:xfrm>
            <a:off x="107504" y="2571750"/>
            <a:ext cx="43604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가점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요소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TC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개발한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mock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봇을 적용한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주요 감점 요소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comment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approve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TDD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 순서가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지켜지지 않은 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Product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 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Test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100" noProof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ko-KR" altLang="en-US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만 있는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Reviewer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Review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답변이 없는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예외처리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없는 코드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755546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파일명은 대문자로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시작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변수 이름의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앞은 소문자인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camelCase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를 적용한다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클래스 이름의 앞은 대문자로 시작한다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Indent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space 4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Indentation Rule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하여 기능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구현시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Struct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사용 시 동일 크기로 들여 쓰기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/>
              <a:t>주석은 최소한으로만 한다는 원칙을 가진다</a:t>
            </a:r>
            <a:r>
              <a:rPr lang="en-US" altLang="ko-KR" sz="1400" dirty="0" smtClean="0"/>
              <a:t>. (bad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smell </a:t>
            </a:r>
            <a:r>
              <a:rPr lang="ko-KR" altLang="en-US" sz="1400" dirty="0" smtClean="0"/>
              <a:t>방지</a:t>
            </a:r>
            <a:r>
              <a:rPr lang="en-US" altLang="ko-KR" sz="1400" dirty="0" smtClean="0"/>
              <a:t>)</a:t>
            </a: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memberVariable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 함수의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MemberFunction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627534"/>
            <a:ext cx="832759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Review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- Pull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Request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요청시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팀원 전원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Approve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받도록 한다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 or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최소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?)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PR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prefix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[Feature]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[Refactoring]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와 같은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을 사용한다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en-US" altLang="ko-KR" sz="1400" dirty="0"/>
              <a:t>PR</a:t>
            </a:r>
            <a:r>
              <a:rPr lang="ko-KR" altLang="en-US" sz="1400" dirty="0"/>
              <a:t>을 보내면 메일로 전송되지만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접속해있는</a:t>
            </a:r>
            <a:r>
              <a:rPr lang="ko-KR" altLang="en-US" sz="1400" dirty="0"/>
              <a:t> 화상채팅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메신저를 통해 바로 알린다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err="1" smtClean="0">
                <a:latin typeface="+mn-ea"/>
              </a:rPr>
              <a:t>코드리뷰</a:t>
            </a:r>
            <a:r>
              <a:rPr lang="ko-KR" altLang="en-US" sz="1400" dirty="0" smtClean="0">
                <a:latin typeface="+mn-ea"/>
              </a:rPr>
              <a:t> 요청 시 가급적 바로 진행하고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늦어도 요청일 다음 업무일 오전까지 완료한다</a:t>
            </a:r>
            <a:endParaRPr lang="en-US" altLang="ko-KR" sz="1400" dirty="0" smtClean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(DS</a:t>
            </a:r>
            <a:r>
              <a:rPr lang="ko-KR" altLang="en-US" sz="1400" dirty="0" smtClean="0">
                <a:latin typeface="+mn-ea"/>
              </a:rPr>
              <a:t>부문 </a:t>
            </a:r>
            <a:r>
              <a:rPr lang="ko-KR" altLang="en-US" sz="1400" dirty="0" err="1" smtClean="0">
                <a:latin typeface="+mn-ea"/>
              </a:rPr>
              <a:t>코드리뷰</a:t>
            </a:r>
            <a:r>
              <a:rPr lang="ko-KR" altLang="en-US" sz="1400" dirty="0" smtClean="0">
                <a:latin typeface="+mn-ea"/>
              </a:rPr>
              <a:t> 가이드 </a:t>
            </a:r>
            <a:r>
              <a:rPr lang="ko-KR" altLang="en-US" sz="1400" dirty="0" err="1" smtClean="0">
                <a:latin typeface="+mn-ea"/>
              </a:rPr>
              <a:t>라인를</a:t>
            </a:r>
            <a:r>
              <a:rPr lang="ko-KR" altLang="en-US" sz="1400" dirty="0" smtClean="0">
                <a:latin typeface="+mn-ea"/>
              </a:rPr>
              <a:t> 기반으로 한다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defTabSz="779233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5" y="3147814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Branch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dev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_(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각자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ID)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각자 개발한다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Master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최종적으로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Release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화살표: 오각형 8">
            <a:extLst>
              <a:ext uri="{FF2B5EF4-FFF2-40B4-BE49-F238E27FC236}">
                <a16:creationId xmlns:a16="http://schemas.microsoft.com/office/drawing/2014/main" id="{F0AB7D66-8ACC-4CB4-9EDC-9BA78993FCEE}"/>
              </a:ext>
            </a:extLst>
          </p:cNvPr>
          <p:cNvSpPr/>
          <p:nvPr/>
        </p:nvSpPr>
        <p:spPr>
          <a:xfrm>
            <a:off x="124168" y="826119"/>
            <a:ext cx="2268798" cy="23346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43" name="화살표: 갈매기형 수장 9">
            <a:extLst>
              <a:ext uri="{FF2B5EF4-FFF2-40B4-BE49-F238E27FC236}">
                <a16:creationId xmlns:a16="http://schemas.microsoft.com/office/drawing/2014/main" id="{F270E8F0-BB1F-4172-A93B-7BF8C48D9248}"/>
              </a:ext>
            </a:extLst>
          </p:cNvPr>
          <p:cNvSpPr/>
          <p:nvPr/>
        </p:nvSpPr>
        <p:spPr>
          <a:xfrm>
            <a:off x="2352072" y="826119"/>
            <a:ext cx="2214459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44" name="화살표: 갈매기형 수장 10">
            <a:extLst>
              <a:ext uri="{FF2B5EF4-FFF2-40B4-BE49-F238E27FC236}">
                <a16:creationId xmlns:a16="http://schemas.microsoft.com/office/drawing/2014/main" id="{3B4B90D8-60F1-453E-9A90-C4806E84AB4E}"/>
              </a:ext>
            </a:extLst>
          </p:cNvPr>
          <p:cNvSpPr/>
          <p:nvPr/>
        </p:nvSpPr>
        <p:spPr>
          <a:xfrm>
            <a:off x="4525521" y="826119"/>
            <a:ext cx="2212213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45" name="화살표: 갈매기형 수장 11">
            <a:extLst>
              <a:ext uri="{FF2B5EF4-FFF2-40B4-BE49-F238E27FC236}">
                <a16:creationId xmlns:a16="http://schemas.microsoft.com/office/drawing/2014/main" id="{5A22B5BF-2217-4BC5-B008-C3DA71A752ED}"/>
              </a:ext>
            </a:extLst>
          </p:cNvPr>
          <p:cNvSpPr/>
          <p:nvPr/>
        </p:nvSpPr>
        <p:spPr>
          <a:xfrm>
            <a:off x="6699622" y="826119"/>
            <a:ext cx="2222574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08D90F47-89EB-4AC2-B74E-210D206B7B30}"/>
              </a:ext>
            </a:extLst>
          </p:cNvPr>
          <p:cNvSpPr txBox="1">
            <a:spLocks/>
          </p:cNvSpPr>
          <p:nvPr/>
        </p:nvSpPr>
        <p:spPr>
          <a:xfrm>
            <a:off x="2338218" y="1167662"/>
            <a:ext cx="2117024" cy="37081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요구 사항 정제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요구사항의 정의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시나리오 명세 구체화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</a:t>
            </a:r>
            <a:r>
              <a:rPr lang="en-US" altLang="ko-KR" sz="900" dirty="0"/>
              <a:t>, </a:t>
            </a:r>
            <a:r>
              <a:rPr lang="ko-KR" altLang="en-US" sz="900" dirty="0"/>
              <a:t>품질</a:t>
            </a:r>
            <a:r>
              <a:rPr lang="en-US" altLang="ko-KR" sz="900" dirty="0"/>
              <a:t>, </a:t>
            </a:r>
            <a:r>
              <a:rPr lang="ko-KR" altLang="en-US" sz="900" dirty="0"/>
              <a:t>제약 사항 재 분류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 요구 사항 구체화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Use case</a:t>
            </a:r>
            <a:r>
              <a:rPr lang="ko-KR" altLang="en-US" sz="900" dirty="0"/>
              <a:t> </a:t>
            </a:r>
            <a:r>
              <a:rPr lang="en-US" altLang="ko-KR" sz="900" dirty="0"/>
              <a:t>diagram</a:t>
            </a:r>
            <a:endParaRPr lang="en-US" altLang="ko-KR" sz="825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제약 사항 검토</a:t>
            </a:r>
            <a:endParaRPr lang="en-US" altLang="ko-KR" sz="900" b="1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7808FB1D-07A0-45B9-A6FA-5E443E977E4A}"/>
              </a:ext>
            </a:extLst>
          </p:cNvPr>
          <p:cNvSpPr txBox="1">
            <a:spLocks/>
          </p:cNvSpPr>
          <p:nvPr/>
        </p:nvSpPr>
        <p:spPr>
          <a:xfrm>
            <a:off x="107504" y="1171474"/>
            <a:ext cx="2174173" cy="37045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00" b="1" dirty="0"/>
              <a:t>Stakeholder </a:t>
            </a:r>
            <a:r>
              <a:rPr lang="ko-KR" altLang="en-US" sz="900" b="1" dirty="0"/>
              <a:t>의견 청취</a:t>
            </a: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900" b="1" dirty="0"/>
              <a:t>수집 방법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과제 설명으로 부터 요구 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팀 내의 토의</a:t>
            </a:r>
            <a:r>
              <a:rPr lang="en-US" altLang="ko-KR" sz="900" dirty="0"/>
              <a:t>(</a:t>
            </a:r>
            <a:r>
              <a:rPr lang="ko-KR" altLang="en-US" sz="900" dirty="0"/>
              <a:t>팀내 인원이 가상의 </a:t>
            </a:r>
            <a:r>
              <a:rPr lang="en-US" altLang="ko-KR" sz="900" dirty="0"/>
              <a:t>Stakeholder </a:t>
            </a:r>
            <a:r>
              <a:rPr lang="ko-KR" altLang="en-US" sz="900" dirty="0"/>
              <a:t>가 되어 도출</a:t>
            </a:r>
            <a:r>
              <a:rPr lang="en-US" altLang="ko-KR" sz="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1D6DA8-1080-4BA9-B22A-481F7BB10287}"/>
              </a:ext>
            </a:extLst>
          </p:cNvPr>
          <p:cNvSpPr txBox="1">
            <a:spLocks/>
          </p:cNvSpPr>
          <p:nvPr/>
        </p:nvSpPr>
        <p:spPr>
          <a:xfrm>
            <a:off x="4511784" y="1167664"/>
            <a:ext cx="2183832" cy="37081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품질 요구사항 분석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b="1" dirty="0"/>
              <a:t>본 과제에서 필요할 것으로 예상되는 품질 요구사항 도출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613280D4-8A18-4D71-98D0-6A19494C7907}"/>
              </a:ext>
            </a:extLst>
          </p:cNvPr>
          <p:cNvSpPr txBox="1">
            <a:spLocks/>
          </p:cNvSpPr>
          <p:nvPr/>
        </p:nvSpPr>
        <p:spPr>
          <a:xfrm>
            <a:off x="6768077" y="1167661"/>
            <a:ext cx="2254826" cy="37081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설계에 영향을 주는 핵심 요구 사항 선정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 요구사항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요구 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제약 사항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기능요구사항 </a:t>
            </a:r>
            <a:r>
              <a:rPr lang="en-US" altLang="ko-KR" sz="900" b="1" dirty="0"/>
              <a:t>4</a:t>
            </a:r>
            <a:r>
              <a:rPr lang="ko-KR" altLang="en-US" sz="900" b="1" dirty="0"/>
              <a:t>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품질 요구사항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제약사항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선정</a:t>
            </a:r>
            <a:endParaRPr lang="en-US" altLang="ko-KR" sz="900" b="1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6655"/>
              </p:ext>
            </p:extLst>
          </p:nvPr>
        </p:nvGraphicFramePr>
        <p:xfrm>
          <a:off x="224875" y="1456002"/>
          <a:ext cx="1940029" cy="17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3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1528836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Stakeholder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293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 정보 관리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급여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검증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조직 관리자</a:t>
                      </a:r>
                      <a:r>
                        <a:rPr lang="en-US" altLang="ko-KR" sz="800" b="0" dirty="0"/>
                        <a:t>(TL/PL)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사원정보아웃소싱업체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 외부 연동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pic>
        <p:nvPicPr>
          <p:cNvPr id="51" name="Picture 5">
            <a:extLst>
              <a:ext uri="{FF2B5EF4-FFF2-40B4-BE49-F238E27FC236}">
                <a16:creationId xmlns:a16="http://schemas.microsoft.com/office/drawing/2014/main" id="{E4E13336-29DC-40EB-A9E8-C1C21569A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3" y="2232180"/>
            <a:ext cx="1314545" cy="1131658"/>
          </a:xfrm>
          <a:prstGeom prst="rect">
            <a:avLst/>
          </a:prstGeom>
        </p:spPr>
      </p:pic>
      <p:pic>
        <p:nvPicPr>
          <p:cNvPr id="52" name="Picture 16">
            <a:extLst>
              <a:ext uri="{FF2B5EF4-FFF2-40B4-BE49-F238E27FC236}">
                <a16:creationId xmlns:a16="http://schemas.microsoft.com/office/drawing/2014/main" id="{29E32AAE-5463-4816-993A-7F12F19B5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7854"/>
            <a:ext cx="1969913" cy="949911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요구사항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제약사항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195" y="769831"/>
            <a:ext cx="8576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2060"/>
                </a:solidFill>
              </a:rPr>
              <a:t>기능 요구 사항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2060"/>
                </a:solidFill>
              </a:rPr>
              <a:t>제약 </a:t>
            </a:r>
            <a:r>
              <a:rPr lang="ko-KR" altLang="en-US" b="1" dirty="0">
                <a:solidFill>
                  <a:srgbClr val="002060"/>
                </a:solidFill>
              </a:rPr>
              <a:t>사항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60571"/>
              </p:ext>
            </p:extLst>
          </p:nvPr>
        </p:nvGraphicFramePr>
        <p:xfrm>
          <a:off x="498258" y="1169478"/>
          <a:ext cx="8536727" cy="153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8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37031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32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요구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요구 사항 상세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추가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55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삭제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281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검색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수정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54069"/>
              </p:ext>
            </p:extLst>
          </p:nvPr>
        </p:nvGraphicFramePr>
        <p:xfrm>
          <a:off x="507787" y="3698604"/>
          <a:ext cx="8536727" cy="12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7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213752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294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 사항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</a:t>
                      </a:r>
                      <a:r>
                        <a:rPr lang="en-US" altLang="ko-KR" sz="1200" dirty="0"/>
                        <a:t>Window10 </a:t>
                      </a:r>
                      <a:r>
                        <a:rPr lang="ko-KR" altLang="en-US" sz="1200" dirty="0"/>
                        <a:t>환경 그 이상 버전에서 동작한다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Programming </a:t>
                      </a:r>
                      <a:r>
                        <a:rPr lang="ko-KR" altLang="en-US" sz="1200" dirty="0"/>
                        <a:t>언어의 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개발에 사용되는 언어는 </a:t>
                      </a:r>
                      <a:r>
                        <a:rPr lang="en-US" altLang="ko-KR" sz="1200" dirty="0"/>
                        <a:t>C++ </a:t>
                      </a:r>
                      <a:r>
                        <a:rPr lang="ko-KR" altLang="en-US" sz="1200" dirty="0"/>
                        <a:t>로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321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Library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Standard library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 err="1"/>
                        <a:t>gtest</a:t>
                      </a:r>
                      <a:r>
                        <a:rPr lang="en-US" altLang="ko-KR" sz="1200" dirty="0"/>
                        <a:t> framework </a:t>
                      </a:r>
                      <a:r>
                        <a:rPr lang="ko-KR" altLang="en-US" sz="1200" dirty="0"/>
                        <a:t>로만 개발을 진행한다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  <p:sp>
        <p:nvSpPr>
          <p:cNvPr id="19" name="Oval 50"/>
          <p:cNvSpPr/>
          <p:nvPr/>
        </p:nvSpPr>
        <p:spPr>
          <a:xfrm>
            <a:off x="172662" y="1466424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Oval 50"/>
          <p:cNvSpPr/>
          <p:nvPr/>
        </p:nvSpPr>
        <p:spPr>
          <a:xfrm>
            <a:off x="172662" y="1779662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1" name="Oval 50"/>
          <p:cNvSpPr/>
          <p:nvPr/>
        </p:nvSpPr>
        <p:spPr>
          <a:xfrm>
            <a:off x="172664" y="2095402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2" name="Oval 50"/>
          <p:cNvSpPr/>
          <p:nvPr/>
        </p:nvSpPr>
        <p:spPr>
          <a:xfrm>
            <a:off x="172661" y="2388674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FR4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3" name="Oval 50"/>
          <p:cNvSpPr/>
          <p:nvPr/>
        </p:nvSpPr>
        <p:spPr>
          <a:xfrm>
            <a:off x="182190" y="3939902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4" name="Oval 50"/>
          <p:cNvSpPr/>
          <p:nvPr/>
        </p:nvSpPr>
        <p:spPr>
          <a:xfrm>
            <a:off x="187906" y="4253141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5" name="Oval 50"/>
          <p:cNvSpPr/>
          <p:nvPr/>
        </p:nvSpPr>
        <p:spPr>
          <a:xfrm>
            <a:off x="194679" y="4571891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 속성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195" y="771550"/>
            <a:ext cx="857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2060"/>
                </a:solidFill>
              </a:rPr>
              <a:t>Utility Tree </a:t>
            </a:r>
            <a:r>
              <a:rPr lang="ko-KR" altLang="en-US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9573"/>
              </p:ext>
            </p:extLst>
          </p:nvPr>
        </p:nvGraphicFramePr>
        <p:xfrm>
          <a:off x="367505" y="1099735"/>
          <a:ext cx="8669815" cy="37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2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303578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4977727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393242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399797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376783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5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Attribute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QA Refinement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Scenario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점수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우선순위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검색 정확성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사원 데이터 저장 용량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Useability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28" name="Oval 50"/>
          <p:cNvSpPr/>
          <p:nvPr/>
        </p:nvSpPr>
        <p:spPr>
          <a:xfrm>
            <a:off x="41910" y="175718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Oval 50"/>
          <p:cNvSpPr/>
          <p:nvPr/>
        </p:nvSpPr>
        <p:spPr>
          <a:xfrm>
            <a:off x="41910" y="225330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Oval 50"/>
          <p:cNvSpPr/>
          <p:nvPr/>
        </p:nvSpPr>
        <p:spPr>
          <a:xfrm>
            <a:off x="41909" y="2858194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요구사항 정리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0" y="2592587"/>
            <a:ext cx="1974326" cy="588587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 rot="5400000">
            <a:off x="3988487" y="2721695"/>
            <a:ext cx="771959" cy="20531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11" name="FlowTriangle"/>
          <p:cNvSpPr>
            <a:spLocks noChangeArrowheads="1"/>
          </p:cNvSpPr>
          <p:nvPr/>
        </p:nvSpPr>
        <p:spPr bwMode="gray">
          <a:xfrm rot="5400000">
            <a:off x="2281117" y="2728790"/>
            <a:ext cx="14025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Triangle"/>
          <p:cNvSpPr>
            <a:spLocks noChangeArrowheads="1"/>
          </p:cNvSpPr>
          <p:nvPr/>
        </p:nvSpPr>
        <p:spPr bwMode="gray">
          <a:xfrm rot="10800000">
            <a:off x="3137075" y="1957933"/>
            <a:ext cx="24421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Triangle"/>
          <p:cNvSpPr>
            <a:spLocks noChangeArrowheads="1"/>
          </p:cNvSpPr>
          <p:nvPr/>
        </p:nvSpPr>
        <p:spPr bwMode="gray">
          <a:xfrm rot="16200000">
            <a:off x="5003899" y="2809028"/>
            <a:ext cx="1702192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00351" y="4248158"/>
            <a:ext cx="2515587" cy="6278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b="1" dirty="0"/>
              <a:t>사원 정보 검색 시스템</a:t>
            </a:r>
            <a:endParaRPr lang="en-US" altLang="ko-KR" sz="1125" b="1" dirty="0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35344" y="2306405"/>
            <a:ext cx="2488566" cy="1635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Functional Requirement</a:t>
            </a:r>
            <a:endParaRPr lang="ko-KR" altLang="en-US" sz="1050" dirty="0"/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35344" y="2526445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679737" y="253252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19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35344" y="274648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679737" y="275256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21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35344" y="297260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679737" y="297868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23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35344" y="319264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679737" y="3198727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25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6179097" y="2306405"/>
            <a:ext cx="2488566" cy="1635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Quality</a:t>
            </a:r>
            <a:r>
              <a:rPr lang="ko-KR" altLang="en-US" sz="1050" dirty="0"/>
              <a:t> </a:t>
            </a:r>
            <a:r>
              <a:rPr lang="en-US" altLang="ko-KR" sz="1050" dirty="0"/>
              <a:t>Attribute Requirement</a:t>
            </a:r>
            <a:endParaRPr lang="ko-KR" altLang="en-US" sz="1050" dirty="0"/>
          </a:p>
        </p:txBody>
      </p:sp>
      <p:sp>
        <p:nvSpPr>
          <p:cNvPr id="31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6130775" y="2526445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6723490" y="253252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33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6130775" y="274648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6723490" y="275256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35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6130775" y="297260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6723490" y="297868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37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3100351" y="894913"/>
            <a:ext cx="2488566" cy="1635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Constrains</a:t>
            </a:r>
            <a:endParaRPr lang="ko-KR" altLang="en-US" sz="1050" dirty="0"/>
          </a:p>
        </p:txBody>
      </p:sp>
      <p:sp>
        <p:nvSpPr>
          <p:cNvPr id="38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3100351" y="111495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3644743" y="112103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r>
              <a:rPr lang="ko-KR" altLang="en-US" sz="105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40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3100351" y="133499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3644743" y="134107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Programming </a:t>
            </a:r>
            <a:r>
              <a:rPr lang="ko-KR" altLang="en-US" sz="105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42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3100351" y="156111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3644743" y="1567195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Library </a:t>
            </a:r>
            <a:r>
              <a:rPr lang="ko-KR" altLang="en-US" sz="105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3383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7709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명령어별로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분배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?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4927"/>
              </p:ext>
            </p:extLst>
          </p:nvPr>
        </p:nvGraphicFramePr>
        <p:xfrm>
          <a:off x="971600" y="2139702"/>
          <a:ext cx="5040560" cy="156944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30410548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26637998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250718882"/>
                    </a:ext>
                  </a:extLst>
                </a:gridCol>
              </a:tblGrid>
              <a:tr h="25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담당자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20282"/>
                  </a:ext>
                </a:extLst>
              </a:tr>
              <a:tr h="273947">
                <a:tc rowSpan="5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기능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725672918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888210179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98519596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1305712715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I/O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34929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877</Words>
  <Application>Microsoft Office PowerPoint</Application>
  <PresentationFormat>화면 슬라이드 쇼(16:9)</PresentationFormat>
  <Paragraphs>245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맑은 고딕</vt:lpstr>
      <vt:lpstr>맑은 고딕</vt:lpstr>
      <vt:lpstr>바탕체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smallrap</cp:lastModifiedBy>
  <cp:revision>1028</cp:revision>
  <dcterms:created xsi:type="dcterms:W3CDTF">2021-03-05T05:14:14Z</dcterms:created>
  <dcterms:modified xsi:type="dcterms:W3CDTF">2022-03-31T02:07:14Z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