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80" r:id="rId3"/>
    <p:sldId id="285" r:id="rId4"/>
    <p:sldId id="283" r:id="rId5"/>
    <p:sldId id="293" r:id="rId6"/>
    <p:sldId id="291" r:id="rId7"/>
    <p:sldId id="297" r:id="rId8"/>
    <p:sldId id="284" r:id="rId9"/>
    <p:sldId id="282" r:id="rId10"/>
    <p:sldId id="299" r:id="rId11"/>
    <p:sldId id="301" r:id="rId12"/>
    <p:sldId id="300" r:id="rId13"/>
    <p:sldId id="298" r:id="rId14"/>
    <p:sldId id="296" r:id="rId15"/>
    <p:sldId id="294" r:id="rId16"/>
    <p:sldId id="295" r:id="rId17"/>
  </p:sldIdLst>
  <p:sldSz cx="9144000" cy="5143500" type="screen16x9"/>
  <p:notesSz cx="9144000" cy="6858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00FF"/>
    <a:srgbClr val="006699"/>
    <a:srgbClr val="003366"/>
    <a:srgbClr val="66FF33"/>
    <a:srgbClr val="339966"/>
    <a:srgbClr val="339933"/>
    <a:srgbClr val="33CCCC"/>
    <a:srgbClr val="33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6" autoAdjust="0"/>
    <p:restoredTop sz="94694" autoAdjust="0"/>
  </p:normalViewPr>
  <p:slideViewPr>
    <p:cSldViewPr>
      <p:cViewPr varScale="1">
        <p:scale>
          <a:sx n="127" d="100"/>
          <a:sy n="127" d="100"/>
        </p:scale>
        <p:origin x="138" y="4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8A44-C92D-4D71-AA96-C74C05C3F2D0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C616-CAEF-4796-B87D-4D591D1FD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1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5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62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1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44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43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pp.diagrams.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9835" y="1491630"/>
            <a:ext cx="3012320" cy="155601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b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H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Hit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7644" y="3867894"/>
            <a:ext cx="3648712" cy="49418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Code Review Agent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275628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Clean Code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55446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예외 처리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추상화 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유효성 검사 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</a:t>
            </a:r>
          </a:p>
          <a:p>
            <a:pPr defTabSz="779233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1043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Refactoring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554461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/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Refactoring</a:t>
            </a: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Operation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별로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interface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구축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Employee DB</a:t>
            </a: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en-US" altLang="ko-KR" sz="1600" dirty="0">
                <a:latin typeface="맑은 고딕" panose="020B0503020000020004" pitchFamily="50" charset="-127"/>
              </a:rPr>
              <a:t>Command manager</a:t>
            </a: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en-US" altLang="ko-KR" sz="1600" dirty="0">
                <a:latin typeface="맑은 고딕" panose="020B0503020000020004" pitchFamily="50" charset="-127"/>
              </a:rPr>
              <a:t>Column checker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길이가 긴 함수 모듈화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불필요한 함수 제거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주석 제거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37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공동 작업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55446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 </a:t>
            </a: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현황 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- Total PR: 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  &gt; [Feature] 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  &gt; [Refactoring] 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  &gt; [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] </a:t>
            </a:r>
          </a:p>
          <a:p>
            <a:pPr defTabSz="779233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Comunication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93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가가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dwded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나나나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Google Shape;121;p17"/>
          <p:cNvSpPr txBox="1"/>
          <p:nvPr/>
        </p:nvSpPr>
        <p:spPr>
          <a:xfrm>
            <a:off x="149038" y="699542"/>
            <a:ext cx="802336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</a:rPr>
              <a:t>■ </a:t>
            </a:r>
            <a:r>
              <a:rPr lang="ko-KR" altLang="en-US" sz="1200" dirty="0">
                <a:solidFill>
                  <a:schemeClr val="dk1"/>
                </a:solidFill>
              </a:rPr>
              <a:t>유의사항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- TDD practice </a:t>
            </a:r>
            <a:r>
              <a:rPr lang="ko-KR" altLang="en-US" sz="1200" dirty="0">
                <a:solidFill>
                  <a:schemeClr val="dk1"/>
                </a:solidFill>
              </a:rPr>
              <a:t>적용 필수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- Test code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적절성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(TDD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측면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Code Review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적절성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(Communication Manner)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Production code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가독성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및 유지보수성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(Clean Code, Refactoring, Secure Coding)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Commit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규모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(class/method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크기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코드 복잡도</a:t>
            </a:r>
            <a:endParaRPr lang="ko-KR" altLang="en-US" sz="1200" dirty="0"/>
          </a:p>
          <a:p>
            <a:pPr>
              <a:lnSpc>
                <a:spcPct val="150000"/>
              </a:lnSpc>
              <a:buClr>
                <a:schemeClr val="dk1"/>
              </a:buClr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8" name="TextBox 36"/>
          <p:cNvSpPr txBox="1"/>
          <p:nvPr/>
        </p:nvSpPr>
        <p:spPr>
          <a:xfrm>
            <a:off x="107504" y="2571750"/>
            <a:ext cx="436048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가점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요소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자체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TC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개발한 경우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mock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을 사용한 경우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리뷰 봇을 적용한 경우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7792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주요 감점 요소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7792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- comment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approve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 없는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PR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TDD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개발 순서가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지켜지지 않은 경우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-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Product code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작성 후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Test code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en-US" altLang="ko-KR" sz="1100" noProof="0" dirty="0">
                <a:solidFill>
                  <a:prstClr val="black"/>
                </a:solidFill>
                <a:latin typeface="맑은 고딕" panose="020B0503020000020004" pitchFamily="50" charset="-127"/>
              </a:rPr>
              <a:t> / </a:t>
            </a:r>
            <a:r>
              <a:rPr lang="en-US" altLang="ko-KR" sz="1100" noProof="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ko-KR" altLang="en-US" sz="1100" noProof="0" dirty="0">
                <a:solidFill>
                  <a:prstClr val="black"/>
                </a:solidFill>
                <a:latin typeface="맑은 고딕" panose="020B0503020000020004" pitchFamily="50" charset="-127"/>
              </a:rPr>
              <a:t>만 있는 경우</a:t>
            </a: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Reviewer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Review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에 답변이 없는 경우</a:t>
            </a: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예외처리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없는 코드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75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 </a:t>
            </a:r>
          </a:p>
        </p:txBody>
      </p:sp>
      <p:sp>
        <p:nvSpPr>
          <p:cNvPr id="42" name="화살표: 오각형 8">
            <a:extLst>
              <a:ext uri="{FF2B5EF4-FFF2-40B4-BE49-F238E27FC236}">
                <a16:creationId xmlns:a16="http://schemas.microsoft.com/office/drawing/2014/main" id="{F0AB7D66-8ACC-4CB4-9EDC-9BA78993FCEE}"/>
              </a:ext>
            </a:extLst>
          </p:cNvPr>
          <p:cNvSpPr/>
          <p:nvPr/>
        </p:nvSpPr>
        <p:spPr>
          <a:xfrm>
            <a:off x="124168" y="826119"/>
            <a:ext cx="2268798" cy="233463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수집</a:t>
            </a:r>
          </a:p>
        </p:txBody>
      </p:sp>
      <p:sp>
        <p:nvSpPr>
          <p:cNvPr id="43" name="화살표: 갈매기형 수장 9">
            <a:extLst>
              <a:ext uri="{FF2B5EF4-FFF2-40B4-BE49-F238E27FC236}">
                <a16:creationId xmlns:a16="http://schemas.microsoft.com/office/drawing/2014/main" id="{F270E8F0-BB1F-4172-A93B-7BF8C48D9248}"/>
              </a:ext>
            </a:extLst>
          </p:cNvPr>
          <p:cNvSpPr/>
          <p:nvPr/>
        </p:nvSpPr>
        <p:spPr>
          <a:xfrm>
            <a:off x="2352072" y="826119"/>
            <a:ext cx="2214459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분석</a:t>
            </a:r>
          </a:p>
        </p:txBody>
      </p:sp>
      <p:sp>
        <p:nvSpPr>
          <p:cNvPr id="44" name="화살표: 갈매기형 수장 10">
            <a:extLst>
              <a:ext uri="{FF2B5EF4-FFF2-40B4-BE49-F238E27FC236}">
                <a16:creationId xmlns:a16="http://schemas.microsoft.com/office/drawing/2014/main" id="{3B4B90D8-60F1-453E-9A90-C4806E84AB4E}"/>
              </a:ext>
            </a:extLst>
          </p:cNvPr>
          <p:cNvSpPr/>
          <p:nvPr/>
        </p:nvSpPr>
        <p:spPr>
          <a:xfrm>
            <a:off x="4525521" y="826119"/>
            <a:ext cx="2212213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순위화</a:t>
            </a:r>
          </a:p>
        </p:txBody>
      </p:sp>
      <p:sp>
        <p:nvSpPr>
          <p:cNvPr id="45" name="화살표: 갈매기형 수장 11">
            <a:extLst>
              <a:ext uri="{FF2B5EF4-FFF2-40B4-BE49-F238E27FC236}">
                <a16:creationId xmlns:a16="http://schemas.microsoft.com/office/drawing/2014/main" id="{5A22B5BF-2217-4BC5-B008-C3DA71A752ED}"/>
              </a:ext>
            </a:extLst>
          </p:cNvPr>
          <p:cNvSpPr/>
          <p:nvPr/>
        </p:nvSpPr>
        <p:spPr>
          <a:xfrm>
            <a:off x="6699622" y="826119"/>
            <a:ext cx="2222574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요구사항 선정</a:t>
            </a:r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08D90F47-89EB-4AC2-B74E-210D206B7B30}"/>
              </a:ext>
            </a:extLst>
          </p:cNvPr>
          <p:cNvSpPr txBox="1">
            <a:spLocks/>
          </p:cNvSpPr>
          <p:nvPr/>
        </p:nvSpPr>
        <p:spPr>
          <a:xfrm>
            <a:off x="2338218" y="1167662"/>
            <a:ext cx="2117024" cy="37081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요구 사항 정제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요구사항의 정의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품질 시나리오 명세 구체화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기능</a:t>
            </a:r>
            <a:r>
              <a:rPr lang="en-US" altLang="ko-KR" sz="900" dirty="0"/>
              <a:t>, </a:t>
            </a:r>
            <a:r>
              <a:rPr lang="ko-KR" altLang="en-US" sz="900" dirty="0"/>
              <a:t>품질</a:t>
            </a:r>
            <a:r>
              <a:rPr lang="en-US" altLang="ko-KR" sz="900" dirty="0"/>
              <a:t>, </a:t>
            </a:r>
            <a:r>
              <a:rPr lang="ko-KR" altLang="en-US" sz="900" dirty="0"/>
              <a:t>제약 사항 재 분류</a:t>
            </a: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기능 요구 사항 구체화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en-US" altLang="ko-KR" sz="900" dirty="0"/>
              <a:t>Use case</a:t>
            </a:r>
            <a:r>
              <a:rPr lang="ko-KR" altLang="en-US" sz="900" dirty="0"/>
              <a:t> </a:t>
            </a:r>
            <a:r>
              <a:rPr lang="en-US" altLang="ko-KR" sz="900" dirty="0"/>
              <a:t>diagram</a:t>
            </a:r>
            <a:endParaRPr lang="en-US" altLang="ko-KR" sz="825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en-US" altLang="ko-KR" sz="900" dirty="0"/>
              <a:t>Domain model</a:t>
            </a:r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제약 사항 검토</a:t>
            </a:r>
            <a:endParaRPr lang="en-US" altLang="ko-KR" sz="900" b="1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7808FB1D-07A0-45B9-A6FA-5E443E977E4A}"/>
              </a:ext>
            </a:extLst>
          </p:cNvPr>
          <p:cNvSpPr txBox="1">
            <a:spLocks/>
          </p:cNvSpPr>
          <p:nvPr/>
        </p:nvSpPr>
        <p:spPr>
          <a:xfrm>
            <a:off x="107504" y="1171474"/>
            <a:ext cx="2174173" cy="37045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900" b="1" dirty="0"/>
              <a:t>Stakeholder </a:t>
            </a:r>
            <a:r>
              <a:rPr lang="ko-KR" altLang="en-US" sz="900" b="1" dirty="0"/>
              <a:t>의견 청취</a:t>
            </a: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900" b="1" dirty="0"/>
              <a:t>수집 방법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과제 설명으로 부터 요구 사항 도출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팀 내의 토의</a:t>
            </a:r>
            <a:r>
              <a:rPr lang="en-US" altLang="ko-KR" sz="900" dirty="0"/>
              <a:t>(</a:t>
            </a:r>
            <a:r>
              <a:rPr lang="ko-KR" altLang="en-US" sz="900" dirty="0"/>
              <a:t>팀내 인원이 가상의 </a:t>
            </a:r>
            <a:r>
              <a:rPr lang="en-US" altLang="ko-KR" sz="900" dirty="0"/>
              <a:t>Stakeholder </a:t>
            </a:r>
            <a:r>
              <a:rPr lang="ko-KR" altLang="en-US" sz="900" dirty="0"/>
              <a:t>가 되어 도출</a:t>
            </a:r>
            <a:r>
              <a:rPr lang="en-US" altLang="ko-KR" sz="9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B81D6DA8-1080-4BA9-B22A-481F7BB10287}"/>
              </a:ext>
            </a:extLst>
          </p:cNvPr>
          <p:cNvSpPr txBox="1">
            <a:spLocks/>
          </p:cNvSpPr>
          <p:nvPr/>
        </p:nvSpPr>
        <p:spPr>
          <a:xfrm>
            <a:off x="4511784" y="1167664"/>
            <a:ext cx="2183832" cy="37081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품질 요구사항 분석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b="1" dirty="0"/>
              <a:t>본 과제에서 필요할 것으로 예상되는 품질 요구사항 도출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613280D4-8A18-4D71-98D0-6A19494C7907}"/>
              </a:ext>
            </a:extLst>
          </p:cNvPr>
          <p:cNvSpPr txBox="1">
            <a:spLocks/>
          </p:cNvSpPr>
          <p:nvPr/>
        </p:nvSpPr>
        <p:spPr>
          <a:xfrm>
            <a:off x="6768077" y="1167661"/>
            <a:ext cx="2254826" cy="37081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설계에 영향을 주는 핵심 요구 사항 선정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기능 요구사항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품질 요구 사항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제약 사항</a:t>
            </a: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기능요구사항 </a:t>
            </a:r>
            <a:r>
              <a:rPr lang="en-US" altLang="ko-KR" sz="900" b="1" dirty="0"/>
              <a:t>4</a:t>
            </a:r>
            <a:r>
              <a:rPr lang="ko-KR" altLang="en-US" sz="900" b="1" dirty="0"/>
              <a:t>개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품질 요구사항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개 제약사항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개 선정</a:t>
            </a:r>
            <a:endParaRPr lang="en-US" altLang="ko-KR" sz="900" b="1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4875" y="1456002"/>
          <a:ext cx="1940029" cy="175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93">
                  <a:extLst>
                    <a:ext uri="{9D8B030D-6E8A-4147-A177-3AD203B41FA5}">
                      <a16:colId xmlns:a16="http://schemas.microsoft.com/office/drawing/2014/main" val="3987613579"/>
                    </a:ext>
                  </a:extLst>
                </a:gridCol>
                <a:gridCol w="1528836">
                  <a:extLst>
                    <a:ext uri="{9D8B030D-6E8A-4147-A177-3AD203B41FA5}">
                      <a16:colId xmlns:a16="http://schemas.microsoft.com/office/drawing/2014/main" val="4225667234"/>
                    </a:ext>
                  </a:extLst>
                </a:gridCol>
              </a:tblGrid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Stakeholder</a:t>
                      </a:r>
                      <a:endParaRPr lang="ko-KR" altLang="en-US" sz="8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88068134"/>
                  </a:ext>
                </a:extLst>
              </a:tr>
              <a:tr h="293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 정보 관리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1791095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급여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74492570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2985099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검증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54633781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조직 관리자</a:t>
                      </a:r>
                      <a:r>
                        <a:rPr lang="en-US" altLang="ko-KR" sz="800" b="0" dirty="0"/>
                        <a:t>(TL/PL)</a:t>
                      </a:r>
                      <a:endParaRPr lang="ko-KR" altLang="en-US" sz="8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1273436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외부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사원정보아웃소싱업체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6491977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외부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사원정보 외부 연동 시스템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6739223"/>
                  </a:ext>
                </a:extLst>
              </a:tr>
            </a:tbl>
          </a:graphicData>
        </a:graphic>
      </p:graphicFrame>
      <p:pic>
        <p:nvPicPr>
          <p:cNvPr id="51" name="Picture 5">
            <a:extLst>
              <a:ext uri="{FF2B5EF4-FFF2-40B4-BE49-F238E27FC236}">
                <a16:creationId xmlns:a16="http://schemas.microsoft.com/office/drawing/2014/main" id="{E4E13336-29DC-40EB-A9E8-C1C21569A7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23" y="2232180"/>
            <a:ext cx="1314545" cy="1131658"/>
          </a:xfrm>
          <a:prstGeom prst="rect">
            <a:avLst/>
          </a:prstGeom>
        </p:spPr>
      </p:pic>
      <p:pic>
        <p:nvPicPr>
          <p:cNvPr id="52" name="Picture 16">
            <a:extLst>
              <a:ext uri="{FF2B5EF4-FFF2-40B4-BE49-F238E27FC236}">
                <a16:creationId xmlns:a16="http://schemas.microsoft.com/office/drawing/2014/main" id="{29E32AAE-5463-4816-993A-7F12F19B57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07854"/>
            <a:ext cx="1969913" cy="949911"/>
          </a:xfrm>
          <a:prstGeom prst="rect">
            <a:avLst/>
          </a:prstGeom>
        </p:spPr>
      </p:pic>
      <p:cxnSp>
        <p:nvCxnSpPr>
          <p:cNvPr id="56" name="직선 연결선 55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품질 속성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195" y="771550"/>
            <a:ext cx="8576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2060"/>
                </a:solidFill>
              </a:rPr>
              <a:t>Utility Tree </a:t>
            </a:r>
            <a:r>
              <a:rPr lang="ko-KR" altLang="en-US" b="1" dirty="0">
                <a:solidFill>
                  <a:srgbClr val="002060"/>
                </a:solidFill>
              </a:rPr>
              <a:t>전개를 통한 품질 속성 도출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89573"/>
              </p:ext>
            </p:extLst>
          </p:nvPr>
        </p:nvGraphicFramePr>
        <p:xfrm>
          <a:off x="367505" y="1099735"/>
          <a:ext cx="8669815" cy="3776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24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1303578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  <a:gridCol w="4977727">
                  <a:extLst>
                    <a:ext uri="{9D8B030D-6E8A-4147-A177-3AD203B41FA5}">
                      <a16:colId xmlns:a16="http://schemas.microsoft.com/office/drawing/2014/main" val="2214031898"/>
                    </a:ext>
                  </a:extLst>
                </a:gridCol>
                <a:gridCol w="393242">
                  <a:extLst>
                    <a:ext uri="{9D8B030D-6E8A-4147-A177-3AD203B41FA5}">
                      <a16:colId xmlns:a16="http://schemas.microsoft.com/office/drawing/2014/main" val="218458360"/>
                    </a:ext>
                  </a:extLst>
                </a:gridCol>
                <a:gridCol w="399797">
                  <a:extLst>
                    <a:ext uri="{9D8B030D-6E8A-4147-A177-3AD203B41FA5}">
                      <a16:colId xmlns:a16="http://schemas.microsoft.com/office/drawing/2014/main" val="2545684699"/>
                    </a:ext>
                  </a:extLst>
                </a:gridCol>
                <a:gridCol w="347364">
                  <a:extLst>
                    <a:ext uri="{9D8B030D-6E8A-4147-A177-3AD203B41FA5}">
                      <a16:colId xmlns:a16="http://schemas.microsoft.com/office/drawing/2014/main" val="3109391173"/>
                    </a:ext>
                  </a:extLst>
                </a:gridCol>
                <a:gridCol w="376783">
                  <a:extLst>
                    <a:ext uri="{9D8B030D-6E8A-4147-A177-3AD203B41FA5}">
                      <a16:colId xmlns:a16="http://schemas.microsoft.com/office/drawing/2014/main" val="2313811197"/>
                    </a:ext>
                  </a:extLst>
                </a:gridCol>
              </a:tblGrid>
              <a:tr h="539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Quality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Attribute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QA Refinement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Scenario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중요도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난이도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점수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우선순위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Performance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속도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 걸리는 속도는 빨라야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결과 도출 시간은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이내</a:t>
                      </a:r>
                      <a:endParaRPr lang="ko-KR" alt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Accuracy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검색 정확성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검색에서 오류는 없어야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오려 확률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0.00000001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Performance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사원 데이터 저장 용량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많은 량의 사원 데이터를 다룰 수 있어야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저장할 수 있는 사원 데이터 수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100000</a:t>
                      </a:r>
                      <a:endParaRPr lang="ko-KR" alt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H(4)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Useability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편의성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사용자가 편리하게 검색할 수 있는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갖추어야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만족도 검증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90%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H(4)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Extensibility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 정합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시스템과의 통합은 쉬워야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3rd Party 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시스템과 연동시 변경되는 모듈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H(3)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M(3)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23531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Extensibility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확장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적용시 쉽게 적용할 수 있어한다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적용과 통합시 소요되는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Load &lt; 1MM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449544"/>
                  </a:ext>
                </a:extLst>
              </a:tr>
            </a:tbl>
          </a:graphicData>
        </a:graphic>
      </p:graphicFrame>
      <p:sp>
        <p:nvSpPr>
          <p:cNvPr id="28" name="Oval 50"/>
          <p:cNvSpPr/>
          <p:nvPr/>
        </p:nvSpPr>
        <p:spPr>
          <a:xfrm>
            <a:off x="41910" y="1757185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9" name="Oval 50"/>
          <p:cNvSpPr/>
          <p:nvPr/>
        </p:nvSpPr>
        <p:spPr>
          <a:xfrm>
            <a:off x="41910" y="2253305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0" name="Oval 50"/>
          <p:cNvSpPr/>
          <p:nvPr/>
        </p:nvSpPr>
        <p:spPr>
          <a:xfrm>
            <a:off x="41909" y="2858194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5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요구사항 정리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40" y="2592587"/>
            <a:ext cx="1974326" cy="588587"/>
          </a:xfrm>
          <a:prstGeom prst="rect">
            <a:avLst/>
          </a:prstGeom>
        </p:spPr>
      </p:pic>
      <p:sp>
        <p:nvSpPr>
          <p:cNvPr id="10" name="줄무늬가 있는 오른쪽 화살표 9"/>
          <p:cNvSpPr/>
          <p:nvPr/>
        </p:nvSpPr>
        <p:spPr>
          <a:xfrm rot="5400000">
            <a:off x="3988487" y="2721695"/>
            <a:ext cx="771959" cy="205319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/>
          </a:p>
        </p:txBody>
      </p:sp>
      <p:sp>
        <p:nvSpPr>
          <p:cNvPr id="11" name="FlowTriangle"/>
          <p:cNvSpPr>
            <a:spLocks noChangeArrowheads="1"/>
          </p:cNvSpPr>
          <p:nvPr/>
        </p:nvSpPr>
        <p:spPr bwMode="gray">
          <a:xfrm rot="5400000">
            <a:off x="2281117" y="2728790"/>
            <a:ext cx="1402541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Triangle"/>
          <p:cNvSpPr>
            <a:spLocks noChangeArrowheads="1"/>
          </p:cNvSpPr>
          <p:nvPr/>
        </p:nvSpPr>
        <p:spPr bwMode="gray">
          <a:xfrm rot="10800000">
            <a:off x="3137075" y="1957933"/>
            <a:ext cx="2442141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owTriangle"/>
          <p:cNvSpPr>
            <a:spLocks noChangeArrowheads="1"/>
          </p:cNvSpPr>
          <p:nvPr/>
        </p:nvSpPr>
        <p:spPr bwMode="gray">
          <a:xfrm rot="16200000">
            <a:off x="5003899" y="2809028"/>
            <a:ext cx="1702192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00351" y="4248158"/>
            <a:ext cx="2515587" cy="6278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b="1" dirty="0"/>
              <a:t>사원 정보 검색 시스템</a:t>
            </a:r>
            <a:endParaRPr lang="en-US" altLang="ko-KR" sz="1125" b="1" dirty="0"/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9B26FAC6-0838-49B2-914F-5E27B198C67D}"/>
              </a:ext>
            </a:extLst>
          </p:cNvPr>
          <p:cNvSpPr/>
          <p:nvPr/>
        </p:nvSpPr>
        <p:spPr>
          <a:xfrm>
            <a:off x="135344" y="2306405"/>
            <a:ext cx="2488566" cy="1635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Functional Requirement</a:t>
            </a:r>
            <a:endParaRPr lang="ko-KR" altLang="en-US" sz="1050" dirty="0"/>
          </a:p>
        </p:txBody>
      </p:sp>
      <p:sp>
        <p:nvSpPr>
          <p:cNvPr id="17" name="Rectangle: Rounded Corners 60">
            <a:extLst>
              <a:ext uri="{FF2B5EF4-FFF2-40B4-BE49-F238E27FC236}">
                <a16:creationId xmlns:a16="http://schemas.microsoft.com/office/drawing/2014/main" id="{C683127C-17B9-4749-BD2F-2B004C8FC1BD}"/>
              </a:ext>
            </a:extLst>
          </p:cNvPr>
          <p:cNvSpPr/>
          <p:nvPr/>
        </p:nvSpPr>
        <p:spPr>
          <a:xfrm>
            <a:off x="135344" y="2526445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61">
            <a:extLst>
              <a:ext uri="{FF2B5EF4-FFF2-40B4-BE49-F238E27FC236}">
                <a16:creationId xmlns:a16="http://schemas.microsoft.com/office/drawing/2014/main" id="{91C6EE36-2042-4A68-9443-936A05EF6604}"/>
              </a:ext>
            </a:extLst>
          </p:cNvPr>
          <p:cNvSpPr/>
          <p:nvPr/>
        </p:nvSpPr>
        <p:spPr>
          <a:xfrm>
            <a:off x="679737" y="253252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추가</a:t>
            </a:r>
          </a:p>
        </p:txBody>
      </p:sp>
      <p:sp>
        <p:nvSpPr>
          <p:cNvPr id="19" name="Rectangle: Rounded Corners 62">
            <a:extLst>
              <a:ext uri="{FF2B5EF4-FFF2-40B4-BE49-F238E27FC236}">
                <a16:creationId xmlns:a16="http://schemas.microsoft.com/office/drawing/2014/main" id="{137444E3-1E95-4FD4-9F05-80AB5FAB6300}"/>
              </a:ext>
            </a:extLst>
          </p:cNvPr>
          <p:cNvSpPr/>
          <p:nvPr/>
        </p:nvSpPr>
        <p:spPr>
          <a:xfrm>
            <a:off x="135344" y="274648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63">
            <a:extLst>
              <a:ext uri="{FF2B5EF4-FFF2-40B4-BE49-F238E27FC236}">
                <a16:creationId xmlns:a16="http://schemas.microsoft.com/office/drawing/2014/main" id="{09E1CFD9-C2CF-473C-87CD-5A940A38716E}"/>
              </a:ext>
            </a:extLst>
          </p:cNvPr>
          <p:cNvSpPr/>
          <p:nvPr/>
        </p:nvSpPr>
        <p:spPr>
          <a:xfrm>
            <a:off x="679737" y="275256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삭제</a:t>
            </a:r>
          </a:p>
        </p:txBody>
      </p:sp>
      <p:sp>
        <p:nvSpPr>
          <p:cNvPr id="21" name="Rectangle: Rounded Corners 64">
            <a:extLst>
              <a:ext uri="{FF2B5EF4-FFF2-40B4-BE49-F238E27FC236}">
                <a16:creationId xmlns:a16="http://schemas.microsoft.com/office/drawing/2014/main" id="{805F3BA5-681A-4DD9-9830-D07EC7A7A289}"/>
              </a:ext>
            </a:extLst>
          </p:cNvPr>
          <p:cNvSpPr/>
          <p:nvPr/>
        </p:nvSpPr>
        <p:spPr>
          <a:xfrm>
            <a:off x="135344" y="297260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65">
            <a:extLst>
              <a:ext uri="{FF2B5EF4-FFF2-40B4-BE49-F238E27FC236}">
                <a16:creationId xmlns:a16="http://schemas.microsoft.com/office/drawing/2014/main" id="{80A71021-644B-46AB-85E3-686B1DC786CD}"/>
              </a:ext>
            </a:extLst>
          </p:cNvPr>
          <p:cNvSpPr/>
          <p:nvPr/>
        </p:nvSpPr>
        <p:spPr>
          <a:xfrm>
            <a:off x="679737" y="297868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검색</a:t>
            </a:r>
          </a:p>
        </p:txBody>
      </p:sp>
      <p:sp>
        <p:nvSpPr>
          <p:cNvPr id="23" name="Rectangle: Rounded Corners 66">
            <a:extLst>
              <a:ext uri="{FF2B5EF4-FFF2-40B4-BE49-F238E27FC236}">
                <a16:creationId xmlns:a16="http://schemas.microsoft.com/office/drawing/2014/main" id="{E1D3863E-6751-4296-978E-256640055E4C}"/>
              </a:ext>
            </a:extLst>
          </p:cNvPr>
          <p:cNvSpPr/>
          <p:nvPr/>
        </p:nvSpPr>
        <p:spPr>
          <a:xfrm>
            <a:off x="135344" y="319264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67">
            <a:extLst>
              <a:ext uri="{FF2B5EF4-FFF2-40B4-BE49-F238E27FC236}">
                <a16:creationId xmlns:a16="http://schemas.microsoft.com/office/drawing/2014/main" id="{161DDAE0-B9D1-47C8-B5EA-BA60516A4A2A}"/>
              </a:ext>
            </a:extLst>
          </p:cNvPr>
          <p:cNvSpPr/>
          <p:nvPr/>
        </p:nvSpPr>
        <p:spPr>
          <a:xfrm>
            <a:off x="679737" y="3198727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수정</a:t>
            </a:r>
          </a:p>
        </p:txBody>
      </p:sp>
      <p:sp>
        <p:nvSpPr>
          <p:cNvPr id="25" name="Rectangle: Rounded Corners 68">
            <a:extLst>
              <a:ext uri="{FF2B5EF4-FFF2-40B4-BE49-F238E27FC236}">
                <a16:creationId xmlns:a16="http://schemas.microsoft.com/office/drawing/2014/main" id="{6FB0F729-46AB-45A4-9DB8-0980362F35EE}"/>
              </a:ext>
            </a:extLst>
          </p:cNvPr>
          <p:cNvSpPr/>
          <p:nvPr/>
        </p:nvSpPr>
        <p:spPr>
          <a:xfrm>
            <a:off x="6179097" y="2306405"/>
            <a:ext cx="2488566" cy="16358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Quality</a:t>
            </a:r>
            <a:r>
              <a:rPr lang="ko-KR" altLang="en-US" sz="1050" dirty="0"/>
              <a:t> </a:t>
            </a:r>
            <a:r>
              <a:rPr lang="en-US" altLang="ko-KR" sz="1050" dirty="0"/>
              <a:t>Attribute Requirement</a:t>
            </a:r>
            <a:endParaRPr lang="ko-KR" altLang="en-US" sz="1050" dirty="0"/>
          </a:p>
        </p:txBody>
      </p:sp>
      <p:sp>
        <p:nvSpPr>
          <p:cNvPr id="31" name="Rectangle: Rounded Corners 69">
            <a:extLst>
              <a:ext uri="{FF2B5EF4-FFF2-40B4-BE49-F238E27FC236}">
                <a16:creationId xmlns:a16="http://schemas.microsoft.com/office/drawing/2014/main" id="{FC048F8B-9001-4174-82A8-1760DD41667D}"/>
              </a:ext>
            </a:extLst>
          </p:cNvPr>
          <p:cNvSpPr/>
          <p:nvPr/>
        </p:nvSpPr>
        <p:spPr>
          <a:xfrm>
            <a:off x="6130775" y="2526445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70">
            <a:extLst>
              <a:ext uri="{FF2B5EF4-FFF2-40B4-BE49-F238E27FC236}">
                <a16:creationId xmlns:a16="http://schemas.microsoft.com/office/drawing/2014/main" id="{AEC7A1EE-6132-4CC1-A0E7-7E3137ED6D10}"/>
              </a:ext>
            </a:extLst>
          </p:cNvPr>
          <p:cNvSpPr/>
          <p:nvPr/>
        </p:nvSpPr>
        <p:spPr>
          <a:xfrm>
            <a:off x="6723490" y="253252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 속도</a:t>
            </a:r>
          </a:p>
        </p:txBody>
      </p:sp>
      <p:sp>
        <p:nvSpPr>
          <p:cNvPr id="33" name="Rectangle: Rounded Corners 71">
            <a:extLst>
              <a:ext uri="{FF2B5EF4-FFF2-40B4-BE49-F238E27FC236}">
                <a16:creationId xmlns:a16="http://schemas.microsoft.com/office/drawing/2014/main" id="{287AFB7F-01E8-4A77-AA8E-6FBE1AB49B33}"/>
              </a:ext>
            </a:extLst>
          </p:cNvPr>
          <p:cNvSpPr/>
          <p:nvPr/>
        </p:nvSpPr>
        <p:spPr>
          <a:xfrm>
            <a:off x="6130775" y="2746486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72">
            <a:extLst>
              <a:ext uri="{FF2B5EF4-FFF2-40B4-BE49-F238E27FC236}">
                <a16:creationId xmlns:a16="http://schemas.microsoft.com/office/drawing/2014/main" id="{AFD4C37A-1BA9-4DEC-A347-605905C18ED6}"/>
              </a:ext>
            </a:extLst>
          </p:cNvPr>
          <p:cNvSpPr/>
          <p:nvPr/>
        </p:nvSpPr>
        <p:spPr>
          <a:xfrm>
            <a:off x="6723490" y="275256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 정확성</a:t>
            </a:r>
          </a:p>
        </p:txBody>
      </p:sp>
      <p:sp>
        <p:nvSpPr>
          <p:cNvPr id="35" name="Rectangle: Rounded Corners 73">
            <a:extLst>
              <a:ext uri="{FF2B5EF4-FFF2-40B4-BE49-F238E27FC236}">
                <a16:creationId xmlns:a16="http://schemas.microsoft.com/office/drawing/2014/main" id="{1705B79E-DB79-40F3-BA78-91DBC383E093}"/>
              </a:ext>
            </a:extLst>
          </p:cNvPr>
          <p:cNvSpPr/>
          <p:nvPr/>
        </p:nvSpPr>
        <p:spPr>
          <a:xfrm>
            <a:off x="6130775" y="2972606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74">
            <a:extLst>
              <a:ext uri="{FF2B5EF4-FFF2-40B4-BE49-F238E27FC236}">
                <a16:creationId xmlns:a16="http://schemas.microsoft.com/office/drawing/2014/main" id="{1B74E6AF-5493-4180-9D16-5066F36E8FDE}"/>
              </a:ext>
            </a:extLst>
          </p:cNvPr>
          <p:cNvSpPr/>
          <p:nvPr/>
        </p:nvSpPr>
        <p:spPr>
          <a:xfrm>
            <a:off x="6723490" y="297868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데이터 저장 용량</a:t>
            </a:r>
          </a:p>
        </p:txBody>
      </p:sp>
      <p:sp>
        <p:nvSpPr>
          <p:cNvPr id="37" name="Rectangle: Rounded Corners 77">
            <a:extLst>
              <a:ext uri="{FF2B5EF4-FFF2-40B4-BE49-F238E27FC236}">
                <a16:creationId xmlns:a16="http://schemas.microsoft.com/office/drawing/2014/main" id="{9EB40F88-0C88-41C5-8ED0-7623EBB5C3A4}"/>
              </a:ext>
            </a:extLst>
          </p:cNvPr>
          <p:cNvSpPr/>
          <p:nvPr/>
        </p:nvSpPr>
        <p:spPr>
          <a:xfrm>
            <a:off x="3100351" y="894913"/>
            <a:ext cx="2488566" cy="16358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Constrains</a:t>
            </a:r>
            <a:endParaRPr lang="ko-KR" altLang="en-US" sz="1050" dirty="0"/>
          </a:p>
        </p:txBody>
      </p:sp>
      <p:sp>
        <p:nvSpPr>
          <p:cNvPr id="38" name="Rectangle: Rounded Corners 78">
            <a:extLst>
              <a:ext uri="{FF2B5EF4-FFF2-40B4-BE49-F238E27FC236}">
                <a16:creationId xmlns:a16="http://schemas.microsoft.com/office/drawing/2014/main" id="{41FF341E-DE2C-4D3A-AEFB-F7F2BC8471B3}"/>
              </a:ext>
            </a:extLst>
          </p:cNvPr>
          <p:cNvSpPr/>
          <p:nvPr/>
        </p:nvSpPr>
        <p:spPr>
          <a:xfrm>
            <a:off x="3100351" y="111495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79">
            <a:extLst>
              <a:ext uri="{FF2B5EF4-FFF2-40B4-BE49-F238E27FC236}">
                <a16:creationId xmlns:a16="http://schemas.microsoft.com/office/drawing/2014/main" id="{17DD3BB3-6F1D-4145-AA92-C601599C0E11}"/>
              </a:ext>
            </a:extLst>
          </p:cNvPr>
          <p:cNvSpPr/>
          <p:nvPr/>
        </p:nvSpPr>
        <p:spPr>
          <a:xfrm>
            <a:off x="3644743" y="1121034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OS</a:t>
            </a:r>
            <a:r>
              <a:rPr lang="ko-KR" altLang="en-US" sz="1050" dirty="0">
                <a:solidFill>
                  <a:schemeClr val="tx1"/>
                </a:solidFill>
              </a:rPr>
              <a:t> 제약</a:t>
            </a:r>
          </a:p>
        </p:txBody>
      </p:sp>
      <p:sp>
        <p:nvSpPr>
          <p:cNvPr id="40" name="Rectangle: Rounded Corners 80">
            <a:extLst>
              <a:ext uri="{FF2B5EF4-FFF2-40B4-BE49-F238E27FC236}">
                <a16:creationId xmlns:a16="http://schemas.microsoft.com/office/drawing/2014/main" id="{8BFE2957-0AFC-4361-B9C9-FAFB58D9616F}"/>
              </a:ext>
            </a:extLst>
          </p:cNvPr>
          <p:cNvSpPr/>
          <p:nvPr/>
        </p:nvSpPr>
        <p:spPr>
          <a:xfrm>
            <a:off x="3100351" y="133499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81">
            <a:extLst>
              <a:ext uri="{FF2B5EF4-FFF2-40B4-BE49-F238E27FC236}">
                <a16:creationId xmlns:a16="http://schemas.microsoft.com/office/drawing/2014/main" id="{9ECF8B43-FB79-41A8-A130-57476CDA06BC}"/>
              </a:ext>
            </a:extLst>
          </p:cNvPr>
          <p:cNvSpPr/>
          <p:nvPr/>
        </p:nvSpPr>
        <p:spPr>
          <a:xfrm>
            <a:off x="3644743" y="1341074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Programming </a:t>
            </a:r>
            <a:r>
              <a:rPr lang="ko-KR" altLang="en-US" sz="1050" dirty="0">
                <a:solidFill>
                  <a:schemeClr val="tx1"/>
                </a:solidFill>
              </a:rPr>
              <a:t>언어의 제약</a:t>
            </a:r>
          </a:p>
        </p:txBody>
      </p:sp>
      <p:sp>
        <p:nvSpPr>
          <p:cNvPr id="42" name="Rectangle: Rounded Corners 82">
            <a:extLst>
              <a:ext uri="{FF2B5EF4-FFF2-40B4-BE49-F238E27FC236}">
                <a16:creationId xmlns:a16="http://schemas.microsoft.com/office/drawing/2014/main" id="{46148CC9-FE93-4D51-B0CC-7530CC1D99FC}"/>
              </a:ext>
            </a:extLst>
          </p:cNvPr>
          <p:cNvSpPr/>
          <p:nvPr/>
        </p:nvSpPr>
        <p:spPr>
          <a:xfrm>
            <a:off x="3100351" y="156111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83">
            <a:extLst>
              <a:ext uri="{FF2B5EF4-FFF2-40B4-BE49-F238E27FC236}">
                <a16:creationId xmlns:a16="http://schemas.microsoft.com/office/drawing/2014/main" id="{B79A68CC-CE73-4BE8-B6A3-8FA1D3FA728E}"/>
              </a:ext>
            </a:extLst>
          </p:cNvPr>
          <p:cNvSpPr/>
          <p:nvPr/>
        </p:nvSpPr>
        <p:spPr>
          <a:xfrm>
            <a:off x="3644743" y="1567195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Library </a:t>
            </a:r>
            <a:r>
              <a:rPr lang="ko-KR" altLang="en-US" sz="1050" dirty="0">
                <a:solidFill>
                  <a:schemeClr val="tx1"/>
                </a:solidFill>
              </a:rPr>
              <a:t>제약</a:t>
            </a:r>
          </a:p>
        </p:txBody>
      </p:sp>
    </p:spTree>
    <p:extLst>
      <p:ext uri="{BB962C8B-B14F-4D97-AF65-F5344CB8AC3E}">
        <p14:creationId xmlns:p14="http://schemas.microsoft.com/office/powerpoint/2010/main" val="338340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627534"/>
            <a:ext cx="502733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Ground Rule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리뷰 시 서로 기분 상하지 않게 리뷰하기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리뷰는 최대한 빨리 대응하기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하루를 넘기지 않게 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코딩 스타일 존중하기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의견 충돌 시 팀장이 결정하기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매일 아침에 메신저로 서로 인사하기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퇴근시간 지키기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안되는 건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Refresh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하고 내일 하자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72501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Ground Rule</a:t>
            </a:r>
          </a:p>
          <a:p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9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627534"/>
            <a:ext cx="768050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Coding Style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파일명은 대문자로 시작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변수 이름의 앞은 소문자로 시작한다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클래스 이름의 앞은 대문자로 시작한다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- Indentation Rule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적용 하여 기능 구현 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Struct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사용 시 동일 크기로 들여 쓰기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/>
              <a:t>  - </a:t>
            </a:r>
            <a:r>
              <a:rPr lang="ko-KR" altLang="en-US" sz="1400" dirty="0"/>
              <a:t>주석은 최소한으로만 한다는 원칙을 가진다</a:t>
            </a:r>
            <a:r>
              <a:rPr lang="en-US" altLang="ko-KR" sz="1400" dirty="0"/>
              <a:t>. (bad</a:t>
            </a:r>
            <a:r>
              <a:rPr lang="ko-KR" altLang="en-US" sz="1400" dirty="0"/>
              <a:t> </a:t>
            </a:r>
            <a:r>
              <a:rPr lang="en-US" altLang="ko-KR" sz="1400" dirty="0"/>
              <a:t>smell </a:t>
            </a:r>
            <a:r>
              <a:rPr lang="ko-KR" altLang="en-US" sz="1400" dirty="0"/>
              <a:t>방지</a:t>
            </a:r>
            <a:r>
              <a:rPr lang="en-US" altLang="ko-KR" sz="1400" dirty="0"/>
              <a:t>)</a:t>
            </a:r>
          </a:p>
          <a:p>
            <a:pPr defTabSz="779233">
              <a:lnSpc>
                <a:spcPct val="150000"/>
              </a:lnSpc>
            </a:pP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멤버 변수의 이름에는 뒤에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bar를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붙여준다. (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memberVariable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_)</a:t>
            </a:r>
            <a:endParaRPr lang="en-US" altLang="ko-KR"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defTabSz="779233">
              <a:lnSpc>
                <a:spcPct val="150000"/>
              </a:lnSpc>
            </a:pP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 함수의 이름에는 뒤에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bar를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붙여준다. (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MemberFunction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_)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72501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Coding Style</a:t>
            </a:r>
          </a:p>
          <a:p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7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627534"/>
            <a:ext cx="8327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Review Policy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- Pull Request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요청 시 최소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개의 팀원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Approve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받도록 한다 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- PR prefix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[Feature]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[Refactoring]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와 같은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label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을 사용한다 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/>
              <a:t> - PR</a:t>
            </a:r>
            <a:r>
              <a:rPr lang="ko-KR" altLang="en-US" sz="1400" dirty="0"/>
              <a:t>을 보내면 메일로 전송되지만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접속해 있는 화상채팅</a:t>
            </a:r>
            <a:r>
              <a:rPr lang="en-US" altLang="ko-KR" sz="1400" dirty="0"/>
              <a:t>, </a:t>
            </a:r>
            <a:r>
              <a:rPr lang="ko-KR" altLang="en-US" sz="1400" dirty="0"/>
              <a:t>메신저를 통해 바로 알린다</a:t>
            </a:r>
            <a:r>
              <a:rPr lang="en-US" altLang="ko-KR" sz="1400" dirty="0"/>
              <a:t>.</a:t>
            </a:r>
            <a:endParaRPr lang="en-US" altLang="ko-KR" sz="1400" dirty="0">
              <a:latin typeface="+mn-ea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코드 리뷰 요청 시 가급적 바로 진행하고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늦어도 요청일 다음 업무일 오전까지 완료한다</a:t>
            </a:r>
            <a:endParaRPr lang="en-US" altLang="ko-KR" sz="1400" dirty="0">
              <a:latin typeface="+mn-ea"/>
            </a:endParaRPr>
          </a:p>
          <a:p>
            <a:pPr defTabSz="779233"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Policy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845" y="3147814"/>
            <a:ext cx="3762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Branch Policy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- dev_(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각자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ID)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에서 각자 개발한다 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- Master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Merge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한다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최종적으로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Release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Merge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한다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85" y="2802156"/>
            <a:ext cx="2016224" cy="207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7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133" y="749775"/>
            <a:ext cx="85768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기능 요구 사항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제약사항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25989"/>
              </p:ext>
            </p:extLst>
          </p:nvPr>
        </p:nvGraphicFramePr>
        <p:xfrm>
          <a:off x="498258" y="1327005"/>
          <a:ext cx="8536727" cy="184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08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6370319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332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기능 요구 사항 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기능 요구 사항 상세 설명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추가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사원의 정보를 추가할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2559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삭제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정보를 삭제 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281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검색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경력개발단계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생년월일에 따라 사원 정보를 검색할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262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수정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조건에 부합하는 사원 정보를 수정할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  <a:tr h="262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옵션 처리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옵션</a:t>
                      </a:r>
                      <a:r>
                        <a:rPr lang="en-US" altLang="ko-KR" sz="1200" dirty="0"/>
                        <a:t>1, </a:t>
                      </a:r>
                      <a:r>
                        <a:rPr lang="ko-KR" altLang="en-US" sz="1200" dirty="0"/>
                        <a:t>옵션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baseline="0" dirty="0"/>
                        <a:t>에 </a:t>
                      </a:r>
                      <a:r>
                        <a:rPr lang="ko-KR" altLang="en-US" sz="1200" dirty="0"/>
                        <a:t>따라 사원 정보</a:t>
                      </a:r>
                      <a:r>
                        <a:rPr lang="ko-KR" altLang="en-US" sz="1200" baseline="0" dirty="0"/>
                        <a:t> 추가를 제외한 다른 기능의 동작을 달라진다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6596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0422"/>
              </p:ext>
            </p:extLst>
          </p:nvPr>
        </p:nvGraphicFramePr>
        <p:xfrm>
          <a:off x="498258" y="3795886"/>
          <a:ext cx="8536727" cy="120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975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6213752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294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제약 사항 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제약 사항 설명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294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OS </a:t>
                      </a:r>
                      <a:r>
                        <a:rPr lang="ko-KR" altLang="en-US" sz="1200" dirty="0"/>
                        <a:t>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시스템은 </a:t>
                      </a:r>
                      <a:r>
                        <a:rPr lang="en-US" altLang="ko-KR" sz="1200" dirty="0"/>
                        <a:t>Window10 </a:t>
                      </a:r>
                      <a:r>
                        <a:rPr lang="ko-KR" altLang="en-US" sz="1200" dirty="0"/>
                        <a:t>환경 그 이상 버전에서 동작한다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294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Programming </a:t>
                      </a:r>
                      <a:r>
                        <a:rPr lang="ko-KR" altLang="en-US" sz="1200" dirty="0"/>
                        <a:t>언어의 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 개발에 사용되는 언어는 </a:t>
                      </a:r>
                      <a:r>
                        <a:rPr lang="en-US" altLang="ko-KR" sz="1200" dirty="0"/>
                        <a:t>C++ </a:t>
                      </a:r>
                      <a:r>
                        <a:rPr lang="ko-KR" altLang="en-US" sz="1200" dirty="0"/>
                        <a:t>로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3216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Library </a:t>
                      </a:r>
                      <a:r>
                        <a:rPr lang="ko-KR" altLang="en-US" sz="1200" dirty="0"/>
                        <a:t>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Standard library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 err="1"/>
                        <a:t>gtest</a:t>
                      </a:r>
                      <a:r>
                        <a:rPr lang="en-US" altLang="ko-KR" sz="1200" dirty="0"/>
                        <a:t> framework </a:t>
                      </a:r>
                      <a:r>
                        <a:rPr lang="ko-KR" altLang="en-US" sz="1200" dirty="0"/>
                        <a:t>로만 개발을 진행한다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2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4845" y="627534"/>
            <a:ext cx="1649811" cy="52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설계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 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867" y="2715766"/>
            <a:ext cx="1977277" cy="23762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868144" y="524114"/>
            <a:ext cx="1667444" cy="53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- Activity Diagram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1376" y="1123066"/>
            <a:ext cx="433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협업하여 만드는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Diagram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&gt; GitHub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와 연동되어 공동작업이 가능한 도구를 </a:t>
            </a:r>
            <a:b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활용해 팀원들이 모두 함께 설계를 진행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 </a:t>
            </a:r>
            <a:b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  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hlinkClick r:id="rId4"/>
              </a:rPr>
              <a:t>https://app.diagrams.net/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6911" t="16257" r="27312" b="12859"/>
          <a:stretch/>
        </p:blipFill>
        <p:spPr>
          <a:xfrm>
            <a:off x="639664" y="2508061"/>
            <a:ext cx="2567127" cy="10522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779912" y="2209247"/>
            <a:ext cx="18181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- Use Case Diagram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86E152-6DE8-48A5-A0D6-AF17B7074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90" y="1027879"/>
            <a:ext cx="2930312" cy="40641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689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4845" y="627534"/>
            <a:ext cx="1649811" cy="106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설계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Diagram</a:t>
            </a:r>
          </a:p>
          <a:p>
            <a:pPr>
              <a:lnSpc>
                <a:spcPct val="250000"/>
              </a:lnSpc>
            </a:pP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 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3774" y="1048177"/>
            <a:ext cx="14814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- Class Diagram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7B094-65D3-4DF5-9480-22BF5908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555526"/>
            <a:ext cx="6022321" cy="44662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512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770992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요구사항 분배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Class Diagram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에 따라 큰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Class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별로 담당자 설정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구현을 진행하면서 지속적으로 업무 재분배 진행  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49641"/>
              </p:ext>
            </p:extLst>
          </p:nvPr>
        </p:nvGraphicFramePr>
        <p:xfrm>
          <a:off x="539552" y="2139702"/>
          <a:ext cx="5040560" cy="1303774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30410548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62663799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250718882"/>
                    </a:ext>
                  </a:extLst>
                </a:gridCol>
              </a:tblGrid>
              <a:tr h="25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담당자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20282"/>
                  </a:ext>
                </a:extLst>
              </a:tr>
              <a:tr h="273947">
                <a:tc rowSpan="4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UserInterface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정홍주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725672918"/>
                  </a:ext>
                </a:extLst>
              </a:tr>
              <a:tr h="27394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Command/Condition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최동엽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3888210179"/>
                  </a:ext>
                </a:extLst>
              </a:tr>
              <a:tr h="27394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Employee management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김시흥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98519596"/>
                  </a:ext>
                </a:extLst>
              </a:tr>
              <a:tr h="136974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Employment/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VaildChecker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김현진</a:t>
                      </a: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130571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75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TDD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5544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 Code </a:t>
            </a: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 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</a:t>
            </a:r>
          </a:p>
          <a:p>
            <a:pPr defTabSz="779233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-</a:t>
            </a:r>
          </a:p>
          <a:p>
            <a:pPr defTabSz="779233">
              <a:lnSpc>
                <a:spcPct val="150000"/>
              </a:lnSpc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Fexture</a:t>
            </a:r>
            <a:r>
              <a:rPr lang="en-US" altLang="ko-KR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 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07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1126</Words>
  <Application>Microsoft Office PowerPoint</Application>
  <PresentationFormat>화면 슬라이드 쇼(16:9)</PresentationFormat>
  <Paragraphs>294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이신원(shinwon.lee)</dc:creator>
  <cp:lastModifiedBy>Kim Hyunjin</cp:lastModifiedBy>
  <cp:revision>1042</cp:revision>
  <dcterms:created xsi:type="dcterms:W3CDTF">2021-03-05T05:14:14Z</dcterms:created>
  <dcterms:modified xsi:type="dcterms:W3CDTF">2022-04-04T07:48:56Z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D:\PC개인공간\2021\CodeReviewAgentTF\현업활동계획수립.pptx</vt:lpwstr>
  </property>
</Properties>
</file>