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84" r:id="rId4"/>
    <p:sldId id="283" r:id="rId5"/>
    <p:sldId id="261" r:id="rId6"/>
    <p:sldId id="262" r:id="rId7"/>
    <p:sldId id="285" r:id="rId8"/>
    <p:sldId id="286" r:id="rId9"/>
    <p:sldId id="287" r:id="rId10"/>
    <p:sldId id="288" r:id="rId11"/>
    <p:sldId id="307" r:id="rId12"/>
    <p:sldId id="308" r:id="rId13"/>
    <p:sldId id="32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" initials="s" lastIdx="3" clrIdx="0">
    <p:extLst>
      <p:ext uri="{19B8F6BF-5375-455C-9EA6-DF929625EA0E}">
        <p15:presenceInfo xmlns:p15="http://schemas.microsoft.com/office/powerpoint/2012/main" userId="5b3edcd944004a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5C174-1E09-4BB3-9213-BD793B3C4DB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9F752-AD2F-431E-A9E6-01AB33C7A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8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저는 </a:t>
            </a:r>
            <a:r>
              <a:rPr lang="en-US" altLang="ko-KR" sz="1000" dirty="0"/>
              <a:t>System LSI </a:t>
            </a:r>
            <a:r>
              <a:rPr lang="ko-KR" altLang="en-US" sz="1000" dirty="0"/>
              <a:t>사업부 </a:t>
            </a:r>
            <a:r>
              <a:rPr lang="en-US" altLang="ko-KR" sz="1000" dirty="0"/>
              <a:t>Custom SOC </a:t>
            </a:r>
            <a:r>
              <a:rPr lang="ko-KR" altLang="en-US" sz="1000" dirty="0" err="1"/>
              <a:t>사업팀에서</a:t>
            </a:r>
            <a:r>
              <a:rPr lang="ko-KR" altLang="en-US" sz="1000" dirty="0"/>
              <a:t> </a:t>
            </a:r>
            <a:r>
              <a:rPr lang="en-US" altLang="ko-KR" sz="1000" dirty="0"/>
              <a:t>Security</a:t>
            </a:r>
            <a:r>
              <a:rPr lang="en-US" altLang="ko-KR" sz="1000" baseline="0" dirty="0"/>
              <a:t> SW </a:t>
            </a:r>
            <a:r>
              <a:rPr lang="ko-KR" altLang="en-US" sz="1000" baseline="0" dirty="0"/>
              <a:t>를 맡고 있는 </a:t>
            </a:r>
            <a:r>
              <a:rPr lang="ko-KR" altLang="en-US" sz="1000" baseline="0" dirty="0" err="1"/>
              <a:t>김시흥</a:t>
            </a:r>
            <a:r>
              <a:rPr lang="ko-KR" altLang="en-US" sz="1000" baseline="0" dirty="0"/>
              <a:t> 이라고 합니다</a:t>
            </a:r>
            <a:r>
              <a:rPr lang="en-US" altLang="ko-KR" sz="1000" baseline="0" dirty="0"/>
              <a:t>. </a:t>
            </a:r>
            <a:r>
              <a:rPr lang="ko-KR" altLang="en-US" sz="1000" baseline="0" dirty="0"/>
              <a:t>저희 팀에서는</a:t>
            </a:r>
            <a:r>
              <a:rPr lang="en-US" altLang="ko-KR" sz="1000" baseline="0" dirty="0"/>
              <a:t>, </a:t>
            </a:r>
            <a:r>
              <a:rPr lang="ko-KR" altLang="en-US" sz="1000" baseline="0" dirty="0"/>
              <a:t>주문형 모바일 </a:t>
            </a:r>
            <a:r>
              <a:rPr lang="en-US" altLang="ko-KR" sz="1000" baseline="0" dirty="0"/>
              <a:t>SOC, </a:t>
            </a:r>
            <a:r>
              <a:rPr lang="en-US" altLang="ko-KR" sz="1000" baseline="0" dirty="0" err="1"/>
              <a:t>Autumotive</a:t>
            </a:r>
            <a:r>
              <a:rPr lang="en-US" altLang="ko-KR" sz="1000" baseline="0" dirty="0"/>
              <a:t> IVI SOC, ADAS SOC </a:t>
            </a:r>
            <a:r>
              <a:rPr lang="ko-KR" altLang="en-US" sz="1000" baseline="0" dirty="0"/>
              <a:t>등을 만들고 있습니다</a:t>
            </a:r>
            <a:r>
              <a:rPr lang="en-US" altLang="ko-KR" sz="1000" baseline="0" dirty="0"/>
              <a:t>. </a:t>
            </a:r>
            <a:r>
              <a:rPr lang="ko-KR" altLang="en-US" sz="1000" baseline="0" dirty="0"/>
              <a:t>내년 </a:t>
            </a:r>
            <a:r>
              <a:rPr lang="en-US" altLang="ko-KR" sz="1000" baseline="0" dirty="0"/>
              <a:t>1</a:t>
            </a:r>
            <a:r>
              <a:rPr lang="ko-KR" altLang="en-US" sz="1000" baseline="0" dirty="0"/>
              <a:t>월에 신규 </a:t>
            </a:r>
            <a:r>
              <a:rPr lang="en-US" altLang="ko-KR" sz="1000" baseline="0" dirty="0"/>
              <a:t>automotive SOC</a:t>
            </a:r>
            <a:r>
              <a:rPr lang="ko-KR" altLang="en-US" sz="1000" baseline="0" dirty="0"/>
              <a:t>인 </a:t>
            </a:r>
            <a:r>
              <a:rPr lang="en-US" altLang="ko-KR" sz="1000" baseline="0" dirty="0" err="1"/>
              <a:t>exysnotAutom</a:t>
            </a:r>
            <a:r>
              <a:rPr lang="en-US" altLang="ko-KR" sz="1000" baseline="0" dirty="0"/>
              <a:t> v920 </a:t>
            </a:r>
            <a:r>
              <a:rPr lang="ko-KR" altLang="en-US" sz="1000" baseline="0" dirty="0"/>
              <a:t>제품이 출시 되는데 본 과제 에서는 차기 </a:t>
            </a:r>
            <a:r>
              <a:rPr lang="en-US" altLang="ko-KR" sz="1000" baseline="0" dirty="0"/>
              <a:t>SOC</a:t>
            </a:r>
            <a:r>
              <a:rPr lang="ko-KR" altLang="en-US" sz="1000" baseline="0" dirty="0"/>
              <a:t>에 보안 실행 환경과 그 환경에서 동작하게 될 </a:t>
            </a:r>
            <a:r>
              <a:rPr lang="en-US" altLang="ko-KR" sz="1000" baseline="0" dirty="0"/>
              <a:t>Security Service </a:t>
            </a:r>
            <a:r>
              <a:rPr lang="ko-KR" altLang="en-US" sz="1000" baseline="0" dirty="0"/>
              <a:t>를 만드는 것을 목표로 하고 있습니다</a:t>
            </a:r>
            <a:r>
              <a:rPr lang="en-US" altLang="ko-KR" sz="1000" baseline="0" dirty="0"/>
              <a:t>. 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9F752-AD2F-431E-A9E6-01AB33C7AF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1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과제의 필요성에 대해 말씀 드리겠습니다</a:t>
            </a:r>
            <a:r>
              <a:rPr lang="en-US" altLang="ko-KR" dirty="0"/>
              <a:t>. 2</a:t>
            </a:r>
            <a:r>
              <a:rPr lang="ko-KR" altLang="en-US" dirty="0"/>
              <a:t>세대 </a:t>
            </a:r>
            <a:r>
              <a:rPr lang="en-US" altLang="ko-KR" dirty="0"/>
              <a:t>IVI</a:t>
            </a:r>
            <a:r>
              <a:rPr lang="en-US" altLang="ko-KR" baseline="0" dirty="0"/>
              <a:t> SOC</a:t>
            </a:r>
            <a:r>
              <a:rPr lang="ko-KR" altLang="en-US" baseline="0" dirty="0"/>
              <a:t>가 내년 </a:t>
            </a:r>
            <a:r>
              <a:rPr lang="en-US" altLang="ko-KR" baseline="0" dirty="0"/>
              <a:t>1</a:t>
            </a:r>
            <a:r>
              <a:rPr lang="ko-KR" altLang="en-US" baseline="0" dirty="0"/>
              <a:t>월 </a:t>
            </a:r>
            <a:r>
              <a:rPr lang="en-US" altLang="ko-KR" baseline="0" dirty="0"/>
              <a:t>Feb out </a:t>
            </a:r>
            <a:r>
              <a:rPr lang="ko-KR" altLang="en-US" baseline="0" dirty="0"/>
              <a:t>을 앞두고 있습니다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SoC</a:t>
            </a:r>
            <a:r>
              <a:rPr lang="en-US" altLang="ko-KR" baseline="0" dirty="0"/>
              <a:t> </a:t>
            </a:r>
            <a:r>
              <a:rPr lang="ko-KR" altLang="en-US" baseline="0" dirty="0"/>
              <a:t>위에 </a:t>
            </a:r>
            <a:r>
              <a:rPr lang="ko-KR" altLang="en-US" baseline="0" dirty="0" err="1"/>
              <a:t>동작하게될</a:t>
            </a:r>
            <a:endParaRPr lang="en-US" altLang="ko-KR" baseline="0" dirty="0"/>
          </a:p>
          <a:p>
            <a:r>
              <a:rPr lang="en-US" altLang="ko-KR" baseline="0" dirty="0"/>
              <a:t>Secure OS </a:t>
            </a:r>
            <a:r>
              <a:rPr lang="ko-KR" altLang="en-US" baseline="0" dirty="0"/>
              <a:t>와 서비스 들이 필요합니다</a:t>
            </a:r>
            <a:r>
              <a:rPr lang="en-US" altLang="ko-KR" baseline="0" dirty="0"/>
              <a:t>. Hypervisor </a:t>
            </a:r>
            <a:r>
              <a:rPr lang="ko-KR" altLang="en-US" baseline="0" dirty="0"/>
              <a:t>와 연동가능해야 하고 각 도메인에 </a:t>
            </a:r>
            <a:r>
              <a:rPr lang="en-US" altLang="ko-KR" baseline="0" dirty="0" err="1"/>
              <a:t>Interfece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제공 할 수 있고 고객의 요구에 잘 대응할 수 있는 구조의 </a:t>
            </a:r>
            <a:r>
              <a:rPr lang="en-US" altLang="ko-KR" baseline="0" dirty="0"/>
              <a:t>Secure OS</a:t>
            </a:r>
            <a:r>
              <a:rPr lang="ko-KR" altLang="en-US" baseline="0" dirty="0"/>
              <a:t>가 필요합니다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</a:t>
            </a:r>
            <a:r>
              <a:rPr lang="en-US" altLang="ko-KR" baseline="0" dirty="0"/>
              <a:t>Automotive </a:t>
            </a:r>
            <a:r>
              <a:rPr lang="ko-KR" altLang="en-US" baseline="0" dirty="0"/>
              <a:t>는 사람의 목숨과 직결된 장치이기 때문에 보안이 무엇보다도 중요합니다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여러 해킹사건들이 </a:t>
            </a:r>
            <a:r>
              <a:rPr lang="ko-KR" altLang="en-US" baseline="0" dirty="0" err="1"/>
              <a:t>리포팅</a:t>
            </a:r>
            <a:r>
              <a:rPr lang="ko-KR" altLang="en-US" baseline="0" dirty="0"/>
              <a:t> 되고 있어 이에 대하 잘 준비를 해야 하는데 그간은 </a:t>
            </a:r>
            <a:r>
              <a:rPr lang="en-US" altLang="ko-KR" baseline="0" dirty="0"/>
              <a:t>3rd party </a:t>
            </a:r>
            <a:r>
              <a:rPr lang="en-US" altLang="ko-KR" baseline="0" dirty="0" err="1"/>
              <a:t>sw</a:t>
            </a:r>
            <a:r>
              <a:rPr lang="en-US" altLang="ko-KR" baseline="0" dirty="0"/>
              <a:t> </a:t>
            </a:r>
            <a:r>
              <a:rPr lang="ko-KR" altLang="en-US" baseline="0" dirty="0"/>
              <a:t>전적으로 의존을 했습니다</a:t>
            </a:r>
            <a:r>
              <a:rPr lang="en-US" altLang="ko-KR" baseline="0" dirty="0"/>
              <a:t>. SOC</a:t>
            </a:r>
            <a:r>
              <a:rPr lang="ko-KR" altLang="en-US" baseline="0" dirty="0"/>
              <a:t>안에서 가장 높은 보안을 가지는 부분이 </a:t>
            </a:r>
            <a:r>
              <a:rPr lang="en-US" altLang="ko-KR" baseline="0" dirty="0"/>
              <a:t>3rd Party</a:t>
            </a:r>
            <a:r>
              <a:rPr lang="ko-KR" altLang="en-US" baseline="0" dirty="0"/>
              <a:t>에 의해 구성 되어 </a:t>
            </a:r>
            <a:r>
              <a:rPr lang="en-US" altLang="ko-KR" baseline="0" dirty="0"/>
              <a:t>Risk </a:t>
            </a:r>
            <a:r>
              <a:rPr lang="ko-KR" altLang="en-US" baseline="0" dirty="0"/>
              <a:t>가 컸습니다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고객들의 우려도 컸습니다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</a:t>
            </a:r>
            <a:r>
              <a:rPr lang="en-US" altLang="ko-KR" baseline="0" dirty="0"/>
              <a:t>Secure OS</a:t>
            </a:r>
            <a:r>
              <a:rPr lang="ko-KR" altLang="en-US" baseline="0" dirty="0"/>
              <a:t>에 대한 </a:t>
            </a:r>
            <a:r>
              <a:rPr lang="ko-KR" altLang="en-US" baseline="0" dirty="0" err="1"/>
              <a:t>내제화가</a:t>
            </a:r>
            <a:r>
              <a:rPr lang="ko-KR" altLang="en-US" baseline="0" dirty="0"/>
              <a:t> 필요 했었습니다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 err="1"/>
              <a:t>내제화된</a:t>
            </a:r>
            <a:r>
              <a:rPr lang="ko-KR" altLang="en-US" baseline="0" dirty="0"/>
              <a:t> </a:t>
            </a:r>
            <a:r>
              <a:rPr lang="en-US" altLang="ko-KR" baseline="0" dirty="0"/>
              <a:t>Secure OS</a:t>
            </a:r>
            <a:r>
              <a:rPr lang="ko-KR" altLang="en-US" baseline="0" dirty="0"/>
              <a:t>가 없다 보니 사소한 고객도 업체의 도움이 필요했고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자체 </a:t>
            </a:r>
            <a:r>
              <a:rPr lang="ko-KR" altLang="en-US" baseline="0" dirty="0" err="1"/>
              <a:t>기술내용도</a:t>
            </a:r>
            <a:r>
              <a:rPr lang="ko-KR" altLang="en-US" baseline="0" dirty="0"/>
              <a:t> 의존성을 가질 수 밖에 없었고 또 핵심 기능에 대한 기술 공개도 </a:t>
            </a:r>
            <a:r>
              <a:rPr lang="ko-KR" altLang="en-US" baseline="0" dirty="0" err="1"/>
              <a:t>피할수</a:t>
            </a:r>
            <a:r>
              <a:rPr lang="ko-KR" altLang="en-US" baseline="0" dirty="0"/>
              <a:t> 없었습니다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무엇보다 </a:t>
            </a:r>
            <a:r>
              <a:rPr lang="en-US" altLang="ko-KR" baseline="0" dirty="0"/>
              <a:t>3</a:t>
            </a:r>
            <a:r>
              <a:rPr lang="en-US" altLang="ko-KR" baseline="30000" dirty="0"/>
              <a:t>rd</a:t>
            </a:r>
            <a:r>
              <a:rPr lang="en-US" altLang="ko-KR" baseline="0" dirty="0"/>
              <a:t> party </a:t>
            </a:r>
            <a:r>
              <a:rPr lang="en-US" altLang="ko-KR" baseline="0" dirty="0" err="1"/>
              <a:t>os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내용을 모른 체 고객에게 보안을 약속해야하는 점이 큰 문제 였습니다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이에 이번 과제에서 </a:t>
            </a:r>
            <a:r>
              <a:rPr lang="en-US" altLang="ko-KR" baseline="0" dirty="0"/>
              <a:t>secure OS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내제화</a:t>
            </a:r>
            <a:r>
              <a:rPr lang="ko-KR" altLang="en-US" baseline="0" dirty="0"/>
              <a:t> 하고 그 기반으로 보안 서비스를 구현하게 되었습니다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Secure OS</a:t>
            </a:r>
            <a:r>
              <a:rPr lang="ko-KR" altLang="en-US" baseline="0" dirty="0"/>
              <a:t>의 내재화로 이런 부분을 </a:t>
            </a:r>
            <a:r>
              <a:rPr lang="ko-KR" altLang="en-US" baseline="0" dirty="0" err="1"/>
              <a:t>해소할수</a:t>
            </a:r>
            <a:r>
              <a:rPr lang="ko-KR" altLang="en-US" baseline="0" dirty="0"/>
              <a:t> 있음은 물론이고 </a:t>
            </a:r>
            <a:r>
              <a:rPr lang="en-US" altLang="ko-KR" baseline="0" dirty="0"/>
              <a:t>SW </a:t>
            </a:r>
            <a:r>
              <a:rPr lang="ko-KR" altLang="en-US" baseline="0" dirty="0"/>
              <a:t>수익을 창출 할 수 있을 것으로 보입니다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기존 계약이나 경쟁사의 비즈니스 모델을 </a:t>
            </a:r>
            <a:r>
              <a:rPr lang="ko-KR" altLang="en-US" baseline="0" dirty="0" err="1"/>
              <a:t>살표</a:t>
            </a:r>
            <a:r>
              <a:rPr lang="ko-KR" altLang="en-US" baseline="0" dirty="0"/>
              <a:t> 보면 대개 </a:t>
            </a:r>
            <a:r>
              <a:rPr lang="en-US" altLang="ko-KR" baseline="0" dirty="0"/>
              <a:t>!~2</a:t>
            </a:r>
            <a:r>
              <a:rPr lang="ko-KR" altLang="en-US" baseline="0" dirty="0"/>
              <a:t>달러의 라이선스를 받고 있는데 예상 물량 대로라면 </a:t>
            </a:r>
            <a:r>
              <a:rPr lang="en-US" altLang="ko-KR" baseline="0" dirty="0"/>
              <a:t>2030 </a:t>
            </a:r>
            <a:r>
              <a:rPr lang="en-US" altLang="ko-KR" baseline="0" dirty="0" err="1"/>
              <a:t>dp</a:t>
            </a:r>
            <a:r>
              <a:rPr lang="en-US" altLang="ko-KR" baseline="0" dirty="0"/>
              <a:t> 115a</a:t>
            </a:r>
            <a:r>
              <a:rPr lang="ko-KR" altLang="en-US" baseline="0" dirty="0"/>
              <a:t>만 달러를 확보할 수 있을 것으로 보입니다</a:t>
            </a:r>
            <a:r>
              <a:rPr lang="en-US" altLang="ko-KR" baseline="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9F752-AD2F-431E-A9E6-01AB33C7AF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1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9F752-AD2F-431E-A9E6-01AB33C7AF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2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요구 사항 분석 고정은 요구사항 수집 요구사항 분석</a:t>
            </a:r>
            <a:r>
              <a:rPr lang="en-US" altLang="ko-KR" b="0" dirty="0"/>
              <a:t>, </a:t>
            </a:r>
            <a:r>
              <a:rPr lang="ko-KR" altLang="en-US" b="0" dirty="0" err="1"/>
              <a:t>우선순위화</a:t>
            </a:r>
            <a:r>
              <a:rPr lang="en-US" altLang="ko-KR" b="0" dirty="0"/>
              <a:t>,</a:t>
            </a:r>
            <a:r>
              <a:rPr lang="en-US" altLang="ko-KR" b="0" baseline="0" dirty="0"/>
              <a:t> A D </a:t>
            </a:r>
            <a:r>
              <a:rPr lang="ko-KR" altLang="en-US" b="0" baseline="0" dirty="0"/>
              <a:t>선정하는 과정을 거쳤습니다</a:t>
            </a:r>
            <a:r>
              <a:rPr lang="en-US" altLang="ko-KR" b="0" baseline="0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수집 단계에서는 </a:t>
            </a:r>
            <a:r>
              <a:rPr lang="en-US" altLang="ko-KR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 </a:t>
            </a:r>
            <a:r>
              <a:rPr lang="ko-KR" alt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정의 하고 의견을 청취하였습니다</a:t>
            </a:r>
            <a:r>
              <a:rPr lang="en-US" altLang="ko-KR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비즈니스의 특성상 외부 </a:t>
            </a:r>
            <a:r>
              <a:rPr lang="en-US" altLang="ko-KR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 </a:t>
            </a:r>
            <a:r>
              <a:rPr lang="en-US" altLang="ko-KR" sz="12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oem</a:t>
            </a:r>
            <a:r>
              <a:rPr lang="en-US" altLang="ko-KR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tier1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 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의견이 무엇보다 중요합니다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ko-KR" sz="1200" b="0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Oem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en-US" altLang="ko-KR" sz="1200" b="0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200" b="0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vw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차량 제조 업체 를 의미하고 제조 업체로</a:t>
            </a:r>
            <a:endParaRPr lang="en-US" altLang="ko-KR" sz="1200" b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전장 시스템을 수주 받아 직접적인 개발을 담당하는 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tier1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업체가 있습니다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주로 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email, 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 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promotion, security workshop 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등을 통해 요구 사항을 수집했습니다</a:t>
            </a:r>
            <a:r>
              <a:rPr lang="en-US" altLang="ko-KR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또한 </a:t>
            </a:r>
            <a:r>
              <a:rPr lang="en-US" altLang="ko-KR" sz="1200" b="0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</a:t>
            </a:r>
            <a:r>
              <a:rPr lang="ko-KR" altLang="en-US" sz="1200" b="0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개발시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사양을 정하기 위해 내부 적으로 </a:t>
            </a:r>
            <a:r>
              <a:rPr lang="en-US" altLang="ko-KR" sz="1200" b="0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prs</a:t>
            </a:r>
            <a:r>
              <a:rPr lang="ko-KR" altLang="en-US" sz="1200" b="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작성하게 되는데 </a:t>
            </a:r>
            <a:endParaRPr lang="ko-KR" altLang="en-US" sz="1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/>
              <a:t>이때 내부 </a:t>
            </a:r>
            <a:r>
              <a:rPr lang="en-US" altLang="ko-KR" dirty="0"/>
              <a:t>stakeholder </a:t>
            </a:r>
            <a:r>
              <a:rPr lang="ko-KR" altLang="en-US" dirty="0"/>
              <a:t>들</a:t>
            </a:r>
            <a:r>
              <a:rPr lang="ko-KR" altLang="en-US" baseline="0" dirty="0"/>
              <a:t> 간 미팅이 있고 자세한 내용을 논의하게 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요구사항 분석에서 요구 사항 정제를 진행했고</a:t>
            </a:r>
            <a:r>
              <a:rPr lang="en-US" altLang="ko-KR" baseline="0" dirty="0"/>
              <a:t>, use case diagram, </a:t>
            </a:r>
            <a:r>
              <a:rPr lang="ko-KR" altLang="en-US" baseline="0" dirty="0"/>
              <a:t>도메인 모델을 </a:t>
            </a:r>
            <a:r>
              <a:rPr lang="ko-KR" altLang="en-US" baseline="0" dirty="0" err="1"/>
              <a:t>도출ㄴ하였습니다</a:t>
            </a:r>
            <a:r>
              <a:rPr lang="en-US" altLang="ko-KR" baseline="0" dirty="0"/>
              <a:t>. QAW</a:t>
            </a:r>
            <a:r>
              <a:rPr lang="ko-KR" altLang="en-US" baseline="0" dirty="0"/>
              <a:t>를 통해 </a:t>
            </a:r>
            <a:r>
              <a:rPr lang="en-US" altLang="ko-KR" baseline="0" dirty="0"/>
              <a:t>QA</a:t>
            </a:r>
            <a:r>
              <a:rPr lang="ko-KR" altLang="en-US" baseline="0" dirty="0"/>
              <a:t>들을 분석했고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중요도 난이도에 따라 우선순위를 결정했습니다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들 과정을 통해 기능 요구사항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품질요구사항 </a:t>
            </a:r>
            <a:r>
              <a:rPr lang="en-US" altLang="ko-KR" baseline="0" dirty="0"/>
              <a:t>6</a:t>
            </a:r>
            <a:r>
              <a:rPr lang="ko-KR" altLang="en-US" baseline="0" dirty="0"/>
              <a:t>개 제약사항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개를 도출했습니다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9F752-AD2F-431E-A9E6-01AB33C7AF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1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기능 요구사항은 부팅 바이너리 검증입니다</a:t>
            </a:r>
            <a:r>
              <a:rPr lang="en-US" altLang="ko-KR" dirty="0"/>
              <a:t>. </a:t>
            </a:r>
            <a:r>
              <a:rPr lang="en-US" altLang="ko-KR" dirty="0" err="1"/>
              <a:t>Soc</a:t>
            </a:r>
            <a:r>
              <a:rPr lang="en-US" altLang="ko-KR" dirty="0"/>
              <a:t> </a:t>
            </a:r>
            <a:r>
              <a:rPr lang="ko-KR" altLang="en-US" dirty="0"/>
              <a:t>위에 동작하는 모든 바이너리는 검증을 거쳐야 하는데</a:t>
            </a:r>
            <a:r>
              <a:rPr lang="en-US" altLang="ko-KR" dirty="0"/>
              <a:t>, </a:t>
            </a:r>
            <a:r>
              <a:rPr lang="ko-KR" altLang="en-US" dirty="0"/>
              <a:t>이른 </a:t>
            </a:r>
            <a:r>
              <a:rPr lang="en-US" altLang="ko-KR" dirty="0"/>
              <a:t>Secure OS</a:t>
            </a:r>
            <a:r>
              <a:rPr lang="ko-KR" altLang="en-US" dirty="0"/>
              <a:t>에서 제공해야 합니다</a:t>
            </a:r>
            <a:r>
              <a:rPr lang="en-US" altLang="ko-KR" dirty="0"/>
              <a:t>. </a:t>
            </a:r>
            <a:r>
              <a:rPr lang="ko-KR" altLang="en-US" dirty="0"/>
              <a:t>두번째 기능은 </a:t>
            </a:r>
            <a:r>
              <a:rPr lang="en-US" altLang="ko-KR" dirty="0"/>
              <a:t>CA/TA</a:t>
            </a:r>
            <a:r>
              <a:rPr lang="ko-KR" altLang="en-US" dirty="0"/>
              <a:t>간 통신입니다</a:t>
            </a:r>
            <a:r>
              <a:rPr lang="en-US" altLang="ko-KR" dirty="0"/>
              <a:t>. </a:t>
            </a:r>
            <a:r>
              <a:rPr lang="ko-KR" altLang="en-US" dirty="0"/>
              <a:t>어떤 동작을 </a:t>
            </a:r>
            <a:r>
              <a:rPr lang="en-US" altLang="ko-KR" dirty="0"/>
              <a:t>Secure OS</a:t>
            </a:r>
            <a:r>
              <a:rPr lang="ko-KR" altLang="en-US" dirty="0"/>
              <a:t>상에서 진행하고 싶을 때 </a:t>
            </a:r>
            <a:r>
              <a:rPr lang="en-US" altLang="ko-KR" dirty="0"/>
              <a:t>Linux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andlroid</a:t>
            </a:r>
            <a:r>
              <a:rPr lang="en-US" altLang="ko-KR" baseline="0" dirty="0"/>
              <a:t> </a:t>
            </a:r>
            <a:r>
              <a:rPr lang="ko-KR" altLang="en-US" baseline="0" dirty="0"/>
              <a:t>에서 </a:t>
            </a:r>
            <a:r>
              <a:rPr lang="en-US" altLang="ko-KR" sz="1200" dirty="0"/>
              <a:t>Connected</a:t>
            </a:r>
            <a:r>
              <a:rPr lang="en-US" altLang="ko-KR" sz="1200" baseline="0" dirty="0"/>
              <a:t> Application</a:t>
            </a:r>
            <a:r>
              <a:rPr lang="ko-KR" altLang="en-US" sz="1200" baseline="0" dirty="0"/>
              <a:t>이라고 하는 </a:t>
            </a:r>
            <a:r>
              <a:rPr lang="en-US" altLang="ko-KR" baseline="0" dirty="0"/>
              <a:t>CA </a:t>
            </a:r>
            <a:r>
              <a:rPr lang="ko-KR" altLang="en-US" baseline="0" dirty="0"/>
              <a:t>를 동작하고 이와 매칭되는 </a:t>
            </a:r>
            <a:r>
              <a:rPr lang="en-US" altLang="ko-KR" sz="1200" dirty="0"/>
              <a:t>Trusted Application</a:t>
            </a:r>
            <a:r>
              <a:rPr lang="ko-KR" altLang="en-US" sz="1200" dirty="0"/>
              <a:t>이라고 하는 </a:t>
            </a:r>
            <a:r>
              <a:rPr lang="en-US" altLang="ko-KR" baseline="0" dirty="0"/>
              <a:t>TA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Secure OS</a:t>
            </a:r>
            <a:r>
              <a:rPr lang="ko-KR" altLang="en-US" baseline="0" dirty="0"/>
              <a:t>상에서 동작하게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이 </a:t>
            </a:r>
            <a:r>
              <a:rPr lang="en-US" altLang="ko-KR" baseline="0" dirty="0"/>
              <a:t>CA</a:t>
            </a:r>
            <a:r>
              <a:rPr lang="ko-KR" altLang="en-US" baseline="0" dirty="0"/>
              <a:t>들이 각 도메인 </a:t>
            </a:r>
            <a:r>
              <a:rPr lang="en-US" altLang="ko-KR" baseline="0" dirty="0" err="1"/>
              <a:t>Qnx</a:t>
            </a:r>
            <a:r>
              <a:rPr lang="en-US" altLang="ko-KR" baseline="0" dirty="0"/>
              <a:t>, Linux, Android </a:t>
            </a:r>
            <a:r>
              <a:rPr lang="ko-KR" altLang="en-US" baseline="0" dirty="0"/>
              <a:t>별로 동작하게 해야하고 </a:t>
            </a:r>
            <a:r>
              <a:rPr lang="en-US" altLang="ko-KR" baseline="0" dirty="0"/>
              <a:t>Secure OS</a:t>
            </a:r>
            <a:r>
              <a:rPr lang="ko-KR" altLang="en-US" baseline="0" dirty="0"/>
              <a:t>상의 </a:t>
            </a:r>
            <a:r>
              <a:rPr lang="en-US" altLang="ko-KR" baseline="0" dirty="0"/>
              <a:t>T</a:t>
            </a:r>
            <a:r>
              <a:rPr lang="ko-KR" altLang="en-US" baseline="0" dirty="0"/>
              <a:t>와 통신할 수 있도록 경로를 제공해야 합니다</a:t>
            </a:r>
            <a:r>
              <a:rPr lang="en-US" altLang="ko-KR" baseline="0" dirty="0"/>
              <a:t>.  3</a:t>
            </a:r>
            <a:r>
              <a:rPr lang="ko-KR" altLang="en-US" baseline="0" dirty="0"/>
              <a:t>번째 기능은 </a:t>
            </a:r>
            <a:r>
              <a:rPr lang="en-US" altLang="ko-KR" baseline="0" dirty="0" err="1"/>
              <a:t>Hwbacked</a:t>
            </a:r>
            <a:r>
              <a:rPr lang="en-US" altLang="ko-KR" baseline="0" dirty="0"/>
              <a:t> crypto </a:t>
            </a:r>
            <a:r>
              <a:rPr lang="ko-KR" altLang="en-US" baseline="0" dirty="0"/>
              <a:t>연산입니다</a:t>
            </a:r>
            <a:r>
              <a:rPr lang="en-US" altLang="ko-KR" baseline="0" dirty="0"/>
              <a:t>. SOC</a:t>
            </a:r>
            <a:r>
              <a:rPr lang="ko-KR" altLang="en-US" baseline="0" dirty="0"/>
              <a:t>내에는 </a:t>
            </a:r>
            <a:r>
              <a:rPr lang="en-US" altLang="ko-KR" baseline="0" dirty="0"/>
              <a:t>Secure OS</a:t>
            </a:r>
            <a:r>
              <a:rPr lang="ko-KR" altLang="en-US" baseline="0" dirty="0"/>
              <a:t>에서만 </a:t>
            </a:r>
            <a:r>
              <a:rPr lang="ko-KR" altLang="en-US" baseline="0" dirty="0" err="1"/>
              <a:t>접근가능한</a:t>
            </a:r>
            <a:r>
              <a:rPr lang="ko-KR" altLang="en-US" baseline="0" dirty="0"/>
              <a:t> </a:t>
            </a:r>
            <a:r>
              <a:rPr lang="en-US" altLang="ko-KR" baseline="0" dirty="0"/>
              <a:t>crypto </a:t>
            </a:r>
            <a:r>
              <a:rPr lang="en-US" altLang="ko-KR" baseline="0" dirty="0" err="1"/>
              <a:t>accleator</a:t>
            </a:r>
            <a:r>
              <a:rPr lang="ko-KR" altLang="en-US" baseline="0" dirty="0"/>
              <a:t>있고 이에 대한 </a:t>
            </a:r>
            <a:r>
              <a:rPr lang="en-US" altLang="ko-KR" baseline="0" dirty="0"/>
              <a:t>Interface </a:t>
            </a:r>
            <a:r>
              <a:rPr lang="ko-KR" altLang="en-US" baseline="0" dirty="0"/>
              <a:t>를 제공해야 합니다</a:t>
            </a:r>
            <a:r>
              <a:rPr lang="en-US" altLang="ko-KR" baseline="0" dirty="0"/>
              <a:t>. 4</a:t>
            </a:r>
            <a:r>
              <a:rPr lang="ko-KR" altLang="en-US" baseline="0" dirty="0"/>
              <a:t>번째 기능은 </a:t>
            </a:r>
            <a:r>
              <a:rPr lang="en-US" altLang="ko-KR" baseline="0" dirty="0"/>
              <a:t>Secure Video Path </a:t>
            </a:r>
            <a:r>
              <a:rPr lang="ko-KR" altLang="en-US" baseline="0" dirty="0"/>
              <a:t>설정 기능입니다</a:t>
            </a:r>
            <a:r>
              <a:rPr lang="en-US" altLang="ko-KR" baseline="0" dirty="0"/>
              <a:t>. DRM </a:t>
            </a:r>
            <a:r>
              <a:rPr lang="ko-KR" altLang="en-US" baseline="0" dirty="0"/>
              <a:t>에 연관이 있는 </a:t>
            </a:r>
            <a:r>
              <a:rPr lang="en-US" altLang="ko-KR" baseline="0" dirty="0"/>
              <a:t>IP</a:t>
            </a:r>
            <a:r>
              <a:rPr lang="ko-KR" altLang="en-US" baseline="0" dirty="0"/>
              <a:t>만 </a:t>
            </a:r>
            <a:r>
              <a:rPr lang="en-US" altLang="ko-KR" baseline="0" dirty="0"/>
              <a:t>contents </a:t>
            </a:r>
            <a:r>
              <a:rPr lang="ko-KR" altLang="en-US" baseline="0" dirty="0"/>
              <a:t>메모리에 접근할 수 있게 하고 다른 </a:t>
            </a:r>
            <a:r>
              <a:rPr lang="en-US" altLang="ko-KR" baseline="0" dirty="0"/>
              <a:t>IP</a:t>
            </a:r>
            <a:r>
              <a:rPr lang="ko-KR" altLang="en-US" baseline="0" dirty="0"/>
              <a:t>들은 접근하지 못하도록하는 기능입니다</a:t>
            </a:r>
            <a:r>
              <a:rPr lang="en-US" altLang="ko-KR" baseline="0" dirty="0"/>
              <a:t>. 5</a:t>
            </a:r>
            <a:r>
              <a:rPr lang="ko-KR" altLang="en-US" baseline="0" dirty="0"/>
              <a:t>번째는 </a:t>
            </a:r>
            <a:r>
              <a:rPr lang="en-US" altLang="ko-KR" baseline="0" dirty="0"/>
              <a:t>subsystem firmware </a:t>
            </a:r>
            <a:r>
              <a:rPr lang="ko-KR" altLang="en-US" baseline="0" dirty="0"/>
              <a:t>검증 기능인데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soc</a:t>
            </a:r>
            <a:r>
              <a:rPr lang="en-US" altLang="ko-KR" baseline="0" dirty="0"/>
              <a:t> </a:t>
            </a:r>
            <a:r>
              <a:rPr lang="ko-KR" altLang="en-US" baseline="0" dirty="0"/>
              <a:t>안에는 여러 </a:t>
            </a:r>
            <a:r>
              <a:rPr lang="en-US" altLang="ko-KR" baseline="0" dirty="0"/>
              <a:t>subsystem </a:t>
            </a:r>
            <a:r>
              <a:rPr lang="ko-KR" altLang="en-US" baseline="0" dirty="0"/>
              <a:t>이 있고 </a:t>
            </a:r>
            <a:r>
              <a:rPr lang="ko-KR" altLang="en-US" baseline="0" dirty="0" err="1"/>
              <a:t>이들중의</a:t>
            </a:r>
            <a:r>
              <a:rPr lang="ko-KR" altLang="en-US" baseline="0" dirty="0"/>
              <a:t> 일부는 </a:t>
            </a:r>
            <a:r>
              <a:rPr lang="en-US" altLang="ko-KR" baseline="0" dirty="0"/>
              <a:t>firmware </a:t>
            </a:r>
            <a:r>
              <a:rPr lang="ko-KR" altLang="en-US" baseline="0" dirty="0"/>
              <a:t>를 기반으로 동작합니다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이들 </a:t>
            </a:r>
            <a:r>
              <a:rPr lang="en-US" altLang="ko-KR" baseline="0" dirty="0"/>
              <a:t>firmware</a:t>
            </a:r>
            <a:r>
              <a:rPr lang="ko-KR" altLang="en-US" baseline="0" dirty="0"/>
              <a:t>들은 서명 검증 된 이후 동작해야 하고 검증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있는 방법을 제공해야 합니다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 err="1"/>
              <a:t>제약사항은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가지로 </a:t>
            </a:r>
            <a:r>
              <a:rPr lang="en-US" altLang="ko-KR" baseline="0" dirty="0" err="1"/>
              <a:t>hv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제약 </a:t>
            </a:r>
            <a:r>
              <a:rPr lang="en-US" altLang="ko-KR" baseline="0" dirty="0" err="1"/>
              <a:t>soc</a:t>
            </a:r>
            <a:r>
              <a:rPr lang="en-US" altLang="ko-KR" baseline="0" dirty="0"/>
              <a:t> </a:t>
            </a:r>
            <a:r>
              <a:rPr lang="ko-KR" altLang="en-US" baseline="0" dirty="0"/>
              <a:t>제약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그리고 가상화 지원 </a:t>
            </a:r>
            <a:r>
              <a:rPr lang="en-US" altLang="ko-KR" baseline="0" dirty="0"/>
              <a:t>OS</a:t>
            </a:r>
            <a:r>
              <a:rPr lang="ko-KR" altLang="en-US" baseline="0" dirty="0"/>
              <a:t>에 대한 제약이 </a:t>
            </a:r>
            <a:r>
              <a:rPr lang="ko-KR" altLang="en-US" baseline="0" dirty="0" err="1"/>
              <a:t>있씁니다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Hy</a:t>
            </a:r>
            <a:r>
              <a:rPr lang="en-US" altLang="ko-KR" baseline="0" dirty="0"/>
              <a:t> </a:t>
            </a:r>
            <a:r>
              <a:rPr lang="ko-KR" altLang="en-US" baseline="0" dirty="0"/>
              <a:t>제약은 </a:t>
            </a:r>
            <a:r>
              <a:rPr lang="en-US" altLang="ko-KR" baseline="0" dirty="0"/>
              <a:t>Hypervisor </a:t>
            </a:r>
            <a:r>
              <a:rPr lang="ko-KR" altLang="en-US" baseline="0" dirty="0"/>
              <a:t>로 </a:t>
            </a:r>
            <a:r>
              <a:rPr lang="en-US" altLang="ko-KR" baseline="0" dirty="0" err="1"/>
              <a:t>harman</a:t>
            </a:r>
            <a:r>
              <a:rPr lang="ko-KR" altLang="en-US" baseline="0" dirty="0"/>
              <a:t>사의 </a:t>
            </a:r>
            <a:r>
              <a:rPr lang="en-US" altLang="ko-KR" baseline="0" dirty="0" err="1"/>
              <a:t>redband</a:t>
            </a:r>
            <a:r>
              <a:rPr lang="en-US" altLang="ko-KR" baseline="0" dirty="0"/>
              <a:t> hypervisor</a:t>
            </a:r>
            <a:r>
              <a:rPr lang="ko-KR" altLang="en-US" baseline="0" dirty="0"/>
              <a:t>를 지원한다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하만은 저희 와 전략적 </a:t>
            </a:r>
            <a:r>
              <a:rPr lang="ko-KR" altLang="en-US" baseline="0" dirty="0" err="1"/>
              <a:t>파트너쉽을</a:t>
            </a:r>
            <a:r>
              <a:rPr lang="ko-KR" altLang="en-US" baseline="0" dirty="0"/>
              <a:t> 맺고 있어 전략적으로 </a:t>
            </a:r>
            <a:r>
              <a:rPr lang="ko-KR" altLang="en-US" baseline="0" dirty="0" err="1"/>
              <a:t>하만사의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sw</a:t>
            </a:r>
            <a:r>
              <a:rPr lang="ko-KR" altLang="en-US" baseline="0" dirty="0"/>
              <a:t>를 쓰고 있습니다</a:t>
            </a:r>
            <a:r>
              <a:rPr lang="en-US" altLang="ko-KR" baseline="0" dirty="0"/>
              <a:t>. SOC</a:t>
            </a:r>
            <a:r>
              <a:rPr lang="ko-KR" altLang="en-US" baseline="0" dirty="0"/>
              <a:t>제약은  </a:t>
            </a:r>
            <a:r>
              <a:rPr lang="en-US" altLang="ko-KR" baseline="0" dirty="0"/>
              <a:t>v920</a:t>
            </a:r>
            <a:r>
              <a:rPr lang="ko-KR" altLang="en-US" baseline="0" dirty="0"/>
              <a:t>을 타겟으로 하는 부분이고 가상화 지원 </a:t>
            </a:r>
            <a:r>
              <a:rPr lang="en-US" altLang="ko-KR" baseline="0" dirty="0"/>
              <a:t>OS</a:t>
            </a:r>
            <a:r>
              <a:rPr lang="ko-KR" altLang="en-US" baseline="0" dirty="0"/>
              <a:t>는 가상 도메인으로 제공할 수 있는 </a:t>
            </a:r>
            <a:r>
              <a:rPr lang="en-US" altLang="ko-KR" baseline="0" dirty="0"/>
              <a:t>OS</a:t>
            </a:r>
            <a:r>
              <a:rPr lang="ko-KR" altLang="en-US" baseline="0" dirty="0"/>
              <a:t>를 </a:t>
            </a:r>
            <a:r>
              <a:rPr lang="en-US" altLang="ko-KR" baseline="0" dirty="0" err="1"/>
              <a:t>qnx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linux</a:t>
            </a:r>
            <a:r>
              <a:rPr lang="en-US" altLang="ko-KR" baseline="0" dirty="0"/>
              <a:t>, android </a:t>
            </a:r>
            <a:r>
              <a:rPr lang="ko-KR" altLang="en-US" baseline="0" dirty="0"/>
              <a:t>로 제한한다는 요구 사항입니다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9F752-AD2F-431E-A9E6-01AB33C7AF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0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품질 속성 도출을 위해 품질속성 시나리오를 만들었고</a:t>
            </a:r>
            <a:r>
              <a:rPr lang="en-US" altLang="ko-KR" dirty="0"/>
              <a:t>, </a:t>
            </a:r>
            <a:r>
              <a:rPr lang="ko-KR" altLang="en-US" dirty="0"/>
              <a:t>측정 기준을 정의 하였습니다</a:t>
            </a:r>
            <a:r>
              <a:rPr lang="en-US" altLang="ko-KR" dirty="0"/>
              <a:t>. </a:t>
            </a:r>
            <a:r>
              <a:rPr lang="ko-KR" altLang="en-US" dirty="0"/>
              <a:t>그리고 중요도 난이도에 따라 총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QA</a:t>
            </a:r>
            <a:r>
              <a:rPr lang="ko-KR" altLang="en-US" dirty="0"/>
              <a:t>를 도출하였습니다</a:t>
            </a:r>
            <a:r>
              <a:rPr lang="en-US" altLang="ko-KR" dirty="0"/>
              <a:t>. </a:t>
            </a:r>
            <a:r>
              <a:rPr lang="ko-KR" altLang="en-US" dirty="0"/>
              <a:t>첫번째는</a:t>
            </a:r>
            <a:r>
              <a:rPr lang="en-US" altLang="ko-KR" dirty="0"/>
              <a:t>,</a:t>
            </a:r>
            <a:r>
              <a:rPr lang="en-US" altLang="ko-KR" baseline="0" dirty="0"/>
              <a:t> Resource utilization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Secure OS</a:t>
            </a:r>
            <a:r>
              <a:rPr lang="ko-KR" altLang="en-US" baseline="0" dirty="0"/>
              <a:t>가 중요한 기능 이기는 하나 기능을 수행함에 있어 자원 사용을 최소화 해야 한다는 내용입니다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한정된 자원을 </a:t>
            </a:r>
            <a:r>
              <a:rPr lang="en-US" altLang="ko-KR" baseline="0" dirty="0"/>
              <a:t>QNX, Linux, Android </a:t>
            </a:r>
            <a:r>
              <a:rPr lang="ko-KR" altLang="en-US" baseline="0" dirty="0"/>
              <a:t>등의 도메인과 공유해야 하는 상황이라 자원을 적절히 사용해야 합니다</a:t>
            </a:r>
            <a:r>
              <a:rPr lang="en-US" altLang="ko-KR" baseline="0" dirty="0"/>
              <a:t>. 2</a:t>
            </a:r>
            <a:r>
              <a:rPr lang="ko-KR" altLang="en-US" baseline="0" dirty="0"/>
              <a:t>번째 는 </a:t>
            </a:r>
            <a:r>
              <a:rPr lang="en-US" altLang="ko-KR" baseline="0" dirty="0"/>
              <a:t>CA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TA</a:t>
            </a:r>
            <a:r>
              <a:rPr lang="ko-KR" altLang="en-US" baseline="0" dirty="0"/>
              <a:t>간 통신 성능입니다</a:t>
            </a:r>
            <a:r>
              <a:rPr lang="en-US" altLang="ko-KR" baseline="0" dirty="0"/>
              <a:t>. CA/TA </a:t>
            </a:r>
            <a:r>
              <a:rPr lang="ko-KR" altLang="en-US" baseline="0" dirty="0"/>
              <a:t>는 가상화 환경으로 인해 통신의 지연이 발생할 수 밖에 없습니다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이에 대해 기준을 마련하고 해법을 찾아야 합니다</a:t>
            </a:r>
            <a:r>
              <a:rPr lang="en-US" altLang="ko-KR" baseline="0" dirty="0"/>
              <a:t>. QA3</a:t>
            </a:r>
            <a:r>
              <a:rPr lang="ko-KR" altLang="en-US" baseline="0" dirty="0"/>
              <a:t>은 부팅속도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차량에서 부팅 속도는 아주 중요한 요소중의 하나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모바일 같은 </a:t>
            </a:r>
            <a:r>
              <a:rPr lang="en-US" altLang="ko-KR" baseline="0" dirty="0"/>
              <a:t>consumer device </a:t>
            </a:r>
            <a:r>
              <a:rPr lang="ko-KR" altLang="en-US" baseline="0" dirty="0"/>
              <a:t>에서는 부팅 속도가 크게 중요하지 않지만 차량에서는 보통 수초 안에 시스템이 동작해야 합니다</a:t>
            </a:r>
            <a:r>
              <a:rPr lang="en-US" altLang="ko-KR" baseline="0" dirty="0"/>
              <a:t>. 4</a:t>
            </a:r>
            <a:r>
              <a:rPr lang="ko-KR" altLang="en-US" baseline="0" dirty="0"/>
              <a:t>번째 </a:t>
            </a:r>
            <a:r>
              <a:rPr lang="en-US" altLang="ko-KR" baseline="0" dirty="0" err="1"/>
              <a:t>qa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Subsystem firmware </a:t>
            </a:r>
            <a:r>
              <a:rPr lang="ko-KR" altLang="en-US" baseline="0" dirty="0"/>
              <a:t>의 검증인데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검증 시간은 </a:t>
            </a:r>
            <a:r>
              <a:rPr lang="en-US" altLang="ko-KR" baseline="0" dirty="0" err="1"/>
              <a:t>apppication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실행 시간이나 부팅 시간에 영향을</a:t>
            </a:r>
            <a:r>
              <a:rPr lang="en-US" altLang="ko-KR" baseline="0" dirty="0"/>
              <a:t> </a:t>
            </a:r>
            <a:r>
              <a:rPr lang="ko-KR" altLang="en-US" baseline="0" dirty="0"/>
              <a:t>주어 빠른 검증 방법이 필요합니다</a:t>
            </a:r>
            <a:r>
              <a:rPr lang="en-US" altLang="ko-KR" baseline="0" dirty="0"/>
              <a:t>. 5</a:t>
            </a:r>
            <a:r>
              <a:rPr lang="ko-KR" altLang="en-US" baseline="0" dirty="0"/>
              <a:t>번째는 장애 허용성입니다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멀티 도메인 환경에서 도메인은 언제던지 장애가 일어나거나 재 부팅이 일어 날수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도메인의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재 부팅이나 </a:t>
            </a:r>
            <a:r>
              <a:rPr lang="en-US" altLang="ko-KR" baseline="0" dirty="0"/>
              <a:t> reset </a:t>
            </a:r>
            <a:r>
              <a:rPr lang="ko-KR" altLang="en-US" baseline="0" dirty="0"/>
              <a:t>이 일어 나더라도 </a:t>
            </a:r>
            <a:r>
              <a:rPr lang="en-US" altLang="ko-KR" baseline="0" dirty="0"/>
              <a:t>Secure OS</a:t>
            </a:r>
            <a:r>
              <a:rPr lang="ko-KR" altLang="en-US" baseline="0" dirty="0"/>
              <a:t>와 서비스들은 영향을 받지 않아야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마지막으로 </a:t>
            </a:r>
            <a:r>
              <a:rPr lang="en-US" altLang="ko-KR" baseline="0" dirty="0"/>
              <a:t>SVP </a:t>
            </a:r>
            <a:r>
              <a:rPr lang="ko-KR" altLang="en-US" baseline="0" dirty="0"/>
              <a:t>메모리 </a:t>
            </a:r>
            <a:r>
              <a:rPr lang="ko-KR" altLang="en-US" baseline="0" dirty="0" err="1"/>
              <a:t>확정성</a:t>
            </a:r>
            <a:r>
              <a:rPr lang="ko-KR" altLang="en-US" baseline="0" dirty="0"/>
              <a:t> 입니다</a:t>
            </a:r>
            <a:r>
              <a:rPr lang="en-US" altLang="ko-KR" baseline="0" dirty="0"/>
              <a:t>. DRM </a:t>
            </a:r>
            <a:r>
              <a:rPr lang="ko-KR" altLang="en-US" baseline="0" dirty="0"/>
              <a:t>필요한 </a:t>
            </a:r>
            <a:r>
              <a:rPr lang="ko-KR" altLang="en-US" baseline="0" dirty="0" err="1"/>
              <a:t>도엠인을</a:t>
            </a:r>
            <a:r>
              <a:rPr lang="ko-KR" altLang="en-US" baseline="0" dirty="0"/>
              <a:t> 확장할 경우 </a:t>
            </a:r>
            <a:r>
              <a:rPr lang="en-US" altLang="ko-KR" baseline="0" dirty="0"/>
              <a:t>SVP </a:t>
            </a:r>
            <a:r>
              <a:rPr lang="ko-KR" altLang="en-US" baseline="0" dirty="0"/>
              <a:t>메모리를 설정해야 하는데 메모리 설정이 다른 도메인에 영향을 주지 않아야 하는 품질 속성입니다</a:t>
            </a:r>
            <a:r>
              <a:rPr lang="en-US" altLang="ko-KR" baseline="0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9F752-AD2F-431E-A9E6-01AB33C7AF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2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과정을 통해 기능</a:t>
            </a:r>
            <a:r>
              <a:rPr lang="en-US" altLang="ko-KR" dirty="0"/>
              <a:t>5</a:t>
            </a:r>
            <a:r>
              <a:rPr lang="ko-KR" altLang="en-US" dirty="0"/>
              <a:t>개 제약사항 </a:t>
            </a:r>
            <a:r>
              <a:rPr lang="en-US" altLang="ko-KR" dirty="0"/>
              <a:t>3</a:t>
            </a:r>
            <a:r>
              <a:rPr lang="ko-KR" altLang="en-US" dirty="0"/>
              <a:t>개 품질 속성 </a:t>
            </a:r>
            <a:r>
              <a:rPr lang="en-US" altLang="ko-KR" dirty="0"/>
              <a:t>6</a:t>
            </a:r>
            <a:r>
              <a:rPr lang="ko-KR" altLang="en-US" dirty="0"/>
              <a:t>개를 도출하였습니다</a:t>
            </a:r>
            <a:r>
              <a:rPr lang="en-US" altLang="ko-KR" dirty="0"/>
              <a:t>. </a:t>
            </a:r>
            <a:r>
              <a:rPr lang="ko-KR" altLang="en-US" dirty="0"/>
              <a:t>이들 </a:t>
            </a:r>
            <a:r>
              <a:rPr lang="en-US" altLang="ko-KR" dirty="0"/>
              <a:t>Architecture drivers </a:t>
            </a:r>
            <a:r>
              <a:rPr lang="ko-KR" altLang="en-US" dirty="0"/>
              <a:t>들을 만족함으로 해서 </a:t>
            </a:r>
            <a:r>
              <a:rPr lang="en-US" altLang="ko-KR" dirty="0" err="1"/>
              <a:t>ExynosAuto</a:t>
            </a:r>
            <a:r>
              <a:rPr lang="en-US" altLang="ko-KR" dirty="0"/>
              <a:t> 920 </a:t>
            </a:r>
            <a:r>
              <a:rPr lang="ko-KR" altLang="en-US" dirty="0"/>
              <a:t>에 적용할 </a:t>
            </a:r>
            <a:r>
              <a:rPr lang="en-US" altLang="ko-KR" dirty="0"/>
              <a:t>Secure OS</a:t>
            </a:r>
            <a:r>
              <a:rPr lang="ko-KR" altLang="en-US" dirty="0"/>
              <a:t>와 보안 서비스를 만드는</a:t>
            </a:r>
            <a:r>
              <a:rPr lang="ko-KR" altLang="en-US" baseline="0" dirty="0"/>
              <a:t> 것이 최종 목표입니다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9F752-AD2F-431E-A9E6-01AB33C7AF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5E9B-2B80-4502-BC2E-BC6D3D51E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6960"/>
            <a:ext cx="12192000" cy="1666240"/>
          </a:xfr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48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8FFC1-C0A7-48A6-8584-45FBFDFB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2245"/>
            <a:ext cx="9144000" cy="540594"/>
          </a:xfrm>
        </p:spPr>
        <p:txBody>
          <a:bodyPr anchor="ctr"/>
          <a:lstStyle>
            <a:lvl1pPr marL="0" indent="0" algn="ctr">
              <a:buNone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1AD82-06BF-4989-93CF-0719502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85250"/>
            <a:ext cx="2743200" cy="272750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EB55D9D-E628-4710-A03E-931D3E2ACDB5}" type="datetimeFigureOut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4C395-FB24-4BC2-92FC-8946D143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3165" y="6585250"/>
            <a:ext cx="4114800" cy="272750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5873E-8750-473E-BB68-E350EBAC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5250"/>
            <a:ext cx="2743200" cy="272750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DD122F8-391E-48D1-B5FB-D9310DC8AF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5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3D09-6FDA-45C7-8AD6-CADF2AFA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D7621-626A-4CBE-96E1-6693F64BD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07AC73-F7D8-4A5C-A60C-881DBDA79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00719-F985-4135-84AE-AB91FA81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F5036-4DDB-4AE5-83AC-D8C0A52B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63576-8A2B-44D4-B108-9986FCF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2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957EB-D6AD-458F-866D-CA6ED4A9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E9988-9DC6-4320-A51C-936CD6AF2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800F5-5EE9-4BA8-A87A-19722D72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27B7F-06F6-4CF2-8EA2-3E48C5D5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EC4E1-8AC8-4806-98D7-D687A32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4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46FA5-C0F4-4137-A05D-B83E1B0C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EA2CC-F6C6-451D-AB41-CB4F3B2C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D6F14-4620-4DFF-AA83-29CA300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25E6F-C841-428F-8901-E5FBA769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BE534-002E-4A08-800C-63B0B22C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4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B955F-D4AB-425F-AFC6-A27B40DE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87040"/>
            <a:ext cx="12192000" cy="1004888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115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E96EE-FD99-40C4-A839-9A87DD87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" y="1"/>
            <a:ext cx="12049760" cy="714252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71F78-22CA-4FD0-8598-C5416D52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062"/>
            <a:ext cx="12192000" cy="565122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685800" indent="-228600">
              <a:buFont typeface="맑은 고딕" panose="020B0503020000020004" pitchFamily="50" charset="-127"/>
              <a:buChar char="-"/>
              <a:defRPr sz="2000"/>
            </a:lvl2pPr>
            <a:lvl3pPr>
              <a:defRPr sz="1800"/>
            </a:lvl3pPr>
            <a:lvl4pPr marL="1600200" indent="-228600">
              <a:buFont typeface="맑은 고딕" panose="020B0503020000020004" pitchFamily="50" charset="-127"/>
              <a:buChar char="∙"/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3F054-AD9D-45DC-8D72-C6885B2C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80496"/>
            <a:ext cx="2743200" cy="273579"/>
          </a:xfrm>
        </p:spPr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0C49E-308F-4A83-9ECE-9E2DAE64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5250"/>
            <a:ext cx="4114800" cy="2735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5306B-DE93-4A05-9087-19F0102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4421"/>
            <a:ext cx="2743200" cy="273579"/>
          </a:xfrm>
        </p:spPr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730CA2-5C1D-4F10-BAFF-C2FDFB053098}"/>
              </a:ext>
            </a:extLst>
          </p:cNvPr>
          <p:cNvCxnSpPr/>
          <p:nvPr userDrawn="1"/>
        </p:nvCxnSpPr>
        <p:spPr>
          <a:xfrm>
            <a:off x="142240" y="632973"/>
            <a:ext cx="11846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8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6CB26-E439-436D-8B2B-4CD1FBB3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878B3-DEE0-4880-88BC-B739342B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36E18-2EB1-4E6A-A576-A9EC0017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49878-FBDA-4747-B271-20AC589A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CF8A6-309B-45C2-8EB7-7359CF75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34C6F-87A1-4BD5-9A9C-5C2F7A2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2B4D7-0E75-4293-B6BC-237187475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E4CAE-E916-471C-9EA1-4D0B635F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3037E-8B8E-4AC8-B5CC-3E05CFE4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F9E0F-C8F6-43B7-BA8E-F1102336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AB8D7-A106-4CDD-82F3-9EDB2F89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592A1-F27F-42D2-B376-BB320B97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573E2-AA10-4C41-ABF4-37752F1D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2309A-0A1B-4FD6-B662-714984B02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39B5F5-590D-4FD4-9A87-B328C5846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DF57F-2164-4B1D-A41A-E466D14C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2AF796-DD53-4EF3-858F-8073391E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CEDFF2-C632-4F31-BC96-91F6832C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312D98-2500-41C3-833D-97A7F903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5E909-F7BA-4EE8-B821-0DEE551D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8FD6D3-1607-426F-B777-A96EE22F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F3048D-94A2-4F07-BBBD-B3159BD5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21A3F-7EA7-462D-9969-CA76C5A5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15289-2D05-47C4-92B0-C52053B7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2BF90E-60B6-4815-AE5E-83403364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F97FA-4096-4B20-8DC1-0CEBE286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E556D-10E7-4206-A484-512A59CF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474F9-7D00-421B-BD43-7FA80377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A6017-0A53-4562-AFBA-C60794BE0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D06C4-96D9-4F6A-BB88-242EEC7D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C85E8-1BD8-4BEE-A728-09F478AB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65B4B-433D-41EA-8EDD-6889C344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B7FE1-7709-443E-87D5-3C8FB8B2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9EA11-EBEB-44E6-94D2-1BCD1876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68519-272A-4FD3-8E6F-7B6E56E90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5D9D-E628-4710-A03E-931D3E2ACD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4CFB3-7673-4A3B-A37D-87D1A42E2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C05C8-77A6-44CA-9E93-A80684985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22F8-391E-48D1-B5FB-D9310DC8A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8AAFB-3D70-4666-96FE-1823AA559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사원정보 관리 시스템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A88BD-D24D-4505-95D2-164CCBE25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2245"/>
            <a:ext cx="9144000" cy="150902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2021.03.30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441E4-25A9-453B-AA01-FF77936C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아키텍처 설계</a:t>
            </a:r>
          </a:p>
        </p:txBody>
      </p:sp>
    </p:spTree>
    <p:extLst>
      <p:ext uri="{BB962C8B-B14F-4D97-AF65-F5344CB8AC3E}">
        <p14:creationId xmlns:p14="http://schemas.microsoft.com/office/powerpoint/2010/main" val="335088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441E4-25A9-453B-AA01-FF77936C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구현 및 검증</a:t>
            </a:r>
          </a:p>
        </p:txBody>
      </p:sp>
    </p:spTree>
    <p:extLst>
      <p:ext uri="{BB962C8B-B14F-4D97-AF65-F5344CB8AC3E}">
        <p14:creationId xmlns:p14="http://schemas.microsoft.com/office/powerpoint/2010/main" val="421818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441E4-25A9-453B-AA01-FF77936C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47114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441E4-25A9-453B-AA01-FF77936C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24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441E4-25A9-453B-AA01-FF77936C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과제 소개</a:t>
            </a:r>
          </a:p>
        </p:txBody>
      </p:sp>
    </p:spTree>
    <p:extLst>
      <p:ext uri="{BB962C8B-B14F-4D97-AF65-F5344CB8AC3E}">
        <p14:creationId xmlns:p14="http://schemas.microsoft.com/office/powerpoint/2010/main" val="1973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CAA7-DDE4-4DE5-B61B-02FF53EB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B20A3-0E1D-482A-AE87-B94B0B5F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782343"/>
            <a:ext cx="2899756" cy="510748"/>
          </a:xfrm>
          <a:ln w="25400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800" b="1" dirty="0" err="1">
                <a:solidFill>
                  <a:schemeClr val="accent5">
                    <a:lumMod val="50000"/>
                  </a:schemeClr>
                </a:solidFill>
              </a:rPr>
              <a:t>xxxxxx</a:t>
            </a:r>
            <a:endParaRPr lang="en-US" altLang="ko-KR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362A5F6-9F5F-483D-9528-B8E486C3776A}"/>
              </a:ext>
            </a:extLst>
          </p:cNvPr>
          <p:cNvSpPr txBox="1">
            <a:spLocks/>
          </p:cNvSpPr>
          <p:nvPr/>
        </p:nvSpPr>
        <p:spPr>
          <a:xfrm>
            <a:off x="157480" y="1361182"/>
            <a:ext cx="2899756" cy="5344418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ko-KR" altLang="en-US" sz="18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5362A5F6-9F5F-483D-9528-B8E486C3776A}"/>
              </a:ext>
            </a:extLst>
          </p:cNvPr>
          <p:cNvSpPr txBox="1">
            <a:spLocks/>
          </p:cNvSpPr>
          <p:nvPr/>
        </p:nvSpPr>
        <p:spPr>
          <a:xfrm>
            <a:off x="157480" y="1382668"/>
            <a:ext cx="2845236" cy="2728800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err="1"/>
              <a:t>xxxxxx</a:t>
            </a:r>
            <a:endParaRPr lang="ko-KR" altLang="en-US" sz="1600" dirty="0"/>
          </a:p>
          <a:p>
            <a:pPr>
              <a:lnSpc>
                <a:spcPct val="100000"/>
              </a:lnSpc>
            </a:pPr>
            <a:endParaRPr lang="en-US" altLang="ko-KR" sz="1600" dirty="0"/>
          </a:p>
        </p:txBody>
      </p:sp>
      <p:sp>
        <p:nvSpPr>
          <p:cNvPr id="58" name="화살표: 오각형 4">
            <a:extLst>
              <a:ext uri="{FF2B5EF4-FFF2-40B4-BE49-F238E27FC236}">
                <a16:creationId xmlns:a16="http://schemas.microsoft.com/office/drawing/2014/main" id="{1F4E3937-BBA9-4AEC-A07D-15D5B386BD4D}"/>
              </a:ext>
            </a:extLst>
          </p:cNvPr>
          <p:cNvSpPr/>
          <p:nvPr/>
        </p:nvSpPr>
        <p:spPr>
          <a:xfrm>
            <a:off x="7904480" y="153927"/>
            <a:ext cx="944880" cy="2489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과제소개</a:t>
            </a:r>
          </a:p>
        </p:txBody>
      </p:sp>
      <p:sp>
        <p:nvSpPr>
          <p:cNvPr id="69" name="화살표: 갈매기형 수장 5">
            <a:extLst>
              <a:ext uri="{FF2B5EF4-FFF2-40B4-BE49-F238E27FC236}">
                <a16:creationId xmlns:a16="http://schemas.microsoft.com/office/drawing/2014/main" id="{184BD767-5DA8-4D3A-9428-D13CD0ECB533}"/>
              </a:ext>
            </a:extLst>
          </p:cNvPr>
          <p:cNvSpPr/>
          <p:nvPr/>
        </p:nvSpPr>
        <p:spPr>
          <a:xfrm>
            <a:off x="8752840" y="153927"/>
            <a:ext cx="77724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</a:p>
        </p:txBody>
      </p:sp>
      <p:sp>
        <p:nvSpPr>
          <p:cNvPr id="70" name="화살표: 갈매기형 수장 6">
            <a:extLst>
              <a:ext uri="{FF2B5EF4-FFF2-40B4-BE49-F238E27FC236}">
                <a16:creationId xmlns:a16="http://schemas.microsoft.com/office/drawing/2014/main" id="{5550FB1A-DED7-4B4C-B12A-2C6F850A00B1}"/>
              </a:ext>
            </a:extLst>
          </p:cNvPr>
          <p:cNvSpPr/>
          <p:nvPr/>
        </p:nvSpPr>
        <p:spPr>
          <a:xfrm>
            <a:off x="9431020" y="153927"/>
            <a:ext cx="123698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71" name="화살표: 갈매기형 수장 7">
            <a:extLst>
              <a:ext uri="{FF2B5EF4-FFF2-40B4-BE49-F238E27FC236}">
                <a16:creationId xmlns:a16="http://schemas.microsoft.com/office/drawing/2014/main" id="{13EDDC19-C21E-4B85-BD77-8D80697B93C0}"/>
              </a:ext>
            </a:extLst>
          </p:cNvPr>
          <p:cNvSpPr/>
          <p:nvPr/>
        </p:nvSpPr>
        <p:spPr>
          <a:xfrm>
            <a:off x="10575174" y="153927"/>
            <a:ext cx="819266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</a:t>
            </a:r>
          </a:p>
        </p:txBody>
      </p:sp>
      <p:sp>
        <p:nvSpPr>
          <p:cNvPr id="72" name="화살표: 갈매기형 수장 8">
            <a:extLst>
              <a:ext uri="{FF2B5EF4-FFF2-40B4-BE49-F238E27FC236}">
                <a16:creationId xmlns:a16="http://schemas.microsoft.com/office/drawing/2014/main" id="{47218021-6248-4A9C-827E-CE20D413F7B2}"/>
              </a:ext>
            </a:extLst>
          </p:cNvPr>
          <p:cNvSpPr/>
          <p:nvPr/>
        </p:nvSpPr>
        <p:spPr>
          <a:xfrm>
            <a:off x="11297920" y="153927"/>
            <a:ext cx="77216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0448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04545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193694" y="44094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895080" y="440947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033164" y="44094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752840" y="44094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168708" y="44094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588500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733512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9446260" y="440944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9877598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0019838" y="44048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162078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310322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458168" y="442842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0713258" y="43021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855498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1003742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1151588" y="43257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1409038" y="43249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1556884" y="43145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CAA7-DDE4-4DE5-B61B-02FF53EB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362A5F6-9F5F-483D-9528-B8E486C3776A}"/>
              </a:ext>
            </a:extLst>
          </p:cNvPr>
          <p:cNvSpPr txBox="1">
            <a:spLocks/>
          </p:cNvSpPr>
          <p:nvPr/>
        </p:nvSpPr>
        <p:spPr>
          <a:xfrm>
            <a:off x="157480" y="714253"/>
            <a:ext cx="11790680" cy="5991347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AutoNum type="arabicPeriod"/>
            </a:pPr>
            <a:endParaRPr lang="en-US" altLang="ko-KR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40583" y="765512"/>
            <a:ext cx="114357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</a:rPr>
              <a:t>과제 명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xxxx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</a:rPr>
              <a:t>목적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xxxx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</a:rPr>
              <a:t>참여 인력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xxxx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</a:rPr>
              <a:t>일정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xxxx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</a:rPr>
              <a:t>개발 환경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xxxxx</a:t>
            </a:r>
            <a:endParaRPr lang="ko-KR" altLang="en-US" sz="2000" dirty="0"/>
          </a:p>
        </p:txBody>
      </p:sp>
      <p:sp>
        <p:nvSpPr>
          <p:cNvPr id="29" name="화살표: 오각형 4">
            <a:extLst>
              <a:ext uri="{FF2B5EF4-FFF2-40B4-BE49-F238E27FC236}">
                <a16:creationId xmlns:a16="http://schemas.microsoft.com/office/drawing/2014/main" id="{1F4E3937-BBA9-4AEC-A07D-15D5B386BD4D}"/>
              </a:ext>
            </a:extLst>
          </p:cNvPr>
          <p:cNvSpPr/>
          <p:nvPr/>
        </p:nvSpPr>
        <p:spPr>
          <a:xfrm>
            <a:off x="7904480" y="153927"/>
            <a:ext cx="944880" cy="2489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과제소개</a:t>
            </a:r>
          </a:p>
        </p:txBody>
      </p:sp>
      <p:sp>
        <p:nvSpPr>
          <p:cNvPr id="30" name="화살표: 갈매기형 수장 5">
            <a:extLst>
              <a:ext uri="{FF2B5EF4-FFF2-40B4-BE49-F238E27FC236}">
                <a16:creationId xmlns:a16="http://schemas.microsoft.com/office/drawing/2014/main" id="{184BD767-5DA8-4D3A-9428-D13CD0ECB533}"/>
              </a:ext>
            </a:extLst>
          </p:cNvPr>
          <p:cNvSpPr/>
          <p:nvPr/>
        </p:nvSpPr>
        <p:spPr>
          <a:xfrm>
            <a:off x="8752840" y="153927"/>
            <a:ext cx="77724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</a:p>
        </p:txBody>
      </p:sp>
      <p:sp>
        <p:nvSpPr>
          <p:cNvPr id="31" name="화살표: 갈매기형 수장 6">
            <a:extLst>
              <a:ext uri="{FF2B5EF4-FFF2-40B4-BE49-F238E27FC236}">
                <a16:creationId xmlns:a16="http://schemas.microsoft.com/office/drawing/2014/main" id="{5550FB1A-DED7-4B4C-B12A-2C6F850A00B1}"/>
              </a:ext>
            </a:extLst>
          </p:cNvPr>
          <p:cNvSpPr/>
          <p:nvPr/>
        </p:nvSpPr>
        <p:spPr>
          <a:xfrm>
            <a:off x="9431020" y="153927"/>
            <a:ext cx="123698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32" name="화살표: 갈매기형 수장 7">
            <a:extLst>
              <a:ext uri="{FF2B5EF4-FFF2-40B4-BE49-F238E27FC236}">
                <a16:creationId xmlns:a16="http://schemas.microsoft.com/office/drawing/2014/main" id="{13EDDC19-C21E-4B85-BD77-8D80697B93C0}"/>
              </a:ext>
            </a:extLst>
          </p:cNvPr>
          <p:cNvSpPr/>
          <p:nvPr/>
        </p:nvSpPr>
        <p:spPr>
          <a:xfrm>
            <a:off x="10575174" y="153927"/>
            <a:ext cx="819266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</a:t>
            </a:r>
          </a:p>
        </p:txBody>
      </p:sp>
      <p:sp>
        <p:nvSpPr>
          <p:cNvPr id="33" name="화살표: 갈매기형 수장 8">
            <a:extLst>
              <a:ext uri="{FF2B5EF4-FFF2-40B4-BE49-F238E27FC236}">
                <a16:creationId xmlns:a16="http://schemas.microsoft.com/office/drawing/2014/main" id="{47218021-6248-4A9C-827E-CE20D413F7B2}"/>
              </a:ext>
            </a:extLst>
          </p:cNvPr>
          <p:cNvSpPr/>
          <p:nvPr/>
        </p:nvSpPr>
        <p:spPr>
          <a:xfrm>
            <a:off x="11297920" y="153927"/>
            <a:ext cx="77216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0448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04545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193694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895080" y="440947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033164" y="44094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52840" y="44094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168708" y="44094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588500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33512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446260" y="440944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877598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019838" y="44048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162078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310322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458168" y="442842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713258" y="43021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855498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003742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1151588" y="43257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409038" y="43249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556884" y="43145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441E4-25A9-453B-AA01-FF77936C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요구 사항 분석</a:t>
            </a:r>
          </a:p>
        </p:txBody>
      </p:sp>
    </p:spTree>
    <p:extLst>
      <p:ext uri="{BB962C8B-B14F-4D97-AF65-F5344CB8AC3E}">
        <p14:creationId xmlns:p14="http://schemas.microsoft.com/office/powerpoint/2010/main" val="252222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4F0EB-3FD2-414F-9432-F0429A6A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사항 분석 과정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F0AB7D66-8ACC-4CB4-9EDC-9BA78993FCEE}"/>
              </a:ext>
            </a:extLst>
          </p:cNvPr>
          <p:cNvSpPr/>
          <p:nvPr/>
        </p:nvSpPr>
        <p:spPr>
          <a:xfrm>
            <a:off x="152401" y="714253"/>
            <a:ext cx="3181558" cy="56585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수집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F270E8F0-BB1F-4172-A93B-7BF8C48D9248}"/>
              </a:ext>
            </a:extLst>
          </p:cNvPr>
          <p:cNvSpPr/>
          <p:nvPr/>
        </p:nvSpPr>
        <p:spPr>
          <a:xfrm>
            <a:off x="3126687" y="714253"/>
            <a:ext cx="3105359" cy="56585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분석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3B4B90D8-60F1-453E-9A90-C4806E84AB4E}"/>
              </a:ext>
            </a:extLst>
          </p:cNvPr>
          <p:cNvSpPr/>
          <p:nvPr/>
        </p:nvSpPr>
        <p:spPr>
          <a:xfrm>
            <a:off x="6024774" y="714253"/>
            <a:ext cx="3102209" cy="56585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순위화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A22B5BF-2217-4BC5-B008-C3DA71A752ED}"/>
              </a:ext>
            </a:extLst>
          </p:cNvPr>
          <p:cNvSpPr/>
          <p:nvPr/>
        </p:nvSpPr>
        <p:spPr>
          <a:xfrm>
            <a:off x="8922861" y="714253"/>
            <a:ext cx="3116738" cy="565855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요구사항 선정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8D90F47-89EB-4AC2-B74E-210D206B7B30}"/>
              </a:ext>
            </a:extLst>
          </p:cNvPr>
          <p:cNvSpPr txBox="1">
            <a:spLocks/>
          </p:cNvSpPr>
          <p:nvPr/>
        </p:nvSpPr>
        <p:spPr>
          <a:xfrm>
            <a:off x="3126686" y="1457958"/>
            <a:ext cx="2822699" cy="52322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/>
              <a:t>요구 사항 정제</a:t>
            </a:r>
            <a:endParaRPr lang="en-US" altLang="ko-KR" sz="1200" b="1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요구사항의 정의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품질 시나리오 명세 구체화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기능</a:t>
            </a:r>
            <a:r>
              <a:rPr lang="en-US" altLang="ko-KR" sz="1200" dirty="0"/>
              <a:t>, </a:t>
            </a:r>
            <a:r>
              <a:rPr lang="ko-KR" altLang="en-US" sz="1200" dirty="0"/>
              <a:t>품질</a:t>
            </a:r>
            <a:r>
              <a:rPr lang="en-US" altLang="ko-KR" sz="1200" dirty="0"/>
              <a:t>, </a:t>
            </a:r>
            <a:r>
              <a:rPr lang="ko-KR" altLang="en-US" sz="1200" dirty="0"/>
              <a:t>제약 사항 재 분류</a:t>
            </a: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/>
              <a:t>기능 요구 사항 구체화</a:t>
            </a:r>
            <a:endParaRPr lang="en-US" altLang="ko-KR" sz="1200" b="1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Use case</a:t>
            </a:r>
            <a:r>
              <a:rPr lang="ko-KR" altLang="en-US" sz="1200" dirty="0"/>
              <a:t> </a:t>
            </a:r>
            <a:r>
              <a:rPr lang="en-US" altLang="ko-KR" sz="1200" dirty="0"/>
              <a:t>diagram</a:t>
            </a:r>
            <a:endParaRPr lang="en-US" altLang="ko-KR" sz="11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Domain model</a:t>
            </a:r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/>
              <a:t>제약 사항 검토</a:t>
            </a:r>
            <a:endParaRPr lang="en-US" altLang="ko-KR" sz="1200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808FB1D-07A0-45B9-A6FA-5E443E977E4A}"/>
              </a:ext>
            </a:extLst>
          </p:cNvPr>
          <p:cNvSpPr txBox="1">
            <a:spLocks/>
          </p:cNvSpPr>
          <p:nvPr/>
        </p:nvSpPr>
        <p:spPr>
          <a:xfrm>
            <a:off x="152401" y="1463040"/>
            <a:ext cx="2898897" cy="52271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200" b="1" dirty="0"/>
              <a:t>Stakeholder </a:t>
            </a:r>
            <a:r>
              <a:rPr lang="ko-KR" altLang="en-US" sz="1200" b="1" dirty="0"/>
              <a:t>의견 청취</a:t>
            </a: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200" b="1" dirty="0"/>
              <a:t>수집 방법</a:t>
            </a:r>
            <a:endParaRPr lang="en-US" altLang="ko-KR" sz="1200" b="1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과제 설명으로 부터 요구 사항 도출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팀 내의 토의</a:t>
            </a:r>
            <a:r>
              <a:rPr lang="en-US" altLang="ko-KR" sz="1200" dirty="0"/>
              <a:t>(</a:t>
            </a:r>
            <a:r>
              <a:rPr lang="ko-KR" altLang="en-US" sz="1200" dirty="0"/>
              <a:t>팀내 인원이 가상의 </a:t>
            </a:r>
            <a:r>
              <a:rPr lang="en-US" altLang="ko-KR" sz="1200" dirty="0"/>
              <a:t>Stakeholder </a:t>
            </a:r>
            <a:r>
              <a:rPr lang="ko-KR" altLang="en-US" sz="1200" dirty="0"/>
              <a:t>가 되어 도출</a:t>
            </a:r>
            <a:r>
              <a:rPr lang="en-US" altLang="ko-KR" sz="12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2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81D6DA8-1080-4BA9-B22A-481F7BB10287}"/>
              </a:ext>
            </a:extLst>
          </p:cNvPr>
          <p:cNvSpPr txBox="1">
            <a:spLocks/>
          </p:cNvSpPr>
          <p:nvPr/>
        </p:nvSpPr>
        <p:spPr>
          <a:xfrm>
            <a:off x="6024774" y="1457960"/>
            <a:ext cx="2911776" cy="52322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/>
              <a:t>품질 요구사항 분석</a:t>
            </a:r>
            <a:endParaRPr lang="en-US" altLang="ko-KR" sz="1200" b="1" dirty="0"/>
          </a:p>
          <a:p>
            <a:pPr>
              <a:lnSpc>
                <a:spcPct val="100000"/>
              </a:lnSpc>
            </a:pPr>
            <a:r>
              <a:rPr lang="ko-KR" altLang="en-US" sz="1200" b="1" dirty="0"/>
              <a:t>본 과제에서 필요할 것으로 예상되는 품질 요구사항 도출</a:t>
            </a:r>
            <a:endParaRPr lang="en-US" altLang="ko-KR" sz="1200" b="1" dirty="0"/>
          </a:p>
          <a:p>
            <a:pPr>
              <a:lnSpc>
                <a:spcPct val="100000"/>
              </a:lnSpc>
            </a:pPr>
            <a:endParaRPr lang="en-US" altLang="ko-KR" sz="1200" b="1" dirty="0"/>
          </a:p>
          <a:p>
            <a:pPr>
              <a:lnSpc>
                <a:spcPct val="100000"/>
              </a:lnSpc>
            </a:pPr>
            <a:endParaRPr lang="en-US" altLang="ko-KR" sz="1200" b="1" dirty="0"/>
          </a:p>
          <a:p>
            <a:pPr>
              <a:lnSpc>
                <a:spcPct val="100000"/>
              </a:lnSpc>
            </a:pPr>
            <a:endParaRPr lang="en-US" altLang="ko-KR" sz="1200" b="1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13280D4-8A18-4D71-98D0-6A19494C7907}"/>
              </a:ext>
            </a:extLst>
          </p:cNvPr>
          <p:cNvSpPr txBox="1">
            <a:spLocks/>
          </p:cNvSpPr>
          <p:nvPr/>
        </p:nvSpPr>
        <p:spPr>
          <a:xfrm>
            <a:off x="9033164" y="1457959"/>
            <a:ext cx="3006435" cy="523220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/>
              <a:t>설계에 영향을 주는 핵심 요구 사항 선정</a:t>
            </a:r>
            <a:endParaRPr lang="en-US" altLang="ko-KR" sz="1200" b="1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기능 요구사항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품질 요구 사항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제약 사항</a:t>
            </a: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/>
              <a:t>기능요구사항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품질 요구사항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 제약사항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 선정</a:t>
            </a:r>
            <a:endParaRPr lang="en-US" altLang="ko-KR" sz="12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46862"/>
              </p:ext>
            </p:extLst>
          </p:nvPr>
        </p:nvGraphicFramePr>
        <p:xfrm>
          <a:off x="308895" y="1842413"/>
          <a:ext cx="2586705" cy="247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57">
                  <a:extLst>
                    <a:ext uri="{9D8B030D-6E8A-4147-A177-3AD203B41FA5}">
                      <a16:colId xmlns:a16="http://schemas.microsoft.com/office/drawing/2014/main" val="3987613579"/>
                    </a:ext>
                  </a:extLst>
                </a:gridCol>
                <a:gridCol w="2038448">
                  <a:extLst>
                    <a:ext uri="{9D8B030D-6E8A-4147-A177-3AD203B41FA5}">
                      <a16:colId xmlns:a16="http://schemas.microsoft.com/office/drawing/2014/main" val="4225667234"/>
                    </a:ext>
                  </a:extLst>
                </a:gridCol>
              </a:tblGrid>
              <a:tr h="28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Stakeholder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068134"/>
                  </a:ext>
                </a:extLst>
              </a:tr>
              <a:tr h="41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사원 정보 관리 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791095"/>
                  </a:ext>
                </a:extLst>
              </a:tr>
              <a:tr h="28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급여 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492570"/>
                  </a:ext>
                </a:extLst>
              </a:tr>
              <a:tr h="28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사원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985099"/>
                  </a:ext>
                </a:extLst>
              </a:tr>
              <a:tr h="28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검증 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633781"/>
                  </a:ext>
                </a:extLst>
              </a:tr>
              <a:tr h="28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조직 관리자</a:t>
                      </a:r>
                      <a:r>
                        <a:rPr lang="en-US" altLang="ko-KR" sz="1100" b="0" dirty="0"/>
                        <a:t>(TL/PL)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273436"/>
                  </a:ext>
                </a:extLst>
              </a:tr>
              <a:tr h="284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외부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사원정보아웃소싱업체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919772"/>
                  </a:ext>
                </a:extLst>
              </a:tr>
              <a:tr h="352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외부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사원정보 외부 연동 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39223"/>
                  </a:ext>
                </a:extLst>
              </a:tr>
            </a:tbl>
          </a:graphicData>
        </a:graphic>
      </p:graphicFrame>
      <p:sp>
        <p:nvSpPr>
          <p:cNvPr id="37" name="화살표: 오각형 4">
            <a:extLst>
              <a:ext uri="{FF2B5EF4-FFF2-40B4-BE49-F238E27FC236}">
                <a16:creationId xmlns:a16="http://schemas.microsoft.com/office/drawing/2014/main" id="{1F4E3937-BBA9-4AEC-A07D-15D5B386BD4D}"/>
              </a:ext>
            </a:extLst>
          </p:cNvPr>
          <p:cNvSpPr/>
          <p:nvPr/>
        </p:nvSpPr>
        <p:spPr>
          <a:xfrm>
            <a:off x="7904480" y="153927"/>
            <a:ext cx="944880" cy="24892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과제소개</a:t>
            </a:r>
          </a:p>
        </p:txBody>
      </p:sp>
      <p:sp>
        <p:nvSpPr>
          <p:cNvPr id="39" name="화살표: 갈매기형 수장 5">
            <a:extLst>
              <a:ext uri="{FF2B5EF4-FFF2-40B4-BE49-F238E27FC236}">
                <a16:creationId xmlns:a16="http://schemas.microsoft.com/office/drawing/2014/main" id="{184BD767-5DA8-4D3A-9428-D13CD0ECB533}"/>
              </a:ext>
            </a:extLst>
          </p:cNvPr>
          <p:cNvSpPr/>
          <p:nvPr/>
        </p:nvSpPr>
        <p:spPr>
          <a:xfrm>
            <a:off x="8752840" y="153927"/>
            <a:ext cx="777240" cy="24892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</a:p>
        </p:txBody>
      </p:sp>
      <p:sp>
        <p:nvSpPr>
          <p:cNvPr id="40" name="화살표: 갈매기형 수장 6">
            <a:extLst>
              <a:ext uri="{FF2B5EF4-FFF2-40B4-BE49-F238E27FC236}">
                <a16:creationId xmlns:a16="http://schemas.microsoft.com/office/drawing/2014/main" id="{5550FB1A-DED7-4B4C-B12A-2C6F850A00B1}"/>
              </a:ext>
            </a:extLst>
          </p:cNvPr>
          <p:cNvSpPr/>
          <p:nvPr/>
        </p:nvSpPr>
        <p:spPr>
          <a:xfrm>
            <a:off x="9431020" y="153927"/>
            <a:ext cx="123698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41" name="화살표: 갈매기형 수장 7">
            <a:extLst>
              <a:ext uri="{FF2B5EF4-FFF2-40B4-BE49-F238E27FC236}">
                <a16:creationId xmlns:a16="http://schemas.microsoft.com/office/drawing/2014/main" id="{13EDDC19-C21E-4B85-BD77-8D80697B93C0}"/>
              </a:ext>
            </a:extLst>
          </p:cNvPr>
          <p:cNvSpPr/>
          <p:nvPr/>
        </p:nvSpPr>
        <p:spPr>
          <a:xfrm>
            <a:off x="10575174" y="153927"/>
            <a:ext cx="819266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</a:t>
            </a:r>
          </a:p>
        </p:txBody>
      </p:sp>
      <p:sp>
        <p:nvSpPr>
          <p:cNvPr id="42" name="화살표: 갈매기형 수장 8">
            <a:extLst>
              <a:ext uri="{FF2B5EF4-FFF2-40B4-BE49-F238E27FC236}">
                <a16:creationId xmlns:a16="http://schemas.microsoft.com/office/drawing/2014/main" id="{47218021-6248-4A9C-827E-CE20D413F7B2}"/>
              </a:ext>
            </a:extLst>
          </p:cNvPr>
          <p:cNvSpPr/>
          <p:nvPr/>
        </p:nvSpPr>
        <p:spPr>
          <a:xfrm>
            <a:off x="11297920" y="153927"/>
            <a:ext cx="77216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0448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04545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193694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895080" y="440947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033164" y="44094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752840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168708" y="44094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588500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733512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446260" y="440944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877598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019838" y="44048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162078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310322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458168" y="442842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713258" y="43021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855498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1003742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1151588" y="43257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409038" y="43249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1556884" y="43145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13336-29DC-40EB-A9E8-C1C21569A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93" y="3099059"/>
            <a:ext cx="1752727" cy="15967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E32AAE-5463-4816-993A-7F12F19B5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80" y="4967578"/>
            <a:ext cx="2626551" cy="13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9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CAA7-DDE4-4DE5-B61B-02FF53EB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</a:t>
            </a:r>
            <a:r>
              <a:rPr lang="en-US" altLang="ko-KR" dirty="0"/>
              <a:t>– </a:t>
            </a:r>
            <a:r>
              <a:rPr lang="ko-KR" altLang="en-US" dirty="0"/>
              <a:t>기능 요구사항</a:t>
            </a:r>
            <a:r>
              <a:rPr lang="en-US" altLang="ko-KR" dirty="0"/>
              <a:t>, </a:t>
            </a:r>
            <a:r>
              <a:rPr lang="ko-KR" altLang="en-US" dirty="0"/>
              <a:t>제약사항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4926" y="696897"/>
            <a:ext cx="114357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2060"/>
                </a:solidFill>
              </a:rPr>
              <a:t>기능 요구 사항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2060"/>
                </a:solidFill>
              </a:rPr>
              <a:t>제약 사항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24804"/>
              </p:ext>
            </p:extLst>
          </p:nvPr>
        </p:nvGraphicFramePr>
        <p:xfrm>
          <a:off x="667456" y="1068658"/>
          <a:ext cx="11382303" cy="3020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544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8493759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53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 요구 사항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 요구 사항 상세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53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사원 정보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사원의 정보를 추가할 수 있어야 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651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사원 정보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정보를 삭제 할 수 있어야 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651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사원 정보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경력개발단계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생년월일에 따라 사원 정보를 검색할 수 있어야 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651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사원 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조건에 부합하는 사원 정보를 수정할 수 있어야 한다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09192"/>
              </p:ext>
            </p:extLst>
          </p:nvPr>
        </p:nvGraphicFramePr>
        <p:xfrm>
          <a:off x="679591" y="4942715"/>
          <a:ext cx="11382303" cy="16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300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8285003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392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제약 사항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제약 사항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392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OS </a:t>
                      </a:r>
                      <a:r>
                        <a:rPr lang="ko-KR" altLang="en-US" sz="1600" dirty="0"/>
                        <a:t>제약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시스템은 </a:t>
                      </a:r>
                      <a:r>
                        <a:rPr lang="en-US" altLang="ko-KR" sz="1600" dirty="0"/>
                        <a:t>Window10 </a:t>
                      </a:r>
                      <a:r>
                        <a:rPr lang="ko-KR" altLang="en-US" sz="1600" dirty="0"/>
                        <a:t>환경 그 이상 버전에서 동작한다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392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Programming </a:t>
                      </a:r>
                      <a:r>
                        <a:rPr lang="ko-KR" altLang="en-US" sz="1600" dirty="0"/>
                        <a:t>언어의 제약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시스템 개발에 사용되는 언어는 </a:t>
                      </a:r>
                      <a:r>
                        <a:rPr lang="en-US" altLang="ko-KR" sz="1600" dirty="0"/>
                        <a:t>C++ </a:t>
                      </a:r>
                      <a:r>
                        <a:rPr lang="ko-KR" altLang="en-US" sz="1600" dirty="0"/>
                        <a:t>로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428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Library </a:t>
                      </a:r>
                      <a:r>
                        <a:rPr lang="ko-KR" altLang="en-US" sz="1600" dirty="0"/>
                        <a:t>제약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Standard library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 err="1"/>
                        <a:t>gtest</a:t>
                      </a:r>
                      <a:r>
                        <a:rPr lang="en-US" altLang="ko-KR" sz="1600" dirty="0"/>
                        <a:t> framework </a:t>
                      </a:r>
                      <a:r>
                        <a:rPr lang="ko-KR" altLang="en-US" sz="1600" dirty="0"/>
                        <a:t>로만 개발을 진행한다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</a:tbl>
          </a:graphicData>
        </a:graphic>
      </p:graphicFrame>
      <p:sp>
        <p:nvSpPr>
          <p:cNvPr id="30" name="Oval 50"/>
          <p:cNvSpPr/>
          <p:nvPr/>
        </p:nvSpPr>
        <p:spPr>
          <a:xfrm>
            <a:off x="230216" y="1589455"/>
            <a:ext cx="434129" cy="4176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FR1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Oval 50"/>
          <p:cNvSpPr/>
          <p:nvPr/>
        </p:nvSpPr>
        <p:spPr>
          <a:xfrm>
            <a:off x="230215" y="2179920"/>
            <a:ext cx="434129" cy="4176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FR2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Oval 50"/>
          <p:cNvSpPr/>
          <p:nvPr/>
        </p:nvSpPr>
        <p:spPr>
          <a:xfrm>
            <a:off x="230218" y="2780919"/>
            <a:ext cx="434129" cy="4176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FR3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Oval 50"/>
          <p:cNvSpPr/>
          <p:nvPr/>
        </p:nvSpPr>
        <p:spPr>
          <a:xfrm>
            <a:off x="230214" y="3429534"/>
            <a:ext cx="434129" cy="4176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FR4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Oval 50"/>
          <p:cNvSpPr/>
          <p:nvPr/>
        </p:nvSpPr>
        <p:spPr>
          <a:xfrm>
            <a:off x="242920" y="5295537"/>
            <a:ext cx="434129" cy="41765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Oval 50"/>
          <p:cNvSpPr/>
          <p:nvPr/>
        </p:nvSpPr>
        <p:spPr>
          <a:xfrm>
            <a:off x="250541" y="5713188"/>
            <a:ext cx="434129" cy="41765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Oval 50"/>
          <p:cNvSpPr/>
          <p:nvPr/>
        </p:nvSpPr>
        <p:spPr>
          <a:xfrm>
            <a:off x="259572" y="6138188"/>
            <a:ext cx="434129" cy="41765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화살표: 오각형 4">
            <a:extLst>
              <a:ext uri="{FF2B5EF4-FFF2-40B4-BE49-F238E27FC236}">
                <a16:creationId xmlns:a16="http://schemas.microsoft.com/office/drawing/2014/main" id="{1F4E3937-BBA9-4AEC-A07D-15D5B386BD4D}"/>
              </a:ext>
            </a:extLst>
          </p:cNvPr>
          <p:cNvSpPr/>
          <p:nvPr/>
        </p:nvSpPr>
        <p:spPr>
          <a:xfrm>
            <a:off x="7904480" y="153927"/>
            <a:ext cx="944880" cy="24892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과제소개</a:t>
            </a:r>
          </a:p>
        </p:txBody>
      </p:sp>
      <p:sp>
        <p:nvSpPr>
          <p:cNvPr id="36" name="화살표: 갈매기형 수장 5">
            <a:extLst>
              <a:ext uri="{FF2B5EF4-FFF2-40B4-BE49-F238E27FC236}">
                <a16:creationId xmlns:a16="http://schemas.microsoft.com/office/drawing/2014/main" id="{184BD767-5DA8-4D3A-9428-D13CD0ECB533}"/>
              </a:ext>
            </a:extLst>
          </p:cNvPr>
          <p:cNvSpPr/>
          <p:nvPr/>
        </p:nvSpPr>
        <p:spPr>
          <a:xfrm>
            <a:off x="8752840" y="153927"/>
            <a:ext cx="777240" cy="24892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</a:p>
        </p:txBody>
      </p:sp>
      <p:sp>
        <p:nvSpPr>
          <p:cNvPr id="40" name="화살표: 갈매기형 수장 6">
            <a:extLst>
              <a:ext uri="{FF2B5EF4-FFF2-40B4-BE49-F238E27FC236}">
                <a16:creationId xmlns:a16="http://schemas.microsoft.com/office/drawing/2014/main" id="{5550FB1A-DED7-4B4C-B12A-2C6F850A00B1}"/>
              </a:ext>
            </a:extLst>
          </p:cNvPr>
          <p:cNvSpPr/>
          <p:nvPr/>
        </p:nvSpPr>
        <p:spPr>
          <a:xfrm>
            <a:off x="9431020" y="153927"/>
            <a:ext cx="123698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41" name="화살표: 갈매기형 수장 7">
            <a:extLst>
              <a:ext uri="{FF2B5EF4-FFF2-40B4-BE49-F238E27FC236}">
                <a16:creationId xmlns:a16="http://schemas.microsoft.com/office/drawing/2014/main" id="{13EDDC19-C21E-4B85-BD77-8D80697B93C0}"/>
              </a:ext>
            </a:extLst>
          </p:cNvPr>
          <p:cNvSpPr/>
          <p:nvPr/>
        </p:nvSpPr>
        <p:spPr>
          <a:xfrm>
            <a:off x="10575174" y="153927"/>
            <a:ext cx="819266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</a:t>
            </a:r>
          </a:p>
        </p:txBody>
      </p:sp>
      <p:sp>
        <p:nvSpPr>
          <p:cNvPr id="42" name="화살표: 갈매기형 수장 8">
            <a:extLst>
              <a:ext uri="{FF2B5EF4-FFF2-40B4-BE49-F238E27FC236}">
                <a16:creationId xmlns:a16="http://schemas.microsoft.com/office/drawing/2014/main" id="{47218021-6248-4A9C-827E-CE20D413F7B2}"/>
              </a:ext>
            </a:extLst>
          </p:cNvPr>
          <p:cNvSpPr/>
          <p:nvPr/>
        </p:nvSpPr>
        <p:spPr>
          <a:xfrm>
            <a:off x="11297920" y="153927"/>
            <a:ext cx="77216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0448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04545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193694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89508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033164" y="44094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752840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168708" y="44094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588500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733512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446260" y="440944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877598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019838" y="44048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162078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310322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458168" y="442842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713258" y="43021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855498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1003742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1151588" y="43257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409038" y="43249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1556884" y="43145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3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CAA7-DDE4-4DE5-B61B-02FF53EB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 </a:t>
            </a:r>
            <a:r>
              <a:rPr lang="en-US" altLang="ko-KR" dirty="0"/>
              <a:t>–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362A5F6-9F5F-483D-9528-B8E486C3776A}"/>
              </a:ext>
            </a:extLst>
          </p:cNvPr>
          <p:cNvSpPr txBox="1">
            <a:spLocks/>
          </p:cNvSpPr>
          <p:nvPr/>
        </p:nvSpPr>
        <p:spPr>
          <a:xfrm>
            <a:off x="157480" y="751891"/>
            <a:ext cx="11790680" cy="5953709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AutoNum type="arabicPeriod"/>
            </a:pPr>
            <a:endParaRPr lang="en-US" altLang="ko-KR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34926" y="696897"/>
            <a:ext cx="1143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060"/>
                </a:solidFill>
              </a:rPr>
              <a:t>Utility Tree </a:t>
            </a:r>
            <a:r>
              <a:rPr lang="ko-KR" altLang="en-US" sz="2000" b="1" dirty="0">
                <a:solidFill>
                  <a:srgbClr val="002060"/>
                </a:solidFill>
              </a:rPr>
              <a:t>전개를 통한 품질 속성 도출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3612"/>
              </p:ext>
            </p:extLst>
          </p:nvPr>
        </p:nvGraphicFramePr>
        <p:xfrm>
          <a:off x="490007" y="1134477"/>
          <a:ext cx="11559752" cy="528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765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1738104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  <a:gridCol w="6636969">
                  <a:extLst>
                    <a:ext uri="{9D8B030D-6E8A-4147-A177-3AD203B41FA5}">
                      <a16:colId xmlns:a16="http://schemas.microsoft.com/office/drawing/2014/main" val="2214031898"/>
                    </a:ext>
                  </a:extLst>
                </a:gridCol>
                <a:gridCol w="524323">
                  <a:extLst>
                    <a:ext uri="{9D8B030D-6E8A-4147-A177-3AD203B41FA5}">
                      <a16:colId xmlns:a16="http://schemas.microsoft.com/office/drawing/2014/main" val="218458360"/>
                    </a:ext>
                  </a:extLst>
                </a:gridCol>
                <a:gridCol w="533062">
                  <a:extLst>
                    <a:ext uri="{9D8B030D-6E8A-4147-A177-3AD203B41FA5}">
                      <a16:colId xmlns:a16="http://schemas.microsoft.com/office/drawing/2014/main" val="2545684699"/>
                    </a:ext>
                  </a:extLst>
                </a:gridCol>
                <a:gridCol w="463152">
                  <a:extLst>
                    <a:ext uri="{9D8B030D-6E8A-4147-A177-3AD203B41FA5}">
                      <a16:colId xmlns:a16="http://schemas.microsoft.com/office/drawing/2014/main" val="3109391173"/>
                    </a:ext>
                  </a:extLst>
                </a:gridCol>
                <a:gridCol w="502377">
                  <a:extLst>
                    <a:ext uri="{9D8B030D-6E8A-4147-A177-3AD203B41FA5}">
                      <a16:colId xmlns:a16="http://schemas.microsoft.com/office/drawing/2014/main" val="2313811197"/>
                    </a:ext>
                  </a:extLst>
                </a:gridCol>
              </a:tblGrid>
              <a:tr h="754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Quality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Attribute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QA Refinement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Scenario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Performance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속도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 걸리는 속도는 빨라야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결과 도출 시간은 </a:t>
                      </a:r>
                      <a:r>
                        <a:rPr lang="en-US" altLang="ko-KR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r>
                        <a:rPr lang="ko-KR" altLang="en-US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H(5)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H(5)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검색 정확성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검색에서 오류는 없어야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오려 확률 </a:t>
                      </a:r>
                      <a:r>
                        <a:rPr lang="en-US" altLang="ko-KR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0.00000001 </a:t>
                      </a:r>
                      <a:endParaRPr lang="ko-KR" altLang="en-US" sz="12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H(5)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H(5)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Performance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데이터 저장 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량의 사원 데이터를 다룰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저장할 수 있는 사원 데이터 수 </a:t>
                      </a:r>
                      <a:r>
                        <a:rPr lang="en-US" altLang="ko-KR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100000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H(5)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H(4)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Useability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편의성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편리하게 검색할 수 있는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갖추어야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만족도 검증 </a:t>
                      </a:r>
                      <a:r>
                        <a:rPr lang="en-US" altLang="ko-KR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90% </a:t>
                      </a:r>
                      <a:endParaRPr lang="ko-KR" altLang="en-US" sz="12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H(4)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L(1)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Extensibility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 정합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시스템과의 통합은 쉬워야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Party </a:t>
                      </a:r>
                      <a:r>
                        <a:rPr lang="ko-KR" altLang="en-US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시스템과 연동시 변경되는 모듈 </a:t>
                      </a:r>
                      <a:r>
                        <a:rPr lang="en-US" altLang="ko-KR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endParaRPr lang="ko-KR" altLang="en-US" sz="12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H(3)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M(3)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23531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Extensibility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적용시 쉽게 적용할 수 있어한다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적용과 통합시 소요되는 </a:t>
                      </a:r>
                      <a:r>
                        <a:rPr lang="en-US" altLang="ko-KR" sz="12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Load &lt; 1MM </a:t>
                      </a:r>
                      <a:endParaRPr lang="ko-KR" altLang="en-US" sz="12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H(1)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M(1)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49544"/>
                  </a:ext>
                </a:extLst>
              </a:tr>
            </a:tbl>
          </a:graphicData>
        </a:graphic>
      </p:graphicFrame>
      <p:sp>
        <p:nvSpPr>
          <p:cNvPr id="30" name="Oval 50"/>
          <p:cNvSpPr/>
          <p:nvPr/>
        </p:nvSpPr>
        <p:spPr>
          <a:xfrm>
            <a:off x="55880" y="2011077"/>
            <a:ext cx="434129" cy="4176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QA1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Oval 50"/>
          <p:cNvSpPr/>
          <p:nvPr/>
        </p:nvSpPr>
        <p:spPr>
          <a:xfrm>
            <a:off x="55879" y="2672570"/>
            <a:ext cx="434129" cy="4176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QA2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Oval 50"/>
          <p:cNvSpPr/>
          <p:nvPr/>
        </p:nvSpPr>
        <p:spPr>
          <a:xfrm>
            <a:off x="55878" y="3479088"/>
            <a:ext cx="434129" cy="4176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QA3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화살표: 오각형 4">
            <a:extLst>
              <a:ext uri="{FF2B5EF4-FFF2-40B4-BE49-F238E27FC236}">
                <a16:creationId xmlns:a16="http://schemas.microsoft.com/office/drawing/2014/main" id="{1F4E3937-BBA9-4AEC-A07D-15D5B386BD4D}"/>
              </a:ext>
            </a:extLst>
          </p:cNvPr>
          <p:cNvSpPr/>
          <p:nvPr/>
        </p:nvSpPr>
        <p:spPr>
          <a:xfrm>
            <a:off x="7904480" y="153927"/>
            <a:ext cx="944880" cy="24892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과제소개</a:t>
            </a:r>
          </a:p>
        </p:txBody>
      </p:sp>
      <p:sp>
        <p:nvSpPr>
          <p:cNvPr id="32" name="화살표: 갈매기형 수장 5">
            <a:extLst>
              <a:ext uri="{FF2B5EF4-FFF2-40B4-BE49-F238E27FC236}">
                <a16:creationId xmlns:a16="http://schemas.microsoft.com/office/drawing/2014/main" id="{184BD767-5DA8-4D3A-9428-D13CD0ECB533}"/>
              </a:ext>
            </a:extLst>
          </p:cNvPr>
          <p:cNvSpPr/>
          <p:nvPr/>
        </p:nvSpPr>
        <p:spPr>
          <a:xfrm>
            <a:off x="8752840" y="153927"/>
            <a:ext cx="777240" cy="24892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</a:p>
        </p:txBody>
      </p:sp>
      <p:sp>
        <p:nvSpPr>
          <p:cNvPr id="33" name="화살표: 갈매기형 수장 6">
            <a:extLst>
              <a:ext uri="{FF2B5EF4-FFF2-40B4-BE49-F238E27FC236}">
                <a16:creationId xmlns:a16="http://schemas.microsoft.com/office/drawing/2014/main" id="{5550FB1A-DED7-4B4C-B12A-2C6F850A00B1}"/>
              </a:ext>
            </a:extLst>
          </p:cNvPr>
          <p:cNvSpPr/>
          <p:nvPr/>
        </p:nvSpPr>
        <p:spPr>
          <a:xfrm>
            <a:off x="9431020" y="153927"/>
            <a:ext cx="123698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34" name="화살표: 갈매기형 수장 7">
            <a:extLst>
              <a:ext uri="{FF2B5EF4-FFF2-40B4-BE49-F238E27FC236}">
                <a16:creationId xmlns:a16="http://schemas.microsoft.com/office/drawing/2014/main" id="{13EDDC19-C21E-4B85-BD77-8D80697B93C0}"/>
              </a:ext>
            </a:extLst>
          </p:cNvPr>
          <p:cNvSpPr/>
          <p:nvPr/>
        </p:nvSpPr>
        <p:spPr>
          <a:xfrm>
            <a:off x="10575174" y="153927"/>
            <a:ext cx="819266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</a:t>
            </a:r>
          </a:p>
        </p:txBody>
      </p:sp>
      <p:sp>
        <p:nvSpPr>
          <p:cNvPr id="35" name="화살표: 갈매기형 수장 8">
            <a:extLst>
              <a:ext uri="{FF2B5EF4-FFF2-40B4-BE49-F238E27FC236}">
                <a16:creationId xmlns:a16="http://schemas.microsoft.com/office/drawing/2014/main" id="{47218021-6248-4A9C-827E-CE20D413F7B2}"/>
              </a:ext>
            </a:extLst>
          </p:cNvPr>
          <p:cNvSpPr/>
          <p:nvPr/>
        </p:nvSpPr>
        <p:spPr>
          <a:xfrm>
            <a:off x="11297920" y="153927"/>
            <a:ext cx="77216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0448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4545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93694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89508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033164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752840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168708" y="44094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588500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733512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446260" y="440944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877598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019838" y="44048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162078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310322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458168" y="442842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713258" y="43021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855498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1003742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151588" y="43257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1409038" y="43249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1556884" y="43145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1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CAA7-DDE4-4DE5-B61B-02FF53EB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요구사항 정리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87" y="3309092"/>
            <a:ext cx="2632434" cy="784783"/>
          </a:xfrm>
          <a:prstGeom prst="rect">
            <a:avLst/>
          </a:prstGeom>
        </p:spPr>
      </p:pic>
      <p:sp>
        <p:nvSpPr>
          <p:cNvPr id="29" name="줄무늬가 있는 오른쪽 화살표 28"/>
          <p:cNvSpPr/>
          <p:nvPr/>
        </p:nvSpPr>
        <p:spPr>
          <a:xfrm rot="5400000">
            <a:off x="5317983" y="3481237"/>
            <a:ext cx="1029278" cy="2737588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FlowTriangle"/>
          <p:cNvSpPr>
            <a:spLocks noChangeArrowheads="1"/>
          </p:cNvSpPr>
          <p:nvPr/>
        </p:nvSpPr>
        <p:spPr bwMode="gray">
          <a:xfrm rot="5400000">
            <a:off x="3041490" y="3490697"/>
            <a:ext cx="1870054" cy="421573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FlowTriangle"/>
          <p:cNvSpPr>
            <a:spLocks noChangeArrowheads="1"/>
          </p:cNvSpPr>
          <p:nvPr/>
        </p:nvSpPr>
        <p:spPr bwMode="gray">
          <a:xfrm rot="10800000">
            <a:off x="4182766" y="2462887"/>
            <a:ext cx="3256188" cy="421573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FlowTriangle"/>
          <p:cNvSpPr>
            <a:spLocks noChangeArrowheads="1"/>
          </p:cNvSpPr>
          <p:nvPr/>
        </p:nvSpPr>
        <p:spPr bwMode="gray">
          <a:xfrm rot="16200000">
            <a:off x="6671865" y="3597681"/>
            <a:ext cx="2269589" cy="421573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33801" y="5516520"/>
            <a:ext cx="3354116" cy="8371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사원 정보 검색 시스템</a:t>
            </a:r>
            <a:endParaRPr lang="en-US" altLang="ko-KR" b="1" dirty="0"/>
          </a:p>
        </p:txBody>
      </p:sp>
      <p:sp>
        <p:nvSpPr>
          <p:cNvPr id="31" name="화살표: 오각형 4">
            <a:extLst>
              <a:ext uri="{FF2B5EF4-FFF2-40B4-BE49-F238E27FC236}">
                <a16:creationId xmlns:a16="http://schemas.microsoft.com/office/drawing/2014/main" id="{1F4E3937-BBA9-4AEC-A07D-15D5B386BD4D}"/>
              </a:ext>
            </a:extLst>
          </p:cNvPr>
          <p:cNvSpPr/>
          <p:nvPr/>
        </p:nvSpPr>
        <p:spPr>
          <a:xfrm>
            <a:off x="7904480" y="153927"/>
            <a:ext cx="944880" cy="24892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과제소개</a:t>
            </a:r>
          </a:p>
        </p:txBody>
      </p:sp>
      <p:sp>
        <p:nvSpPr>
          <p:cNvPr id="33" name="화살표: 갈매기형 수장 5">
            <a:extLst>
              <a:ext uri="{FF2B5EF4-FFF2-40B4-BE49-F238E27FC236}">
                <a16:creationId xmlns:a16="http://schemas.microsoft.com/office/drawing/2014/main" id="{184BD767-5DA8-4D3A-9428-D13CD0ECB533}"/>
              </a:ext>
            </a:extLst>
          </p:cNvPr>
          <p:cNvSpPr/>
          <p:nvPr/>
        </p:nvSpPr>
        <p:spPr>
          <a:xfrm>
            <a:off x="8752840" y="153927"/>
            <a:ext cx="777240" cy="24892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</a:p>
        </p:txBody>
      </p:sp>
      <p:sp>
        <p:nvSpPr>
          <p:cNvPr id="34" name="화살표: 갈매기형 수장 6">
            <a:extLst>
              <a:ext uri="{FF2B5EF4-FFF2-40B4-BE49-F238E27FC236}">
                <a16:creationId xmlns:a16="http://schemas.microsoft.com/office/drawing/2014/main" id="{5550FB1A-DED7-4B4C-B12A-2C6F850A00B1}"/>
              </a:ext>
            </a:extLst>
          </p:cNvPr>
          <p:cNvSpPr/>
          <p:nvPr/>
        </p:nvSpPr>
        <p:spPr>
          <a:xfrm>
            <a:off x="9431020" y="153927"/>
            <a:ext cx="123698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35" name="화살표: 갈매기형 수장 7">
            <a:extLst>
              <a:ext uri="{FF2B5EF4-FFF2-40B4-BE49-F238E27FC236}">
                <a16:creationId xmlns:a16="http://schemas.microsoft.com/office/drawing/2014/main" id="{13EDDC19-C21E-4B85-BD77-8D80697B93C0}"/>
              </a:ext>
            </a:extLst>
          </p:cNvPr>
          <p:cNvSpPr/>
          <p:nvPr/>
        </p:nvSpPr>
        <p:spPr>
          <a:xfrm>
            <a:off x="10575174" y="153927"/>
            <a:ext cx="819266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r>
              <a:rPr lang="en-US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</a:t>
            </a:r>
          </a:p>
        </p:txBody>
      </p:sp>
      <p:sp>
        <p:nvSpPr>
          <p:cNvPr id="36" name="화살표: 갈매기형 수장 8">
            <a:extLst>
              <a:ext uri="{FF2B5EF4-FFF2-40B4-BE49-F238E27FC236}">
                <a16:creationId xmlns:a16="http://schemas.microsoft.com/office/drawing/2014/main" id="{47218021-6248-4A9C-827E-CE20D413F7B2}"/>
              </a:ext>
            </a:extLst>
          </p:cNvPr>
          <p:cNvSpPr/>
          <p:nvPr/>
        </p:nvSpPr>
        <p:spPr>
          <a:xfrm>
            <a:off x="11297920" y="153927"/>
            <a:ext cx="772160" cy="24892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0448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4545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193694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895080" y="440947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033164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752840" y="440946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168708" y="440945"/>
            <a:ext cx="112966" cy="9591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588500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733512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446260" y="440944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877598" y="440943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0019838" y="44048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162078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310322" y="44048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458168" y="442842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713258" y="43021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855498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003742" y="430218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1151588" y="432575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409038" y="432499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1556884" y="431456"/>
            <a:ext cx="112966" cy="959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26FAC6-0838-49B2-914F-5E27B198C67D}"/>
              </a:ext>
            </a:extLst>
          </p:cNvPr>
          <p:cNvSpPr/>
          <p:nvPr/>
        </p:nvSpPr>
        <p:spPr>
          <a:xfrm>
            <a:off x="180459" y="2927517"/>
            <a:ext cx="3318088" cy="21811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Functional Requirement</a:t>
            </a:r>
            <a:endParaRPr lang="ko-KR" altLang="en-US" sz="14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683127C-17B9-4749-BD2F-2B004C8FC1BD}"/>
              </a:ext>
            </a:extLst>
          </p:cNvPr>
          <p:cNvSpPr/>
          <p:nvPr/>
        </p:nvSpPr>
        <p:spPr>
          <a:xfrm>
            <a:off x="180459" y="3220904"/>
            <a:ext cx="667134" cy="218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1C6EE36-2042-4A68-9443-936A05EF6604}"/>
              </a:ext>
            </a:extLst>
          </p:cNvPr>
          <p:cNvSpPr/>
          <p:nvPr/>
        </p:nvSpPr>
        <p:spPr>
          <a:xfrm>
            <a:off x="906316" y="3229011"/>
            <a:ext cx="2582890" cy="2181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사원 정보 추가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37444E3-1E95-4FD4-9F05-80AB5FAB6300}"/>
              </a:ext>
            </a:extLst>
          </p:cNvPr>
          <p:cNvSpPr/>
          <p:nvPr/>
        </p:nvSpPr>
        <p:spPr>
          <a:xfrm>
            <a:off x="180459" y="3514291"/>
            <a:ext cx="667134" cy="218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E1CFD9-C2CF-473C-87CD-5A940A38716E}"/>
              </a:ext>
            </a:extLst>
          </p:cNvPr>
          <p:cNvSpPr/>
          <p:nvPr/>
        </p:nvSpPr>
        <p:spPr>
          <a:xfrm>
            <a:off x="906316" y="3522398"/>
            <a:ext cx="2582890" cy="2181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사원 정보 삭제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05F3BA5-681A-4DD9-9830-D07EC7A7A289}"/>
              </a:ext>
            </a:extLst>
          </p:cNvPr>
          <p:cNvSpPr/>
          <p:nvPr/>
        </p:nvSpPr>
        <p:spPr>
          <a:xfrm>
            <a:off x="180459" y="3815785"/>
            <a:ext cx="667134" cy="218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0A71021-644B-46AB-85E3-686B1DC786CD}"/>
              </a:ext>
            </a:extLst>
          </p:cNvPr>
          <p:cNvSpPr/>
          <p:nvPr/>
        </p:nvSpPr>
        <p:spPr>
          <a:xfrm>
            <a:off x="906316" y="3823892"/>
            <a:ext cx="2582890" cy="2181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사원 정보 검색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1D3863E-6751-4296-978E-256640055E4C}"/>
              </a:ext>
            </a:extLst>
          </p:cNvPr>
          <p:cNvSpPr/>
          <p:nvPr/>
        </p:nvSpPr>
        <p:spPr>
          <a:xfrm>
            <a:off x="180459" y="4109172"/>
            <a:ext cx="667134" cy="2181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61DDAE0-B9D1-47C8-B5EA-BA60516A4A2A}"/>
              </a:ext>
            </a:extLst>
          </p:cNvPr>
          <p:cNvSpPr/>
          <p:nvPr/>
        </p:nvSpPr>
        <p:spPr>
          <a:xfrm>
            <a:off x="906316" y="4117279"/>
            <a:ext cx="2582890" cy="2181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사원 정보 수정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FB0F729-46AB-45A4-9DB8-0980362F35EE}"/>
              </a:ext>
            </a:extLst>
          </p:cNvPr>
          <p:cNvSpPr/>
          <p:nvPr/>
        </p:nvSpPr>
        <p:spPr>
          <a:xfrm>
            <a:off x="8238796" y="2927517"/>
            <a:ext cx="3318088" cy="21811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Quality</a:t>
            </a:r>
            <a:r>
              <a:rPr lang="ko-KR" altLang="en-US" sz="1400" dirty="0"/>
              <a:t> </a:t>
            </a:r>
            <a:r>
              <a:rPr lang="en-US" altLang="ko-KR" sz="1400" dirty="0"/>
              <a:t>Attribute Requirement</a:t>
            </a:r>
            <a:endParaRPr lang="ko-KR" alt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C048F8B-9001-4174-82A8-1760DD41667D}"/>
              </a:ext>
            </a:extLst>
          </p:cNvPr>
          <p:cNvSpPr/>
          <p:nvPr/>
        </p:nvSpPr>
        <p:spPr>
          <a:xfrm>
            <a:off x="8238796" y="3220904"/>
            <a:ext cx="667134" cy="2181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QA01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EC7A1EE-6132-4CC1-A0E7-7E3137ED6D10}"/>
              </a:ext>
            </a:extLst>
          </p:cNvPr>
          <p:cNvSpPr/>
          <p:nvPr/>
        </p:nvSpPr>
        <p:spPr>
          <a:xfrm>
            <a:off x="8964653" y="3229011"/>
            <a:ext cx="2582890" cy="2181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검색 속도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87AFB7F-01E8-4A77-AA8E-6FBE1AB49B33}"/>
              </a:ext>
            </a:extLst>
          </p:cNvPr>
          <p:cNvSpPr/>
          <p:nvPr/>
        </p:nvSpPr>
        <p:spPr>
          <a:xfrm>
            <a:off x="8238796" y="3514291"/>
            <a:ext cx="667134" cy="2181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QA02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FD4C37A-1BA9-4DEC-A347-605905C18ED6}"/>
              </a:ext>
            </a:extLst>
          </p:cNvPr>
          <p:cNvSpPr/>
          <p:nvPr/>
        </p:nvSpPr>
        <p:spPr>
          <a:xfrm>
            <a:off x="8964653" y="3522398"/>
            <a:ext cx="2582890" cy="2181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검색 정확성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705B79E-DB79-40F3-BA78-91DBC383E093}"/>
              </a:ext>
            </a:extLst>
          </p:cNvPr>
          <p:cNvSpPr/>
          <p:nvPr/>
        </p:nvSpPr>
        <p:spPr>
          <a:xfrm>
            <a:off x="8238796" y="3815785"/>
            <a:ext cx="667134" cy="2181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QA03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74E6AF-5493-4180-9D16-5066F36E8FDE}"/>
              </a:ext>
            </a:extLst>
          </p:cNvPr>
          <p:cNvSpPr/>
          <p:nvPr/>
        </p:nvSpPr>
        <p:spPr>
          <a:xfrm>
            <a:off x="8964653" y="3823892"/>
            <a:ext cx="2582890" cy="2181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사원 데이터 저장 용량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40F88-0C88-41C5-8ED0-7623EBB5C3A4}"/>
              </a:ext>
            </a:extLst>
          </p:cNvPr>
          <p:cNvSpPr/>
          <p:nvPr/>
        </p:nvSpPr>
        <p:spPr>
          <a:xfrm>
            <a:off x="4133801" y="1045528"/>
            <a:ext cx="3318088" cy="21811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Constrains</a:t>
            </a:r>
            <a:endParaRPr lang="ko-KR" altLang="en-US" sz="14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1FF341E-DE2C-4D3A-AEFB-F7F2BC8471B3}"/>
              </a:ext>
            </a:extLst>
          </p:cNvPr>
          <p:cNvSpPr/>
          <p:nvPr/>
        </p:nvSpPr>
        <p:spPr>
          <a:xfrm>
            <a:off x="4133801" y="1338915"/>
            <a:ext cx="667134" cy="2181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DD3BB3-6F1D-4145-AA92-C601599C0E11}"/>
              </a:ext>
            </a:extLst>
          </p:cNvPr>
          <p:cNvSpPr/>
          <p:nvPr/>
        </p:nvSpPr>
        <p:spPr>
          <a:xfrm>
            <a:off x="4859658" y="1347022"/>
            <a:ext cx="2582890" cy="2181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r>
              <a:rPr lang="ko-KR" altLang="en-US" sz="1400" dirty="0">
                <a:solidFill>
                  <a:schemeClr val="tx1"/>
                </a:solidFill>
              </a:rPr>
              <a:t> 제약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BFE2957-0AFC-4361-B9C9-FAFB58D9616F}"/>
              </a:ext>
            </a:extLst>
          </p:cNvPr>
          <p:cNvSpPr/>
          <p:nvPr/>
        </p:nvSpPr>
        <p:spPr>
          <a:xfrm>
            <a:off x="4133801" y="1632302"/>
            <a:ext cx="667134" cy="2181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ECF8B43-FB79-41A8-A130-57476CDA06BC}"/>
              </a:ext>
            </a:extLst>
          </p:cNvPr>
          <p:cNvSpPr/>
          <p:nvPr/>
        </p:nvSpPr>
        <p:spPr>
          <a:xfrm>
            <a:off x="4859658" y="1640409"/>
            <a:ext cx="2582890" cy="2181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 </a:t>
            </a:r>
            <a:r>
              <a:rPr lang="ko-KR" altLang="en-US" sz="1400" dirty="0">
                <a:solidFill>
                  <a:schemeClr val="tx1"/>
                </a:solidFill>
              </a:rPr>
              <a:t>언어의 제약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6148CC9-FE93-4D51-B0CC-7530CC1D99FC}"/>
              </a:ext>
            </a:extLst>
          </p:cNvPr>
          <p:cNvSpPr/>
          <p:nvPr/>
        </p:nvSpPr>
        <p:spPr>
          <a:xfrm>
            <a:off x="4133801" y="1933796"/>
            <a:ext cx="667134" cy="2181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79A68CC-CE73-4BE8-B6A3-8FA1D3FA728E}"/>
              </a:ext>
            </a:extLst>
          </p:cNvPr>
          <p:cNvSpPr/>
          <p:nvPr/>
        </p:nvSpPr>
        <p:spPr>
          <a:xfrm>
            <a:off x="4859658" y="1941903"/>
            <a:ext cx="2582890" cy="2181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Library </a:t>
            </a:r>
            <a:r>
              <a:rPr lang="ko-KR" altLang="en-US" sz="1400" dirty="0">
                <a:solidFill>
                  <a:schemeClr val="tx1"/>
                </a:solidFill>
              </a:rPr>
              <a:t>제약</a:t>
            </a:r>
          </a:p>
        </p:txBody>
      </p:sp>
    </p:spTree>
    <p:extLst>
      <p:ext uri="{BB962C8B-B14F-4D97-AF65-F5344CB8AC3E}">
        <p14:creationId xmlns:p14="http://schemas.microsoft.com/office/powerpoint/2010/main" val="86632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1530</Words>
  <Application>Microsoft Office PowerPoint</Application>
  <PresentationFormat>Widescreen</PresentationFormat>
  <Paragraphs>264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Tahoma</vt:lpstr>
      <vt:lpstr>Wingdings</vt:lpstr>
      <vt:lpstr>Office 테마</vt:lpstr>
      <vt:lpstr>사원정보 관리 시스템</vt:lpstr>
      <vt:lpstr>과제 소개</vt:lpstr>
      <vt:lpstr>과제 설명</vt:lpstr>
      <vt:lpstr>과제 개요</vt:lpstr>
      <vt:lpstr>요구 사항 분석</vt:lpstr>
      <vt:lpstr>요구 사항 분석 과정</vt:lpstr>
      <vt:lpstr>요구사항 분석 – 기능 요구사항, 제약사항</vt:lpstr>
      <vt:lpstr>요구사항 분석 – 품질 속성</vt:lpstr>
      <vt:lpstr>주요 요구사항 정리</vt:lpstr>
      <vt:lpstr>아키텍처 설계</vt:lpstr>
      <vt:lpstr>구현 및 검증</vt:lpstr>
      <vt:lpstr>결론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shkim</cp:lastModifiedBy>
  <cp:revision>367</cp:revision>
  <dcterms:created xsi:type="dcterms:W3CDTF">2021-06-18T00:39:16Z</dcterms:created>
  <dcterms:modified xsi:type="dcterms:W3CDTF">2022-03-30T13:57:06Z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