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6" r:id="rId2"/>
    <p:sldId id="280" r:id="rId3"/>
    <p:sldId id="285" r:id="rId4"/>
    <p:sldId id="283" r:id="rId5"/>
    <p:sldId id="291" r:id="rId6"/>
    <p:sldId id="293" r:id="rId7"/>
    <p:sldId id="294" r:id="rId8"/>
    <p:sldId id="295" r:id="rId9"/>
    <p:sldId id="284" r:id="rId10"/>
    <p:sldId id="282" r:id="rId11"/>
  </p:sldIdLst>
  <p:sldSz cx="9144000" cy="5143500" type="screen16x9"/>
  <p:notesSz cx="9144000" cy="6858000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99"/>
    <a:srgbClr val="003366"/>
    <a:srgbClr val="66FF33"/>
    <a:srgbClr val="339966"/>
    <a:srgbClr val="339933"/>
    <a:srgbClr val="DDDDDD"/>
    <a:srgbClr val="33CCCC"/>
    <a:srgbClr val="3366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94" autoAdjust="0"/>
  </p:normalViewPr>
  <p:slideViewPr>
    <p:cSldViewPr>
      <p:cViewPr varScale="1">
        <p:scale>
          <a:sx n="138" d="100"/>
          <a:sy n="138" d="100"/>
        </p:scale>
        <p:origin x="138" y="6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68A44-C92D-4D71-AA96-C74C05C3F2D0}" type="datetimeFigureOut">
              <a:rPr lang="ko-KR" altLang="en-US" smtClean="0"/>
              <a:t>2022-03-31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9C616-CAEF-4796-B87D-4D591D1FD56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0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9C616-CAEF-4796-B87D-4D591D1FD56D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850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9C616-CAEF-4796-B87D-4D591D1FD56D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1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9C616-CAEF-4796-B87D-4D591D1FD56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437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9C616-CAEF-4796-B87D-4D591D1FD56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0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0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88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60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26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15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38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2022-03-31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93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14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2022-03-31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61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313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15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27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6EB06-D21B-4DC4-9B56-DA9A919C6252}" type="datetimeFigureOut">
              <a:rPr lang="ko-KR" altLang="en-US" smtClean="0"/>
              <a:t>2022-03-31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66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9252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3111810"/>
            <a:ext cx="7776864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50000">
                  <a:srgbClr val="5F5F5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29835" y="1491630"/>
            <a:ext cx="3012320" cy="1556014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Team Project</a:t>
            </a:r>
            <a:b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</a:t>
            </a:r>
            <a:r>
              <a:rPr lang="ko-KR" altLang="en-US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 </a:t>
            </a: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Hit</a:t>
            </a:r>
            <a:endParaRPr lang="ko-KR" altLang="en-US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83568" y="1383618"/>
            <a:ext cx="7776864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50000">
                  <a:srgbClr val="5F5F5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47644" y="3867894"/>
            <a:ext cx="3648712" cy="494185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Code Review Agent </a:t>
            </a: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양성 과정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28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가가</a:t>
            </a:r>
            <a:r>
              <a:rPr lang="en-US" altLang="ko-KR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dwded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나나나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Google Shape;121;p17"/>
          <p:cNvSpPr txBox="1"/>
          <p:nvPr/>
        </p:nvSpPr>
        <p:spPr>
          <a:xfrm>
            <a:off x="149038" y="699542"/>
            <a:ext cx="8023361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 dirty="0">
                <a:solidFill>
                  <a:schemeClr val="dk1"/>
                </a:solidFill>
              </a:rPr>
              <a:t>■ </a:t>
            </a:r>
            <a:r>
              <a:rPr lang="ko-KR" altLang="en-US" sz="1200" dirty="0" smtClean="0">
                <a:solidFill>
                  <a:schemeClr val="dk1"/>
                </a:solidFill>
              </a:rPr>
              <a:t>유의사항</a:t>
            </a:r>
            <a:endParaRPr lang="en-US" altLang="ko-KR" sz="1200" dirty="0" smtClean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altLang="ko-KR" sz="1200" dirty="0" smtClean="0">
                <a:solidFill>
                  <a:schemeClr val="dk1"/>
                </a:solidFill>
              </a:rPr>
              <a:t>- TDD </a:t>
            </a:r>
            <a:r>
              <a:rPr lang="en-US" altLang="ko-KR" sz="1200" dirty="0">
                <a:solidFill>
                  <a:schemeClr val="dk1"/>
                </a:solidFill>
              </a:rPr>
              <a:t>practice </a:t>
            </a:r>
            <a:r>
              <a:rPr lang="ko-KR" altLang="en-US" sz="1200" dirty="0">
                <a:solidFill>
                  <a:schemeClr val="dk1"/>
                </a:solidFill>
              </a:rPr>
              <a:t>적용 </a:t>
            </a:r>
            <a:r>
              <a:rPr lang="ko-KR" altLang="en-US" sz="1200" dirty="0" smtClean="0">
                <a:solidFill>
                  <a:schemeClr val="dk1"/>
                </a:solidFill>
              </a:rPr>
              <a:t>필수</a:t>
            </a:r>
            <a:endParaRPr lang="en-US" altLang="ko-KR" sz="1200" dirty="0" smtClean="0">
              <a:solidFill>
                <a:schemeClr val="dk1"/>
              </a:solidFill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-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Test code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의 적절성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(TDD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측면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Code Review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의 적절성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(Communication Manner)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Production code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의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가독성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및 유지보수성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(Clean Code, Refactoring, Secure Coding)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Commit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의 규모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(class/method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크기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코드 복잡도</a:t>
            </a:r>
            <a:endParaRPr lang="ko-KR" altLang="en-US" sz="1200" dirty="0"/>
          </a:p>
          <a:p>
            <a:pPr>
              <a:lnSpc>
                <a:spcPct val="150000"/>
              </a:lnSpc>
              <a:buClr>
                <a:schemeClr val="dk1"/>
              </a:buClr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4579" y="3579862"/>
            <a:ext cx="624644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endParaRPr lang="ko-KR" altLang="en-US" sz="1200" dirty="0"/>
          </a:p>
        </p:txBody>
      </p:sp>
      <p:sp>
        <p:nvSpPr>
          <p:cNvPr id="8" name="TextBox 36"/>
          <p:cNvSpPr txBox="1"/>
          <p:nvPr/>
        </p:nvSpPr>
        <p:spPr>
          <a:xfrm>
            <a:off x="107504" y="2571750"/>
            <a:ext cx="4360489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가점</a:t>
            </a:r>
            <a:r>
              <a:rPr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요소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자체 </a:t>
            </a: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TC 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개발한 경우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mock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을 사용한 경우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리뷰 봇을 적용한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경우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779252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주요 감점 요소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779252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- comment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approve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가 없는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PR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TDD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개발 순서가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지켜지지 않은 경우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100" noProof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-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Product code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작성 후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, Test code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  <a:r>
              <a:rPr lang="en-US" altLang="ko-KR" sz="1100" noProof="0" dirty="0">
                <a:solidFill>
                  <a:prstClr val="black"/>
                </a:solidFill>
                <a:latin typeface="맑은 고딕" panose="020B0503020000020004" pitchFamily="50" charset="-127"/>
              </a:rPr>
              <a:t> / </a:t>
            </a:r>
            <a:r>
              <a:rPr lang="en-US" altLang="ko-KR" sz="1100" noProof="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Bugfix</a:t>
            </a:r>
            <a:r>
              <a:rPr lang="ko-KR" altLang="en-US" sz="1100" noProof="0" dirty="0">
                <a:solidFill>
                  <a:prstClr val="black"/>
                </a:solidFill>
                <a:latin typeface="맑은 고딕" panose="020B0503020000020004" pitchFamily="50" charset="-127"/>
              </a:rPr>
              <a:t>만 있는 경우</a:t>
            </a:r>
            <a:endParaRPr lang="en-US" altLang="ko-KR" sz="11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Reviewer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의 </a:t>
            </a: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Review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에 답변이 없는 경우</a:t>
            </a:r>
            <a:endParaRPr lang="en-US" altLang="ko-KR" sz="11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</a:t>
            </a:r>
            <a:r>
              <a:rPr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예외처리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 없는 코드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70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5" y="627534"/>
            <a:ext cx="16369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Ground Rule</a:t>
            </a:r>
          </a:p>
          <a:p>
            <a:pPr>
              <a:lnSpc>
                <a:spcPct val="250000"/>
              </a:lnSpc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725018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Ground Rule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69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5" y="627534"/>
            <a:ext cx="7555466" cy="3431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Coding Style</a:t>
            </a:r>
          </a:p>
          <a:p>
            <a:pPr>
              <a:lnSpc>
                <a:spcPct val="250000"/>
              </a:lnSpc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파일명은 대문자로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시작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변수 이름의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앞은 소문자인 </a:t>
            </a:r>
            <a:r>
              <a:rPr lang="en-US" altLang="ko-KR" sz="14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camelCase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를 적용한다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클래스 이름의 앞은 대문자로 시작한다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- Indent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는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space 4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Indentation Rule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적용 하여 기능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구현시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Class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와 </a:t>
            </a:r>
            <a:r>
              <a:rPr lang="en-US" altLang="ko-KR" sz="14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Struct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의 사용 시 동일 크기로 들여 쓰기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400" dirty="0" smtClean="0"/>
              <a:t>  - </a:t>
            </a:r>
            <a:r>
              <a:rPr lang="ko-KR" altLang="en-US" sz="1400" dirty="0"/>
              <a:t>주석은 최소한으로만 한다는 원칙을 가진다</a:t>
            </a:r>
            <a:r>
              <a:rPr lang="en-US" altLang="ko-KR" sz="1400" dirty="0" smtClean="0"/>
              <a:t>. (bad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smell </a:t>
            </a:r>
            <a:r>
              <a:rPr lang="ko-KR" altLang="en-US" sz="1400" dirty="0" smtClean="0"/>
              <a:t>방지</a:t>
            </a:r>
            <a:r>
              <a:rPr lang="en-US" altLang="ko-KR" sz="1400" dirty="0" smtClean="0"/>
              <a:t>)</a:t>
            </a:r>
          </a:p>
          <a:p>
            <a:pPr defTabSz="779233">
              <a:lnSpc>
                <a:spcPct val="150000"/>
              </a:lnSpc>
            </a:pP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4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ko-KR" sz="14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 변수의 이름에는 뒤에 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under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bar를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붙여준다. (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memberVariable</a:t>
            </a:r>
            <a:r>
              <a:rPr lang="ko-KR" altLang="ko-KR" sz="14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_)</a:t>
            </a:r>
            <a:endParaRPr lang="en-US" altLang="ko-KR" sz="14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defTabSz="779233">
              <a:lnSpc>
                <a:spcPct val="150000"/>
              </a:lnSpc>
            </a:pP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4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ko-KR" sz="14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Private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멤버 함수의 이름에는 뒤에 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under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bar를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붙여준다. (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MemberFunction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_)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725018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Coding Style</a:t>
            </a:r>
          </a:p>
          <a:p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7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4" y="627534"/>
            <a:ext cx="8327596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Review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Policy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- Pull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Request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요청시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팀원 전원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Approve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받도록 한다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( or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최소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개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?) 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- PR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prefix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에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[Feature]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[Refactoring]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[</a:t>
            </a:r>
            <a:r>
              <a:rPr lang="en-US" altLang="ko-KR" sz="14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BugFix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와 같은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label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을 사용한다 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 smtClean="0"/>
              <a:t> - </a:t>
            </a:r>
            <a:r>
              <a:rPr lang="en-US" altLang="ko-KR" sz="1400" dirty="0"/>
              <a:t>PR</a:t>
            </a:r>
            <a:r>
              <a:rPr lang="ko-KR" altLang="en-US" sz="1400" dirty="0"/>
              <a:t>을 보내면 메일로 전송되지만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접속해있는</a:t>
            </a:r>
            <a:r>
              <a:rPr lang="ko-KR" altLang="en-US" sz="1400" dirty="0"/>
              <a:t> 화상채팅</a:t>
            </a:r>
            <a:r>
              <a:rPr lang="en-US" altLang="ko-KR" sz="1400" dirty="0"/>
              <a:t>, </a:t>
            </a:r>
            <a:r>
              <a:rPr lang="ko-KR" altLang="en-US" sz="1400" dirty="0"/>
              <a:t>메신저를 통해 바로 알린다</a:t>
            </a:r>
            <a:r>
              <a:rPr lang="en-US" altLang="ko-KR" sz="1400" dirty="0"/>
              <a:t>.</a:t>
            </a:r>
            <a:endParaRPr lang="en-US" altLang="ko-KR" sz="1400" dirty="0">
              <a:latin typeface="+mn-ea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 - </a:t>
            </a:r>
            <a:r>
              <a:rPr lang="ko-KR" altLang="en-US" sz="1400" dirty="0" err="1" smtClean="0">
                <a:latin typeface="+mn-ea"/>
              </a:rPr>
              <a:t>코드리뷰</a:t>
            </a:r>
            <a:r>
              <a:rPr lang="ko-KR" altLang="en-US" sz="1400" dirty="0" smtClean="0">
                <a:latin typeface="+mn-ea"/>
              </a:rPr>
              <a:t> 요청 시 가급적 바로 진행하고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늦어도 요청일 다음 업무일 오전까지 완료한다</a:t>
            </a:r>
            <a:endParaRPr lang="en-US" altLang="ko-KR" sz="1400" dirty="0" smtClean="0">
              <a:latin typeface="+mn-ea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   (DS</a:t>
            </a:r>
            <a:r>
              <a:rPr lang="ko-KR" altLang="en-US" sz="1400" dirty="0" smtClean="0">
                <a:latin typeface="+mn-ea"/>
              </a:rPr>
              <a:t>부문 </a:t>
            </a:r>
            <a:r>
              <a:rPr lang="ko-KR" altLang="en-US" sz="1400" dirty="0" err="1" smtClean="0">
                <a:latin typeface="+mn-ea"/>
              </a:rPr>
              <a:t>코드리뷰</a:t>
            </a:r>
            <a:r>
              <a:rPr lang="ko-KR" altLang="en-US" sz="1400" dirty="0" smtClean="0">
                <a:latin typeface="+mn-ea"/>
              </a:rPr>
              <a:t> 가이드 </a:t>
            </a:r>
            <a:r>
              <a:rPr lang="ko-KR" altLang="en-US" sz="1400" dirty="0" err="1" smtClean="0">
                <a:latin typeface="+mn-ea"/>
              </a:rPr>
              <a:t>라인를</a:t>
            </a:r>
            <a:r>
              <a:rPr lang="ko-KR" altLang="en-US" sz="1400" dirty="0" smtClean="0">
                <a:latin typeface="+mn-ea"/>
              </a:rPr>
              <a:t> 기반으로 한다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defTabSz="779233">
              <a:lnSpc>
                <a:spcPct val="150000"/>
              </a:lnSpc>
            </a:pPr>
            <a:endParaRPr lang="en-US" altLang="ko-KR" sz="14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Policy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845" y="3147814"/>
            <a:ext cx="37625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9233">
              <a:lnSpc>
                <a:spcPct val="150000"/>
              </a:lnSpc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Branch Policy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- dev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_(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각자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ID) branch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에서 각자 개발한다 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- Master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branch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에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Merge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한다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최종적으로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Release branch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에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Merge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한다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4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분석 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2" name="화살표: 오각형 8">
            <a:extLst>
              <a:ext uri="{FF2B5EF4-FFF2-40B4-BE49-F238E27FC236}">
                <a16:creationId xmlns:a16="http://schemas.microsoft.com/office/drawing/2014/main" id="{F0AB7D66-8ACC-4CB4-9EDC-9BA78993FCEE}"/>
              </a:ext>
            </a:extLst>
          </p:cNvPr>
          <p:cNvSpPr/>
          <p:nvPr/>
        </p:nvSpPr>
        <p:spPr>
          <a:xfrm>
            <a:off x="124168" y="826119"/>
            <a:ext cx="2268798" cy="233463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 사항 수집</a:t>
            </a:r>
          </a:p>
        </p:txBody>
      </p:sp>
      <p:sp>
        <p:nvSpPr>
          <p:cNvPr id="43" name="화살표: 갈매기형 수장 9">
            <a:extLst>
              <a:ext uri="{FF2B5EF4-FFF2-40B4-BE49-F238E27FC236}">
                <a16:creationId xmlns:a16="http://schemas.microsoft.com/office/drawing/2014/main" id="{F270E8F0-BB1F-4172-A93B-7BF8C48D9248}"/>
              </a:ext>
            </a:extLst>
          </p:cNvPr>
          <p:cNvSpPr/>
          <p:nvPr/>
        </p:nvSpPr>
        <p:spPr>
          <a:xfrm>
            <a:off x="2352072" y="826119"/>
            <a:ext cx="2214459" cy="23346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 사항 분석</a:t>
            </a:r>
          </a:p>
        </p:txBody>
      </p:sp>
      <p:sp>
        <p:nvSpPr>
          <p:cNvPr id="44" name="화살표: 갈매기형 수장 10">
            <a:extLst>
              <a:ext uri="{FF2B5EF4-FFF2-40B4-BE49-F238E27FC236}">
                <a16:creationId xmlns:a16="http://schemas.microsoft.com/office/drawing/2014/main" id="{3B4B90D8-60F1-453E-9A90-C4806E84AB4E}"/>
              </a:ext>
            </a:extLst>
          </p:cNvPr>
          <p:cNvSpPr/>
          <p:nvPr/>
        </p:nvSpPr>
        <p:spPr>
          <a:xfrm>
            <a:off x="4525521" y="826119"/>
            <a:ext cx="2212213" cy="23346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우선 순위화</a:t>
            </a:r>
          </a:p>
        </p:txBody>
      </p:sp>
      <p:sp>
        <p:nvSpPr>
          <p:cNvPr id="45" name="화살표: 갈매기형 수장 11">
            <a:extLst>
              <a:ext uri="{FF2B5EF4-FFF2-40B4-BE49-F238E27FC236}">
                <a16:creationId xmlns:a16="http://schemas.microsoft.com/office/drawing/2014/main" id="{5A22B5BF-2217-4BC5-B008-C3DA71A752ED}"/>
              </a:ext>
            </a:extLst>
          </p:cNvPr>
          <p:cNvSpPr/>
          <p:nvPr/>
        </p:nvSpPr>
        <p:spPr>
          <a:xfrm>
            <a:off x="6699622" y="826119"/>
            <a:ext cx="2222574" cy="23346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요구사항 선정</a:t>
            </a:r>
          </a:p>
        </p:txBody>
      </p:sp>
      <p:sp>
        <p:nvSpPr>
          <p:cNvPr id="46" name="내용 개체 틀 2">
            <a:extLst>
              <a:ext uri="{FF2B5EF4-FFF2-40B4-BE49-F238E27FC236}">
                <a16:creationId xmlns:a16="http://schemas.microsoft.com/office/drawing/2014/main" id="{08D90F47-89EB-4AC2-B74E-210D206B7B30}"/>
              </a:ext>
            </a:extLst>
          </p:cNvPr>
          <p:cNvSpPr txBox="1">
            <a:spLocks/>
          </p:cNvSpPr>
          <p:nvPr/>
        </p:nvSpPr>
        <p:spPr>
          <a:xfrm>
            <a:off x="2338218" y="1167662"/>
            <a:ext cx="2117024" cy="370813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∙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900" b="1" dirty="0"/>
              <a:t>요구 사항 정제</a:t>
            </a:r>
            <a:endParaRPr lang="en-US" altLang="ko-KR" sz="900" b="1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요구사항의 정의</a:t>
            </a:r>
            <a:endParaRPr lang="en-US" altLang="ko-KR" sz="900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품질 시나리오 명세 구체화</a:t>
            </a:r>
            <a:endParaRPr lang="en-US" altLang="ko-KR" sz="900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기능</a:t>
            </a:r>
            <a:r>
              <a:rPr lang="en-US" altLang="ko-KR" sz="900" dirty="0"/>
              <a:t>, </a:t>
            </a:r>
            <a:r>
              <a:rPr lang="ko-KR" altLang="en-US" sz="900" dirty="0"/>
              <a:t>품질</a:t>
            </a:r>
            <a:r>
              <a:rPr lang="en-US" altLang="ko-KR" sz="900" dirty="0"/>
              <a:t>, </a:t>
            </a:r>
            <a:r>
              <a:rPr lang="ko-KR" altLang="en-US" sz="900" dirty="0"/>
              <a:t>제약 사항 재 분류</a:t>
            </a:r>
            <a:endParaRPr lang="en-US" altLang="ko-KR" sz="9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900" b="1" dirty="0"/>
              <a:t>기능 요구 사항 구체화</a:t>
            </a:r>
            <a:endParaRPr lang="en-US" altLang="ko-KR" sz="900" b="1" dirty="0"/>
          </a:p>
          <a:p>
            <a:pPr>
              <a:lnSpc>
                <a:spcPct val="100000"/>
              </a:lnSpc>
            </a:pPr>
            <a:r>
              <a:rPr lang="en-US" altLang="ko-KR" sz="900" dirty="0"/>
              <a:t>Use case</a:t>
            </a:r>
            <a:r>
              <a:rPr lang="ko-KR" altLang="en-US" sz="900" dirty="0"/>
              <a:t> </a:t>
            </a:r>
            <a:r>
              <a:rPr lang="en-US" altLang="ko-KR" sz="900" dirty="0"/>
              <a:t>diagram</a:t>
            </a:r>
            <a:endParaRPr lang="en-US" altLang="ko-KR" sz="825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r>
              <a:rPr lang="en-US" altLang="ko-KR" sz="900" dirty="0"/>
              <a:t>Domain model</a:t>
            </a:r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900" b="1" dirty="0"/>
              <a:t>제약 사항 검토</a:t>
            </a:r>
            <a:endParaRPr lang="en-US" altLang="ko-KR" sz="900" b="1" dirty="0"/>
          </a:p>
        </p:txBody>
      </p:sp>
      <p:sp>
        <p:nvSpPr>
          <p:cNvPr id="47" name="내용 개체 틀 2">
            <a:extLst>
              <a:ext uri="{FF2B5EF4-FFF2-40B4-BE49-F238E27FC236}">
                <a16:creationId xmlns:a16="http://schemas.microsoft.com/office/drawing/2014/main" id="{7808FB1D-07A0-45B9-A6FA-5E443E977E4A}"/>
              </a:ext>
            </a:extLst>
          </p:cNvPr>
          <p:cNvSpPr txBox="1">
            <a:spLocks/>
          </p:cNvSpPr>
          <p:nvPr/>
        </p:nvSpPr>
        <p:spPr>
          <a:xfrm>
            <a:off x="107504" y="1171474"/>
            <a:ext cx="2174173" cy="37045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∙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900" b="1" dirty="0"/>
              <a:t>Stakeholder </a:t>
            </a:r>
            <a:r>
              <a:rPr lang="ko-KR" altLang="en-US" sz="900" b="1" dirty="0"/>
              <a:t>의견 청취</a:t>
            </a: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900" b="1" dirty="0"/>
              <a:t>수집 방법</a:t>
            </a:r>
            <a:endParaRPr lang="en-US" altLang="ko-KR" sz="900" b="1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과제 설명으로 부터 요구 사항 도출</a:t>
            </a:r>
            <a:endParaRPr lang="en-US" altLang="ko-KR" sz="900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팀 내의 토의</a:t>
            </a:r>
            <a:r>
              <a:rPr lang="en-US" altLang="ko-KR" sz="900" dirty="0"/>
              <a:t>(</a:t>
            </a:r>
            <a:r>
              <a:rPr lang="ko-KR" altLang="en-US" sz="900" dirty="0"/>
              <a:t>팀내 인원이 가상의 </a:t>
            </a:r>
            <a:r>
              <a:rPr lang="en-US" altLang="ko-KR" sz="900" dirty="0"/>
              <a:t>Stakeholder </a:t>
            </a:r>
            <a:r>
              <a:rPr lang="ko-KR" altLang="en-US" sz="900" dirty="0"/>
              <a:t>가 되어 도출</a:t>
            </a:r>
            <a:r>
              <a:rPr lang="en-US" altLang="ko-KR" sz="900" dirty="0"/>
              <a:t>)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B81D6DA8-1080-4BA9-B22A-481F7BB10287}"/>
              </a:ext>
            </a:extLst>
          </p:cNvPr>
          <p:cNvSpPr txBox="1">
            <a:spLocks/>
          </p:cNvSpPr>
          <p:nvPr/>
        </p:nvSpPr>
        <p:spPr>
          <a:xfrm>
            <a:off x="4511784" y="1167664"/>
            <a:ext cx="2183832" cy="37081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∙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900" b="1" dirty="0"/>
              <a:t>품질 요구사항 분석</a:t>
            </a:r>
            <a:endParaRPr lang="en-US" altLang="ko-KR" sz="900" b="1" dirty="0"/>
          </a:p>
          <a:p>
            <a:pPr>
              <a:lnSpc>
                <a:spcPct val="100000"/>
              </a:lnSpc>
            </a:pPr>
            <a:r>
              <a:rPr lang="ko-KR" altLang="en-US" sz="900" b="1" dirty="0"/>
              <a:t>본 과제에서 필요할 것으로 예상되는 품질 요구사항 도출</a:t>
            </a:r>
            <a:endParaRPr lang="en-US" altLang="ko-KR" sz="900" b="1" dirty="0"/>
          </a:p>
          <a:p>
            <a:pPr>
              <a:lnSpc>
                <a:spcPct val="100000"/>
              </a:lnSpc>
            </a:pPr>
            <a:endParaRPr lang="en-US" altLang="ko-KR" sz="900" b="1" dirty="0"/>
          </a:p>
          <a:p>
            <a:pPr>
              <a:lnSpc>
                <a:spcPct val="100000"/>
              </a:lnSpc>
            </a:pPr>
            <a:endParaRPr lang="en-US" altLang="ko-KR" sz="900" b="1" dirty="0"/>
          </a:p>
          <a:p>
            <a:pPr>
              <a:lnSpc>
                <a:spcPct val="100000"/>
              </a:lnSpc>
            </a:pPr>
            <a:endParaRPr lang="en-US" altLang="ko-KR" sz="900" b="1" dirty="0"/>
          </a:p>
        </p:txBody>
      </p: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613280D4-8A18-4D71-98D0-6A19494C7907}"/>
              </a:ext>
            </a:extLst>
          </p:cNvPr>
          <p:cNvSpPr txBox="1">
            <a:spLocks/>
          </p:cNvSpPr>
          <p:nvPr/>
        </p:nvSpPr>
        <p:spPr>
          <a:xfrm>
            <a:off x="6768077" y="1167661"/>
            <a:ext cx="2254826" cy="370813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∙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900" b="1" dirty="0"/>
              <a:t>설계에 영향을 주는 핵심 요구 사항 선정</a:t>
            </a:r>
            <a:endParaRPr lang="en-US" altLang="ko-KR" sz="900" b="1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기능 요구사항</a:t>
            </a:r>
            <a:endParaRPr lang="en-US" altLang="ko-KR" sz="900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품질 요구 사항</a:t>
            </a:r>
            <a:endParaRPr lang="en-US" altLang="ko-KR" sz="900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제약 사항</a:t>
            </a:r>
            <a:endParaRPr lang="en-US" altLang="ko-KR" sz="9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900" b="1" dirty="0"/>
              <a:t>기능요구사항 </a:t>
            </a:r>
            <a:r>
              <a:rPr lang="en-US" altLang="ko-KR" sz="900" b="1" dirty="0"/>
              <a:t>4</a:t>
            </a:r>
            <a:r>
              <a:rPr lang="ko-KR" altLang="en-US" sz="900" b="1" dirty="0"/>
              <a:t>개</a:t>
            </a:r>
            <a:r>
              <a:rPr lang="en-US" altLang="ko-KR" sz="900" b="1" dirty="0"/>
              <a:t>, </a:t>
            </a:r>
            <a:r>
              <a:rPr lang="ko-KR" altLang="en-US" sz="900" b="1" dirty="0"/>
              <a:t>품질 요구사항 </a:t>
            </a:r>
            <a:r>
              <a:rPr lang="en-US" altLang="ko-KR" sz="900" b="1" dirty="0"/>
              <a:t>3</a:t>
            </a:r>
            <a:r>
              <a:rPr lang="ko-KR" altLang="en-US" sz="900" b="1" dirty="0"/>
              <a:t>개 제약사항 </a:t>
            </a:r>
            <a:r>
              <a:rPr lang="en-US" altLang="ko-KR" sz="900" b="1" dirty="0"/>
              <a:t>3</a:t>
            </a:r>
            <a:r>
              <a:rPr lang="ko-KR" altLang="en-US" sz="900" b="1" dirty="0"/>
              <a:t>개 선정</a:t>
            </a:r>
            <a:endParaRPr lang="en-US" altLang="ko-KR" sz="900" b="1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146655"/>
              </p:ext>
            </p:extLst>
          </p:nvPr>
        </p:nvGraphicFramePr>
        <p:xfrm>
          <a:off x="224875" y="1456002"/>
          <a:ext cx="1940029" cy="1754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193">
                  <a:extLst>
                    <a:ext uri="{9D8B030D-6E8A-4147-A177-3AD203B41FA5}">
                      <a16:colId xmlns:a16="http://schemas.microsoft.com/office/drawing/2014/main" val="3987613579"/>
                    </a:ext>
                  </a:extLst>
                </a:gridCol>
                <a:gridCol w="1528836">
                  <a:extLst>
                    <a:ext uri="{9D8B030D-6E8A-4147-A177-3AD203B41FA5}">
                      <a16:colId xmlns:a16="http://schemas.microsoft.com/office/drawing/2014/main" val="4225667234"/>
                    </a:ext>
                  </a:extLst>
                </a:gridCol>
              </a:tblGrid>
              <a:tr h="201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구분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Stakeholder</a:t>
                      </a:r>
                      <a:endParaRPr lang="ko-KR" altLang="en-US" sz="800" b="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288068134"/>
                  </a:ext>
                </a:extLst>
              </a:tr>
              <a:tr h="293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내부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사원 정보 관리 담당자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61791095"/>
                  </a:ext>
                </a:extLst>
              </a:tr>
              <a:tr h="201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내부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급여 담당자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74492570"/>
                  </a:ext>
                </a:extLst>
              </a:tr>
              <a:tr h="201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내부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사원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22985099"/>
                  </a:ext>
                </a:extLst>
              </a:tr>
              <a:tr h="201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내부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검증 담당자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54633781"/>
                  </a:ext>
                </a:extLst>
              </a:tr>
              <a:tr h="201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내부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조직 관리자</a:t>
                      </a:r>
                      <a:r>
                        <a:rPr lang="en-US" altLang="ko-KR" sz="800" b="0" dirty="0"/>
                        <a:t>(TL/PL)</a:t>
                      </a:r>
                      <a:endParaRPr lang="ko-KR" altLang="en-US" sz="800" b="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81273436"/>
                  </a:ext>
                </a:extLst>
              </a:tr>
              <a:tr h="201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외부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사원정보아웃소싱업체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64919772"/>
                  </a:ext>
                </a:extLst>
              </a:tr>
              <a:tr h="249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외부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사원정보 외부 연동 시스템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36739223"/>
                  </a:ext>
                </a:extLst>
              </a:tr>
            </a:tbl>
          </a:graphicData>
        </a:graphic>
      </p:graphicFrame>
      <p:pic>
        <p:nvPicPr>
          <p:cNvPr id="51" name="Picture 5">
            <a:extLst>
              <a:ext uri="{FF2B5EF4-FFF2-40B4-BE49-F238E27FC236}">
                <a16:creationId xmlns:a16="http://schemas.microsoft.com/office/drawing/2014/main" id="{E4E13336-29DC-40EB-A9E8-C1C21569A7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23" y="2232180"/>
            <a:ext cx="1314545" cy="1131658"/>
          </a:xfrm>
          <a:prstGeom prst="rect">
            <a:avLst/>
          </a:prstGeom>
        </p:spPr>
      </p:pic>
      <p:pic>
        <p:nvPicPr>
          <p:cNvPr id="52" name="Picture 16">
            <a:extLst>
              <a:ext uri="{FF2B5EF4-FFF2-40B4-BE49-F238E27FC236}">
                <a16:creationId xmlns:a16="http://schemas.microsoft.com/office/drawing/2014/main" id="{29E32AAE-5463-4816-993A-7F12F19B57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507854"/>
            <a:ext cx="1969913" cy="949911"/>
          </a:xfrm>
          <a:prstGeom prst="rect">
            <a:avLst/>
          </a:prstGeom>
        </p:spPr>
      </p:pic>
      <p:cxnSp>
        <p:nvCxnSpPr>
          <p:cNvPr id="56" name="직선 연결선 55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89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 요구사항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제약사항 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195" y="769831"/>
            <a:ext cx="8576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002060"/>
                </a:solidFill>
              </a:rPr>
              <a:t>기능 요구 사항</a:t>
            </a: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 smtClean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rgbClr val="002060"/>
                </a:solidFill>
              </a:rPr>
              <a:t>제약 </a:t>
            </a:r>
            <a:r>
              <a:rPr lang="ko-KR" altLang="en-US" b="1" dirty="0">
                <a:solidFill>
                  <a:srgbClr val="002060"/>
                </a:solidFill>
              </a:rPr>
              <a:t>사항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460571"/>
              </p:ext>
            </p:extLst>
          </p:nvPr>
        </p:nvGraphicFramePr>
        <p:xfrm>
          <a:off x="498258" y="1169478"/>
          <a:ext cx="8536727" cy="1532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408">
                  <a:extLst>
                    <a:ext uri="{9D8B030D-6E8A-4147-A177-3AD203B41FA5}">
                      <a16:colId xmlns:a16="http://schemas.microsoft.com/office/drawing/2014/main" val="2451658947"/>
                    </a:ext>
                  </a:extLst>
                </a:gridCol>
                <a:gridCol w="6370319">
                  <a:extLst>
                    <a:ext uri="{9D8B030D-6E8A-4147-A177-3AD203B41FA5}">
                      <a16:colId xmlns:a16="http://schemas.microsoft.com/office/drawing/2014/main" val="1718317893"/>
                    </a:ext>
                  </a:extLst>
                </a:gridCol>
              </a:tblGrid>
              <a:tr h="332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 요구 사항 명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 요구 사항 상세 설명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961138"/>
                  </a:ext>
                </a:extLst>
              </a:tr>
              <a:tr h="277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사원 정보 추가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system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새로운 사원의 정보를 추가할 수 있어야 한다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928155"/>
                  </a:ext>
                </a:extLst>
              </a:tr>
              <a:tr h="2559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사원 정보 삭제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system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사원 정보를 삭제 할 수 있어야 한다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075451"/>
                  </a:ext>
                </a:extLst>
              </a:tr>
              <a:tr h="281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사원 정보 검색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system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성명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경력개발단계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생년월일에 따라 사원 정보를 검색할 수 있어야 한다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10373"/>
                  </a:ext>
                </a:extLst>
              </a:tr>
              <a:tr h="262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사원 정보 수정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system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조건에 부합하는 사원 정보를 수정할 수 있어야 한다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096543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754069"/>
              </p:ext>
            </p:extLst>
          </p:nvPr>
        </p:nvGraphicFramePr>
        <p:xfrm>
          <a:off x="507787" y="3698604"/>
          <a:ext cx="8536727" cy="1205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975">
                  <a:extLst>
                    <a:ext uri="{9D8B030D-6E8A-4147-A177-3AD203B41FA5}">
                      <a16:colId xmlns:a16="http://schemas.microsoft.com/office/drawing/2014/main" val="2451658947"/>
                    </a:ext>
                  </a:extLst>
                </a:gridCol>
                <a:gridCol w="6213752">
                  <a:extLst>
                    <a:ext uri="{9D8B030D-6E8A-4147-A177-3AD203B41FA5}">
                      <a16:colId xmlns:a16="http://schemas.microsoft.com/office/drawing/2014/main" val="1718317893"/>
                    </a:ext>
                  </a:extLst>
                </a:gridCol>
              </a:tblGrid>
              <a:tr h="2946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제약 사항 명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제약 사항 설명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961138"/>
                  </a:ext>
                </a:extLst>
              </a:tr>
              <a:tr h="2946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OS </a:t>
                      </a:r>
                      <a:r>
                        <a:rPr lang="ko-KR" altLang="en-US" sz="1200" dirty="0"/>
                        <a:t>제약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시스템은 </a:t>
                      </a:r>
                      <a:r>
                        <a:rPr lang="en-US" altLang="ko-KR" sz="1200" dirty="0"/>
                        <a:t>Window10 </a:t>
                      </a:r>
                      <a:r>
                        <a:rPr lang="ko-KR" altLang="en-US" sz="1200" dirty="0"/>
                        <a:t>환경 그 이상 버전에서 동작한다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928155"/>
                  </a:ext>
                </a:extLst>
              </a:tr>
              <a:tr h="2946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Programming </a:t>
                      </a:r>
                      <a:r>
                        <a:rPr lang="ko-KR" altLang="en-US" sz="1200" dirty="0"/>
                        <a:t>언어의 제약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 개발에 사용되는 언어는 </a:t>
                      </a:r>
                      <a:r>
                        <a:rPr lang="en-US" altLang="ko-KR" sz="1200" dirty="0"/>
                        <a:t>C++ </a:t>
                      </a:r>
                      <a:r>
                        <a:rPr lang="ko-KR" altLang="en-US" sz="1200" dirty="0"/>
                        <a:t>로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075451"/>
                  </a:ext>
                </a:extLst>
              </a:tr>
              <a:tr h="3216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Library </a:t>
                      </a:r>
                      <a:r>
                        <a:rPr lang="ko-KR" altLang="en-US" sz="1200" dirty="0"/>
                        <a:t>제약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Standard library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 err="1"/>
                        <a:t>gtest</a:t>
                      </a:r>
                      <a:r>
                        <a:rPr lang="en-US" altLang="ko-KR" sz="1200" dirty="0"/>
                        <a:t> framework </a:t>
                      </a:r>
                      <a:r>
                        <a:rPr lang="ko-KR" altLang="en-US" sz="1200" dirty="0"/>
                        <a:t>로만 개발을 진행한다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10373"/>
                  </a:ext>
                </a:extLst>
              </a:tr>
            </a:tbl>
          </a:graphicData>
        </a:graphic>
      </p:graphicFrame>
      <p:sp>
        <p:nvSpPr>
          <p:cNvPr id="19" name="Oval 50"/>
          <p:cNvSpPr/>
          <p:nvPr/>
        </p:nvSpPr>
        <p:spPr>
          <a:xfrm>
            <a:off x="172662" y="1466424"/>
            <a:ext cx="325597" cy="31323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7500" bIns="67500" rtlCol="0" anchor="ctr" anchorCtr="0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FR1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0" name="Oval 50"/>
          <p:cNvSpPr/>
          <p:nvPr/>
        </p:nvSpPr>
        <p:spPr>
          <a:xfrm>
            <a:off x="172662" y="1779662"/>
            <a:ext cx="325597" cy="31323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7500" bIns="67500" rtlCol="0" anchor="ctr" anchorCtr="0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FR2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1" name="Oval 50"/>
          <p:cNvSpPr/>
          <p:nvPr/>
        </p:nvSpPr>
        <p:spPr>
          <a:xfrm>
            <a:off x="172664" y="2095402"/>
            <a:ext cx="325597" cy="31323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7500" bIns="67500" rtlCol="0" anchor="ctr" anchorCtr="0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FR3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2" name="Oval 50"/>
          <p:cNvSpPr/>
          <p:nvPr/>
        </p:nvSpPr>
        <p:spPr>
          <a:xfrm>
            <a:off x="172661" y="2388674"/>
            <a:ext cx="325597" cy="31323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7500" bIns="67500" rtlCol="0" anchor="ctr" anchorCtr="0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FR4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3" name="Oval 50"/>
          <p:cNvSpPr/>
          <p:nvPr/>
        </p:nvSpPr>
        <p:spPr>
          <a:xfrm>
            <a:off x="182190" y="3939902"/>
            <a:ext cx="325597" cy="3132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7500" bIns="67500" rtlCol="0" anchor="ctr" anchorCtr="0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C1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4" name="Oval 50"/>
          <p:cNvSpPr/>
          <p:nvPr/>
        </p:nvSpPr>
        <p:spPr>
          <a:xfrm>
            <a:off x="187906" y="4253141"/>
            <a:ext cx="325597" cy="3132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7500" bIns="67500" rtlCol="0" anchor="ctr" anchorCtr="0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C2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5" name="Oval 50"/>
          <p:cNvSpPr/>
          <p:nvPr/>
        </p:nvSpPr>
        <p:spPr>
          <a:xfrm>
            <a:off x="194679" y="4571891"/>
            <a:ext cx="325597" cy="3132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7500" bIns="67500" rtlCol="0" anchor="ctr" anchorCtr="0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C3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1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품질 속성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1195" y="771550"/>
            <a:ext cx="85768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002060"/>
                </a:solidFill>
              </a:rPr>
              <a:t>Utility Tree </a:t>
            </a:r>
            <a:r>
              <a:rPr lang="ko-KR" altLang="en-US" b="1" dirty="0">
                <a:solidFill>
                  <a:srgbClr val="002060"/>
                </a:solidFill>
              </a:rPr>
              <a:t>전개를 통한 품질 속성 도출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889573"/>
              </p:ext>
            </p:extLst>
          </p:nvPr>
        </p:nvGraphicFramePr>
        <p:xfrm>
          <a:off x="367505" y="1099735"/>
          <a:ext cx="8669815" cy="3776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324">
                  <a:extLst>
                    <a:ext uri="{9D8B030D-6E8A-4147-A177-3AD203B41FA5}">
                      <a16:colId xmlns:a16="http://schemas.microsoft.com/office/drawing/2014/main" val="2451658947"/>
                    </a:ext>
                  </a:extLst>
                </a:gridCol>
                <a:gridCol w="1303578">
                  <a:extLst>
                    <a:ext uri="{9D8B030D-6E8A-4147-A177-3AD203B41FA5}">
                      <a16:colId xmlns:a16="http://schemas.microsoft.com/office/drawing/2014/main" val="1718317893"/>
                    </a:ext>
                  </a:extLst>
                </a:gridCol>
                <a:gridCol w="4977727">
                  <a:extLst>
                    <a:ext uri="{9D8B030D-6E8A-4147-A177-3AD203B41FA5}">
                      <a16:colId xmlns:a16="http://schemas.microsoft.com/office/drawing/2014/main" val="2214031898"/>
                    </a:ext>
                  </a:extLst>
                </a:gridCol>
                <a:gridCol w="393242">
                  <a:extLst>
                    <a:ext uri="{9D8B030D-6E8A-4147-A177-3AD203B41FA5}">
                      <a16:colId xmlns:a16="http://schemas.microsoft.com/office/drawing/2014/main" val="218458360"/>
                    </a:ext>
                  </a:extLst>
                </a:gridCol>
                <a:gridCol w="399797">
                  <a:extLst>
                    <a:ext uri="{9D8B030D-6E8A-4147-A177-3AD203B41FA5}">
                      <a16:colId xmlns:a16="http://schemas.microsoft.com/office/drawing/2014/main" val="2545684699"/>
                    </a:ext>
                  </a:extLst>
                </a:gridCol>
                <a:gridCol w="347364">
                  <a:extLst>
                    <a:ext uri="{9D8B030D-6E8A-4147-A177-3AD203B41FA5}">
                      <a16:colId xmlns:a16="http://schemas.microsoft.com/office/drawing/2014/main" val="3109391173"/>
                    </a:ext>
                  </a:extLst>
                </a:gridCol>
                <a:gridCol w="376783">
                  <a:extLst>
                    <a:ext uri="{9D8B030D-6E8A-4147-A177-3AD203B41FA5}">
                      <a16:colId xmlns:a16="http://schemas.microsoft.com/office/drawing/2014/main" val="2313811197"/>
                    </a:ext>
                  </a:extLst>
                </a:gridCol>
              </a:tblGrid>
              <a:tr h="539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Quality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Attribute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QA Refinement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Scenario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중요도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난이도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점수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우선순위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961138"/>
                  </a:ext>
                </a:extLst>
              </a:tr>
              <a:tr h="539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Performance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속도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사원 검색에 걸리는 속도는 빨라야 한다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결과 도출 시간은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1</a:t>
                      </a:r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 이내</a:t>
                      </a:r>
                      <a:endParaRPr lang="ko-KR" altLang="en-US" sz="900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H(5)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H(5)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928155"/>
                  </a:ext>
                </a:extLst>
              </a:tr>
              <a:tr h="539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Accuracy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검색 정확성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사원 검색에서 오류는 없어야 한다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오려 확률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0.00000001 </a:t>
                      </a:r>
                      <a:endParaRPr lang="ko-KR" altLang="en-US" sz="9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 H(5)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H(5)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075451"/>
                  </a:ext>
                </a:extLst>
              </a:tr>
              <a:tr h="539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Performance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사원 데이터 저장 용량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많은 량의 사원 데이터를 다룰 수 있어야 한다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저장할 수 있는 사원 데이터 수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100000</a:t>
                      </a:r>
                      <a:endParaRPr lang="ko-KR" altLang="en-US" sz="900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H(5)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H(4)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10373"/>
                  </a:ext>
                </a:extLst>
              </a:tr>
              <a:tr h="539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/>
                        <a:t>Useability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편의성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사용자가 편리하게 검색할 수 있는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갖추어야 한다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만족도 검증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90% </a:t>
                      </a:r>
                      <a:endParaRPr lang="ko-KR" altLang="en-US" sz="9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H(4)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L(1)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096543"/>
                  </a:ext>
                </a:extLst>
              </a:tr>
              <a:tr h="539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Extensibility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시스템 정합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시스템과의 통합은 쉬워야 한다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3rd Party </a:t>
                      </a:r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시스템과 연동시 변경되는 모듈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1</a:t>
                      </a:r>
                      <a:endParaRPr lang="ko-KR" altLang="en-US" sz="9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H(3)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M(3)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823531"/>
                  </a:ext>
                </a:extLst>
              </a:tr>
              <a:tr h="539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Extensibility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확장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적용시 쉽게 적용할 수 있어한다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적용과 통합시 소요되는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Load &lt; 1MM </a:t>
                      </a:r>
                      <a:endParaRPr lang="ko-KR" altLang="en-US" sz="9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H(1)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M(1)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449544"/>
                  </a:ext>
                </a:extLst>
              </a:tr>
            </a:tbl>
          </a:graphicData>
        </a:graphic>
      </p:graphicFrame>
      <p:sp>
        <p:nvSpPr>
          <p:cNvPr id="28" name="Oval 50"/>
          <p:cNvSpPr/>
          <p:nvPr/>
        </p:nvSpPr>
        <p:spPr>
          <a:xfrm>
            <a:off x="41910" y="1757185"/>
            <a:ext cx="325597" cy="31323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7500" bIns="67500" rtlCol="0" anchor="ctr" anchorCtr="0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QA1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9" name="Oval 50"/>
          <p:cNvSpPr/>
          <p:nvPr/>
        </p:nvSpPr>
        <p:spPr>
          <a:xfrm>
            <a:off x="41910" y="2253305"/>
            <a:ext cx="325597" cy="31323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7500" bIns="67500" rtlCol="0" anchor="ctr" anchorCtr="0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QA2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0" name="Oval 50"/>
          <p:cNvSpPr/>
          <p:nvPr/>
        </p:nvSpPr>
        <p:spPr>
          <a:xfrm>
            <a:off x="41909" y="2858194"/>
            <a:ext cx="325597" cy="31323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7500" bIns="67500" rtlCol="0" anchor="ctr" anchorCtr="0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QA3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15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주요 요구사항 정리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340" y="2592587"/>
            <a:ext cx="1974326" cy="588587"/>
          </a:xfrm>
          <a:prstGeom prst="rect">
            <a:avLst/>
          </a:prstGeom>
        </p:spPr>
      </p:pic>
      <p:sp>
        <p:nvSpPr>
          <p:cNvPr id="10" name="줄무늬가 있는 오른쪽 화살표 9"/>
          <p:cNvSpPr/>
          <p:nvPr/>
        </p:nvSpPr>
        <p:spPr>
          <a:xfrm rot="5400000">
            <a:off x="3988487" y="2721695"/>
            <a:ext cx="771959" cy="2053191"/>
          </a:xfrm>
          <a:prstGeom prst="striped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25"/>
          </a:p>
        </p:txBody>
      </p:sp>
      <p:sp>
        <p:nvSpPr>
          <p:cNvPr id="11" name="FlowTriangle"/>
          <p:cNvSpPr>
            <a:spLocks noChangeArrowheads="1"/>
          </p:cNvSpPr>
          <p:nvPr/>
        </p:nvSpPr>
        <p:spPr bwMode="gray">
          <a:xfrm rot="5400000">
            <a:off x="2281117" y="2728790"/>
            <a:ext cx="1402541" cy="316180"/>
          </a:xfrm>
          <a:prstGeom prst="triangle">
            <a:avLst>
              <a:gd name="adj" fmla="val 49631"/>
            </a:avLst>
          </a:prstGeom>
          <a:solidFill>
            <a:srgbClr val="B2B2B2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sz="105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lowTriangle"/>
          <p:cNvSpPr>
            <a:spLocks noChangeArrowheads="1"/>
          </p:cNvSpPr>
          <p:nvPr/>
        </p:nvSpPr>
        <p:spPr bwMode="gray">
          <a:xfrm rot="10800000">
            <a:off x="3137075" y="1957933"/>
            <a:ext cx="2442141" cy="316180"/>
          </a:xfrm>
          <a:prstGeom prst="triangle">
            <a:avLst>
              <a:gd name="adj" fmla="val 49631"/>
            </a:avLst>
          </a:prstGeom>
          <a:solidFill>
            <a:srgbClr val="B2B2B2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sz="105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FlowTriangle"/>
          <p:cNvSpPr>
            <a:spLocks noChangeArrowheads="1"/>
          </p:cNvSpPr>
          <p:nvPr/>
        </p:nvSpPr>
        <p:spPr bwMode="gray">
          <a:xfrm rot="16200000">
            <a:off x="5003899" y="2809028"/>
            <a:ext cx="1702192" cy="316180"/>
          </a:xfrm>
          <a:prstGeom prst="triangle">
            <a:avLst>
              <a:gd name="adj" fmla="val 49631"/>
            </a:avLst>
          </a:prstGeom>
          <a:solidFill>
            <a:srgbClr val="B2B2B2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sz="105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100351" y="4248158"/>
            <a:ext cx="2515587" cy="62784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25" b="1" dirty="0"/>
              <a:t>사원 정보 검색 시스템</a:t>
            </a:r>
            <a:endParaRPr lang="en-US" altLang="ko-KR" sz="1125" b="1" dirty="0"/>
          </a:p>
        </p:txBody>
      </p:sp>
      <p:sp>
        <p:nvSpPr>
          <p:cNvPr id="16" name="Rectangle: Rounded Corners 2">
            <a:extLst>
              <a:ext uri="{FF2B5EF4-FFF2-40B4-BE49-F238E27FC236}">
                <a16:creationId xmlns:a16="http://schemas.microsoft.com/office/drawing/2014/main" id="{9B26FAC6-0838-49B2-914F-5E27B198C67D}"/>
              </a:ext>
            </a:extLst>
          </p:cNvPr>
          <p:cNvSpPr/>
          <p:nvPr/>
        </p:nvSpPr>
        <p:spPr>
          <a:xfrm>
            <a:off x="135344" y="2306405"/>
            <a:ext cx="2488566" cy="16358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Functional Requirement</a:t>
            </a:r>
            <a:endParaRPr lang="ko-KR" altLang="en-US" sz="1050" dirty="0"/>
          </a:p>
        </p:txBody>
      </p:sp>
      <p:sp>
        <p:nvSpPr>
          <p:cNvPr id="17" name="Rectangle: Rounded Corners 60">
            <a:extLst>
              <a:ext uri="{FF2B5EF4-FFF2-40B4-BE49-F238E27FC236}">
                <a16:creationId xmlns:a16="http://schemas.microsoft.com/office/drawing/2014/main" id="{C683127C-17B9-4749-BD2F-2B004C8FC1BD}"/>
              </a:ext>
            </a:extLst>
          </p:cNvPr>
          <p:cNvSpPr/>
          <p:nvPr/>
        </p:nvSpPr>
        <p:spPr>
          <a:xfrm>
            <a:off x="135344" y="2526445"/>
            <a:ext cx="500351" cy="1635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FR01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61">
            <a:extLst>
              <a:ext uri="{FF2B5EF4-FFF2-40B4-BE49-F238E27FC236}">
                <a16:creationId xmlns:a16="http://schemas.microsoft.com/office/drawing/2014/main" id="{91C6EE36-2042-4A68-9443-936A05EF6604}"/>
              </a:ext>
            </a:extLst>
          </p:cNvPr>
          <p:cNvSpPr/>
          <p:nvPr/>
        </p:nvSpPr>
        <p:spPr>
          <a:xfrm>
            <a:off x="679737" y="2532526"/>
            <a:ext cx="1937168" cy="1635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사원 정보 추가</a:t>
            </a:r>
          </a:p>
        </p:txBody>
      </p:sp>
      <p:sp>
        <p:nvSpPr>
          <p:cNvPr id="19" name="Rectangle: Rounded Corners 62">
            <a:extLst>
              <a:ext uri="{FF2B5EF4-FFF2-40B4-BE49-F238E27FC236}">
                <a16:creationId xmlns:a16="http://schemas.microsoft.com/office/drawing/2014/main" id="{137444E3-1E95-4FD4-9F05-80AB5FAB6300}"/>
              </a:ext>
            </a:extLst>
          </p:cNvPr>
          <p:cNvSpPr/>
          <p:nvPr/>
        </p:nvSpPr>
        <p:spPr>
          <a:xfrm>
            <a:off x="135344" y="2746486"/>
            <a:ext cx="500351" cy="1635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FR02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63">
            <a:extLst>
              <a:ext uri="{FF2B5EF4-FFF2-40B4-BE49-F238E27FC236}">
                <a16:creationId xmlns:a16="http://schemas.microsoft.com/office/drawing/2014/main" id="{09E1CFD9-C2CF-473C-87CD-5A940A38716E}"/>
              </a:ext>
            </a:extLst>
          </p:cNvPr>
          <p:cNvSpPr/>
          <p:nvPr/>
        </p:nvSpPr>
        <p:spPr>
          <a:xfrm>
            <a:off x="679737" y="2752566"/>
            <a:ext cx="1937168" cy="1635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사원 정보 삭제</a:t>
            </a:r>
          </a:p>
        </p:txBody>
      </p:sp>
      <p:sp>
        <p:nvSpPr>
          <p:cNvPr id="21" name="Rectangle: Rounded Corners 64">
            <a:extLst>
              <a:ext uri="{FF2B5EF4-FFF2-40B4-BE49-F238E27FC236}">
                <a16:creationId xmlns:a16="http://schemas.microsoft.com/office/drawing/2014/main" id="{805F3BA5-681A-4DD9-9830-D07EC7A7A289}"/>
              </a:ext>
            </a:extLst>
          </p:cNvPr>
          <p:cNvSpPr/>
          <p:nvPr/>
        </p:nvSpPr>
        <p:spPr>
          <a:xfrm>
            <a:off x="135344" y="2972606"/>
            <a:ext cx="500351" cy="1635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FR03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65">
            <a:extLst>
              <a:ext uri="{FF2B5EF4-FFF2-40B4-BE49-F238E27FC236}">
                <a16:creationId xmlns:a16="http://schemas.microsoft.com/office/drawing/2014/main" id="{80A71021-644B-46AB-85E3-686B1DC786CD}"/>
              </a:ext>
            </a:extLst>
          </p:cNvPr>
          <p:cNvSpPr/>
          <p:nvPr/>
        </p:nvSpPr>
        <p:spPr>
          <a:xfrm>
            <a:off x="679737" y="2978686"/>
            <a:ext cx="1937168" cy="1635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사원 정보 검색</a:t>
            </a:r>
          </a:p>
        </p:txBody>
      </p:sp>
      <p:sp>
        <p:nvSpPr>
          <p:cNvPr id="23" name="Rectangle: Rounded Corners 66">
            <a:extLst>
              <a:ext uri="{FF2B5EF4-FFF2-40B4-BE49-F238E27FC236}">
                <a16:creationId xmlns:a16="http://schemas.microsoft.com/office/drawing/2014/main" id="{E1D3863E-6751-4296-978E-256640055E4C}"/>
              </a:ext>
            </a:extLst>
          </p:cNvPr>
          <p:cNvSpPr/>
          <p:nvPr/>
        </p:nvSpPr>
        <p:spPr>
          <a:xfrm>
            <a:off x="135344" y="3192646"/>
            <a:ext cx="500351" cy="1635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FR04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67">
            <a:extLst>
              <a:ext uri="{FF2B5EF4-FFF2-40B4-BE49-F238E27FC236}">
                <a16:creationId xmlns:a16="http://schemas.microsoft.com/office/drawing/2014/main" id="{161DDAE0-B9D1-47C8-B5EA-BA60516A4A2A}"/>
              </a:ext>
            </a:extLst>
          </p:cNvPr>
          <p:cNvSpPr/>
          <p:nvPr/>
        </p:nvSpPr>
        <p:spPr>
          <a:xfrm>
            <a:off x="679737" y="3198727"/>
            <a:ext cx="1937168" cy="1635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사원 정보 수정</a:t>
            </a:r>
          </a:p>
        </p:txBody>
      </p:sp>
      <p:sp>
        <p:nvSpPr>
          <p:cNvPr id="25" name="Rectangle: Rounded Corners 68">
            <a:extLst>
              <a:ext uri="{FF2B5EF4-FFF2-40B4-BE49-F238E27FC236}">
                <a16:creationId xmlns:a16="http://schemas.microsoft.com/office/drawing/2014/main" id="{6FB0F729-46AB-45A4-9DB8-0980362F35EE}"/>
              </a:ext>
            </a:extLst>
          </p:cNvPr>
          <p:cNvSpPr/>
          <p:nvPr/>
        </p:nvSpPr>
        <p:spPr>
          <a:xfrm>
            <a:off x="6179097" y="2306405"/>
            <a:ext cx="2488566" cy="163585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Quality</a:t>
            </a:r>
            <a:r>
              <a:rPr lang="ko-KR" altLang="en-US" sz="1050" dirty="0"/>
              <a:t> </a:t>
            </a:r>
            <a:r>
              <a:rPr lang="en-US" altLang="ko-KR" sz="1050" dirty="0"/>
              <a:t>Attribute Requirement</a:t>
            </a:r>
            <a:endParaRPr lang="ko-KR" altLang="en-US" sz="1050" dirty="0"/>
          </a:p>
        </p:txBody>
      </p:sp>
      <p:sp>
        <p:nvSpPr>
          <p:cNvPr id="31" name="Rectangle: Rounded Corners 69">
            <a:extLst>
              <a:ext uri="{FF2B5EF4-FFF2-40B4-BE49-F238E27FC236}">
                <a16:creationId xmlns:a16="http://schemas.microsoft.com/office/drawing/2014/main" id="{FC048F8B-9001-4174-82A8-1760DD41667D}"/>
              </a:ext>
            </a:extLst>
          </p:cNvPr>
          <p:cNvSpPr/>
          <p:nvPr/>
        </p:nvSpPr>
        <p:spPr>
          <a:xfrm>
            <a:off x="6130775" y="2526445"/>
            <a:ext cx="548674" cy="1635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QA01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70">
            <a:extLst>
              <a:ext uri="{FF2B5EF4-FFF2-40B4-BE49-F238E27FC236}">
                <a16:creationId xmlns:a16="http://schemas.microsoft.com/office/drawing/2014/main" id="{AEC7A1EE-6132-4CC1-A0E7-7E3137ED6D10}"/>
              </a:ext>
            </a:extLst>
          </p:cNvPr>
          <p:cNvSpPr/>
          <p:nvPr/>
        </p:nvSpPr>
        <p:spPr>
          <a:xfrm>
            <a:off x="6723490" y="2532526"/>
            <a:ext cx="1937168" cy="16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검색 속도</a:t>
            </a:r>
          </a:p>
        </p:txBody>
      </p:sp>
      <p:sp>
        <p:nvSpPr>
          <p:cNvPr id="33" name="Rectangle: Rounded Corners 71">
            <a:extLst>
              <a:ext uri="{FF2B5EF4-FFF2-40B4-BE49-F238E27FC236}">
                <a16:creationId xmlns:a16="http://schemas.microsoft.com/office/drawing/2014/main" id="{287AFB7F-01E8-4A77-AA8E-6FBE1AB49B33}"/>
              </a:ext>
            </a:extLst>
          </p:cNvPr>
          <p:cNvSpPr/>
          <p:nvPr/>
        </p:nvSpPr>
        <p:spPr>
          <a:xfrm>
            <a:off x="6130775" y="2746486"/>
            <a:ext cx="548674" cy="1635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QA02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72">
            <a:extLst>
              <a:ext uri="{FF2B5EF4-FFF2-40B4-BE49-F238E27FC236}">
                <a16:creationId xmlns:a16="http://schemas.microsoft.com/office/drawing/2014/main" id="{AFD4C37A-1BA9-4DEC-A347-605905C18ED6}"/>
              </a:ext>
            </a:extLst>
          </p:cNvPr>
          <p:cNvSpPr/>
          <p:nvPr/>
        </p:nvSpPr>
        <p:spPr>
          <a:xfrm>
            <a:off x="6723490" y="2752566"/>
            <a:ext cx="1937168" cy="16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검색 정확성</a:t>
            </a:r>
          </a:p>
        </p:txBody>
      </p:sp>
      <p:sp>
        <p:nvSpPr>
          <p:cNvPr id="35" name="Rectangle: Rounded Corners 73">
            <a:extLst>
              <a:ext uri="{FF2B5EF4-FFF2-40B4-BE49-F238E27FC236}">
                <a16:creationId xmlns:a16="http://schemas.microsoft.com/office/drawing/2014/main" id="{1705B79E-DB79-40F3-BA78-91DBC383E093}"/>
              </a:ext>
            </a:extLst>
          </p:cNvPr>
          <p:cNvSpPr/>
          <p:nvPr/>
        </p:nvSpPr>
        <p:spPr>
          <a:xfrm>
            <a:off x="6130775" y="2972606"/>
            <a:ext cx="548674" cy="1635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QA03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74">
            <a:extLst>
              <a:ext uri="{FF2B5EF4-FFF2-40B4-BE49-F238E27FC236}">
                <a16:creationId xmlns:a16="http://schemas.microsoft.com/office/drawing/2014/main" id="{1B74E6AF-5493-4180-9D16-5066F36E8FDE}"/>
              </a:ext>
            </a:extLst>
          </p:cNvPr>
          <p:cNvSpPr/>
          <p:nvPr/>
        </p:nvSpPr>
        <p:spPr>
          <a:xfrm>
            <a:off x="6723490" y="2978686"/>
            <a:ext cx="1937168" cy="16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사원 데이터 저장 용량</a:t>
            </a:r>
          </a:p>
        </p:txBody>
      </p:sp>
      <p:sp>
        <p:nvSpPr>
          <p:cNvPr id="37" name="Rectangle: Rounded Corners 77">
            <a:extLst>
              <a:ext uri="{FF2B5EF4-FFF2-40B4-BE49-F238E27FC236}">
                <a16:creationId xmlns:a16="http://schemas.microsoft.com/office/drawing/2014/main" id="{9EB40F88-0C88-41C5-8ED0-7623EBB5C3A4}"/>
              </a:ext>
            </a:extLst>
          </p:cNvPr>
          <p:cNvSpPr/>
          <p:nvPr/>
        </p:nvSpPr>
        <p:spPr>
          <a:xfrm>
            <a:off x="3100351" y="894913"/>
            <a:ext cx="2488566" cy="16358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Constrains</a:t>
            </a:r>
            <a:endParaRPr lang="ko-KR" altLang="en-US" sz="1050" dirty="0"/>
          </a:p>
        </p:txBody>
      </p:sp>
      <p:sp>
        <p:nvSpPr>
          <p:cNvPr id="38" name="Rectangle: Rounded Corners 78">
            <a:extLst>
              <a:ext uri="{FF2B5EF4-FFF2-40B4-BE49-F238E27FC236}">
                <a16:creationId xmlns:a16="http://schemas.microsoft.com/office/drawing/2014/main" id="{41FF341E-DE2C-4D3A-AEFB-F7F2BC8471B3}"/>
              </a:ext>
            </a:extLst>
          </p:cNvPr>
          <p:cNvSpPr/>
          <p:nvPr/>
        </p:nvSpPr>
        <p:spPr>
          <a:xfrm>
            <a:off x="3100351" y="1114954"/>
            <a:ext cx="500351" cy="1635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C01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79">
            <a:extLst>
              <a:ext uri="{FF2B5EF4-FFF2-40B4-BE49-F238E27FC236}">
                <a16:creationId xmlns:a16="http://schemas.microsoft.com/office/drawing/2014/main" id="{17DD3BB3-6F1D-4145-AA92-C601599C0E11}"/>
              </a:ext>
            </a:extLst>
          </p:cNvPr>
          <p:cNvSpPr/>
          <p:nvPr/>
        </p:nvSpPr>
        <p:spPr>
          <a:xfrm>
            <a:off x="3644743" y="1121034"/>
            <a:ext cx="1937168" cy="1635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OS</a:t>
            </a:r>
            <a:r>
              <a:rPr lang="ko-KR" altLang="en-US" sz="1050" dirty="0">
                <a:solidFill>
                  <a:schemeClr val="tx1"/>
                </a:solidFill>
              </a:rPr>
              <a:t> 제약</a:t>
            </a:r>
          </a:p>
        </p:txBody>
      </p:sp>
      <p:sp>
        <p:nvSpPr>
          <p:cNvPr id="40" name="Rectangle: Rounded Corners 80">
            <a:extLst>
              <a:ext uri="{FF2B5EF4-FFF2-40B4-BE49-F238E27FC236}">
                <a16:creationId xmlns:a16="http://schemas.microsoft.com/office/drawing/2014/main" id="{8BFE2957-0AFC-4361-B9C9-FAFB58D9616F}"/>
              </a:ext>
            </a:extLst>
          </p:cNvPr>
          <p:cNvSpPr/>
          <p:nvPr/>
        </p:nvSpPr>
        <p:spPr>
          <a:xfrm>
            <a:off x="3100351" y="1334994"/>
            <a:ext cx="500351" cy="1635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C02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81">
            <a:extLst>
              <a:ext uri="{FF2B5EF4-FFF2-40B4-BE49-F238E27FC236}">
                <a16:creationId xmlns:a16="http://schemas.microsoft.com/office/drawing/2014/main" id="{9ECF8B43-FB79-41A8-A130-57476CDA06BC}"/>
              </a:ext>
            </a:extLst>
          </p:cNvPr>
          <p:cNvSpPr/>
          <p:nvPr/>
        </p:nvSpPr>
        <p:spPr>
          <a:xfrm>
            <a:off x="3644743" y="1341074"/>
            <a:ext cx="1937168" cy="1635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Programming </a:t>
            </a:r>
            <a:r>
              <a:rPr lang="ko-KR" altLang="en-US" sz="1050" dirty="0">
                <a:solidFill>
                  <a:schemeClr val="tx1"/>
                </a:solidFill>
              </a:rPr>
              <a:t>언어의 제약</a:t>
            </a:r>
          </a:p>
        </p:txBody>
      </p:sp>
      <p:sp>
        <p:nvSpPr>
          <p:cNvPr id="42" name="Rectangle: Rounded Corners 82">
            <a:extLst>
              <a:ext uri="{FF2B5EF4-FFF2-40B4-BE49-F238E27FC236}">
                <a16:creationId xmlns:a16="http://schemas.microsoft.com/office/drawing/2014/main" id="{46148CC9-FE93-4D51-B0CC-7530CC1D99FC}"/>
              </a:ext>
            </a:extLst>
          </p:cNvPr>
          <p:cNvSpPr/>
          <p:nvPr/>
        </p:nvSpPr>
        <p:spPr>
          <a:xfrm>
            <a:off x="3100351" y="1561114"/>
            <a:ext cx="500351" cy="1635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C03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83">
            <a:extLst>
              <a:ext uri="{FF2B5EF4-FFF2-40B4-BE49-F238E27FC236}">
                <a16:creationId xmlns:a16="http://schemas.microsoft.com/office/drawing/2014/main" id="{B79A68CC-CE73-4BE8-B6A3-8FA1D3FA728E}"/>
              </a:ext>
            </a:extLst>
          </p:cNvPr>
          <p:cNvSpPr/>
          <p:nvPr/>
        </p:nvSpPr>
        <p:spPr>
          <a:xfrm>
            <a:off x="3644743" y="1567195"/>
            <a:ext cx="1937168" cy="1635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Library </a:t>
            </a:r>
            <a:r>
              <a:rPr lang="ko-KR" altLang="en-US" sz="1050" dirty="0">
                <a:solidFill>
                  <a:schemeClr val="tx1"/>
                </a:solidFill>
              </a:rPr>
              <a:t>제약</a:t>
            </a:r>
          </a:p>
        </p:txBody>
      </p:sp>
    </p:spTree>
    <p:extLst>
      <p:ext uri="{BB962C8B-B14F-4D97-AF65-F5344CB8AC3E}">
        <p14:creationId xmlns:p14="http://schemas.microsoft.com/office/powerpoint/2010/main" val="338340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분석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나나나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77099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779233">
              <a:lnSpc>
                <a:spcPct val="150000"/>
              </a:lnSpc>
            </a:pPr>
            <a:r>
              <a:rPr lang="ko-KR" altLang="en-US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6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요구사항 분배</a:t>
            </a:r>
            <a:endParaRPr lang="en-US" altLang="ko-KR" sz="1600" b="1" dirty="0" smtClean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ko-KR" altLang="en-US" sz="1600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명령어별로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분배 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? 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104927"/>
              </p:ext>
            </p:extLst>
          </p:nvPr>
        </p:nvGraphicFramePr>
        <p:xfrm>
          <a:off x="971600" y="2139702"/>
          <a:ext cx="5040560" cy="1569441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30410548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626637998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4250718882"/>
                    </a:ext>
                  </a:extLst>
                </a:gridCol>
              </a:tblGrid>
              <a:tr h="25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담당자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20282"/>
                  </a:ext>
                </a:extLst>
              </a:tr>
              <a:tr h="273947">
                <a:tc rowSpan="5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명령어</a:t>
                      </a:r>
                      <a:r>
                        <a:rPr lang="en-US" altLang="ko-KR" sz="1200" b="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200" b="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기능</a:t>
                      </a:r>
                      <a:endParaRPr lang="ko-KR" alt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ADD</a:t>
                      </a: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3231" marR="33231" marT="17994" marB="17994" anchor="ctr" horzOverflow="overflow"/>
                </a:tc>
                <a:extLst>
                  <a:ext uri="{0D108BD9-81ED-4DB2-BD59-A6C34878D82A}">
                    <a16:rowId xmlns:a16="http://schemas.microsoft.com/office/drawing/2014/main" val="725672918"/>
                  </a:ext>
                </a:extLst>
              </a:tr>
              <a:tr h="273947">
                <a:tc vMerge="1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DEL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3231" marR="33231" marT="17994" marB="17994" anchor="ctr" horzOverflow="overflow"/>
                </a:tc>
                <a:extLst>
                  <a:ext uri="{0D108BD9-81ED-4DB2-BD59-A6C34878D82A}">
                    <a16:rowId xmlns:a16="http://schemas.microsoft.com/office/drawing/2014/main" val="3888210179"/>
                  </a:ext>
                </a:extLst>
              </a:tr>
              <a:tr h="273947">
                <a:tc vMerge="1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SCH</a:t>
                      </a: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3231" marR="33231" marT="17994" marB="17994" anchor="ctr" horzOverflow="overflow"/>
                </a:tc>
                <a:extLst>
                  <a:ext uri="{0D108BD9-81ED-4DB2-BD59-A6C34878D82A}">
                    <a16:rowId xmlns:a16="http://schemas.microsoft.com/office/drawing/2014/main" val="98519596"/>
                  </a:ext>
                </a:extLst>
              </a:tr>
              <a:tr h="136974">
                <a:tc vMerge="1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MOD</a:t>
                      </a: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3231" marR="33231" marT="17994" marB="17994" anchor="ctr" horzOverflow="overflow"/>
                </a:tc>
                <a:extLst>
                  <a:ext uri="{0D108BD9-81ED-4DB2-BD59-A6C34878D82A}">
                    <a16:rowId xmlns:a16="http://schemas.microsoft.com/office/drawing/2014/main" val="1305712715"/>
                  </a:ext>
                </a:extLst>
              </a:tr>
              <a:tr h="1369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I/O</a:t>
                      </a: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3231" marR="33231" marT="17994" marB="17994" anchor="ctr" horzOverflow="overflow"/>
                </a:tc>
                <a:extLst>
                  <a:ext uri="{0D108BD9-81ED-4DB2-BD59-A6C34878D82A}">
                    <a16:rowId xmlns:a16="http://schemas.microsoft.com/office/drawing/2014/main" val="3349294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75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4062</TotalTime>
  <Words>877</Words>
  <Application>Microsoft Office PowerPoint</Application>
  <PresentationFormat>화면 슬라이드 쇼(16:9)</PresentationFormat>
  <Paragraphs>245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HY견고딕</vt:lpstr>
      <vt:lpstr>맑은 고딕</vt:lpstr>
      <vt:lpstr>맑은 고딕</vt:lpstr>
      <vt:lpstr>바탕체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이신원(shinwon.lee)</dc:creator>
  <cp:lastModifiedBy>smallrap</cp:lastModifiedBy>
  <cp:revision>1028</cp:revision>
  <dcterms:created xsi:type="dcterms:W3CDTF">2021-03-05T05:14:14Z</dcterms:created>
  <dcterms:modified xsi:type="dcterms:W3CDTF">2022-03-31T02:08:01Z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D:\PC개인공간\2021\CodeReviewAgentTF\현업활동계획수립.pptx</vt:lpwstr>
  </property>
</Properties>
</file>