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94" r:id="rId4"/>
    <p:sldId id="277" r:id="rId5"/>
    <p:sldId id="290" r:id="rId6"/>
    <p:sldId id="291" r:id="rId7"/>
    <p:sldId id="295" r:id="rId8"/>
    <p:sldId id="278" r:id="rId9"/>
    <p:sldId id="284" r:id="rId10"/>
    <p:sldId id="292" r:id="rId11"/>
    <p:sldId id="293" r:id="rId12"/>
    <p:sldId id="302" r:id="rId13"/>
    <p:sldId id="296" r:id="rId14"/>
    <p:sldId id="280" r:id="rId15"/>
    <p:sldId id="286" r:id="rId16"/>
    <p:sldId id="299" r:id="rId17"/>
    <p:sldId id="298" r:id="rId18"/>
    <p:sldId id="297" r:id="rId19"/>
    <p:sldId id="281" r:id="rId20"/>
    <p:sldId id="301" r:id="rId21"/>
    <p:sldId id="300" r:id="rId22"/>
    <p:sldId id="303" r:id="rId23"/>
    <p:sldId id="282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16" initials="5" lastIdx="2" clrIdx="0">
    <p:extLst>
      <p:ext uri="{19B8F6BF-5375-455C-9EA6-DF929625EA0E}">
        <p15:presenceInfo xmlns:p15="http://schemas.microsoft.com/office/powerpoint/2012/main" userId="51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DB3"/>
    <a:srgbClr val="B6B6B6"/>
    <a:srgbClr val="F1C5C5"/>
    <a:srgbClr val="FFF8F2"/>
    <a:srgbClr val="F2EEFD"/>
    <a:srgbClr val="D6DBFD"/>
    <a:srgbClr val="D4DAFD"/>
    <a:srgbClr val="C0DEF9"/>
    <a:srgbClr val="F0F2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26"/>
      </p:cViewPr>
      <p:guideLst>
        <p:guide orient="horz" pos="4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0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2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1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758F-3D46-41EB-B13E-78374A0E2BE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BDE0-EF1E-42F2-A985-0811367A3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3142" y="812799"/>
            <a:ext cx="6952343" cy="97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콘텐츠 기반 추천 시스템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461453" y="1785256"/>
            <a:ext cx="3144032" cy="436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err="1" smtClean="0"/>
              <a:t>선문대학교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K-D </a:t>
            </a:r>
            <a:r>
              <a:rPr lang="ko-KR" altLang="en-US" sz="2000" b="1" dirty="0" smtClean="0"/>
              <a:t>프로그램</a:t>
            </a:r>
            <a:endParaRPr lang="ko-KR" altLang="en-US" sz="2000" b="1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53143" y="4905829"/>
            <a:ext cx="1567544" cy="1328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/>
              <a:t>팀장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김대양</a:t>
            </a:r>
            <a:endParaRPr lang="en-US" altLang="ko-KR" sz="1400" dirty="0" smtClean="0"/>
          </a:p>
          <a:p>
            <a:pPr algn="l"/>
            <a:r>
              <a:rPr lang="en-US" altLang="ko-KR" sz="1400" dirty="0" smtClean="0"/>
              <a:t> </a:t>
            </a:r>
          </a:p>
          <a:p>
            <a:pPr algn="l"/>
            <a:r>
              <a:rPr lang="ko-KR" altLang="en-US" sz="1400" dirty="0" smtClean="0"/>
              <a:t>팀원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태정수</a:t>
            </a:r>
            <a:endParaRPr lang="en-US" altLang="ko-KR" sz="1400" dirty="0" smtClean="0"/>
          </a:p>
          <a:p>
            <a:pPr algn="l"/>
            <a:endParaRPr lang="en-US" altLang="ko-KR" sz="1400" dirty="0" smtClean="0"/>
          </a:p>
          <a:p>
            <a:pPr algn="l"/>
            <a:r>
              <a:rPr lang="ko-KR" altLang="en-US" sz="1400" dirty="0" smtClean="0"/>
              <a:t>팀원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서동윤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3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데이터 </a:t>
            </a:r>
            <a:r>
              <a:rPr lang="ko-KR" altLang="en-US" b="1" dirty="0" smtClean="0">
                <a:solidFill>
                  <a:schemeClr val="tx1"/>
                </a:solidFill>
              </a:rPr>
              <a:t>정제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8" y="913699"/>
            <a:ext cx="11115304" cy="313769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290940" y="4222839"/>
            <a:ext cx="9846960" cy="2118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프로젝트의 특성 중에서 책의 제목과 줄거리는 책을 판단하는데 중요한 역할을 할 것으로 판단되어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이러한 </a:t>
            </a:r>
            <a:r>
              <a:rPr lang="ko-KR" altLang="en-US" sz="1600" dirty="0">
                <a:solidFill>
                  <a:schemeClr val="tx1"/>
                </a:solidFill>
              </a:rPr>
              <a:t>특성을 모델에 효과적으로 활용할 수 있도록 임베딩 작업을 진행했습니다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제목에 </a:t>
            </a:r>
            <a:r>
              <a:rPr lang="ko-KR" altLang="en-US" sz="1600" dirty="0">
                <a:solidFill>
                  <a:schemeClr val="tx1"/>
                </a:solidFill>
              </a:rPr>
              <a:t>대해서는 </a:t>
            </a:r>
            <a:r>
              <a:rPr lang="en-US" altLang="ko-KR" sz="1600" dirty="0">
                <a:solidFill>
                  <a:schemeClr val="tx1"/>
                </a:solidFill>
              </a:rPr>
              <a:t>Word2Vec </a:t>
            </a:r>
            <a:r>
              <a:rPr lang="ko-KR" altLang="en-US" sz="1600" dirty="0">
                <a:solidFill>
                  <a:schemeClr val="tx1"/>
                </a:solidFill>
              </a:rPr>
              <a:t>모델을 사용하여 각 단어를 의미 있는 벡터로 변환하였고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줄거리에 대해서는 </a:t>
            </a:r>
            <a:r>
              <a:rPr lang="en-US" altLang="ko-KR" sz="1600" dirty="0">
                <a:solidFill>
                  <a:schemeClr val="tx1"/>
                </a:solidFill>
              </a:rPr>
              <a:t>Doc2Vec </a:t>
            </a:r>
            <a:r>
              <a:rPr lang="ko-KR" altLang="en-US" sz="1600" dirty="0">
                <a:solidFill>
                  <a:schemeClr val="tx1"/>
                </a:solidFill>
              </a:rPr>
              <a:t>모델을 활용하여 문장 전체를 임베딩 작업을 진행했습니다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데이터 </a:t>
            </a:r>
            <a:r>
              <a:rPr lang="ko-KR" altLang="en-US" b="1" dirty="0" smtClean="0">
                <a:solidFill>
                  <a:schemeClr val="tx1"/>
                </a:solidFill>
              </a:rPr>
              <a:t>정제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5504" y="2161501"/>
            <a:ext cx="6841118" cy="2534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임베딩은 작업은 </a:t>
            </a:r>
            <a:r>
              <a:rPr lang="ko-KR" altLang="en-US" sz="1600" dirty="0">
                <a:solidFill>
                  <a:schemeClr val="tx1"/>
                </a:solidFill>
              </a:rPr>
              <a:t>다양한 절차가 포함되어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먼저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불필요한 문자를 제거</a:t>
            </a:r>
            <a:r>
              <a:rPr lang="ko-KR" altLang="en-US" sz="1600" dirty="0">
                <a:solidFill>
                  <a:schemeClr val="tx1"/>
                </a:solidFill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그 </a:t>
            </a:r>
            <a:r>
              <a:rPr lang="ko-KR" altLang="en-US" sz="1600" dirty="0">
                <a:solidFill>
                  <a:schemeClr val="tx1"/>
                </a:solidFill>
              </a:rPr>
              <a:t>후에는 </a:t>
            </a:r>
            <a:r>
              <a:rPr lang="ko-KR" altLang="en-US" sz="1600" b="1" dirty="0">
                <a:solidFill>
                  <a:schemeClr val="tx1"/>
                </a:solidFill>
              </a:rPr>
              <a:t>데이터 불용어를 제거</a:t>
            </a:r>
            <a:r>
              <a:rPr lang="ko-KR" altLang="en-US" sz="1600" dirty="0">
                <a:solidFill>
                  <a:schemeClr val="tx1"/>
                </a:solidFill>
              </a:rPr>
              <a:t>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다음으로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데이터를 </a:t>
            </a:r>
            <a:r>
              <a:rPr lang="ko-KR" altLang="en-US" sz="1600" b="1" dirty="0">
                <a:solidFill>
                  <a:schemeClr val="tx1"/>
                </a:solidFill>
              </a:rPr>
              <a:t>토큰화하여 임베딩 모델 학습</a:t>
            </a:r>
            <a:r>
              <a:rPr lang="ko-KR" altLang="en-US" sz="1600" dirty="0">
                <a:solidFill>
                  <a:schemeClr val="tx1"/>
                </a:solidFill>
              </a:rPr>
              <a:t>을 진행합니다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06542" y="227172"/>
            <a:ext cx="1441363" cy="371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작업 전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06542" y="3305508"/>
            <a:ext cx="1441363" cy="371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작업 후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649847" y="558787"/>
            <a:ext cx="4754754" cy="2581152"/>
            <a:chOff x="6649847" y="558787"/>
            <a:chExt cx="4754754" cy="258115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847" y="558787"/>
              <a:ext cx="4754754" cy="2581152"/>
            </a:xfrm>
            <a:prstGeom prst="roundRect">
              <a:avLst>
                <a:gd name="adj" fmla="val 7811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6" name="직사각형 15"/>
            <p:cNvSpPr/>
            <p:nvPr/>
          </p:nvSpPr>
          <p:spPr>
            <a:xfrm>
              <a:off x="7962899" y="598296"/>
              <a:ext cx="3441701" cy="25357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49847" y="3638533"/>
            <a:ext cx="4754754" cy="2931208"/>
            <a:chOff x="6649847" y="3638533"/>
            <a:chExt cx="4754754" cy="293120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847" y="3638533"/>
              <a:ext cx="4754754" cy="2931208"/>
            </a:xfrm>
            <a:prstGeom prst="roundRect">
              <a:avLst>
                <a:gd name="adj" fmla="val 4535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7" name="직사각형 16"/>
            <p:cNvSpPr/>
            <p:nvPr/>
          </p:nvSpPr>
          <p:spPr>
            <a:xfrm>
              <a:off x="8724900" y="3676633"/>
              <a:ext cx="2679700" cy="28931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1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데이터 </a:t>
            </a:r>
            <a:r>
              <a:rPr lang="ko-KR" altLang="en-US" b="1" dirty="0" smtClean="0">
                <a:solidFill>
                  <a:schemeClr val="tx1"/>
                </a:solidFill>
              </a:rPr>
              <a:t>정제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5504" y="2161501"/>
            <a:ext cx="6124996" cy="2534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최종적으로 완성된 데이터를 저장하고 모델에서 가장 적합하다 생각하는 책의 </a:t>
            </a:r>
            <a:r>
              <a:rPr lang="en-US" altLang="ko-KR" sz="1600" dirty="0">
                <a:solidFill>
                  <a:schemeClr val="tx1"/>
                </a:solidFill>
              </a:rPr>
              <a:t>ISBN</a:t>
            </a:r>
            <a:r>
              <a:rPr lang="ko-KR" altLang="en-US" sz="1600" dirty="0">
                <a:solidFill>
                  <a:schemeClr val="tx1"/>
                </a:solidFill>
              </a:rPr>
              <a:t>을 반환하기 때문에 </a:t>
            </a:r>
            <a:r>
              <a:rPr lang="ko-KR" altLang="en-US" sz="1600" dirty="0" smtClean="0">
                <a:solidFill>
                  <a:schemeClr val="tx1"/>
                </a:solidFill>
              </a:rPr>
              <a:t>해당 </a:t>
            </a:r>
            <a:r>
              <a:rPr lang="en-US" altLang="ko-KR" sz="1600" dirty="0">
                <a:solidFill>
                  <a:schemeClr val="tx1"/>
                </a:solidFill>
              </a:rPr>
              <a:t>ISBN</a:t>
            </a:r>
            <a:r>
              <a:rPr lang="ko-KR" altLang="en-US" sz="1600" dirty="0">
                <a:solidFill>
                  <a:schemeClr val="tx1"/>
                </a:solidFill>
              </a:rPr>
              <a:t>에 맞춰서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책의 </a:t>
            </a:r>
            <a:r>
              <a:rPr lang="ko-KR" altLang="en-US" sz="1600" dirty="0">
                <a:solidFill>
                  <a:schemeClr val="tx1"/>
                </a:solidFill>
              </a:rPr>
              <a:t>제목과 책의 이미지 경로를 반환하기 위해 사용할 데이터도 저장하였습니다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07" y="335010"/>
            <a:ext cx="4206605" cy="6187976"/>
          </a:xfrm>
          <a:prstGeom prst="roundRect">
            <a:avLst>
              <a:gd name="adj" fmla="val 39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72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828" y="2844797"/>
            <a:ext cx="6952343" cy="116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3. </a:t>
            </a:r>
            <a:r>
              <a:rPr lang="ko-KR" altLang="en-US" sz="2400" b="1" dirty="0">
                <a:solidFill>
                  <a:schemeClr val="tx1"/>
                </a:solidFill>
              </a:rPr>
              <a:t>모델 구현</a:t>
            </a:r>
          </a:p>
        </p:txBody>
      </p:sp>
    </p:spTree>
    <p:extLst>
      <p:ext uri="{BB962C8B-B14F-4D97-AF65-F5344CB8AC3E}">
        <p14:creationId xmlns:p14="http://schemas.microsoft.com/office/powerpoint/2010/main" val="8331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106155"/>
            <a:ext cx="12192000" cy="6857999"/>
            <a:chOff x="0" y="-106155"/>
            <a:chExt cx="12192000" cy="685799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06155"/>
              <a:ext cx="12192000" cy="6857999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82880" y="171449"/>
              <a:ext cx="11826240" cy="6515099"/>
            </a:xfrm>
            <a:prstGeom prst="roundRect">
              <a:avLst>
                <a:gd name="adj" fmla="val 6755"/>
              </a:avLst>
            </a:prstGeom>
            <a:noFill/>
            <a:ln w="76200">
              <a:solidFill>
                <a:srgbClr val="B6B6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0937" y="171449"/>
              <a:ext cx="3385126" cy="74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 구현</a:t>
              </a:r>
            </a:p>
          </p:txBody>
        </p:sp>
        <p:pic>
          <p:nvPicPr>
            <p:cNvPr id="9" name="_x50075960" descr="DRW00004208722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512" y="1544278"/>
              <a:ext cx="5856517" cy="302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292546280" descr="EMB00004208722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202" y="4780722"/>
              <a:ext cx="5868801" cy="973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180207" y="802028"/>
              <a:ext cx="3385126" cy="74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데이터 셋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025" y="1544278"/>
              <a:ext cx="4443123" cy="420965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431023" y="814992"/>
              <a:ext cx="3385126" cy="74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문화 빅데이터 플랫폼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4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모델 구현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95832" y="2057772"/>
            <a:ext cx="13424" cy="3362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96556" y="2057772"/>
            <a:ext cx="10109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95832" y="5420658"/>
            <a:ext cx="10109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18456" y="1769771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7732" y="5132658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252876" y="1038697"/>
            <a:ext cx="8288124" cy="160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입력 </a:t>
            </a:r>
            <a:r>
              <a:rPr lang="en-US" altLang="ko-KR" sz="1600" b="1" dirty="0">
                <a:solidFill>
                  <a:schemeClr val="tx1"/>
                </a:solidFill>
              </a:rPr>
              <a:t>ISBN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1600" dirty="0">
                <a:solidFill>
                  <a:schemeClr val="tx1"/>
                </a:solidFill>
              </a:rPr>
              <a:t>입력한 정상적인 형식의 </a:t>
            </a:r>
            <a:r>
              <a:rPr lang="en-US" altLang="ko-KR" sz="1600" dirty="0">
                <a:solidFill>
                  <a:schemeClr val="tx1"/>
                </a:solidFill>
              </a:rPr>
              <a:t>ISBN_THIRTEEN_NO</a:t>
            </a:r>
            <a:r>
              <a:rPr lang="ko-KR" altLang="en-US" sz="1600" dirty="0">
                <a:solidFill>
                  <a:schemeClr val="tx1"/>
                </a:solidFill>
              </a:rPr>
              <a:t>를 나타냅니다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사용자의 요청에 따라 입력된 </a:t>
            </a:r>
            <a:r>
              <a:rPr lang="en-US" altLang="ko-KR" sz="1600" dirty="0">
                <a:solidFill>
                  <a:schemeClr val="tx1"/>
                </a:solidFill>
              </a:rPr>
              <a:t>ISBN</a:t>
            </a:r>
            <a:r>
              <a:rPr lang="ko-KR" altLang="en-US" sz="1600" dirty="0">
                <a:solidFill>
                  <a:schemeClr val="tx1"/>
                </a:solidFill>
              </a:rPr>
              <a:t>을 기반으로 도서 추천 모델을 구축하였습니다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※ </a:t>
            </a:r>
            <a:r>
              <a:rPr lang="ko-KR" altLang="en-US" sz="1100" dirty="0" smtClean="0">
                <a:solidFill>
                  <a:schemeClr val="tx1"/>
                </a:solidFill>
              </a:rPr>
              <a:t>아래의 이미지는 </a:t>
            </a:r>
            <a:r>
              <a:rPr lang="en-US" altLang="ko-KR" sz="1100" dirty="0" smtClean="0">
                <a:solidFill>
                  <a:schemeClr val="tx1"/>
                </a:solidFill>
              </a:rPr>
              <a:t>ISBN </a:t>
            </a:r>
            <a:r>
              <a:rPr lang="ko-KR" altLang="en-US" sz="1100" dirty="0" smtClean="0">
                <a:solidFill>
                  <a:schemeClr val="tx1"/>
                </a:solidFill>
              </a:rPr>
              <a:t>형식입니다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2876" y="4368598"/>
            <a:ext cx="7970624" cy="160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책 정보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en-US" altLang="ko-KR" sz="1600" dirty="0">
                <a:solidFill>
                  <a:schemeClr val="tx1"/>
                </a:solidFill>
              </a:rPr>
              <a:t>ISBN</a:t>
            </a:r>
            <a:r>
              <a:rPr lang="ko-KR" altLang="en-US" sz="1600" dirty="0">
                <a:solidFill>
                  <a:schemeClr val="tx1"/>
                </a:solidFill>
              </a:rPr>
              <a:t>에 해당하는 책의 정보를 보여줍니다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장르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점수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가격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리뷰 </a:t>
            </a:r>
            <a:r>
              <a:rPr lang="ko-KR" altLang="en-US" sz="1600" dirty="0" smtClean="0">
                <a:solidFill>
                  <a:schemeClr val="tx1"/>
                </a:solidFill>
              </a:rPr>
              <a:t>등 요소가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포함되어 </a:t>
            </a:r>
            <a:r>
              <a:rPr lang="ko-KR" altLang="en-US" sz="1600" dirty="0">
                <a:solidFill>
                  <a:schemeClr val="tx1"/>
                </a:solidFill>
              </a:rPr>
              <a:t>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25" name="_x134823208" descr="EMB000029c0047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21" y="2745950"/>
            <a:ext cx="4221480" cy="9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" y="-2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모델 구현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6085376" y="1890451"/>
            <a:ext cx="13424" cy="3362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04388" y="542574"/>
            <a:ext cx="3987144" cy="3522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가중치 설정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1600" dirty="0">
                <a:solidFill>
                  <a:schemeClr val="tx1"/>
                </a:solidFill>
              </a:rPr>
              <a:t>모델에서 고려한 중요도에 따른 </a:t>
            </a:r>
            <a:r>
              <a:rPr lang="ko-KR" altLang="en-US" sz="1600" b="1" dirty="0">
                <a:solidFill>
                  <a:schemeClr val="tx1"/>
                </a:solidFill>
              </a:rPr>
              <a:t>가중치</a:t>
            </a:r>
            <a:r>
              <a:rPr lang="ko-KR" altLang="en-US" sz="1600" dirty="0">
                <a:solidFill>
                  <a:schemeClr val="tx1"/>
                </a:solidFill>
              </a:rPr>
              <a:t>를 나타냅니다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	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장르의 </a:t>
            </a:r>
            <a:r>
              <a:rPr lang="ko-KR" altLang="en-US" sz="1600" dirty="0">
                <a:solidFill>
                  <a:schemeClr val="tx1"/>
                </a:solidFill>
              </a:rPr>
              <a:t>중요도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weight_kdc_nm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점수의 </a:t>
            </a:r>
            <a:r>
              <a:rPr lang="ko-KR" altLang="en-US" sz="1600" dirty="0">
                <a:solidFill>
                  <a:schemeClr val="tx1"/>
                </a:solidFill>
              </a:rPr>
              <a:t>중요도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weight_score</a:t>
            </a:r>
            <a:r>
              <a:rPr lang="en-US" altLang="ko-KR" sz="1600" dirty="0" smtClean="0">
                <a:solidFill>
                  <a:schemeClr val="tx1"/>
                </a:solidFill>
              </a:rPr>
              <a:t>) 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가격의 </a:t>
            </a:r>
            <a:r>
              <a:rPr lang="ko-KR" altLang="en-US" sz="1600" dirty="0">
                <a:solidFill>
                  <a:schemeClr val="tx1"/>
                </a:solidFill>
              </a:rPr>
              <a:t>중요도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weight_price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	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리뷰의 </a:t>
            </a:r>
            <a:r>
              <a:rPr lang="ko-KR" altLang="en-US" sz="1600" dirty="0">
                <a:solidFill>
                  <a:schemeClr val="tx1"/>
                </a:solidFill>
              </a:rPr>
              <a:t>중요도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weight_review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7120" y="3692061"/>
            <a:ext cx="4479264" cy="148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모델 적용 결과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입력한 </a:t>
            </a:r>
            <a:r>
              <a:rPr lang="ko-KR" altLang="en-US" sz="1600" dirty="0">
                <a:solidFill>
                  <a:schemeClr val="tx1"/>
                </a:solidFill>
              </a:rPr>
              <a:t>책과 다른 책들 간의 </a:t>
            </a:r>
            <a:r>
              <a:rPr lang="ko-KR" altLang="en-US" sz="1600" b="1" dirty="0">
                <a:solidFill>
                  <a:schemeClr val="tx1"/>
                </a:solidFill>
              </a:rPr>
              <a:t>코사인 유사도</a:t>
            </a:r>
            <a:r>
              <a:rPr lang="ko-KR" altLang="en-US" sz="1600" dirty="0">
                <a:solidFill>
                  <a:schemeClr val="tx1"/>
                </a:solidFill>
              </a:rPr>
              <a:t>를 계산하여 유사한 책을 찾았습니다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상위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개의 유사도와 각 책의 점수를 출력합니다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6085376" y="2311364"/>
            <a:ext cx="1024344" cy="76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5810800" y="2023364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5143500" y="4432498"/>
            <a:ext cx="955300" cy="56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08000" y="4144499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17120" y="723901"/>
            <a:ext cx="4584238" cy="2870374"/>
            <a:chOff x="617120" y="723901"/>
            <a:chExt cx="4584238" cy="287037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0" y="723901"/>
              <a:ext cx="4584238" cy="287037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181100" y="736602"/>
              <a:ext cx="3472551" cy="742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8686" y="2634813"/>
              <a:ext cx="4572672" cy="9594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01588" y="4033216"/>
            <a:ext cx="4090728" cy="1415083"/>
            <a:chOff x="7201588" y="4033216"/>
            <a:chExt cx="4090728" cy="141508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588" y="4033216"/>
              <a:ext cx="4090728" cy="141508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448688" y="4486728"/>
              <a:ext cx="2287242" cy="8599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4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모델 구현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6920" y="1427359"/>
            <a:ext cx="5322033" cy="4671813"/>
            <a:chOff x="6339106" y="1093091"/>
            <a:chExt cx="5322033" cy="467181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106" y="1093091"/>
              <a:ext cx="5322033" cy="467181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242076" y="1093091"/>
              <a:ext cx="2263874" cy="2753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13426" y="1591566"/>
              <a:ext cx="2247999" cy="202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132993" y="2385156"/>
            <a:ext cx="5629122" cy="2756218"/>
            <a:chOff x="527104" y="2050889"/>
            <a:chExt cx="5629122" cy="27562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04" y="2050889"/>
              <a:ext cx="5629122" cy="275621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3476" y="3864866"/>
              <a:ext cx="3921224" cy="8023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623213" y="1752563"/>
            <a:ext cx="4101799" cy="63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결과 값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개의 책 정보 출력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3594" y="835911"/>
            <a:ext cx="3968684" cy="479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실행 방법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입력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ISBN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828" y="2844797"/>
            <a:ext cx="6952343" cy="116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4. </a:t>
            </a:r>
            <a:r>
              <a:rPr lang="ko-KR" altLang="en-US" sz="2400" b="1" dirty="0">
                <a:solidFill>
                  <a:schemeClr val="tx1"/>
                </a:solidFill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5045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0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분석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0938" y="2576876"/>
            <a:ext cx="4197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3390" algn="just" fontAlgn="base">
              <a:lnSpc>
                <a:spcPct val="180000"/>
              </a:lnSpc>
            </a:pPr>
            <a:r>
              <a:rPr lang="ko-KR" altLang="en-US" sz="1600" kern="0" spc="-20" dirty="0">
                <a:latin typeface="휴먼명조"/>
                <a:ea typeface="휴먼명조"/>
              </a:rPr>
              <a:t>입력된 책 </a:t>
            </a:r>
            <a:r>
              <a:rPr lang="en-US" altLang="ko-KR" sz="1600" kern="0" spc="-20" dirty="0">
                <a:latin typeface="HCI Poppy"/>
                <a:ea typeface="휴먼명조"/>
              </a:rPr>
              <a:t>"</a:t>
            </a:r>
            <a:r>
              <a:rPr lang="ko-KR" altLang="en-US" sz="1600" kern="0" spc="-20" dirty="0">
                <a:latin typeface="휴먼명조"/>
                <a:ea typeface="휴먼명조"/>
              </a:rPr>
              <a:t>나는 세계일주로 경제를 배웠다</a:t>
            </a:r>
            <a:r>
              <a:rPr lang="en-US" altLang="ko-KR" sz="1600" kern="0" spc="-20" dirty="0">
                <a:latin typeface="HCI Poppy"/>
                <a:ea typeface="휴먼명조"/>
              </a:rPr>
              <a:t>."</a:t>
            </a:r>
            <a:r>
              <a:rPr lang="ko-KR" altLang="en-US" sz="1600" kern="0" spc="-20" dirty="0">
                <a:latin typeface="휴먼명조"/>
                <a:ea typeface="휴먼명조"/>
              </a:rPr>
              <a:t>에 대한 유사도 추천 시스템 분석 결과</a:t>
            </a:r>
            <a:r>
              <a:rPr lang="en-US" altLang="ko-KR" sz="1600" kern="0" spc="-20" dirty="0">
                <a:latin typeface="HCI Poppy"/>
                <a:ea typeface="휴먼명조"/>
              </a:rPr>
              <a:t>, </a:t>
            </a:r>
            <a:endParaRPr lang="en-US" altLang="ko-KR" sz="1600" kern="0" spc="-20" dirty="0" smtClean="0">
              <a:latin typeface="HCI Poppy"/>
              <a:ea typeface="휴먼명조"/>
            </a:endParaRPr>
          </a:p>
          <a:p>
            <a:pPr indent="-453390" algn="just" fontAlgn="base">
              <a:lnSpc>
                <a:spcPct val="180000"/>
              </a:lnSpc>
            </a:pPr>
            <a:r>
              <a:rPr lang="ko-KR" altLang="en-US" sz="1600" b="1" kern="0" spc="-20" dirty="0" smtClean="0">
                <a:latin typeface="휴먼명조"/>
                <a:ea typeface="휴먼명조"/>
              </a:rPr>
              <a:t>경제</a:t>
            </a:r>
            <a:r>
              <a:rPr lang="ko-KR" altLang="en-US" sz="1600" kern="0" spc="-20" dirty="0" smtClean="0">
                <a:latin typeface="휴먼명조"/>
                <a:ea typeface="휴먼명조"/>
              </a:rPr>
              <a:t>와 </a:t>
            </a:r>
            <a:r>
              <a:rPr lang="ko-KR" altLang="en-US" sz="1600" b="1" kern="0" spc="-20" dirty="0">
                <a:latin typeface="휴먼명조"/>
                <a:ea typeface="휴먼명조"/>
              </a:rPr>
              <a:t>여행</a:t>
            </a:r>
            <a:r>
              <a:rPr lang="ko-KR" altLang="en-US" sz="1600" kern="0" spc="-20" dirty="0">
                <a:latin typeface="휴먼명조"/>
                <a:ea typeface="휴먼명조"/>
              </a:rPr>
              <a:t> 관련 책이 함께 추천 되었습니다</a:t>
            </a:r>
            <a:r>
              <a:rPr lang="en-US" altLang="ko-KR" sz="1600" kern="0" spc="-20" dirty="0" smtClean="0">
                <a:latin typeface="HCI Poppy"/>
                <a:ea typeface="휴먼명조"/>
              </a:rPr>
              <a:t>.</a:t>
            </a:r>
          </a:p>
          <a:p>
            <a:pPr indent="-453390" algn="just" fontAlgn="base">
              <a:lnSpc>
                <a:spcPct val="180000"/>
              </a:lnSpc>
            </a:pPr>
            <a:r>
              <a:rPr lang="en-US" altLang="ko-KR" sz="1200" kern="0" spc="-20" dirty="0" smtClean="0">
                <a:latin typeface="HCI Poppy"/>
              </a:rPr>
              <a:t>※ </a:t>
            </a:r>
            <a:r>
              <a:rPr lang="ko-KR" altLang="en-US" sz="1200" b="1" kern="0" spc="-20" dirty="0" smtClean="0">
                <a:latin typeface="HCI Poppy"/>
              </a:rPr>
              <a:t>상세 내용</a:t>
            </a:r>
            <a:r>
              <a:rPr lang="ko-KR" altLang="en-US" sz="1200" kern="0" spc="-20" dirty="0" smtClean="0">
                <a:latin typeface="HCI Poppy"/>
              </a:rPr>
              <a:t>은 다음페이지에 있습니다</a:t>
            </a:r>
            <a:r>
              <a:rPr lang="en-US" altLang="ko-KR" sz="1200" kern="0" spc="-20" dirty="0" smtClean="0">
                <a:latin typeface="HCI Poppy"/>
              </a:rPr>
              <a:t>.</a:t>
            </a:r>
            <a:endParaRPr lang="ko-KR" altLang="en-US" sz="1200" kern="0" spc="0" dirty="0">
              <a:effectLst/>
              <a:latin typeface="함초롬바탕" panose="02030604000101010101" pitchFamily="18" charset="-128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67" y="445948"/>
            <a:ext cx="6894461" cy="59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075" y="732766"/>
            <a:ext cx="1800000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738" y="834354"/>
            <a:ext cx="1800000" cy="180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075" y="2967148"/>
            <a:ext cx="1800000" cy="180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69" y="2961965"/>
            <a:ext cx="1800000" cy="180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000" y="4615542"/>
            <a:ext cx="1800000" cy="180000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0" y="-2"/>
            <a:ext cx="12192000" cy="6857999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2516" y="737300"/>
            <a:ext cx="5642373" cy="202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 수집 및 결합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44525" y="2859108"/>
            <a:ext cx="5857189" cy="202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분석 결과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2517" y="4542766"/>
            <a:ext cx="11609198" cy="202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시사점 및 개선점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37269" y="732766"/>
            <a:ext cx="5857189" cy="202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2.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 정재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2516" y="2860986"/>
            <a:ext cx="5642373" cy="2023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3. </a:t>
            </a:r>
            <a:r>
              <a:rPr lang="ko-KR" altLang="en-US" b="1" dirty="0" smtClean="0">
                <a:solidFill>
                  <a:schemeClr val="bg1"/>
                </a:solidFill>
              </a:rPr>
              <a:t>모델 구현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9636" y="117507"/>
            <a:ext cx="1180684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 INDEX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분석 결과</a:t>
            </a:r>
          </a:p>
        </p:txBody>
      </p:sp>
      <p:pic>
        <p:nvPicPr>
          <p:cNvPr id="5121" name="_x134823208" descr="EMB000029c00497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7" y="1271968"/>
            <a:ext cx="50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86595" y="792090"/>
            <a:ext cx="3968684" cy="479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실행 방법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입력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ISBN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7004" y="639375"/>
            <a:ext cx="4101799" cy="63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결과 값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개의 책 정보 출력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473244800" descr="DRW000029c004c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03" y="1271968"/>
            <a:ext cx="50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0937" y="4511968"/>
            <a:ext cx="11403937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3390" algn="just" fontAlgn="base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휴먼명조"/>
                <a:ea typeface="휴먼명조"/>
              </a:rPr>
              <a:t>책 제목</a:t>
            </a:r>
            <a:r>
              <a:rPr lang="ko-KR" altLang="en-US" sz="1600" kern="0" spc="-20" dirty="0">
                <a:solidFill>
                  <a:srgbClr val="000000"/>
                </a:solidFill>
                <a:latin typeface="함초롬바탕" panose="02030604000101010101" pitchFamily="18" charset="-128"/>
                <a:ea typeface="휴먼명조"/>
              </a:rPr>
              <a:t> </a:t>
            </a:r>
            <a:r>
              <a:rPr lang="ko-KR" altLang="en-US" sz="1600" kern="0" spc="-20" dirty="0">
                <a:solidFill>
                  <a:srgbClr val="000000"/>
                </a:solidFill>
                <a:latin typeface="휴먼명조"/>
                <a:ea typeface="휴먼명조"/>
              </a:rPr>
              <a:t>문장에서 </a:t>
            </a:r>
            <a:r>
              <a:rPr lang="en-US" altLang="ko-KR" sz="1600" kern="0" spc="-20" dirty="0">
                <a:solidFill>
                  <a:srgbClr val="000000"/>
                </a:solidFill>
                <a:latin typeface="HCI Poppy"/>
                <a:ea typeface="휴먼명조"/>
              </a:rPr>
              <a:t>"</a:t>
            </a:r>
            <a:r>
              <a:rPr lang="ko-KR" altLang="en-US" sz="1600" kern="0" spc="-20" dirty="0">
                <a:solidFill>
                  <a:srgbClr val="000000"/>
                </a:solidFill>
                <a:latin typeface="휴먼명조"/>
                <a:ea typeface="휴먼명조"/>
              </a:rPr>
              <a:t>세계일주</a:t>
            </a:r>
            <a:r>
              <a:rPr lang="en-US" altLang="ko-KR" sz="1600" kern="0" spc="-20" dirty="0">
                <a:solidFill>
                  <a:srgbClr val="000000"/>
                </a:solidFill>
                <a:latin typeface="HCI Poppy"/>
                <a:ea typeface="휴먼명조"/>
              </a:rPr>
              <a:t>"</a:t>
            </a:r>
            <a:r>
              <a:rPr lang="ko-KR" altLang="en-US" sz="1600" kern="0" spc="-20" dirty="0">
                <a:solidFill>
                  <a:srgbClr val="000000"/>
                </a:solidFill>
                <a:latin typeface="휴먼명조"/>
                <a:ea typeface="휴먼명조"/>
              </a:rPr>
              <a:t>와 </a:t>
            </a:r>
            <a:r>
              <a:rPr lang="en-US" altLang="ko-KR" sz="1600" kern="0" spc="-20" dirty="0">
                <a:solidFill>
                  <a:srgbClr val="000000"/>
                </a:solidFill>
                <a:latin typeface="HCI Poppy"/>
                <a:ea typeface="휴먼명조"/>
              </a:rPr>
              <a:t>"</a:t>
            </a:r>
            <a:r>
              <a:rPr lang="ko-KR" altLang="en-US" sz="1600" kern="0" spc="-20" dirty="0">
                <a:solidFill>
                  <a:srgbClr val="000000"/>
                </a:solidFill>
                <a:latin typeface="휴먼명조"/>
                <a:ea typeface="휴먼명조"/>
              </a:rPr>
              <a:t>경제</a:t>
            </a:r>
            <a:r>
              <a:rPr lang="en-US" altLang="ko-KR" sz="1600" kern="0" spc="-20" dirty="0">
                <a:solidFill>
                  <a:srgbClr val="000000"/>
                </a:solidFill>
                <a:latin typeface="HCI Poppy"/>
                <a:ea typeface="휴먼명조"/>
              </a:rPr>
              <a:t>" </a:t>
            </a:r>
            <a:r>
              <a:rPr lang="ko-KR" altLang="en-US" sz="1600" kern="0" spc="-20" dirty="0">
                <a:solidFill>
                  <a:srgbClr val="000000"/>
                </a:solidFill>
                <a:latin typeface="휴먼명조"/>
                <a:ea typeface="휴먼명조"/>
              </a:rPr>
              <a:t>라는 단어가 포함되어 있어서 여행과 경제가 관련된 책이 추천되었습니다</a:t>
            </a:r>
            <a:r>
              <a:rPr lang="en-US" altLang="ko-KR" sz="1600" kern="0" spc="-20" dirty="0" smtClean="0">
                <a:solidFill>
                  <a:srgbClr val="000000"/>
                </a:solidFill>
                <a:latin typeface="HCI Poppy"/>
                <a:ea typeface="휴먼명조"/>
              </a:rPr>
              <a:t>.</a:t>
            </a:r>
          </a:p>
          <a:p>
            <a:pPr indent="-453390" algn="just" fontAlgn="base">
              <a:lnSpc>
                <a:spcPct val="150000"/>
              </a:lnSpc>
            </a:pPr>
            <a:r>
              <a:rPr lang="ko-KR" altLang="en-US" sz="1600" kern="0" spc="-20" dirty="0">
                <a:solidFill>
                  <a:srgbClr val="000000"/>
                </a:solidFill>
                <a:latin typeface="HCI Poppy"/>
                <a:ea typeface="휴먼명조"/>
              </a:rPr>
              <a:t>하지만 입력된 책과는 상관 없는 책도 추출되었으며 이에 따른 개선방안으로는 </a:t>
            </a:r>
            <a:endParaRPr lang="en-US" altLang="ko-KR" sz="1600" kern="0" spc="-20" dirty="0" smtClean="0">
              <a:solidFill>
                <a:srgbClr val="000000"/>
              </a:solidFill>
              <a:latin typeface="HCI Poppy"/>
              <a:ea typeface="휴먼명조"/>
            </a:endParaRPr>
          </a:p>
          <a:p>
            <a:pPr indent="-453390" algn="just" fontAlgn="base">
              <a:lnSpc>
                <a:spcPct val="150000"/>
              </a:lnSpc>
            </a:pPr>
            <a:endParaRPr lang="en-US" altLang="ko-KR" sz="1600" kern="0" spc="-20" dirty="0" smtClean="0">
              <a:solidFill>
                <a:srgbClr val="000000"/>
              </a:solidFill>
              <a:latin typeface="HCI Poppy"/>
              <a:ea typeface="휴먼명조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1) </a:t>
            </a:r>
            <a:r>
              <a:rPr lang="ko-KR" altLang="en-US" sz="1600" b="1" dirty="0" smtClean="0"/>
              <a:t>더 </a:t>
            </a:r>
            <a:r>
              <a:rPr lang="ko-KR" altLang="en-US" sz="1600" b="1" dirty="0"/>
              <a:t>많은 책 데이터를 수집하고 </a:t>
            </a:r>
            <a:r>
              <a:rPr lang="ko-KR" altLang="en-US" sz="1600" b="1" dirty="0" smtClean="0"/>
              <a:t>활용하는 방안</a:t>
            </a:r>
            <a:endParaRPr lang="en-US" altLang="ko-KR" sz="16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2) </a:t>
            </a:r>
            <a:r>
              <a:rPr lang="ko-KR" altLang="en-US" sz="1600" b="1" dirty="0" smtClean="0"/>
              <a:t>사용자의 </a:t>
            </a:r>
            <a:r>
              <a:rPr lang="ko-KR" altLang="en-US" sz="1600" b="1" dirty="0"/>
              <a:t>피드백을 수집하고 이를 모델에 </a:t>
            </a:r>
            <a:r>
              <a:rPr lang="ko-KR" altLang="en-US" sz="1600" b="1" dirty="0" smtClean="0"/>
              <a:t>반영하여 개선하는 방안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70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828" y="2844797"/>
            <a:ext cx="6952343" cy="116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5. </a:t>
            </a:r>
            <a:r>
              <a:rPr lang="ko-KR" altLang="en-US" sz="2400" b="1" dirty="0">
                <a:solidFill>
                  <a:schemeClr val="tx1"/>
                </a:solidFill>
              </a:rPr>
              <a:t>시사점 및 개선점</a:t>
            </a:r>
          </a:p>
        </p:txBody>
      </p:sp>
    </p:spTree>
    <p:extLst>
      <p:ext uri="{BB962C8B-B14F-4D97-AF65-F5344CB8AC3E}">
        <p14:creationId xmlns:p14="http://schemas.microsoft.com/office/powerpoint/2010/main" val="9838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시사점 및 개선점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095832" y="2057772"/>
            <a:ext cx="13424" cy="3362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23930" y="3709524"/>
            <a:ext cx="10109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45830" y="3421523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317730" y="2632963"/>
            <a:ext cx="9285982" cy="2212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❍ 시사점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가중치를 </a:t>
            </a:r>
            <a:r>
              <a:rPr lang="ko-KR" altLang="en-US" sz="1600" dirty="0">
                <a:solidFill>
                  <a:schemeClr val="tx1"/>
                </a:solidFill>
              </a:rPr>
              <a:t>설정하여 장르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점수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가격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리뷰 등 다양한 요소를 고려하여 책의 유사도를 계산합니다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이는 </a:t>
            </a:r>
            <a:r>
              <a:rPr lang="ko-KR" altLang="en-US" sz="1600" dirty="0">
                <a:solidFill>
                  <a:schemeClr val="tx1"/>
                </a:solidFill>
              </a:rPr>
              <a:t>사용자의 다양한 취향을 반영하는 데 도움이 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1600" dirty="0">
                <a:solidFill>
                  <a:schemeClr val="tx1"/>
                </a:solidFill>
              </a:rPr>
              <a:t>입력한 책과 유사한 책을 찾는 것뿐만 아니라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책의 </a:t>
            </a:r>
            <a:r>
              <a:rPr lang="ko-KR" altLang="en-US" sz="1600" dirty="0">
                <a:solidFill>
                  <a:schemeClr val="tx1"/>
                </a:solidFill>
              </a:rPr>
              <a:t>다양한 요소를 고려하여 추천할 수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시사점 및 개선점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34782" y="1793536"/>
            <a:ext cx="9296276" cy="383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❍ 개선점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현재는 </a:t>
            </a:r>
            <a:r>
              <a:rPr lang="ko-KR" altLang="en-US" sz="1600" dirty="0">
                <a:solidFill>
                  <a:schemeClr val="tx1"/>
                </a:solidFill>
              </a:rPr>
              <a:t>가중치를 </a:t>
            </a:r>
            <a:r>
              <a:rPr lang="ko-KR" altLang="en-US" sz="1600" dirty="0" smtClean="0">
                <a:solidFill>
                  <a:schemeClr val="tx1"/>
                </a:solidFill>
              </a:rPr>
              <a:t>개발자가 </a:t>
            </a:r>
            <a:r>
              <a:rPr lang="ko-KR" altLang="en-US" sz="1600" dirty="0">
                <a:solidFill>
                  <a:schemeClr val="tx1"/>
                </a:solidFill>
              </a:rPr>
              <a:t>직접 설정하도록 되어 있지만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이를 </a:t>
            </a:r>
            <a:r>
              <a:rPr lang="ko-KR" altLang="en-US" sz="1600" b="1" dirty="0">
                <a:solidFill>
                  <a:schemeClr val="tx1"/>
                </a:solidFill>
              </a:rPr>
              <a:t>자동으로 조정하거나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사용자의 </a:t>
            </a:r>
            <a:r>
              <a:rPr lang="ko-KR" altLang="en-US" sz="1600" b="1" dirty="0">
                <a:solidFill>
                  <a:schemeClr val="tx1"/>
                </a:solidFill>
              </a:rPr>
              <a:t>피드백을 반영하여 가중치를 조정</a:t>
            </a:r>
            <a:r>
              <a:rPr lang="ko-KR" altLang="en-US" sz="1600" dirty="0">
                <a:solidFill>
                  <a:schemeClr val="tx1"/>
                </a:solidFill>
              </a:rPr>
              <a:t>할 수 </a:t>
            </a:r>
            <a:r>
              <a:rPr lang="ko-KR" altLang="en-US" sz="1600" dirty="0" smtClean="0">
                <a:solidFill>
                  <a:schemeClr val="tx1"/>
                </a:solidFill>
              </a:rPr>
              <a:t>있도록 개선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사용자의 </a:t>
            </a:r>
            <a:r>
              <a:rPr lang="ko-KR" altLang="en-US" sz="1600" b="1" dirty="0">
                <a:solidFill>
                  <a:schemeClr val="tx1"/>
                </a:solidFill>
              </a:rPr>
              <a:t>피드백을 수집</a:t>
            </a:r>
            <a:r>
              <a:rPr lang="ko-KR" altLang="en-US" sz="1600" dirty="0">
                <a:solidFill>
                  <a:schemeClr val="tx1"/>
                </a:solidFill>
              </a:rPr>
              <a:t>하고 이를 </a:t>
            </a:r>
            <a:r>
              <a:rPr lang="ko-KR" altLang="en-US" sz="1600" b="1" dirty="0">
                <a:solidFill>
                  <a:schemeClr val="tx1"/>
                </a:solidFill>
              </a:rPr>
              <a:t>모델에 반영</a:t>
            </a:r>
            <a:r>
              <a:rPr lang="ko-KR" altLang="en-US" sz="1600" dirty="0">
                <a:solidFill>
                  <a:schemeClr val="tx1"/>
                </a:solidFill>
              </a:rPr>
              <a:t>하여 </a:t>
            </a:r>
            <a:r>
              <a:rPr lang="ko-KR" altLang="en-US" sz="1600" b="1" dirty="0">
                <a:solidFill>
                  <a:schemeClr val="tx1"/>
                </a:solidFill>
              </a:rPr>
              <a:t>추천의 정확도를 개선</a:t>
            </a:r>
            <a:r>
              <a:rPr lang="ko-KR" altLang="en-US" sz="1600" dirty="0">
                <a:solidFill>
                  <a:schemeClr val="tx1"/>
                </a:solidFill>
              </a:rPr>
              <a:t>할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1600" dirty="0">
                <a:solidFill>
                  <a:schemeClr val="tx1"/>
                </a:solidFill>
              </a:rPr>
              <a:t>선택한 책에 대한 평가나 선호도를 수집하여 추천 시스템을 보다 </a:t>
            </a:r>
            <a:r>
              <a:rPr lang="ko-KR" altLang="en-US" sz="1600" dirty="0" smtClean="0">
                <a:solidFill>
                  <a:schemeClr val="tx1"/>
                </a:solidFill>
              </a:rPr>
              <a:t>발전시킬 </a:t>
            </a:r>
            <a:r>
              <a:rPr lang="ko-KR" altLang="en-US" sz="1600" dirty="0">
                <a:solidFill>
                  <a:schemeClr val="tx1"/>
                </a:solidFill>
              </a:rPr>
              <a:t>수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095832" y="2057772"/>
            <a:ext cx="13424" cy="3362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3930" y="3709524"/>
            <a:ext cx="10109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845830" y="3421523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27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03437" y="2686748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828" y="2844797"/>
            <a:ext cx="6952343" cy="116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데이터 수집 및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결합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데이터 수집 및 결합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217462" y="256614"/>
            <a:ext cx="5040000" cy="6300000"/>
            <a:chOff x="5468163" y="-3314700"/>
            <a:chExt cx="5776653" cy="920861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163" y="-3314700"/>
              <a:ext cx="5776653" cy="568889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163" y="2374199"/>
              <a:ext cx="5774807" cy="3519714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749521" y="2716759"/>
            <a:ext cx="4876579" cy="1424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콘텐츠 기반 추천 시스템을 </a:t>
            </a:r>
            <a:r>
              <a:rPr lang="ko-KR" altLang="en-US" sz="1600" dirty="0" smtClean="0">
                <a:solidFill>
                  <a:schemeClr val="tx1"/>
                </a:solidFill>
              </a:rPr>
              <a:t>개발에 따른 도서대출 데이터를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문화 빅데이터 플랫폼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데이터를 </a:t>
            </a:r>
            <a:r>
              <a:rPr lang="ko-KR" altLang="en-US" sz="1600" dirty="0" smtClean="0">
                <a:solidFill>
                  <a:schemeClr val="tx1"/>
                </a:solidFill>
              </a:rPr>
              <a:t>수집하였으며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책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정보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선호도 및 평가 등이 해당됩니다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15851" y="4233794"/>
            <a:ext cx="5040000" cy="2322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6212" y="3974061"/>
            <a:ext cx="2207038" cy="252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기간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2020.12 ~ 2021.12</a:t>
            </a:r>
          </a:p>
        </p:txBody>
      </p:sp>
    </p:spTree>
    <p:extLst>
      <p:ext uri="{BB962C8B-B14F-4D97-AF65-F5344CB8AC3E}">
        <p14:creationId xmlns:p14="http://schemas.microsoft.com/office/powerpoint/2010/main" val="31769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데이터 수집 및 결합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28" y="278998"/>
            <a:ext cx="5040000" cy="630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9521" y="2716759"/>
            <a:ext cx="4881815" cy="1424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문화 빅데이터 플랫폼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데이터를 수집한 데이터 항목 리스트입니다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데이터 수집 및 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9521" y="1085150"/>
            <a:ext cx="4881815" cy="1424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문화 빅데이터 플랫폼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수집할 수 없는 데이터는 크롤링을 통해 책 가격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리뷰 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점수 등 수집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50920" y="418152"/>
            <a:ext cx="5738614" cy="6017403"/>
            <a:chOff x="5950920" y="418152"/>
            <a:chExt cx="5738614" cy="6017403"/>
          </a:xfrm>
        </p:grpSpPr>
        <p:grpSp>
          <p:nvGrpSpPr>
            <p:cNvPr id="9" name="그룹 8"/>
            <p:cNvGrpSpPr/>
            <p:nvPr/>
          </p:nvGrpSpPr>
          <p:grpSpPr>
            <a:xfrm>
              <a:off x="5950922" y="422439"/>
              <a:ext cx="5738612" cy="6013116"/>
              <a:chOff x="6453388" y="373612"/>
              <a:chExt cx="4733679" cy="741750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3388" y="3506503"/>
                <a:ext cx="4733678" cy="4284613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3389" y="373612"/>
                <a:ext cx="4733678" cy="3132891"/>
              </a:xfrm>
              <a:prstGeom prst="rect">
                <a:avLst/>
              </a:prstGeom>
            </p:spPr>
          </p:pic>
        </p:grpSp>
        <p:sp>
          <p:nvSpPr>
            <p:cNvPr id="2" name="직사각형 1"/>
            <p:cNvSpPr/>
            <p:nvPr/>
          </p:nvSpPr>
          <p:spPr>
            <a:xfrm>
              <a:off x="5950921" y="418152"/>
              <a:ext cx="4988011" cy="8603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50921" y="1280584"/>
              <a:ext cx="4988011" cy="819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50921" y="2099733"/>
              <a:ext cx="4988011" cy="862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50920" y="3961923"/>
              <a:ext cx="5738613" cy="24736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19828" y="2844797"/>
            <a:ext cx="6952343" cy="116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2. </a:t>
            </a:r>
            <a:r>
              <a:rPr lang="ko-KR" altLang="en-US" sz="2400" b="1" dirty="0">
                <a:solidFill>
                  <a:schemeClr val="tx1"/>
                </a:solidFill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41074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데이터 </a:t>
            </a:r>
            <a:r>
              <a:rPr lang="ko-KR" altLang="en-US" b="1" dirty="0" smtClean="0">
                <a:solidFill>
                  <a:schemeClr val="tx1"/>
                </a:solidFill>
              </a:rPr>
              <a:t>정제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980" y="2701922"/>
            <a:ext cx="6117872" cy="1454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대출 수가 적은 데이터는 추천하는 모델에 영향력이 미약하고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판단을 </a:t>
            </a:r>
            <a:r>
              <a:rPr lang="ko-KR" altLang="en-US" sz="1600" dirty="0">
                <a:solidFill>
                  <a:schemeClr val="tx1"/>
                </a:solidFill>
              </a:rPr>
              <a:t>흐릴 수 있기 </a:t>
            </a:r>
            <a:r>
              <a:rPr lang="ko-KR" altLang="en-US" sz="1600" dirty="0" smtClean="0">
                <a:solidFill>
                  <a:schemeClr val="tx1"/>
                </a:solidFill>
              </a:rPr>
              <a:t>때문에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대출 수가 “</a:t>
            </a:r>
            <a:r>
              <a:rPr lang="en-US" altLang="ko-KR" sz="1600" b="1" dirty="0">
                <a:solidFill>
                  <a:schemeClr val="tx1"/>
                </a:solidFill>
              </a:rPr>
              <a:t>3” </a:t>
            </a:r>
            <a:r>
              <a:rPr lang="ko-KR" altLang="en-US" sz="1600" b="1" dirty="0">
                <a:solidFill>
                  <a:schemeClr val="tx1"/>
                </a:solidFill>
              </a:rPr>
              <a:t>이하로 기록된 데이터</a:t>
            </a:r>
            <a:r>
              <a:rPr lang="ko-KR" altLang="en-US" sz="1600" dirty="0">
                <a:solidFill>
                  <a:schemeClr val="tx1"/>
                </a:solidFill>
              </a:rPr>
              <a:t>의 수를 파악하고 </a:t>
            </a:r>
            <a:r>
              <a:rPr lang="ko-KR" altLang="en-US" sz="1600" b="1" dirty="0">
                <a:solidFill>
                  <a:schemeClr val="tx1"/>
                </a:solidFill>
              </a:rPr>
              <a:t>이를 삭제하는 작업을 진행했습니다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13852" y="317500"/>
            <a:ext cx="5088513" cy="6235700"/>
            <a:chOff x="6513852" y="317500"/>
            <a:chExt cx="5088513" cy="62357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852" y="317500"/>
              <a:ext cx="5088513" cy="62357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513852" y="5651500"/>
              <a:ext cx="5088513" cy="9017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9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2192000" cy="685799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82880" y="171449"/>
            <a:ext cx="11826240" cy="6515099"/>
          </a:xfrm>
          <a:prstGeom prst="roundRect">
            <a:avLst>
              <a:gd name="adj" fmla="val 6755"/>
            </a:avLst>
          </a:prstGeom>
          <a:noFill/>
          <a:ln w="7620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0937" y="171449"/>
            <a:ext cx="3385126" cy="74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데이터 </a:t>
            </a:r>
            <a:r>
              <a:rPr lang="ko-KR" altLang="en-US" b="1" dirty="0" smtClean="0">
                <a:solidFill>
                  <a:schemeClr val="tx1"/>
                </a:solidFill>
              </a:rPr>
              <a:t>정제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1097280" y="1104900"/>
            <a:ext cx="12700" cy="465662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7280" y="1104900"/>
            <a:ext cx="10109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97280" y="3336868"/>
            <a:ext cx="10109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97280" y="5761527"/>
            <a:ext cx="10109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19180" y="816899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9180" y="3048868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9180" y="5470124"/>
            <a:ext cx="576000" cy="576000"/>
          </a:xfrm>
          <a:prstGeom prst="roundRect">
            <a:avLst/>
          </a:prstGeom>
          <a:solidFill>
            <a:srgbClr val="87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291080" y="303673"/>
            <a:ext cx="9329420" cy="160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/>
                </a:solidFill>
              </a:rPr>
              <a:t>결측치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5% </a:t>
            </a:r>
            <a:r>
              <a:rPr lang="ko-KR" altLang="en-US" sz="1600" dirty="0">
                <a:solidFill>
                  <a:schemeClr val="tx1"/>
                </a:solidFill>
              </a:rPr>
              <a:t>이하의 결측값이 있는 특성 중에서 크롤링한 가격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평점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판매지수의 데이터는 이상치를 살펴본 결과 중앙값이 평균보다 더 적절하다고 판단하여 중앙값으로 </a:t>
            </a:r>
            <a:r>
              <a:rPr lang="ko-KR" altLang="en-US" sz="1600" dirty="0" smtClean="0">
                <a:solidFill>
                  <a:schemeClr val="tx1"/>
                </a:solidFill>
              </a:rPr>
              <a:t>대체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90356" y="2412378"/>
            <a:ext cx="9610120" cy="1848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/>
                </a:solidFill>
              </a:rPr>
              <a:t>결측치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6%~15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6% ~ 15% </a:t>
            </a:r>
            <a:r>
              <a:rPr lang="ko-KR" altLang="en-US" sz="1600" dirty="0">
                <a:solidFill>
                  <a:schemeClr val="tx1"/>
                </a:solidFill>
              </a:rPr>
              <a:t>사이의 결측값이 있는 컬럼은 </a:t>
            </a:r>
            <a:r>
              <a:rPr lang="en-US" altLang="ko-KR" sz="1600" dirty="0" smtClean="0">
                <a:solidFill>
                  <a:schemeClr val="tx1"/>
                </a:solidFill>
              </a:rPr>
              <a:t>KDC(</a:t>
            </a:r>
            <a:r>
              <a:rPr lang="ko-KR" altLang="en-US" sz="1600" dirty="0" smtClean="0">
                <a:solidFill>
                  <a:schemeClr val="tx1"/>
                </a:solidFill>
              </a:rPr>
              <a:t>장르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이고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해당 컬럼의 결측값을 채우기 위해 웹사이트에서 크롤링을 시도했으나 해당 웹 </a:t>
            </a:r>
            <a:r>
              <a:rPr lang="ko-KR" altLang="en-US" sz="1600" dirty="0" smtClean="0">
                <a:solidFill>
                  <a:schemeClr val="tx1"/>
                </a:solidFill>
              </a:rPr>
              <a:t>페이지에서는 </a:t>
            </a:r>
            <a:r>
              <a:rPr lang="en-US" altLang="ko-KR" sz="1600" dirty="0" smtClean="0">
                <a:solidFill>
                  <a:schemeClr val="tx1"/>
                </a:solidFill>
              </a:rPr>
              <a:t>ISBN</a:t>
            </a:r>
            <a:r>
              <a:rPr lang="ko-KR" altLang="en-US" sz="1600" dirty="0" smtClean="0">
                <a:solidFill>
                  <a:schemeClr val="tx1"/>
                </a:solidFill>
              </a:rPr>
              <a:t>코드대신 다른 코드를 사용하여 크롤링 불가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이에 따라 결측값을 </a:t>
            </a:r>
            <a:r>
              <a:rPr lang="ko-KR" altLang="en-US" sz="1600" dirty="0">
                <a:solidFill>
                  <a:schemeClr val="tx1"/>
                </a:solidFill>
              </a:rPr>
              <a:t>삭제하는 방향으로 결정했습니다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90356" y="4950532"/>
            <a:ext cx="9768220" cy="160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/>
                </a:solidFill>
              </a:rPr>
              <a:t>결측치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20% </a:t>
            </a:r>
            <a:r>
              <a:rPr lang="ko-KR" altLang="en-US" sz="1600" dirty="0">
                <a:solidFill>
                  <a:schemeClr val="tx1"/>
                </a:solidFill>
              </a:rPr>
              <a:t>이상의 결측값을 가진 데이터는 나이와 </a:t>
            </a:r>
            <a:r>
              <a:rPr lang="ko-KR" altLang="en-US" sz="1600" dirty="0" smtClean="0">
                <a:solidFill>
                  <a:schemeClr val="tx1"/>
                </a:solidFill>
              </a:rPr>
              <a:t>성별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해당 데이터는 개인정보취급에 따라 명확한 데이터를 수집할 수 없으며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결측값의</a:t>
            </a:r>
            <a:r>
              <a:rPr lang="ko-KR" altLang="en-US" sz="1600" dirty="0" smtClean="0">
                <a:solidFill>
                  <a:schemeClr val="tx1"/>
                </a:solidFill>
              </a:rPr>
              <a:t> 비율이 매우 높아 모델 기반으로 해당 결측값을 채우기로 결정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734</Words>
  <Application>Microsoft Office PowerPoint</Application>
  <PresentationFormat>와이드스크린</PresentationFormat>
  <Paragraphs>117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HCI Poppy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대구광역시 교통사고 피해 분석 및 예측 모델 개발</dc:title>
  <dc:creator>516</dc:creator>
  <cp:lastModifiedBy>516</cp:lastModifiedBy>
  <cp:revision>377</cp:revision>
  <dcterms:created xsi:type="dcterms:W3CDTF">2023-12-15T05:53:03Z</dcterms:created>
  <dcterms:modified xsi:type="dcterms:W3CDTF">2024-01-29T02:11:58Z</dcterms:modified>
</cp:coreProperties>
</file>