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6" r:id="rId4"/>
    <p:sldId id="277" r:id="rId5"/>
    <p:sldId id="275" r:id="rId6"/>
    <p:sldId id="269" r:id="rId7"/>
    <p:sldId id="270" r:id="rId8"/>
    <p:sldId id="268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CA891-D4F0-47EE-A366-4CD37348E1BA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471BC42F-FC2E-4A20-813C-7D1EBEA9BE5E}">
      <dgm:prSet phldrT="[Text]"/>
      <dgm:spPr/>
      <dgm:t>
        <a:bodyPr/>
        <a:lstStyle/>
        <a:p>
          <a:r>
            <a:rPr lang="en-GB" dirty="0"/>
            <a:t>xml</a:t>
          </a:r>
          <a:endParaRPr lang="en-DE" dirty="0"/>
        </a:p>
      </dgm:t>
    </dgm:pt>
    <dgm:pt modelId="{8AA0B185-972A-471E-B419-6AF64A55AD6F}" type="parTrans" cxnId="{6847F873-E455-4B6B-8A1E-E640ED5F9911}">
      <dgm:prSet/>
      <dgm:spPr/>
      <dgm:t>
        <a:bodyPr/>
        <a:lstStyle/>
        <a:p>
          <a:endParaRPr lang="en-DE"/>
        </a:p>
      </dgm:t>
    </dgm:pt>
    <dgm:pt modelId="{A1231FA0-5C85-4925-AFE8-60E323A9AA29}" type="sibTrans" cxnId="{6847F873-E455-4B6B-8A1E-E640ED5F9911}">
      <dgm:prSet/>
      <dgm:spPr/>
      <dgm:t>
        <a:bodyPr/>
        <a:lstStyle/>
        <a:p>
          <a:endParaRPr lang="en-DE"/>
        </a:p>
      </dgm:t>
    </dgm:pt>
    <dgm:pt modelId="{0FA4BC3C-1F9A-4634-B738-461EE7823510}">
      <dgm:prSet phldrT="[Text]"/>
      <dgm:spPr/>
      <dgm:t>
        <a:bodyPr/>
        <a:lstStyle/>
        <a:p>
          <a:r>
            <a:rPr lang="en-GB" dirty="0"/>
            <a:t>html</a:t>
          </a:r>
          <a:endParaRPr lang="en-DE" dirty="0"/>
        </a:p>
      </dgm:t>
    </dgm:pt>
    <dgm:pt modelId="{014DC7A9-6791-45D7-854A-3DC75E93205E}" type="parTrans" cxnId="{AC01D01D-297F-4265-93C9-C0E51FEDFD1F}">
      <dgm:prSet/>
      <dgm:spPr/>
      <dgm:t>
        <a:bodyPr/>
        <a:lstStyle/>
        <a:p>
          <a:endParaRPr lang="en-DE"/>
        </a:p>
      </dgm:t>
    </dgm:pt>
    <dgm:pt modelId="{CE04B068-51D0-4B41-B3CB-737FE871F452}" type="sibTrans" cxnId="{AC01D01D-297F-4265-93C9-C0E51FEDFD1F}">
      <dgm:prSet/>
      <dgm:spPr/>
      <dgm:t>
        <a:bodyPr/>
        <a:lstStyle/>
        <a:p>
          <a:endParaRPr lang="en-DE"/>
        </a:p>
      </dgm:t>
    </dgm:pt>
    <dgm:pt modelId="{84F902F9-7E05-4D30-A46F-26F50A2E9CFD}">
      <dgm:prSet phldrT="[Text]"/>
      <dgm:spPr/>
      <dgm:t>
        <a:bodyPr/>
        <a:lstStyle/>
        <a:p>
          <a:r>
            <a:rPr lang="en-GB" dirty="0"/>
            <a:t>static website</a:t>
          </a:r>
          <a:endParaRPr lang="en-DE" dirty="0"/>
        </a:p>
      </dgm:t>
    </dgm:pt>
    <dgm:pt modelId="{58D07AFC-F262-4CCA-B890-12928F30A4AA}" type="parTrans" cxnId="{1D4E1104-D6C8-46C4-8A67-3E857C5AD4A3}">
      <dgm:prSet/>
      <dgm:spPr/>
      <dgm:t>
        <a:bodyPr/>
        <a:lstStyle/>
        <a:p>
          <a:endParaRPr lang="en-DE"/>
        </a:p>
      </dgm:t>
    </dgm:pt>
    <dgm:pt modelId="{02AC3380-51CD-41BE-8C17-99D2B0944391}" type="sibTrans" cxnId="{1D4E1104-D6C8-46C4-8A67-3E857C5AD4A3}">
      <dgm:prSet/>
      <dgm:spPr/>
      <dgm:t>
        <a:bodyPr/>
        <a:lstStyle/>
        <a:p>
          <a:endParaRPr lang="en-DE"/>
        </a:p>
      </dgm:t>
    </dgm:pt>
    <dgm:pt modelId="{3562C9D5-BC4D-4157-8076-9F01F4C8157E}" type="pres">
      <dgm:prSet presAssocID="{DC5CA891-D4F0-47EE-A366-4CD37348E1B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D8E518A-08BE-4064-9A5E-63021AB3804A}" type="pres">
      <dgm:prSet presAssocID="{471BC42F-FC2E-4A20-813C-7D1EBEA9BE5E}" presName="Accent1" presStyleCnt="0"/>
      <dgm:spPr/>
    </dgm:pt>
    <dgm:pt modelId="{FA6337B8-5CFE-48E8-A8F9-538CCB76F5A2}" type="pres">
      <dgm:prSet presAssocID="{471BC42F-FC2E-4A20-813C-7D1EBEA9BE5E}" presName="Accent" presStyleLbl="node1" presStyleIdx="0" presStyleCnt="3"/>
      <dgm:spPr/>
    </dgm:pt>
    <dgm:pt modelId="{29393BFD-0319-4FF1-BCE3-F71A95C0ABB8}" type="pres">
      <dgm:prSet presAssocID="{471BC42F-FC2E-4A20-813C-7D1EBEA9BE5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9ACA16E-2BCE-4EB2-A0E2-1AEA5EEB7817}" type="pres">
      <dgm:prSet presAssocID="{0FA4BC3C-1F9A-4634-B738-461EE7823510}" presName="Accent2" presStyleCnt="0"/>
      <dgm:spPr/>
    </dgm:pt>
    <dgm:pt modelId="{9DCBD915-2FF6-4039-B925-C89BEFC33A31}" type="pres">
      <dgm:prSet presAssocID="{0FA4BC3C-1F9A-4634-B738-461EE7823510}" presName="Accent" presStyleLbl="node1" presStyleIdx="1" presStyleCnt="3"/>
      <dgm:spPr/>
    </dgm:pt>
    <dgm:pt modelId="{66BDF273-3F7E-4FEB-8913-05093DEB1A77}" type="pres">
      <dgm:prSet presAssocID="{0FA4BC3C-1F9A-4634-B738-461EE782351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EE7E25ED-3DAB-4763-978D-19A4ECDD3831}" type="pres">
      <dgm:prSet presAssocID="{84F902F9-7E05-4D30-A46F-26F50A2E9CFD}" presName="Accent3" presStyleCnt="0"/>
      <dgm:spPr/>
    </dgm:pt>
    <dgm:pt modelId="{F9144445-4035-4A33-8A97-6A328A94F200}" type="pres">
      <dgm:prSet presAssocID="{84F902F9-7E05-4D30-A46F-26F50A2E9CFD}" presName="Accent" presStyleLbl="node1" presStyleIdx="2" presStyleCnt="3"/>
      <dgm:spPr/>
    </dgm:pt>
    <dgm:pt modelId="{BCF07DEA-075C-4600-AC13-938CC5CACC62}" type="pres">
      <dgm:prSet presAssocID="{84F902F9-7E05-4D30-A46F-26F50A2E9CF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D4E1104-D6C8-46C4-8A67-3E857C5AD4A3}" srcId="{DC5CA891-D4F0-47EE-A366-4CD37348E1BA}" destId="{84F902F9-7E05-4D30-A46F-26F50A2E9CFD}" srcOrd="2" destOrd="0" parTransId="{58D07AFC-F262-4CCA-B890-12928F30A4AA}" sibTransId="{02AC3380-51CD-41BE-8C17-99D2B0944391}"/>
    <dgm:cxn modelId="{AC01D01D-297F-4265-93C9-C0E51FEDFD1F}" srcId="{DC5CA891-D4F0-47EE-A366-4CD37348E1BA}" destId="{0FA4BC3C-1F9A-4634-B738-461EE7823510}" srcOrd="1" destOrd="0" parTransId="{014DC7A9-6791-45D7-854A-3DC75E93205E}" sibTransId="{CE04B068-51D0-4B41-B3CB-737FE871F452}"/>
    <dgm:cxn modelId="{A1325226-0A3B-4235-A05B-FEA3DEC6A694}" type="presOf" srcId="{DC5CA891-D4F0-47EE-A366-4CD37348E1BA}" destId="{3562C9D5-BC4D-4157-8076-9F01F4C8157E}" srcOrd="0" destOrd="0" presId="urn:microsoft.com/office/officeart/2009/layout/CircleArrowProcess"/>
    <dgm:cxn modelId="{6847F873-E455-4B6B-8A1E-E640ED5F9911}" srcId="{DC5CA891-D4F0-47EE-A366-4CD37348E1BA}" destId="{471BC42F-FC2E-4A20-813C-7D1EBEA9BE5E}" srcOrd="0" destOrd="0" parTransId="{8AA0B185-972A-471E-B419-6AF64A55AD6F}" sibTransId="{A1231FA0-5C85-4925-AFE8-60E323A9AA29}"/>
    <dgm:cxn modelId="{50005157-DDB2-4AFC-B3FE-48E6AD7EE59C}" type="presOf" srcId="{84F902F9-7E05-4D30-A46F-26F50A2E9CFD}" destId="{BCF07DEA-075C-4600-AC13-938CC5CACC62}" srcOrd="0" destOrd="0" presId="urn:microsoft.com/office/officeart/2009/layout/CircleArrowProcess"/>
    <dgm:cxn modelId="{02DF4BE1-9A9C-4A1C-A42F-28512D245589}" type="presOf" srcId="{471BC42F-FC2E-4A20-813C-7D1EBEA9BE5E}" destId="{29393BFD-0319-4FF1-BCE3-F71A95C0ABB8}" srcOrd="0" destOrd="0" presId="urn:microsoft.com/office/officeart/2009/layout/CircleArrowProcess"/>
    <dgm:cxn modelId="{283422F5-D380-45A5-A6EC-98A20E0B6117}" type="presOf" srcId="{0FA4BC3C-1F9A-4634-B738-461EE7823510}" destId="{66BDF273-3F7E-4FEB-8913-05093DEB1A77}" srcOrd="0" destOrd="0" presId="urn:microsoft.com/office/officeart/2009/layout/CircleArrowProcess"/>
    <dgm:cxn modelId="{DCE0E7E8-6D88-4C57-BC21-6FB9A292722B}" type="presParOf" srcId="{3562C9D5-BC4D-4157-8076-9F01F4C8157E}" destId="{4D8E518A-08BE-4064-9A5E-63021AB3804A}" srcOrd="0" destOrd="0" presId="urn:microsoft.com/office/officeart/2009/layout/CircleArrowProcess"/>
    <dgm:cxn modelId="{8CA57944-1149-4E0C-A1F2-680C30C14F36}" type="presParOf" srcId="{4D8E518A-08BE-4064-9A5E-63021AB3804A}" destId="{FA6337B8-5CFE-48E8-A8F9-538CCB76F5A2}" srcOrd="0" destOrd="0" presId="urn:microsoft.com/office/officeart/2009/layout/CircleArrowProcess"/>
    <dgm:cxn modelId="{9D7DBCA2-8F44-4C01-863C-56E8DB7F8E86}" type="presParOf" srcId="{3562C9D5-BC4D-4157-8076-9F01F4C8157E}" destId="{29393BFD-0319-4FF1-BCE3-F71A95C0ABB8}" srcOrd="1" destOrd="0" presId="urn:microsoft.com/office/officeart/2009/layout/CircleArrowProcess"/>
    <dgm:cxn modelId="{DCE71A7D-CBFF-401D-BAF5-DF910E4A5179}" type="presParOf" srcId="{3562C9D5-BC4D-4157-8076-9F01F4C8157E}" destId="{F9ACA16E-2BCE-4EB2-A0E2-1AEA5EEB7817}" srcOrd="2" destOrd="0" presId="urn:microsoft.com/office/officeart/2009/layout/CircleArrowProcess"/>
    <dgm:cxn modelId="{12981F36-F7B8-4F2F-9282-488CA625B9F8}" type="presParOf" srcId="{F9ACA16E-2BCE-4EB2-A0E2-1AEA5EEB7817}" destId="{9DCBD915-2FF6-4039-B925-C89BEFC33A31}" srcOrd="0" destOrd="0" presId="urn:microsoft.com/office/officeart/2009/layout/CircleArrowProcess"/>
    <dgm:cxn modelId="{33A08899-0F60-4D7D-A700-1B1D634686B5}" type="presParOf" srcId="{3562C9D5-BC4D-4157-8076-9F01F4C8157E}" destId="{66BDF273-3F7E-4FEB-8913-05093DEB1A77}" srcOrd="3" destOrd="0" presId="urn:microsoft.com/office/officeart/2009/layout/CircleArrowProcess"/>
    <dgm:cxn modelId="{B3F064D3-18AF-46B7-B58D-AC7298A6EB80}" type="presParOf" srcId="{3562C9D5-BC4D-4157-8076-9F01F4C8157E}" destId="{EE7E25ED-3DAB-4763-978D-19A4ECDD3831}" srcOrd="4" destOrd="0" presId="urn:microsoft.com/office/officeart/2009/layout/CircleArrowProcess"/>
    <dgm:cxn modelId="{5131BE6A-C2BE-44E1-A910-3DE7683B0E8C}" type="presParOf" srcId="{EE7E25ED-3DAB-4763-978D-19A4ECDD3831}" destId="{F9144445-4035-4A33-8A97-6A328A94F200}" srcOrd="0" destOrd="0" presId="urn:microsoft.com/office/officeart/2009/layout/CircleArrowProcess"/>
    <dgm:cxn modelId="{D42FE663-55E8-460E-8D16-886A6FD97B3A}" type="presParOf" srcId="{3562C9D5-BC4D-4157-8076-9F01F4C8157E}" destId="{BCF07DEA-075C-4600-AC13-938CC5CACC62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337B8-5CFE-48E8-A8F9-538CCB76F5A2}">
      <dsp:nvSpPr>
        <dsp:cNvPr id="0" name=""/>
        <dsp:cNvSpPr/>
      </dsp:nvSpPr>
      <dsp:spPr>
        <a:xfrm>
          <a:off x="1684088" y="0"/>
          <a:ext cx="1740747" cy="174101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93BFD-0319-4FF1-BCE3-F71A95C0ABB8}">
      <dsp:nvSpPr>
        <dsp:cNvPr id="0" name=""/>
        <dsp:cNvSpPr/>
      </dsp:nvSpPr>
      <dsp:spPr>
        <a:xfrm>
          <a:off x="2068850" y="628558"/>
          <a:ext cx="967299" cy="483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xml</a:t>
          </a:r>
          <a:endParaRPr lang="en-DE" sz="1700" kern="1200" dirty="0"/>
        </a:p>
      </dsp:txBody>
      <dsp:txXfrm>
        <a:off x="2068850" y="628558"/>
        <a:ext cx="967299" cy="483534"/>
      </dsp:txXfrm>
    </dsp:sp>
    <dsp:sp modelId="{9DCBD915-2FF6-4039-B925-C89BEFC33A31}">
      <dsp:nvSpPr>
        <dsp:cNvPr id="0" name=""/>
        <dsp:cNvSpPr/>
      </dsp:nvSpPr>
      <dsp:spPr>
        <a:xfrm>
          <a:off x="1200601" y="1000340"/>
          <a:ext cx="1740747" cy="174101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DF273-3F7E-4FEB-8913-05093DEB1A77}">
      <dsp:nvSpPr>
        <dsp:cNvPr id="0" name=""/>
        <dsp:cNvSpPr/>
      </dsp:nvSpPr>
      <dsp:spPr>
        <a:xfrm>
          <a:off x="1587325" y="1634685"/>
          <a:ext cx="967299" cy="483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html</a:t>
          </a:r>
          <a:endParaRPr lang="en-DE" sz="1700" kern="1200" dirty="0"/>
        </a:p>
      </dsp:txBody>
      <dsp:txXfrm>
        <a:off x="1587325" y="1634685"/>
        <a:ext cx="967299" cy="483534"/>
      </dsp:txXfrm>
    </dsp:sp>
    <dsp:sp modelId="{F9144445-4035-4A33-8A97-6A328A94F200}">
      <dsp:nvSpPr>
        <dsp:cNvPr id="0" name=""/>
        <dsp:cNvSpPr/>
      </dsp:nvSpPr>
      <dsp:spPr>
        <a:xfrm>
          <a:off x="1807983" y="2120389"/>
          <a:ext cx="1495571" cy="149617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07DEA-075C-4600-AC13-938CC5CACC62}">
      <dsp:nvSpPr>
        <dsp:cNvPr id="0" name=""/>
        <dsp:cNvSpPr/>
      </dsp:nvSpPr>
      <dsp:spPr>
        <a:xfrm>
          <a:off x="2071138" y="2642258"/>
          <a:ext cx="967299" cy="483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static website</a:t>
          </a:r>
          <a:endParaRPr lang="en-DE" sz="1700" kern="1200" dirty="0"/>
        </a:p>
      </dsp:txBody>
      <dsp:txXfrm>
        <a:off x="2071138" y="2642258"/>
        <a:ext cx="967299" cy="483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0E782-680B-4CA1-A5AE-034C7A4A7E6F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4BDB8-9F69-44D3-B256-027908DC5D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47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are going to demonstrate the results achieved so far from our </a:t>
            </a:r>
            <a:r>
              <a:rPr lang="en-US" dirty="0" err="1"/>
              <a:t>VMC.Chatbot</a:t>
            </a:r>
            <a:r>
              <a:rPr lang="en-US" dirty="0"/>
              <a:t> team and something we’ve learned along the way.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9E43D-0595-554A-9483-79DE9C75463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9E43D-0595-554A-9483-79DE9C75463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93D6-D4F3-71FA-6633-27AF724B9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ACCB7-DE30-8312-2081-3A13F023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E43-E0FD-5791-9D1D-38CBB8AD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423-1247-4E97-97C3-E245A504D801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181D-2715-3A97-8D0E-557C53F7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E7D3-BA05-8B31-C724-0B9B04AF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E0F-B236-4D4A-9EB9-F00D23393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20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8DCE-8349-E2EE-0289-39701C35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9CEB9-14BC-EEF5-BCFA-00F22BD81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61EDB-81AC-3F69-FBB6-0DC591C9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423-1247-4E97-97C3-E245A504D801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D1CCC-FF1C-108D-A74A-4749139C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9FA9-F320-3DFF-DA6B-85497C9F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E0F-B236-4D4A-9EB9-F00D23393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75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53B79-C2DA-3FD6-6485-510D69BC2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B4C50-F4EE-98BC-6C22-8182B7E1A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3387-33BE-4D06-89AD-F6FD702F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423-1247-4E97-97C3-E245A504D801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B322-1141-C73A-EC21-D51A829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A944-B516-8E90-975D-C7FBFE3B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E0F-B236-4D4A-9EB9-F00D23393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84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A0EC48A4-8D3C-FE47-B113-AB052835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9325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7C8DA8E9-A285-2D49-BA25-BE2E284C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8B66EFC-5986-414C-B490-FA9BE27E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raphic 7">
            <a:extLst>
              <a:ext uri="{FF2B5EF4-FFF2-40B4-BE49-F238E27FC236}">
                <a16:creationId xmlns:a16="http://schemas.microsoft.com/office/drawing/2014/main" id="{6950CCA2-EC62-7341-8662-A223226A2845}"/>
              </a:ext>
            </a:extLst>
          </p:cNvPr>
          <p:cNvSpPr/>
          <p:nvPr/>
        </p:nvSpPr>
        <p:spPr>
          <a:xfrm>
            <a:off x="0" y="3386138"/>
            <a:ext cx="7580313" cy="347186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338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5B3C-C2BB-6DD4-21BD-0E93A34C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CB1D-DF9B-CB90-224A-49F8CD1A6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499C5-EAC9-CDB7-24F0-A78A3B3A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423-1247-4E97-97C3-E245A504D801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E1BD-1374-1655-5DD3-E28E2C13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357A-FEE0-26F4-3350-8246735A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E0F-B236-4D4A-9EB9-F00D23393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88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7B7A-D69B-D85A-0087-77C6848B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CB1D3-8EE0-A172-AAC7-B91C203A4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78A8-2EB6-32AD-7C2A-5BE06C0D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423-1247-4E97-97C3-E245A504D801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497E-6B6B-BCBF-0D6B-D0315D7C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94697-7F1A-C75A-7177-832EFE01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E0F-B236-4D4A-9EB9-F00D23393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60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12BF-A1FD-A77B-8D02-CAD31225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F485-8527-D76C-0EAD-D5C675983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BE793-E29A-2283-58CF-C2ADED3A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DF68C-55F1-1743-220D-6ADFC060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423-1247-4E97-97C3-E245A504D801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19E6D-A946-2740-1BAA-D8CB7060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E3B6E-2000-36F2-C4E0-C29D881B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E0F-B236-4D4A-9EB9-F00D23393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32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E58-5579-4069-1514-504FABFB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1596D-8EC0-84AF-9835-6807030B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427A3-65BC-E749-C1DE-3A4BCB786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6B37E-E394-E3E3-0228-6EA2FE014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0CE48-4E9F-1634-EA77-A3CD70B17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CCA21-1529-5740-9DB4-0FD9193E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423-1247-4E97-97C3-E245A504D801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503F8-99B6-4EED-8C62-7F70C39E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78432-AB02-D4A8-1692-4736A7D5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E0F-B236-4D4A-9EB9-F00D23393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67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A1F2-3767-7EB5-F578-0936A536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BC30D-6C7A-23C1-2ECD-005BAC83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423-1247-4E97-97C3-E245A504D801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234DA-9E5E-A8C5-A5E6-CB778B5D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85698-B0BA-956A-2CDD-E59A01DD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E0F-B236-4D4A-9EB9-F00D23393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69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46B65-478C-734F-20FE-FC23654A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423-1247-4E97-97C3-E245A504D801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F88DE-20C9-7A6F-D653-080143AD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D9072-44A1-7DBD-6E65-5219C555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E0F-B236-4D4A-9EB9-F00D23393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01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06B2-7B52-7805-20B1-E5FF7E02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DFF4-FBB8-2F1C-374C-837210F2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E2343-3641-47FE-1FAF-4A6FE0239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03759-C5F6-D57E-5FBF-CA5164AB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423-1247-4E97-97C3-E245A504D801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DFEAB-0AF3-0375-BDBD-83C84807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16829-E20E-39CB-2E40-6F3495F4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E0F-B236-4D4A-9EB9-F00D23393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65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D73B-8026-167C-0B59-EEC887F3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E5571-B9C6-9B82-4781-56FB9BED1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88AF6-D8BF-B9EA-5A91-5A763F725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97E9D-850C-771F-2470-243A5324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423-1247-4E97-97C3-E245A504D801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33F5C-C148-7310-7436-199A562C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289A2-B6F9-0E0D-9E8D-0831AC0F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4E0F-B236-4D4A-9EB9-F00D23393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4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4C04B-0CA7-1300-7B22-79C95AE6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7F2F6-8858-74B1-F71A-4EA7B1160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835E1-9598-F426-B314-A2AA5F70A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0C7423-1247-4E97-97C3-E245A504D801}" type="datetimeFigureOut">
              <a:rPr lang="en-CA" smtClean="0"/>
              <a:t>2024-06-06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6D9F-61B7-75AE-7E12-5D6A6DC63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DE95-D93C-E2A9-BA27-0D412A224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594E0F-B236-4D4A-9EB9-F00D233939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79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search/retrieval-augmented-generation-overvie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xmlmind.com/xmleditor/faq.html#outofmemory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ca/pricing/details/cognitive-services/openai-service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C4BC3A0-AC6A-4F26-A928-BDFCA2A2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F5BA-2D14-4959-83BF-97F9DF34B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VMC Hackathon 2024</a:t>
            </a:r>
          </a:p>
          <a:p>
            <a:r>
              <a:rPr lang="en-US" dirty="0" err="1"/>
              <a:t>VMC.Chatbot</a:t>
            </a:r>
            <a:r>
              <a:rPr lang="en-US" dirty="0"/>
              <a:t> – KB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CDFD02C-93CC-1230-40A2-F15683F0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6423" y="4726824"/>
            <a:ext cx="3655977" cy="310896"/>
          </a:xfrm>
        </p:spPr>
        <p:txBody>
          <a:bodyPr/>
          <a:lstStyle/>
          <a:p>
            <a:r>
              <a:rPr lang="en-US" dirty="0"/>
              <a:t>Jun 7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A9375DE-5912-4C2E-EC41-F4184197CEDC}"/>
              </a:ext>
            </a:extLst>
          </p:cNvPr>
          <p:cNvSpPr txBox="1">
            <a:spLocks/>
          </p:cNvSpPr>
          <p:nvPr/>
        </p:nvSpPr>
        <p:spPr>
          <a:xfrm>
            <a:off x="7926423" y="4040726"/>
            <a:ext cx="3655977" cy="6194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ZHAO Dong</a:t>
            </a:r>
          </a:p>
          <a:p>
            <a:pPr>
              <a:spcBef>
                <a:spcPts val="0"/>
              </a:spcBef>
            </a:pPr>
            <a:r>
              <a:rPr lang="en-US" dirty="0"/>
              <a:t>JENDRYSIK Nadine</a:t>
            </a:r>
          </a:p>
          <a:p>
            <a:pPr>
              <a:spcBef>
                <a:spcPts val="0"/>
              </a:spcBef>
            </a:pPr>
            <a:r>
              <a:rPr lang="en-US" dirty="0"/>
              <a:t>BERINGHOFF Jens</a:t>
            </a:r>
          </a:p>
        </p:txBody>
      </p:sp>
    </p:spTree>
    <p:extLst>
      <p:ext uri="{BB962C8B-B14F-4D97-AF65-F5344CB8AC3E}">
        <p14:creationId xmlns:p14="http://schemas.microsoft.com/office/powerpoint/2010/main" val="341924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3FBC1C7-5638-7608-258C-8583D93D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Available Input Data – Simufact Forming</a:t>
            </a:r>
            <a:endParaRPr lang="en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D1176F-84F1-7538-6CC6-3CC6673236C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3907536" cy="4215600"/>
          </a:xfrm>
        </p:spPr>
        <p:txBody>
          <a:bodyPr/>
          <a:lstStyle/>
          <a:p>
            <a:pPr lvl="1"/>
            <a:r>
              <a:rPr lang="en-GB" dirty="0"/>
              <a:t>Documentation</a:t>
            </a:r>
          </a:p>
          <a:p>
            <a:pPr lvl="2"/>
            <a:r>
              <a:rPr lang="en-GB" dirty="0" err="1"/>
              <a:t>Infosheets</a:t>
            </a:r>
            <a:r>
              <a:rPr lang="en-GB" dirty="0"/>
              <a:t> (.</a:t>
            </a:r>
            <a:r>
              <a:rPr lang="en-GB" dirty="0" err="1"/>
              <a:t>odp</a:t>
            </a:r>
            <a:r>
              <a:rPr lang="en-GB" dirty="0"/>
              <a:t>)</a:t>
            </a:r>
          </a:p>
          <a:p>
            <a:pPr lvl="2"/>
            <a:r>
              <a:rPr lang="en-GB" b="1" dirty="0">
                <a:solidFill>
                  <a:srgbClr val="0097BA"/>
                </a:solidFill>
              </a:rPr>
              <a:t>Tutorials</a:t>
            </a:r>
            <a:r>
              <a:rPr lang="en-GB" dirty="0"/>
              <a:t> </a:t>
            </a:r>
          </a:p>
          <a:p>
            <a:pPr lvl="3"/>
            <a:r>
              <a:rPr lang="en-GB" dirty="0"/>
              <a:t>Introduction (.pptx)</a:t>
            </a:r>
          </a:p>
          <a:p>
            <a:pPr lvl="3"/>
            <a:r>
              <a:rPr lang="en-GB" b="1" dirty="0">
                <a:solidFill>
                  <a:srgbClr val="0097BA"/>
                </a:solidFill>
              </a:rPr>
              <a:t>Basics, Application</a:t>
            </a:r>
            <a:r>
              <a:rPr lang="en-GB" dirty="0"/>
              <a:t>, Scientific (.xml)</a:t>
            </a:r>
          </a:p>
          <a:p>
            <a:pPr lvl="2"/>
            <a:r>
              <a:rPr lang="en-GB" dirty="0"/>
              <a:t>Python Documentation (.html)</a:t>
            </a:r>
          </a:p>
          <a:p>
            <a:pPr lvl="2"/>
            <a:r>
              <a:rPr lang="en-GB" dirty="0"/>
              <a:t>Short descriptions</a:t>
            </a:r>
          </a:p>
          <a:p>
            <a:pPr marL="465137" lvl="2" indent="0">
              <a:buNone/>
            </a:pPr>
            <a:endParaRPr lang="en-GB" dirty="0"/>
          </a:p>
          <a:p>
            <a:pPr lvl="1"/>
            <a:r>
              <a:rPr lang="en-GB" dirty="0"/>
              <a:t>Code</a:t>
            </a:r>
          </a:p>
          <a:p>
            <a:pPr lvl="2"/>
            <a:r>
              <a:rPr lang="en-GB" dirty="0"/>
              <a:t>Python unit tests, example scripts and examples in the documentation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Other</a:t>
            </a:r>
          </a:p>
          <a:p>
            <a:pPr lvl="2"/>
            <a:r>
              <a:rPr lang="en-GB" dirty="0"/>
              <a:t>Installation Guide (.xml)</a:t>
            </a:r>
          </a:p>
          <a:p>
            <a:pPr lvl="2"/>
            <a:r>
              <a:rPr lang="en-GB" dirty="0"/>
              <a:t>Salesforce Articles</a:t>
            </a:r>
          </a:p>
          <a:p>
            <a:pPr lvl="2"/>
            <a:r>
              <a:rPr lang="en-GB" dirty="0"/>
              <a:t>Customer Group Trainings pptx-slides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AE6E1C0-73DD-81D5-F127-028A4104B66B}"/>
              </a:ext>
            </a:extLst>
          </p:cNvPr>
          <p:cNvGraphicFramePr/>
          <p:nvPr/>
        </p:nvGraphicFramePr>
        <p:xfrm>
          <a:off x="5845460" y="1693680"/>
          <a:ext cx="4625437" cy="361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D6B5551-B9DC-0499-E093-703F5523599E}"/>
              </a:ext>
            </a:extLst>
          </p:cNvPr>
          <p:cNvSpPr txBox="1"/>
          <p:nvPr/>
        </p:nvSpPr>
        <p:spPr>
          <a:xfrm>
            <a:off x="5685148" y="5586412"/>
            <a:ext cx="593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preparation required replacement of external entities via Python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357A3F4-D41C-B406-3356-A9B521BD3B3E}"/>
              </a:ext>
            </a:extLst>
          </p:cNvPr>
          <p:cNvSpPr txBox="1"/>
          <p:nvPr/>
        </p:nvSpPr>
        <p:spPr>
          <a:xfrm>
            <a:off x="6319409" y="2053104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95AC-76DF-930A-B37C-22A8C91DB9BB}"/>
              </a:ext>
            </a:extLst>
          </p:cNvPr>
          <p:cNvSpPr txBox="1"/>
          <p:nvPr/>
        </p:nvSpPr>
        <p:spPr>
          <a:xfrm>
            <a:off x="6319409" y="415092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8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00369173-9B5A-65EB-3D03-2540FA546E86}"/>
              </a:ext>
            </a:extLst>
          </p:cNvPr>
          <p:cNvSpPr txBox="1">
            <a:spLocks/>
          </p:cNvSpPr>
          <p:nvPr/>
        </p:nvSpPr>
        <p:spPr>
          <a:xfrm>
            <a:off x="609600" y="1663198"/>
            <a:ext cx="3907536" cy="3664175"/>
          </a:xfrm>
          <a:prstGeom prst="rect">
            <a:avLst/>
          </a:prstGeom>
        </p:spPr>
        <p:txBody>
          <a:bodyPr lIns="0" tIns="0" rIns="0" bIns="0"/>
          <a:lstStyle>
            <a:lvl1pPr marL="231775" indent="-23177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5138" indent="-2333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3177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6175" indent="-23177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4675" lvl="1" indent="-342900">
              <a:buAutoNum type="arabicPeriod"/>
            </a:pPr>
            <a:r>
              <a:rPr lang="en-GB" dirty="0"/>
              <a:t>Upload Documentation (URL)</a:t>
            </a:r>
          </a:p>
          <a:p>
            <a:pPr marL="574675" lvl="1" indent="-342900">
              <a:buAutoNum type="arabicPeriod"/>
            </a:pPr>
            <a:r>
              <a:rPr lang="en-GB" dirty="0"/>
              <a:t>Review automatically created Question and Answer pairs</a:t>
            </a:r>
          </a:p>
          <a:p>
            <a:pPr marL="574675" lvl="1" indent="-342900">
              <a:buAutoNum type="arabicPeriod"/>
            </a:pPr>
            <a:r>
              <a:rPr lang="en-GB" dirty="0"/>
              <a:t>Configure answers manually (add/remove follow up prompts &amp; metadata)</a:t>
            </a:r>
          </a:p>
          <a:p>
            <a:pPr marL="574675" lvl="1" indent="-342900">
              <a:buAutoNum type="arabicPeriod"/>
            </a:pPr>
            <a:r>
              <a:rPr lang="en-GB" dirty="0"/>
              <a:t>Can easily embed images or links in answers</a:t>
            </a:r>
          </a:p>
          <a:p>
            <a:pPr marL="574675" lvl="1" indent="-342900">
              <a:buAutoNum type="arabicPeriod"/>
            </a:pPr>
            <a:r>
              <a:rPr lang="en-GB" dirty="0"/>
              <a:t>Questions and answers need to be very specific with no overlap to get desired answers</a:t>
            </a:r>
          </a:p>
          <a:p>
            <a:pPr marL="574675" lvl="1" indent="-342900">
              <a:buAutoNum type="arabicPeriod"/>
            </a:pPr>
            <a:r>
              <a:rPr lang="en-GB" dirty="0"/>
              <a:t>Does not seem to work very well with just using our current documents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A86544-5BE2-BA24-3989-919C226A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Language Studio (Q&amp;A)</a:t>
            </a:r>
            <a:endParaRPr lang="en-DE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B6E16C0B-1748-87F2-9FA1-18976B650732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4797552" y="1959464"/>
            <a:ext cx="6176547" cy="2939072"/>
          </a:xfr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7F878B2-2209-9AF8-A417-D35084C90818}"/>
              </a:ext>
            </a:extLst>
          </p:cNvPr>
          <p:cNvSpPr txBox="1"/>
          <p:nvPr/>
        </p:nvSpPr>
        <p:spPr>
          <a:xfrm>
            <a:off x="808383" y="5326028"/>
            <a:ext cx="4318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 actual training of the data</a:t>
            </a: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GB" sz="1600" dirty="0">
                <a:cs typeface="Arial" panose="020B0604020202020204" pitchFamily="34" charset="0"/>
                <a:sym typeface="Wingdings" panose="05000000000000000000" pitchFamily="2" charset="2"/>
              </a:rPr>
              <a:t>Answers are not generated but taken as is</a:t>
            </a:r>
          </a:p>
        </p:txBody>
      </p:sp>
    </p:spTree>
    <p:extLst>
      <p:ext uri="{BB962C8B-B14F-4D97-AF65-F5344CB8AC3E}">
        <p14:creationId xmlns:p14="http://schemas.microsoft.com/office/powerpoint/2010/main" val="124938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FA86544-5BE2-BA24-3989-919C226A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Open AI – Use existing Language Model</a:t>
            </a:r>
            <a:endParaRPr lang="en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CC546AC-7C7C-F014-2BB6-1859764E0894}"/>
              </a:ext>
            </a:extLst>
          </p:cNvPr>
          <p:cNvGrpSpPr/>
          <p:nvPr/>
        </p:nvGrpSpPr>
        <p:grpSpPr>
          <a:xfrm>
            <a:off x="4686724" y="1777321"/>
            <a:ext cx="5892730" cy="2900197"/>
            <a:chOff x="3901757" y="2084878"/>
            <a:chExt cx="6586257" cy="3241527"/>
          </a:xfrm>
        </p:grpSpPr>
        <p:pic>
          <p:nvPicPr>
            <p:cNvPr id="6" name="Grafik 5" descr="Ein Bild, das Text, Screenshot, Diagramm, Electric Blue (Farbe) enthält.&#10;&#10;Automatisch generierte Beschreibung">
              <a:extLst>
                <a:ext uri="{FF2B5EF4-FFF2-40B4-BE49-F238E27FC236}">
                  <a16:creationId xmlns:a16="http://schemas.microsoft.com/office/drawing/2014/main" id="{89C36FA4-8BFE-36B9-9CEA-120E08328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1757" y="2084878"/>
              <a:ext cx="6586257" cy="2968023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5A80413-4AA8-A600-1C19-BB0CF332CAB1}"/>
                </a:ext>
              </a:extLst>
            </p:cNvPr>
            <p:cNvSpPr txBox="1"/>
            <p:nvPr/>
          </p:nvSpPr>
          <p:spPr>
            <a:xfrm>
              <a:off x="4192605" y="5095573"/>
              <a:ext cx="57012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  <a:hlinkClick r:id="rId3"/>
                </a:rPr>
                <a:t>https://learn.microsoft.com/en-us/azure/search/retrieval-augmented-generation-overview</a:t>
              </a:r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, 06.06.2024</a:t>
              </a:r>
              <a:endParaRPr lang="en-D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32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ED87BD5-3F89-F93A-FBC1-CFE644F5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Troubleshooting Data </a:t>
            </a:r>
            <a:endParaRPr lang="en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40D9EA95-6867-EA9E-60B9-82328B7FF6F4}"/>
              </a:ext>
            </a:extLst>
          </p:cNvPr>
          <p:cNvGraphicFramePr>
            <a:graphicFrameLocks noGrp="1"/>
          </p:cNvGraphicFramePr>
          <p:nvPr>
            <p:ph sz="quarter" idx="21"/>
          </p:nvPr>
        </p:nvGraphicFramePr>
        <p:xfrm>
          <a:off x="626059" y="1439409"/>
          <a:ext cx="7959852" cy="975360"/>
        </p:xfrm>
        <a:graphic>
          <a:graphicData uri="http://schemas.openxmlformats.org/drawingml/2006/table">
            <a:tbl>
              <a:tblPr/>
              <a:tblGrid>
                <a:gridCol w="2773680">
                  <a:extLst>
                    <a:ext uri="{9D8B030D-6E8A-4147-A177-3AD203B41FA5}">
                      <a16:colId xmlns:a16="http://schemas.microsoft.com/office/drawing/2014/main" val="3758899250"/>
                    </a:ext>
                  </a:extLst>
                </a:gridCol>
                <a:gridCol w="2516124">
                  <a:extLst>
                    <a:ext uri="{9D8B030D-6E8A-4147-A177-3AD203B41FA5}">
                      <a16:colId xmlns:a16="http://schemas.microsoft.com/office/drawing/2014/main" val="2190347886"/>
                    </a:ext>
                  </a:extLst>
                </a:gridCol>
                <a:gridCol w="2670048">
                  <a:extLst>
                    <a:ext uri="{9D8B030D-6E8A-4147-A177-3AD203B41FA5}">
                      <a16:colId xmlns:a16="http://schemas.microsoft.com/office/drawing/2014/main" val="3127566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</a:rPr>
                        <a:t>XML MIND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xml to html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xml to html (single file)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054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xml tutorial 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does not work with external entities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does not work with external entities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37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xml tutorial replaced entities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cannot be uploaded directly in Language Studio!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images are external files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399478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5FE8D878-1D58-2F4D-8C4E-C1C8957C7CC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612857"/>
          <a:ext cx="7976311" cy="1076960"/>
        </p:xfrm>
        <a:graphic>
          <a:graphicData uri="http://schemas.openxmlformats.org/drawingml/2006/table">
            <a:tbl>
              <a:tblPr/>
              <a:tblGrid>
                <a:gridCol w="2780690">
                  <a:extLst>
                    <a:ext uri="{9D8B030D-6E8A-4147-A177-3AD203B41FA5}">
                      <a16:colId xmlns:a16="http://schemas.microsoft.com/office/drawing/2014/main" val="2844142918"/>
                    </a:ext>
                  </a:extLst>
                </a:gridCol>
                <a:gridCol w="2528926">
                  <a:extLst>
                    <a:ext uri="{9D8B030D-6E8A-4147-A177-3AD203B41FA5}">
                      <a16:colId xmlns:a16="http://schemas.microsoft.com/office/drawing/2014/main" val="1781653112"/>
                    </a:ext>
                  </a:extLst>
                </a:gridCol>
                <a:gridCol w="2666695">
                  <a:extLst>
                    <a:ext uri="{9D8B030D-6E8A-4147-A177-3AD203B41FA5}">
                      <a16:colId xmlns:a16="http://schemas.microsoft.com/office/drawing/2014/main" val="473016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</a:rPr>
                        <a:t>Pandoc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xml to md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html to md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896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xml tutorial 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does not work with external entities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95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xml tutorial replaced entities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does not work with xi::includes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228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html output (single file) from xml mind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images are missing, md is empty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05681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FDA27EAA-E1E6-E690-35CB-B16B692C0169}"/>
              </a:ext>
            </a:extLst>
          </p:cNvPr>
          <p:cNvSpPr txBox="1"/>
          <p:nvPr/>
        </p:nvSpPr>
        <p:spPr>
          <a:xfrm>
            <a:off x="609600" y="4101382"/>
            <a:ext cx="10506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effectLst/>
                <a:latin typeface="Calibri" panose="020F0502020204030204" pitchFamily="34" charset="0"/>
              </a:rPr>
              <a:t>Pandoc HTML -&gt; MD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effectLst/>
                <a:latin typeface="Calibri" panose="020F0502020204030204" pitchFamily="34" charset="0"/>
              </a:rPr>
              <a:t>C:\dev\SimufactDoc\Notes\thirdPartySoftwareNotice\bin\pandoc\pandoc.exe -o Basics_en.md -f html -t markdown Basics_en.html --verbose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BDDB8A6-F9BD-546D-BADD-ECDB7333F0F9}"/>
              </a:ext>
            </a:extLst>
          </p:cNvPr>
          <p:cNvSpPr txBox="1"/>
          <p:nvPr/>
        </p:nvSpPr>
        <p:spPr>
          <a:xfrm>
            <a:off x="626059" y="4791654"/>
            <a:ext cx="105069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 err="1">
                <a:latin typeface="Calibri" panose="020F0502020204030204" pitchFamily="34" charset="0"/>
              </a:rPr>
              <a:t>XMLmind</a:t>
            </a:r>
            <a:r>
              <a:rPr lang="en-GB" sz="1400" b="1" dirty="0">
                <a:latin typeface="Calibri" panose="020F0502020204030204" pitchFamily="34" charset="0"/>
              </a:rPr>
              <a:t> XML -&gt; HTML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</a:rPr>
              <a:t>1. Replace external entities via Python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</a:rPr>
              <a:t>2. </a:t>
            </a:r>
            <a:r>
              <a:rPr lang="en-GB" sz="1400" dirty="0" err="1">
                <a:latin typeface="Calibri" panose="020F0502020204030204" pitchFamily="34" charset="0"/>
              </a:rPr>
              <a:t>Docbook</a:t>
            </a:r>
            <a:r>
              <a:rPr lang="en-GB" sz="1400" dirty="0">
                <a:latin typeface="Calibri" panose="020F0502020204030204" pitchFamily="34" charset="0"/>
              </a:rPr>
              <a:t> -&gt; Convert files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latin typeface="Calibri" panose="020F0502020204030204" pitchFamily="34" charset="0"/>
              </a:rPr>
              <a:t>Freezing XML mind? (</a:t>
            </a:r>
            <a:r>
              <a:rPr lang="en-GB" sz="1400" dirty="0">
                <a:effectLst/>
                <a:latin typeface="Calibri" panose="020F0502020204030204" pitchFamily="34" charset="0"/>
                <a:hlinkClick r:id="rId2"/>
              </a:rPr>
              <a:t>https://www.xmlmind.com/xmleditor/faq.html#outofmemory</a:t>
            </a:r>
            <a:r>
              <a:rPr lang="en-GB" sz="1400" dirty="0">
                <a:effectLst/>
                <a:latin typeface="Calibri" panose="020F0502020204030204" pitchFamily="34" charset="0"/>
              </a:rPr>
              <a:t> )</a:t>
            </a:r>
            <a:endParaRPr lang="en-GB" sz="14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1400" b="1" dirty="0">
              <a:effectLst/>
              <a:latin typeface="Calibri" panose="020F0502020204030204" pitchFamily="34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48DF3D9-A3CE-716C-316E-26E9D19380E4}"/>
              </a:ext>
            </a:extLst>
          </p:cNvPr>
          <p:cNvGrpSpPr/>
          <p:nvPr/>
        </p:nvGrpSpPr>
        <p:grpSpPr>
          <a:xfrm>
            <a:off x="7232598" y="4943983"/>
            <a:ext cx="2874569" cy="1304417"/>
            <a:chOff x="7372806" y="5020927"/>
            <a:chExt cx="2874569" cy="1304417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446035EA-BF20-6DFB-EF36-A981EE48D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8832" y="5020927"/>
              <a:ext cx="2072640" cy="879412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7E10C7A-7036-E855-1BA4-E0BB91F6419D}"/>
                </a:ext>
              </a:extLst>
            </p:cNvPr>
            <p:cNvSpPr txBox="1"/>
            <p:nvPr/>
          </p:nvSpPr>
          <p:spPr>
            <a:xfrm>
              <a:off x="7372806" y="5925234"/>
              <a:ext cx="287456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1000" dirty="0">
                  <a:effectLst/>
                  <a:latin typeface="Calibri" panose="020F0502020204030204" pitchFamily="34" charset="0"/>
                </a:rPr>
                <a:t>C:\Program Files (x86)\</a:t>
              </a:r>
              <a:r>
                <a:rPr lang="en-GB" sz="1000" dirty="0" err="1">
                  <a:effectLst/>
                  <a:latin typeface="Calibri" panose="020F0502020204030204" pitchFamily="34" charset="0"/>
                </a:rPr>
                <a:t>XMLmind_XML_Editor</a:t>
              </a:r>
              <a:r>
                <a:rPr lang="en-GB" sz="1000" dirty="0">
                  <a:effectLst/>
                  <a:latin typeface="Calibri" panose="020F0502020204030204" pitchFamily="34" charset="0"/>
                </a:rPr>
                <a:t>\bin\</a:t>
              </a:r>
              <a:r>
                <a:rPr lang="en-GB" sz="1000" dirty="0" err="1">
                  <a:effectLst/>
                  <a:latin typeface="Calibri" panose="020F0502020204030204" pitchFamily="34" charset="0"/>
                </a:rPr>
                <a:t>xxe.jstart</a:t>
              </a:r>
              <a:endParaRPr lang="en-GB" sz="1000" dirty="0"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62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726631-36F8-3FA7-8B59-66F185FA01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DD545D-A820-1AD8-4CFA-12F9E09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8DB7-2C50-85EC-FF57-1C3DD1C33B7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/>
              <a:t>What’s the advantages of using chatbot instead of searching documents?</a:t>
            </a:r>
          </a:p>
          <a:p>
            <a:pPr lvl="1"/>
            <a:r>
              <a:rPr lang="en-CA" dirty="0"/>
              <a:t>Searching documents: context unaware / multiple results without ranking</a:t>
            </a:r>
          </a:p>
          <a:p>
            <a:pPr lvl="1"/>
            <a:r>
              <a:rPr lang="en-CA" dirty="0"/>
              <a:t>Using chatbot: context aware / responses based on confidence level</a:t>
            </a:r>
          </a:p>
          <a:p>
            <a:r>
              <a:rPr lang="en-CA" dirty="0"/>
              <a:t>What are the advantages of our Embedded </a:t>
            </a:r>
            <a:r>
              <a:rPr lang="en-CA" dirty="0" err="1"/>
              <a:t>VMC.Copilot</a:t>
            </a:r>
            <a:r>
              <a:rPr lang="en-CA" dirty="0"/>
              <a:t> (EC) vs. Microsoft Copilot (MC)?</a:t>
            </a:r>
          </a:p>
          <a:p>
            <a:pPr lvl="1"/>
            <a:r>
              <a:rPr lang="en-CA" dirty="0"/>
              <a:t>Knowledge domains:</a:t>
            </a:r>
          </a:p>
          <a:p>
            <a:pPr lvl="2"/>
            <a:r>
              <a:rPr lang="en-CA" sz="1600" dirty="0"/>
              <a:t>MC: public domain</a:t>
            </a:r>
          </a:p>
          <a:p>
            <a:pPr lvl="2"/>
            <a:r>
              <a:rPr lang="en-CA" sz="1600" dirty="0"/>
              <a:t>EC: selected public + private domains</a:t>
            </a:r>
          </a:p>
          <a:p>
            <a:pPr lvl="1"/>
            <a:r>
              <a:rPr lang="en-CA" dirty="0"/>
              <a:t>Answer format:</a:t>
            </a:r>
          </a:p>
          <a:p>
            <a:pPr lvl="2"/>
            <a:r>
              <a:rPr lang="en-CA" sz="1600" dirty="0"/>
              <a:t>MC: most are text based without images</a:t>
            </a:r>
          </a:p>
          <a:p>
            <a:pPr lvl="2"/>
            <a:r>
              <a:rPr lang="en-CA" sz="1600" dirty="0"/>
              <a:t>EC: anything we want</a:t>
            </a:r>
          </a:p>
          <a:p>
            <a:pPr lvl="1"/>
            <a:r>
              <a:rPr lang="en-CA" dirty="0"/>
              <a:t>Interaction within software:</a:t>
            </a:r>
          </a:p>
          <a:p>
            <a:pPr lvl="2"/>
            <a:r>
              <a:rPr lang="en-CA" sz="1600" dirty="0"/>
              <a:t>MC: not feasible</a:t>
            </a:r>
          </a:p>
          <a:p>
            <a:pPr lvl="2"/>
            <a:r>
              <a:rPr lang="en-CA" sz="1600" dirty="0"/>
              <a:t>EC: anything we want</a:t>
            </a:r>
          </a:p>
          <a:p>
            <a:r>
              <a:rPr lang="en-US" dirty="0"/>
              <a:t>Can I use it in other products?</a:t>
            </a:r>
          </a:p>
          <a:p>
            <a:pPr lvl="1"/>
            <a:r>
              <a:rPr lang="en-US" dirty="0"/>
              <a:t>Yes, the core is NuGet packaged and can be easily adapted to any product</a:t>
            </a:r>
          </a:p>
        </p:txBody>
      </p:sp>
    </p:spTree>
    <p:extLst>
      <p:ext uri="{BB962C8B-B14F-4D97-AF65-F5344CB8AC3E}">
        <p14:creationId xmlns:p14="http://schemas.microsoft.com/office/powerpoint/2010/main" val="2996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EEF7FB-E47B-943C-7ACC-F8204FE88D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EC857-E2DD-B985-1DF4-18414EDD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(Cont.)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5F99E-ADF7-F268-6883-D55A7535720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/>
              <a:t>Why choose Microsoft Azure, not AWS, Google AI or other service providers?</a:t>
            </a:r>
          </a:p>
          <a:p>
            <a:pPr lvl="1"/>
            <a:r>
              <a:rPr lang="en-CA" dirty="0"/>
              <a:t>We have subscriptions with Microsoft Azure</a:t>
            </a:r>
          </a:p>
          <a:p>
            <a:r>
              <a:rPr lang="en-US" dirty="0"/>
              <a:t>Is it safe to let Azure AI Service digest my documents and scripts?</a:t>
            </a:r>
          </a:p>
          <a:p>
            <a:pPr lvl="1"/>
            <a:r>
              <a:rPr lang="en-US" dirty="0"/>
              <a:t>Yes, those are user materials in public domain</a:t>
            </a:r>
          </a:p>
          <a:p>
            <a:r>
              <a:rPr lang="en-US" dirty="0"/>
              <a:t>Is it expensive to use the Azure Blob Storage service?</a:t>
            </a:r>
          </a:p>
          <a:p>
            <a:pPr lvl="1"/>
            <a:r>
              <a:rPr lang="en-US" dirty="0"/>
              <a:t>No</a:t>
            </a:r>
          </a:p>
          <a:p>
            <a:r>
              <a:rPr lang="en-US" dirty="0"/>
              <a:t>Is it expensive to use the Azure Language Cognitive Service?</a:t>
            </a:r>
          </a:p>
          <a:p>
            <a:pPr lvl="1"/>
            <a:r>
              <a:rPr lang="en-US" dirty="0"/>
              <a:t>Depends on the service call volume, in my experiment: $0/m(F0) or ~$40/m (S1) for 18M document training and querying. The tier is controllable.</a:t>
            </a:r>
          </a:p>
          <a:p>
            <a:pPr lvl="1"/>
            <a:r>
              <a:rPr lang="en-US" dirty="0"/>
              <a:t>Projecting in production ~$100/m for one product</a:t>
            </a:r>
          </a:p>
          <a:p>
            <a:pPr lvl="1"/>
            <a:r>
              <a:rPr lang="en-US" dirty="0"/>
              <a:t>Comparing tons of subscription credits are wasted, this is just a tiny fraction of the expenses.</a:t>
            </a:r>
          </a:p>
          <a:p>
            <a:r>
              <a:rPr lang="en-US" dirty="0"/>
              <a:t>Is it expensive to use the Azure OpenAI Service?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Affordable (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https://azure.microsoft.com/en-ca/pricing/details/cognitive-services/openai-service/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5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7163A0-B5E3-1919-4C35-123E028C33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34BCC-963D-BD0F-8997-9108999F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– Knowledge Database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F9AEA-8D78-A917-1D77-B9544EE52C1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What’s the best way to upload and store my knowledge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Azure Blob Storage Service (Static Web Hosting due to less strict file and storage limit)</a:t>
            </a:r>
          </a:p>
          <a:p>
            <a:r>
              <a:rPr lang="en-US" dirty="0">
                <a:solidFill>
                  <a:schemeClr val="tx1"/>
                </a:solidFill>
              </a:rPr>
              <a:t>What’s the best document format for feeding the engine?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Language Studio: Structured Text + Resource Links: MARKDOWN, HTML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OpenAI: .md, .&lt;any code&gt;, .txt, .html, .docx, .pptx, .pdf</a:t>
            </a:r>
            <a:endParaRPr lang="en-CA" dirty="0">
              <a:solidFill>
                <a:srgbClr val="FF0000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Does it take very long time to digest the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No, the performance is good</a:t>
            </a:r>
          </a:p>
          <a:p>
            <a:r>
              <a:rPr lang="en-CA" dirty="0">
                <a:solidFill>
                  <a:schemeClr val="tx1"/>
                </a:solidFill>
              </a:rPr>
              <a:t>How can I improve my Knowledge Database?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Language Studio: Add Synonyms and follow-up prompts or manually adjust answers/questions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OpenAI: The more/better the input, the better the answers</a:t>
            </a:r>
          </a:p>
          <a:p>
            <a:r>
              <a:rPr lang="en-CA" dirty="0">
                <a:solidFill>
                  <a:schemeClr val="tx1"/>
                </a:solidFill>
              </a:rPr>
              <a:t>Can I test my Knowledge Database and improve the answers?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Yes, test tools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25041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726631-36F8-3FA7-8B59-66F185FA01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DD545D-A820-1AD8-4CFA-12F9E09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– Interaction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8DB7-2C50-85EC-FF57-1C3DD1C33B7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Can I call Azure Language Cognitive Service or Azure OpenAI directly from my Qt application?</a:t>
            </a:r>
          </a:p>
          <a:p>
            <a:pPr lvl="1"/>
            <a:r>
              <a:rPr lang="en-CA" dirty="0"/>
              <a:t>Yes, using Qt Network module</a:t>
            </a:r>
          </a:p>
          <a:p>
            <a:r>
              <a:rPr lang="en-CA" dirty="0"/>
              <a:t>How are the given answers generated?</a:t>
            </a:r>
          </a:p>
          <a:p>
            <a:pPr lvl="1"/>
            <a:r>
              <a:rPr lang="en-CA" dirty="0"/>
              <a:t>Language Studio: answers are not generated but taken as provided, can easily include images or links</a:t>
            </a:r>
          </a:p>
          <a:p>
            <a:pPr lvl="1"/>
            <a:r>
              <a:rPr lang="en-CA" dirty="0"/>
              <a:t>OpenAI: answers are generated based on the knowledge database</a:t>
            </a:r>
          </a:p>
          <a:p>
            <a:r>
              <a:rPr lang="en-CA" dirty="0"/>
              <a:t>Can the engine learn from my script examples and generate script for me?</a:t>
            </a:r>
          </a:p>
          <a:p>
            <a:pPr lvl="1"/>
            <a:r>
              <a:rPr lang="en-CA" dirty="0"/>
              <a:t>Language Studio: No, it’s not meant for code understanding and generation</a:t>
            </a:r>
          </a:p>
          <a:p>
            <a:pPr lvl="1"/>
            <a:r>
              <a:rPr lang="en-CA" dirty="0"/>
              <a:t>OpenAI: Yes, it can understand script examples and learns from it to generate script</a:t>
            </a:r>
          </a:p>
          <a:p>
            <a:r>
              <a:rPr lang="en-CA" dirty="0"/>
              <a:t>Can it translate something, or </a:t>
            </a:r>
            <a:r>
              <a:rPr lang="en-US" dirty="0"/>
              <a:t>can I ask using a different language and get answers in that language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Language Studio: should work in combination with </a:t>
            </a:r>
            <a:r>
              <a:rPr lang="en-US" dirty="0"/>
              <a:t>Azure Language Translation service</a:t>
            </a:r>
            <a:endParaRPr lang="en-CA" dirty="0"/>
          </a:p>
          <a:p>
            <a:pPr lvl="1"/>
            <a:r>
              <a:rPr lang="en-CA" dirty="0"/>
              <a:t>OpenAI: Yes, just tell it to translate something, </a:t>
            </a:r>
            <a:r>
              <a:rPr lang="en-CA" dirty="0">
                <a:solidFill>
                  <a:schemeClr val="tx1"/>
                </a:solidFill>
              </a:rPr>
              <a:t>answer/ask in a specific language works as well.</a:t>
            </a:r>
          </a:p>
        </p:txBody>
      </p:sp>
    </p:spTree>
    <p:extLst>
      <p:ext uri="{BB962C8B-B14F-4D97-AF65-F5344CB8AC3E}">
        <p14:creationId xmlns:p14="http://schemas.microsoft.com/office/powerpoint/2010/main" val="133517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1015</Words>
  <Application>Microsoft Office PowerPoint</Application>
  <PresentationFormat>Widescreen</PresentationFormat>
  <Paragraphs>127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Available Input Data – Simufact Forming</vt:lpstr>
      <vt:lpstr>Approach 1: Language Studio (Q&amp;A)</vt:lpstr>
      <vt:lpstr>Approach 2: Open AI – Use existing Language Model</vt:lpstr>
      <vt:lpstr>Troubleshooting Data </vt:lpstr>
      <vt:lpstr>What’s learned?</vt:lpstr>
      <vt:lpstr>What’s learned? (Cont.)</vt:lpstr>
      <vt:lpstr>What’s learned? – Knowledge Database</vt:lpstr>
      <vt:lpstr>What’s learned? –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Dong</dc:creator>
  <cp:lastModifiedBy>ZHAO Dong</cp:lastModifiedBy>
  <cp:revision>2</cp:revision>
  <dcterms:created xsi:type="dcterms:W3CDTF">2024-06-06T14:42:19Z</dcterms:created>
  <dcterms:modified xsi:type="dcterms:W3CDTF">2024-06-06T17:26:41Z</dcterms:modified>
</cp:coreProperties>
</file>